
<file path=[Content_Types].xml><?xml version="1.0" encoding="utf-8"?>
<Types xmlns="http://schemas.openxmlformats.org/package/2006/content-types">
  <Default Extension="emf" ContentType="image/x-emf"/>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slides/slide159.xml" ContentType="application/vnd.openxmlformats-officedocument.presentationml.slide+xml"/>
  <Override PartName="/ppt/slides/slide160.xml" ContentType="application/vnd.openxmlformats-officedocument.presentationml.slide+xml"/>
  <Override PartName="/ppt/slides/slide161.xml" ContentType="application/vnd.openxmlformats-officedocument.presentationml.slide+xml"/>
  <Override PartName="/ppt/slides/slide162.xml" ContentType="application/vnd.openxmlformats-officedocument.presentationml.slide+xml"/>
  <Override PartName="/ppt/slides/slide163.xml" ContentType="application/vnd.openxmlformats-officedocument.presentationml.slide+xml"/>
  <Override PartName="/ppt/slides/slide164.xml" ContentType="application/vnd.openxmlformats-officedocument.presentationml.slide+xml"/>
  <Override PartName="/ppt/slides/slide165.xml" ContentType="application/vnd.openxmlformats-officedocument.presentationml.slide+xml"/>
  <Override PartName="/ppt/slides/slide166.xml" ContentType="application/vnd.openxmlformats-officedocument.presentationml.slide+xml"/>
  <Override PartName="/ppt/slides/slide167.xml" ContentType="application/vnd.openxmlformats-officedocument.presentationml.slide+xml"/>
  <Override PartName="/ppt/slides/slide168.xml" ContentType="application/vnd.openxmlformats-officedocument.presentationml.slide+xml"/>
  <Override PartName="/ppt/slides/slide169.xml" ContentType="application/vnd.openxmlformats-officedocument.presentationml.slide+xml"/>
  <Override PartName="/ppt/slides/slide170.xml" ContentType="application/vnd.openxmlformats-officedocument.presentationml.slide+xml"/>
  <Override PartName="/ppt/slides/slide171.xml" ContentType="application/vnd.openxmlformats-officedocument.presentationml.slide+xml"/>
  <Override PartName="/ppt/slides/slide172.xml" ContentType="application/vnd.openxmlformats-officedocument.presentationml.slide+xml"/>
  <Override PartName="/ppt/slides/slide173.xml" ContentType="application/vnd.openxmlformats-officedocument.presentationml.slide+xml"/>
  <Override PartName="/ppt/slides/slide174.xml" ContentType="application/vnd.openxmlformats-officedocument.presentationml.slide+xml"/>
  <Override PartName="/ppt/slides/slide175.xml" ContentType="application/vnd.openxmlformats-officedocument.presentationml.slide+xml"/>
  <Override PartName="/ppt/slides/slide176.xml" ContentType="application/vnd.openxmlformats-officedocument.presentationml.slide+xml"/>
  <Override PartName="/ppt/slides/slide177.xml" ContentType="application/vnd.openxmlformats-officedocument.presentationml.slide+xml"/>
  <Override PartName="/ppt/slides/slide178.xml" ContentType="application/vnd.openxmlformats-officedocument.presentationml.slide+xml"/>
  <Override PartName="/ppt/slides/slide179.xml" ContentType="application/vnd.openxmlformats-officedocument.presentationml.slide+xml"/>
  <Override PartName="/ppt/slides/slide180.xml" ContentType="application/vnd.openxmlformats-officedocument.presentationml.slide+xml"/>
  <Override PartName="/ppt/slides/slide181.xml" ContentType="application/vnd.openxmlformats-officedocument.presentationml.slide+xml"/>
  <Override PartName="/ppt/slides/slide182.xml" ContentType="application/vnd.openxmlformats-officedocument.presentationml.slide+xml"/>
  <Override PartName="/ppt/slides/slide183.xml" ContentType="application/vnd.openxmlformats-officedocument.presentationml.slide+xml"/>
  <Override PartName="/ppt/slides/slide184.xml" ContentType="application/vnd.openxmlformats-officedocument.presentationml.slide+xml"/>
  <Override PartName="/ppt/slides/slide18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notesSlides/notesSlide91.xml" ContentType="application/vnd.openxmlformats-officedocument.presentationml.notesSlide+xml"/>
  <Override PartName="/ppt/notesSlides/notesSlide92.xml" ContentType="application/vnd.openxmlformats-officedocument.presentationml.notesSlide+xml"/>
  <Override PartName="/ppt/notesSlides/notesSlide93.xml" ContentType="application/vnd.openxmlformats-officedocument.presentationml.notesSlide+xml"/>
  <Override PartName="/ppt/notesSlides/notesSlide94.xml" ContentType="application/vnd.openxmlformats-officedocument.presentationml.notesSlide+xml"/>
  <Override PartName="/ppt/notesSlides/notesSlide95.xml" ContentType="application/vnd.openxmlformats-officedocument.presentationml.notesSlide+xml"/>
  <Override PartName="/ppt/notesSlides/notesSlide96.xml" ContentType="application/vnd.openxmlformats-officedocument.presentationml.notesSlide+xml"/>
  <Override PartName="/ppt/notesSlides/notesSlide97.xml" ContentType="application/vnd.openxmlformats-officedocument.presentationml.notesSlide+xml"/>
  <Override PartName="/ppt/notesSlides/notesSlide98.xml" ContentType="application/vnd.openxmlformats-officedocument.presentationml.notesSlide+xml"/>
  <Override PartName="/ppt/notesSlides/notesSlide99.xml" ContentType="application/vnd.openxmlformats-officedocument.presentationml.notesSlide+xml"/>
  <Override PartName="/ppt/notesSlides/notesSlide100.xml" ContentType="application/vnd.openxmlformats-officedocument.presentationml.notesSlide+xml"/>
  <Override PartName="/ppt/notesSlides/notesSlide101.xml" ContentType="application/vnd.openxmlformats-officedocument.presentationml.notesSlide+xml"/>
  <Override PartName="/ppt/notesSlides/notesSlide102.xml" ContentType="application/vnd.openxmlformats-officedocument.presentationml.notesSlide+xml"/>
  <Override PartName="/ppt/notesSlides/notesSlide103.xml" ContentType="application/vnd.openxmlformats-officedocument.presentationml.notesSlide+xml"/>
  <Override PartName="/ppt/notesSlides/notesSlide104.xml" ContentType="application/vnd.openxmlformats-officedocument.presentationml.notesSlide+xml"/>
  <Override PartName="/ppt/notesSlides/notesSlide105.xml" ContentType="application/vnd.openxmlformats-officedocument.presentationml.notesSlide+xml"/>
  <Override PartName="/ppt/notesSlides/notesSlide106.xml" ContentType="application/vnd.openxmlformats-officedocument.presentationml.notesSlide+xml"/>
  <Override PartName="/ppt/notesSlides/notesSlide107.xml" ContentType="application/vnd.openxmlformats-officedocument.presentationml.notesSlide+xml"/>
  <Override PartName="/ppt/notesSlides/notesSlide108.xml" ContentType="application/vnd.openxmlformats-officedocument.presentationml.notesSlide+xml"/>
  <Override PartName="/ppt/notesSlides/notesSlide109.xml" ContentType="application/vnd.openxmlformats-officedocument.presentationml.notesSlide+xml"/>
  <Override PartName="/ppt/notesSlides/notesSlide110.xml" ContentType="application/vnd.openxmlformats-officedocument.presentationml.notesSlide+xml"/>
  <Override PartName="/ppt/notesSlides/notesSlide111.xml" ContentType="application/vnd.openxmlformats-officedocument.presentationml.notesSlide+xml"/>
  <Override PartName="/ppt/notesSlides/notesSlide112.xml" ContentType="application/vnd.openxmlformats-officedocument.presentationml.notesSlide+xml"/>
  <Override PartName="/ppt/notesSlides/notesSlide113.xml" ContentType="application/vnd.openxmlformats-officedocument.presentationml.notesSlide+xml"/>
  <Override PartName="/ppt/notesSlides/notesSlide114.xml" ContentType="application/vnd.openxmlformats-officedocument.presentationml.notesSlide+xml"/>
  <Override PartName="/ppt/notesSlides/notesSlide115.xml" ContentType="application/vnd.openxmlformats-officedocument.presentationml.notesSlide+xml"/>
  <Override PartName="/ppt/notesSlides/notesSlide116.xml" ContentType="application/vnd.openxmlformats-officedocument.presentationml.notesSlide+xml"/>
  <Override PartName="/ppt/notesSlides/notesSlide117.xml" ContentType="application/vnd.openxmlformats-officedocument.presentationml.notesSlide+xml"/>
  <Override PartName="/ppt/notesSlides/notesSlide118.xml" ContentType="application/vnd.openxmlformats-officedocument.presentationml.notesSlide+xml"/>
  <Override PartName="/ppt/notesSlides/notesSlide119.xml" ContentType="application/vnd.openxmlformats-officedocument.presentationml.notesSlide+xml"/>
  <Override PartName="/ppt/notesSlides/notesSlide120.xml" ContentType="application/vnd.openxmlformats-officedocument.presentationml.notesSlide+xml"/>
  <Override PartName="/ppt/notesSlides/notesSlide121.xml" ContentType="application/vnd.openxmlformats-officedocument.presentationml.notesSlide+xml"/>
  <Override PartName="/ppt/notesSlides/notesSlide122.xml" ContentType="application/vnd.openxmlformats-officedocument.presentationml.notesSlide+xml"/>
  <Override PartName="/ppt/notesSlides/notesSlide123.xml" ContentType="application/vnd.openxmlformats-officedocument.presentationml.notesSlide+xml"/>
  <Override PartName="/ppt/notesSlides/notesSlide124.xml" ContentType="application/vnd.openxmlformats-officedocument.presentationml.notesSlide+xml"/>
  <Override PartName="/ppt/notesSlides/notesSlide125.xml" ContentType="application/vnd.openxmlformats-officedocument.presentationml.notesSlide+xml"/>
  <Override PartName="/ppt/notesSlides/notesSlide126.xml" ContentType="application/vnd.openxmlformats-officedocument.presentationml.notesSlide+xml"/>
  <Override PartName="/ppt/notesSlides/notesSlide127.xml" ContentType="application/vnd.openxmlformats-officedocument.presentationml.notesSlide+xml"/>
  <Override PartName="/ppt/notesSlides/notesSlide128.xml" ContentType="application/vnd.openxmlformats-officedocument.presentationml.notesSlide+xml"/>
  <Override PartName="/ppt/notesSlides/notesSlide129.xml" ContentType="application/vnd.openxmlformats-officedocument.presentationml.notesSlide+xml"/>
  <Override PartName="/ppt/notesSlides/notesSlide130.xml" ContentType="application/vnd.openxmlformats-officedocument.presentationml.notesSlide+xml"/>
  <Override PartName="/ppt/notesSlides/notesSlide131.xml" ContentType="application/vnd.openxmlformats-officedocument.presentationml.notesSlide+xml"/>
  <Override PartName="/ppt/notesSlides/notesSlide132.xml" ContentType="application/vnd.openxmlformats-officedocument.presentationml.notesSlide+xml"/>
  <Override PartName="/ppt/notesSlides/notesSlide133.xml" ContentType="application/vnd.openxmlformats-officedocument.presentationml.notesSlide+xml"/>
  <Override PartName="/ppt/notesSlides/notesSlide134.xml" ContentType="application/vnd.openxmlformats-officedocument.presentationml.notesSlide+xml"/>
  <Override PartName="/ppt/notesSlides/notesSlide135.xml" ContentType="application/vnd.openxmlformats-officedocument.presentationml.notesSlide+xml"/>
  <Override PartName="/ppt/notesSlides/notesSlide136.xml" ContentType="application/vnd.openxmlformats-officedocument.presentationml.notesSlide+xml"/>
  <Override PartName="/ppt/notesSlides/notesSlide137.xml" ContentType="application/vnd.openxmlformats-officedocument.presentationml.notesSlide+xml"/>
  <Override PartName="/ppt/notesSlides/notesSlide138.xml" ContentType="application/vnd.openxmlformats-officedocument.presentationml.notesSlide+xml"/>
  <Override PartName="/ppt/notesSlides/notesSlide139.xml" ContentType="application/vnd.openxmlformats-officedocument.presentationml.notesSlide+xml"/>
  <Override PartName="/ppt/notesSlides/notesSlide140.xml" ContentType="application/vnd.openxmlformats-officedocument.presentationml.notesSlide+xml"/>
  <Override PartName="/ppt/notesSlides/notesSlide141.xml" ContentType="application/vnd.openxmlformats-officedocument.presentationml.notesSlide+xml"/>
  <Override PartName="/ppt/notesSlides/notesSlide142.xml" ContentType="application/vnd.openxmlformats-officedocument.presentationml.notesSlide+xml"/>
  <Override PartName="/ppt/notesSlides/notesSlide143.xml" ContentType="application/vnd.openxmlformats-officedocument.presentationml.notesSlide+xml"/>
  <Override PartName="/ppt/notesSlides/notesSlide144.xml" ContentType="application/vnd.openxmlformats-officedocument.presentationml.notesSlide+xml"/>
  <Override PartName="/ppt/notesSlides/notesSlide145.xml" ContentType="application/vnd.openxmlformats-officedocument.presentationml.notesSlide+xml"/>
  <Override PartName="/ppt/notesSlides/notesSlide146.xml" ContentType="application/vnd.openxmlformats-officedocument.presentationml.notesSlide+xml"/>
  <Override PartName="/ppt/notesSlides/notesSlide147.xml" ContentType="application/vnd.openxmlformats-officedocument.presentationml.notesSlide+xml"/>
  <Override PartName="/ppt/notesSlides/notesSlide148.xml" ContentType="application/vnd.openxmlformats-officedocument.presentationml.notesSlide+xml"/>
  <Override PartName="/ppt/notesSlides/notesSlide149.xml" ContentType="application/vnd.openxmlformats-officedocument.presentationml.notesSlide+xml"/>
  <Override PartName="/ppt/notesSlides/notesSlide150.xml" ContentType="application/vnd.openxmlformats-officedocument.presentationml.notesSlide+xml"/>
  <Override PartName="/ppt/notesSlides/notesSlide151.xml" ContentType="application/vnd.openxmlformats-officedocument.presentationml.notesSlide+xml"/>
  <Override PartName="/ppt/notesSlides/notesSlide152.xml" ContentType="application/vnd.openxmlformats-officedocument.presentationml.notesSlide+xml"/>
  <Override PartName="/ppt/notesSlides/notesSlide153.xml" ContentType="application/vnd.openxmlformats-officedocument.presentationml.notesSlide+xml"/>
  <Override PartName="/ppt/notesSlides/notesSlide154.xml" ContentType="application/vnd.openxmlformats-officedocument.presentationml.notesSlide+xml"/>
  <Override PartName="/ppt/notesSlides/notesSlide155.xml" ContentType="application/vnd.openxmlformats-officedocument.presentationml.notesSlide+xml"/>
  <Override PartName="/ppt/notesSlides/notesSlide156.xml" ContentType="application/vnd.openxmlformats-officedocument.presentationml.notesSlide+xml"/>
  <Override PartName="/ppt/notesSlides/notesSlide157.xml" ContentType="application/vnd.openxmlformats-officedocument.presentationml.notesSlide+xml"/>
  <Override PartName="/ppt/notesSlides/notesSlide158.xml" ContentType="application/vnd.openxmlformats-officedocument.presentationml.notesSlide+xml"/>
  <Override PartName="/ppt/notesSlides/notesSlide159.xml" ContentType="application/vnd.openxmlformats-officedocument.presentationml.notesSlide+xml"/>
  <Override PartName="/ppt/notesSlides/notesSlide160.xml" ContentType="application/vnd.openxmlformats-officedocument.presentationml.notesSlide+xml"/>
  <Override PartName="/ppt/notesSlides/notesSlide161.xml" ContentType="application/vnd.openxmlformats-officedocument.presentationml.notesSlide+xml"/>
  <Override PartName="/ppt/notesSlides/notesSlide162.xml" ContentType="application/vnd.openxmlformats-officedocument.presentationml.notesSlide+xml"/>
  <Override PartName="/ppt/notesSlides/notesSlide163.xml" ContentType="application/vnd.openxmlformats-officedocument.presentationml.notesSlide+xml"/>
  <Override PartName="/ppt/notesSlides/notesSlide164.xml" ContentType="application/vnd.openxmlformats-officedocument.presentationml.notesSlide+xml"/>
  <Override PartName="/ppt/notesSlides/notesSlide165.xml" ContentType="application/vnd.openxmlformats-officedocument.presentationml.notesSlide+xml"/>
  <Override PartName="/ppt/notesSlides/notesSlide166.xml" ContentType="application/vnd.openxmlformats-officedocument.presentationml.notesSlide+xml"/>
  <Override PartName="/ppt/notesSlides/notesSlide167.xml" ContentType="application/vnd.openxmlformats-officedocument.presentationml.notesSlide+xml"/>
  <Override PartName="/ppt/notesSlides/notesSlide168.xml" ContentType="application/vnd.openxmlformats-officedocument.presentationml.notesSlide+xml"/>
  <Override PartName="/ppt/notesSlides/notesSlide169.xml" ContentType="application/vnd.openxmlformats-officedocument.presentationml.notesSlide+xml"/>
  <Override PartName="/ppt/notesSlides/notesSlide17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056" r:id="rId1"/>
  </p:sldMasterIdLst>
  <p:notesMasterIdLst>
    <p:notesMasterId r:id="rId187"/>
  </p:notesMasterIdLst>
  <p:sldIdLst>
    <p:sldId id="256" r:id="rId2"/>
    <p:sldId id="455" r:id="rId3"/>
    <p:sldId id="594" r:id="rId4"/>
    <p:sldId id="257" r:id="rId5"/>
    <p:sldId id="568" r:id="rId6"/>
    <p:sldId id="587" r:id="rId7"/>
    <p:sldId id="624" r:id="rId8"/>
    <p:sldId id="585" r:id="rId9"/>
    <p:sldId id="284" r:id="rId10"/>
    <p:sldId id="590" r:id="rId11"/>
    <p:sldId id="334" r:id="rId12"/>
    <p:sldId id="454" r:id="rId13"/>
    <p:sldId id="579" r:id="rId14"/>
    <p:sldId id="356" r:id="rId15"/>
    <p:sldId id="661" r:id="rId16"/>
    <p:sldId id="660" r:id="rId17"/>
    <p:sldId id="633" r:id="rId18"/>
    <p:sldId id="589" r:id="rId19"/>
    <p:sldId id="658" r:id="rId20"/>
    <p:sldId id="632" r:id="rId21"/>
    <p:sldId id="659" r:id="rId22"/>
    <p:sldId id="335" r:id="rId23"/>
    <p:sldId id="337" r:id="rId24"/>
    <p:sldId id="456" r:id="rId25"/>
    <p:sldId id="476" r:id="rId26"/>
    <p:sldId id="457" r:id="rId27"/>
    <p:sldId id="458" r:id="rId28"/>
    <p:sldId id="459" r:id="rId29"/>
    <p:sldId id="460" r:id="rId30"/>
    <p:sldId id="675" r:id="rId31"/>
    <p:sldId id="662" r:id="rId32"/>
    <p:sldId id="350" r:id="rId33"/>
    <p:sldId id="668" r:id="rId34"/>
    <p:sldId id="600" r:id="rId35"/>
    <p:sldId id="623" r:id="rId36"/>
    <p:sldId id="461" r:id="rId37"/>
    <p:sldId id="577" r:id="rId38"/>
    <p:sldId id="259" r:id="rId39"/>
    <p:sldId id="599" r:id="rId40"/>
    <p:sldId id="652" r:id="rId41"/>
    <p:sldId id="685" r:id="rId42"/>
    <p:sldId id="663" r:id="rId43"/>
    <p:sldId id="669" r:id="rId44"/>
    <p:sldId id="477" r:id="rId45"/>
    <p:sldId id="478" r:id="rId46"/>
    <p:sldId id="480" r:id="rId47"/>
    <p:sldId id="595" r:id="rId48"/>
    <p:sldId id="479" r:id="rId49"/>
    <p:sldId id="580" r:id="rId50"/>
    <p:sldId id="674" r:id="rId51"/>
    <p:sldId id="650" r:id="rId52"/>
    <p:sldId id="651" r:id="rId53"/>
    <p:sldId id="475" r:id="rId54"/>
    <p:sldId id="470" r:id="rId55"/>
    <p:sldId id="598" r:id="rId56"/>
    <p:sldId id="584" r:id="rId57"/>
    <p:sldId id="664" r:id="rId58"/>
    <p:sldId id="472" r:id="rId59"/>
    <p:sldId id="574" r:id="rId60"/>
    <p:sldId id="575" r:id="rId61"/>
    <p:sldId id="616" r:id="rId62"/>
    <p:sldId id="615" r:id="rId63"/>
    <p:sldId id="654" r:id="rId64"/>
    <p:sldId id="576" r:id="rId65"/>
    <p:sldId id="653" r:id="rId66"/>
    <p:sldId id="466" r:id="rId67"/>
    <p:sldId id="467" r:id="rId68"/>
    <p:sldId id="573" r:id="rId69"/>
    <p:sldId id="473" r:id="rId70"/>
    <p:sldId id="670" r:id="rId71"/>
    <p:sldId id="671" r:id="rId72"/>
    <p:sldId id="672" r:id="rId73"/>
    <p:sldId id="673" r:id="rId74"/>
    <p:sldId id="312" r:id="rId75"/>
    <p:sldId id="578" r:id="rId76"/>
    <p:sldId id="665" r:id="rId77"/>
    <p:sldId id="338" r:id="rId78"/>
    <p:sldId id="346" r:id="rId79"/>
    <p:sldId id="265" r:id="rId80"/>
    <p:sldId id="351" r:id="rId81"/>
    <p:sldId id="620" r:id="rId82"/>
    <p:sldId id="347" r:id="rId83"/>
    <p:sldId id="581" r:id="rId84"/>
    <p:sldId id="348" r:id="rId85"/>
    <p:sldId id="569" r:id="rId86"/>
    <p:sldId id="666" r:id="rId87"/>
    <p:sldId id="336" r:id="rId88"/>
    <p:sldId id="619" r:id="rId89"/>
    <p:sldId id="282" r:id="rId90"/>
    <p:sldId id="352" r:id="rId91"/>
    <p:sldId id="301" r:id="rId92"/>
    <p:sldId id="583" r:id="rId93"/>
    <p:sldId id="353" r:id="rId94"/>
    <p:sldId id="667" r:id="rId95"/>
    <p:sldId id="304" r:id="rId96"/>
    <p:sldId id="453" r:id="rId97"/>
    <p:sldId id="657" r:id="rId98"/>
    <p:sldId id="637" r:id="rId99"/>
    <p:sldId id="446" r:id="rId100"/>
    <p:sldId id="450" r:id="rId101"/>
    <p:sldId id="448" r:id="rId102"/>
    <p:sldId id="285" r:id="rId103"/>
    <p:sldId id="636" r:id="rId104"/>
    <p:sldId id="635" r:id="rId105"/>
    <p:sldId id="634" r:id="rId106"/>
    <p:sldId id="444" r:id="rId107"/>
    <p:sldId id="445" r:id="rId108"/>
    <p:sldId id="639" r:id="rId109"/>
    <p:sldId id="638" r:id="rId110"/>
    <p:sldId id="655" r:id="rId111"/>
    <p:sldId id="656" r:id="rId112"/>
    <p:sldId id="359" r:id="rId113"/>
    <p:sldId id="686" r:id="rId114"/>
    <p:sldId id="687" r:id="rId115"/>
    <p:sldId id="688" r:id="rId116"/>
    <p:sldId id="689" r:id="rId117"/>
    <p:sldId id="502" r:id="rId118"/>
    <p:sldId id="690" r:id="rId119"/>
    <p:sldId id="691" r:id="rId120"/>
    <p:sldId id="692" r:id="rId121"/>
    <p:sldId id="693" r:id="rId122"/>
    <p:sldId id="694" r:id="rId123"/>
    <p:sldId id="695" r:id="rId124"/>
    <p:sldId id="696" r:id="rId125"/>
    <p:sldId id="697" r:id="rId126"/>
    <p:sldId id="698" r:id="rId127"/>
    <p:sldId id="315" r:id="rId128"/>
    <p:sldId id="699" r:id="rId129"/>
    <p:sldId id="700" r:id="rId130"/>
    <p:sldId id="701" r:id="rId131"/>
    <p:sldId id="702" r:id="rId132"/>
    <p:sldId id="703" r:id="rId133"/>
    <p:sldId id="511" r:id="rId134"/>
    <p:sldId id="704" r:id="rId135"/>
    <p:sldId id="275" r:id="rId136"/>
    <p:sldId id="705" r:id="rId137"/>
    <p:sldId id="706" r:id="rId138"/>
    <p:sldId id="515" r:id="rId139"/>
    <p:sldId id="516" r:id="rId140"/>
    <p:sldId id="517" r:id="rId141"/>
    <p:sldId id="518" r:id="rId142"/>
    <p:sldId id="521" r:id="rId143"/>
    <p:sldId id="519" r:id="rId144"/>
    <p:sldId id="520" r:id="rId145"/>
    <p:sldId id="643" r:id="rId146"/>
    <p:sldId id="268" r:id="rId147"/>
    <p:sldId id="526" r:id="rId148"/>
    <p:sldId id="527" r:id="rId149"/>
    <p:sldId id="528" r:id="rId150"/>
    <p:sldId id="529" r:id="rId151"/>
    <p:sldId id="530" r:id="rId152"/>
    <p:sldId id="531" r:id="rId153"/>
    <p:sldId id="396" r:id="rId154"/>
    <p:sldId id="269" r:id="rId155"/>
    <p:sldId id="439" r:id="rId156"/>
    <p:sldId id="441" r:id="rId157"/>
    <p:sldId id="440" r:id="rId158"/>
    <p:sldId id="442" r:id="rId159"/>
    <p:sldId id="270" r:id="rId160"/>
    <p:sldId id="559" r:id="rId161"/>
    <p:sldId id="560" r:id="rId162"/>
    <p:sldId id="561" r:id="rId163"/>
    <p:sldId id="562" r:id="rId164"/>
    <p:sldId id="563" r:id="rId165"/>
    <p:sldId id="564" r:id="rId166"/>
    <p:sldId id="565" r:id="rId167"/>
    <p:sldId id="566" r:id="rId168"/>
    <p:sldId id="567" r:id="rId169"/>
    <p:sldId id="645" r:id="rId170"/>
    <p:sldId id="678" r:id="rId171"/>
    <p:sldId id="679" r:id="rId172"/>
    <p:sldId id="680" r:id="rId173"/>
    <p:sldId id="681" r:id="rId174"/>
    <p:sldId id="682" r:id="rId175"/>
    <p:sldId id="683" r:id="rId176"/>
    <p:sldId id="646" r:id="rId177"/>
    <p:sldId id="357" r:id="rId178"/>
    <p:sldId id="617" r:id="rId179"/>
    <p:sldId id="354" r:id="rId180"/>
    <p:sldId id="622" r:id="rId181"/>
    <p:sldId id="288" r:id="rId182"/>
    <p:sldId id="289" r:id="rId183"/>
    <p:sldId id="570" r:id="rId184"/>
    <p:sldId id="572" r:id="rId185"/>
    <p:sldId id="471" r:id="rId186"/>
  </p:sldIdLst>
  <p:sldSz cx="9144000" cy="6858000" type="screen4x3"/>
  <p:notesSz cx="7010400" cy="9296400"/>
  <p:defaultTextStyle>
    <a:defPPr>
      <a:defRPr lang="en-US"/>
    </a:defPPr>
    <a:lvl1pPr algn="r" rtl="0" fontAlgn="base">
      <a:spcBef>
        <a:spcPct val="0"/>
      </a:spcBef>
      <a:spcAft>
        <a:spcPct val="0"/>
      </a:spcAft>
      <a:defRPr kern="1200">
        <a:solidFill>
          <a:schemeClr val="tx1"/>
        </a:solidFill>
        <a:latin typeface="Arial" pitchFamily="34" charset="0"/>
        <a:ea typeface="+mn-ea"/>
        <a:cs typeface="+mn-cs"/>
      </a:defRPr>
    </a:lvl1pPr>
    <a:lvl2pPr marL="457200" algn="r" rtl="0" fontAlgn="base">
      <a:spcBef>
        <a:spcPct val="0"/>
      </a:spcBef>
      <a:spcAft>
        <a:spcPct val="0"/>
      </a:spcAft>
      <a:defRPr kern="1200">
        <a:solidFill>
          <a:schemeClr val="tx1"/>
        </a:solidFill>
        <a:latin typeface="Arial" pitchFamily="34" charset="0"/>
        <a:ea typeface="+mn-ea"/>
        <a:cs typeface="+mn-cs"/>
      </a:defRPr>
    </a:lvl2pPr>
    <a:lvl3pPr marL="914400" algn="r" rtl="0" fontAlgn="base">
      <a:spcBef>
        <a:spcPct val="0"/>
      </a:spcBef>
      <a:spcAft>
        <a:spcPct val="0"/>
      </a:spcAft>
      <a:defRPr kern="1200">
        <a:solidFill>
          <a:schemeClr val="tx1"/>
        </a:solidFill>
        <a:latin typeface="Arial" pitchFamily="34" charset="0"/>
        <a:ea typeface="+mn-ea"/>
        <a:cs typeface="+mn-cs"/>
      </a:defRPr>
    </a:lvl3pPr>
    <a:lvl4pPr marL="1371600" algn="r" rtl="0" fontAlgn="base">
      <a:spcBef>
        <a:spcPct val="0"/>
      </a:spcBef>
      <a:spcAft>
        <a:spcPct val="0"/>
      </a:spcAft>
      <a:defRPr kern="1200">
        <a:solidFill>
          <a:schemeClr val="tx1"/>
        </a:solidFill>
        <a:latin typeface="Arial" pitchFamily="34" charset="0"/>
        <a:ea typeface="+mn-ea"/>
        <a:cs typeface="+mn-cs"/>
      </a:defRPr>
    </a:lvl4pPr>
    <a:lvl5pPr marL="1828800" algn="r"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28">
          <p15:clr>
            <a:srgbClr val="A4A3A4"/>
          </p15:clr>
        </p15:guide>
        <p15:guide id="2" pos="2208">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66"/>
    <a:srgbClr val="0099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00" autoAdjust="0"/>
    <p:restoredTop sz="89165" autoAdjust="0"/>
  </p:normalViewPr>
  <p:slideViewPr>
    <p:cSldViewPr>
      <p:cViewPr varScale="1">
        <p:scale>
          <a:sx n="71" d="100"/>
          <a:sy n="71" d="100"/>
        </p:scale>
        <p:origin x="1742" y="53"/>
      </p:cViewPr>
      <p:guideLst>
        <p:guide orient="horz" pos="2160"/>
        <p:guide pos="2880"/>
      </p:guideLst>
    </p:cSldViewPr>
  </p:slideViewPr>
  <p:outlineViewPr>
    <p:cViewPr>
      <p:scale>
        <a:sx n="33" d="100"/>
        <a:sy n="33" d="100"/>
      </p:scale>
      <p:origin x="48" y="18312"/>
    </p:cViewPr>
  </p:outlineViewPr>
  <p:notesTextViewPr>
    <p:cViewPr>
      <p:scale>
        <a:sx n="1" d="1"/>
        <a:sy n="1" d="1"/>
      </p:scale>
      <p:origin x="0" y="0"/>
    </p:cViewPr>
  </p:notesTextViewPr>
  <p:sorterViewPr>
    <p:cViewPr varScale="1">
      <p:scale>
        <a:sx n="100" d="100"/>
        <a:sy n="100" d="100"/>
      </p:scale>
      <p:origin x="0" y="-43733"/>
    </p:cViewPr>
  </p:sorterViewPr>
  <p:notesViewPr>
    <p:cSldViewPr>
      <p:cViewPr varScale="1">
        <p:scale>
          <a:sx n="55" d="100"/>
          <a:sy n="55" d="100"/>
        </p:scale>
        <p:origin x="-2832" y="-90"/>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38" Type="http://schemas.openxmlformats.org/officeDocument/2006/relationships/slide" Target="slides/slide137.xml"/><Relationship Id="rId154" Type="http://schemas.openxmlformats.org/officeDocument/2006/relationships/slide" Target="slides/slide153.xml"/><Relationship Id="rId159" Type="http://schemas.openxmlformats.org/officeDocument/2006/relationships/slide" Target="slides/slide158.xml"/><Relationship Id="rId175" Type="http://schemas.openxmlformats.org/officeDocument/2006/relationships/slide" Target="slides/slide174.xml"/><Relationship Id="rId170" Type="http://schemas.openxmlformats.org/officeDocument/2006/relationships/slide" Target="slides/slide169.xml"/><Relationship Id="rId191" Type="http://schemas.openxmlformats.org/officeDocument/2006/relationships/tableStyles" Target="tableStyles.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28" Type="http://schemas.openxmlformats.org/officeDocument/2006/relationships/slide" Target="slides/slide127.xml"/><Relationship Id="rId144" Type="http://schemas.openxmlformats.org/officeDocument/2006/relationships/slide" Target="slides/slide143.xml"/><Relationship Id="rId149" Type="http://schemas.openxmlformats.org/officeDocument/2006/relationships/slide" Target="slides/slide148.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160" Type="http://schemas.openxmlformats.org/officeDocument/2006/relationships/slide" Target="slides/slide159.xml"/><Relationship Id="rId165" Type="http://schemas.openxmlformats.org/officeDocument/2006/relationships/slide" Target="slides/slide164.xml"/><Relationship Id="rId181" Type="http://schemas.openxmlformats.org/officeDocument/2006/relationships/slide" Target="slides/slide180.xml"/><Relationship Id="rId186" Type="http://schemas.openxmlformats.org/officeDocument/2006/relationships/slide" Target="slides/slide185.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slide" Target="slides/slide112.xml"/><Relationship Id="rId118" Type="http://schemas.openxmlformats.org/officeDocument/2006/relationships/slide" Target="slides/slide117.xml"/><Relationship Id="rId134" Type="http://schemas.openxmlformats.org/officeDocument/2006/relationships/slide" Target="slides/slide133.xml"/><Relationship Id="rId139" Type="http://schemas.openxmlformats.org/officeDocument/2006/relationships/slide" Target="slides/slide138.xml"/><Relationship Id="rId80" Type="http://schemas.openxmlformats.org/officeDocument/2006/relationships/slide" Target="slides/slide79.xml"/><Relationship Id="rId85" Type="http://schemas.openxmlformats.org/officeDocument/2006/relationships/slide" Target="slides/slide84.xml"/><Relationship Id="rId150" Type="http://schemas.openxmlformats.org/officeDocument/2006/relationships/slide" Target="slides/slide149.xml"/><Relationship Id="rId155" Type="http://schemas.openxmlformats.org/officeDocument/2006/relationships/slide" Target="slides/slide154.xml"/><Relationship Id="rId171" Type="http://schemas.openxmlformats.org/officeDocument/2006/relationships/slide" Target="slides/slide170.xml"/><Relationship Id="rId176" Type="http://schemas.openxmlformats.org/officeDocument/2006/relationships/slide" Target="slides/slide175.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slide" Target="slides/slide107.xml"/><Relationship Id="rId124" Type="http://schemas.openxmlformats.org/officeDocument/2006/relationships/slide" Target="slides/slide123.xml"/><Relationship Id="rId129" Type="http://schemas.openxmlformats.org/officeDocument/2006/relationships/slide" Target="slides/slide128.xml"/><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slide" Target="slides/slide90.xml"/><Relationship Id="rId96" Type="http://schemas.openxmlformats.org/officeDocument/2006/relationships/slide" Target="slides/slide95.xml"/><Relationship Id="rId140" Type="http://schemas.openxmlformats.org/officeDocument/2006/relationships/slide" Target="slides/slide139.xml"/><Relationship Id="rId145" Type="http://schemas.openxmlformats.org/officeDocument/2006/relationships/slide" Target="slides/slide144.xml"/><Relationship Id="rId161" Type="http://schemas.openxmlformats.org/officeDocument/2006/relationships/slide" Target="slides/slide160.xml"/><Relationship Id="rId166" Type="http://schemas.openxmlformats.org/officeDocument/2006/relationships/slide" Target="slides/slide165.xml"/><Relationship Id="rId182" Type="http://schemas.openxmlformats.org/officeDocument/2006/relationships/slide" Target="slides/slide181.xml"/><Relationship Id="rId187"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23" Type="http://schemas.openxmlformats.org/officeDocument/2006/relationships/slide" Target="slides/slide22.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119" Type="http://schemas.openxmlformats.org/officeDocument/2006/relationships/slide" Target="slides/slide118.xml"/><Relationship Id="rId44" Type="http://schemas.openxmlformats.org/officeDocument/2006/relationships/slide" Target="slides/slide43.xml"/><Relationship Id="rId60" Type="http://schemas.openxmlformats.org/officeDocument/2006/relationships/slide" Target="slides/slide59.xml"/><Relationship Id="rId65" Type="http://schemas.openxmlformats.org/officeDocument/2006/relationships/slide" Target="slides/slide64.xml"/><Relationship Id="rId81" Type="http://schemas.openxmlformats.org/officeDocument/2006/relationships/slide" Target="slides/slide80.xml"/><Relationship Id="rId86" Type="http://schemas.openxmlformats.org/officeDocument/2006/relationships/slide" Target="slides/slide85.xml"/><Relationship Id="rId130" Type="http://schemas.openxmlformats.org/officeDocument/2006/relationships/slide" Target="slides/slide129.xml"/><Relationship Id="rId135" Type="http://schemas.openxmlformats.org/officeDocument/2006/relationships/slide" Target="slides/slide134.xml"/><Relationship Id="rId151" Type="http://schemas.openxmlformats.org/officeDocument/2006/relationships/slide" Target="slides/slide150.xml"/><Relationship Id="rId156" Type="http://schemas.openxmlformats.org/officeDocument/2006/relationships/slide" Target="slides/slide155.xml"/><Relationship Id="rId177" Type="http://schemas.openxmlformats.org/officeDocument/2006/relationships/slide" Target="slides/slide176.xml"/><Relationship Id="rId172" Type="http://schemas.openxmlformats.org/officeDocument/2006/relationships/slide" Target="slides/slide171.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141" Type="http://schemas.openxmlformats.org/officeDocument/2006/relationships/slide" Target="slides/slide140.xml"/><Relationship Id="rId146" Type="http://schemas.openxmlformats.org/officeDocument/2006/relationships/slide" Target="slides/slide145.xml"/><Relationship Id="rId167" Type="http://schemas.openxmlformats.org/officeDocument/2006/relationships/slide" Target="slides/slide166.xml"/><Relationship Id="rId188" Type="http://schemas.openxmlformats.org/officeDocument/2006/relationships/presProps" Target="presProps.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162" Type="http://schemas.openxmlformats.org/officeDocument/2006/relationships/slide" Target="slides/slide161.xml"/><Relationship Id="rId183" Type="http://schemas.openxmlformats.org/officeDocument/2006/relationships/slide" Target="slides/slide182.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slide" Target="slides/slide130.xml"/><Relationship Id="rId136" Type="http://schemas.openxmlformats.org/officeDocument/2006/relationships/slide" Target="slides/slide135.xml"/><Relationship Id="rId157" Type="http://schemas.openxmlformats.org/officeDocument/2006/relationships/slide" Target="slides/slide156.xml"/><Relationship Id="rId178" Type="http://schemas.openxmlformats.org/officeDocument/2006/relationships/slide" Target="slides/slide177.xml"/><Relationship Id="rId61" Type="http://schemas.openxmlformats.org/officeDocument/2006/relationships/slide" Target="slides/slide60.xml"/><Relationship Id="rId82" Type="http://schemas.openxmlformats.org/officeDocument/2006/relationships/slide" Target="slides/slide81.xml"/><Relationship Id="rId152" Type="http://schemas.openxmlformats.org/officeDocument/2006/relationships/slide" Target="slides/slide151.xml"/><Relationship Id="rId173" Type="http://schemas.openxmlformats.org/officeDocument/2006/relationships/slide" Target="slides/slide172.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 Id="rId147" Type="http://schemas.openxmlformats.org/officeDocument/2006/relationships/slide" Target="slides/slide146.xml"/><Relationship Id="rId168" Type="http://schemas.openxmlformats.org/officeDocument/2006/relationships/slide" Target="slides/slide167.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slide" Target="slides/slide141.xml"/><Relationship Id="rId163" Type="http://schemas.openxmlformats.org/officeDocument/2006/relationships/slide" Target="slides/slide162.xml"/><Relationship Id="rId184" Type="http://schemas.openxmlformats.org/officeDocument/2006/relationships/slide" Target="slides/slide183.xml"/><Relationship Id="rId189" Type="http://schemas.openxmlformats.org/officeDocument/2006/relationships/viewProps" Target="viewProps.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slide" Target="slides/slide115.xml"/><Relationship Id="rId137" Type="http://schemas.openxmlformats.org/officeDocument/2006/relationships/slide" Target="slides/slide136.xml"/><Relationship Id="rId158" Type="http://schemas.openxmlformats.org/officeDocument/2006/relationships/slide" Target="slides/slide157.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32" Type="http://schemas.openxmlformats.org/officeDocument/2006/relationships/slide" Target="slides/slide131.xml"/><Relationship Id="rId153" Type="http://schemas.openxmlformats.org/officeDocument/2006/relationships/slide" Target="slides/slide152.xml"/><Relationship Id="rId174" Type="http://schemas.openxmlformats.org/officeDocument/2006/relationships/slide" Target="slides/slide173.xml"/><Relationship Id="rId179" Type="http://schemas.openxmlformats.org/officeDocument/2006/relationships/slide" Target="slides/slide178.xml"/><Relationship Id="rId190" Type="http://schemas.openxmlformats.org/officeDocument/2006/relationships/theme" Target="theme/theme1.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106" Type="http://schemas.openxmlformats.org/officeDocument/2006/relationships/slide" Target="slides/slide105.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78" Type="http://schemas.openxmlformats.org/officeDocument/2006/relationships/slide" Target="slides/slide77.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43" Type="http://schemas.openxmlformats.org/officeDocument/2006/relationships/slide" Target="slides/slide142.xml"/><Relationship Id="rId148" Type="http://schemas.openxmlformats.org/officeDocument/2006/relationships/slide" Target="slides/slide147.xml"/><Relationship Id="rId164" Type="http://schemas.openxmlformats.org/officeDocument/2006/relationships/slide" Target="slides/slide163.xml"/><Relationship Id="rId169" Type="http://schemas.openxmlformats.org/officeDocument/2006/relationships/slide" Target="slides/slide168.xml"/><Relationship Id="rId185" Type="http://schemas.openxmlformats.org/officeDocument/2006/relationships/slide" Target="slides/slide184.xml"/><Relationship Id="rId4" Type="http://schemas.openxmlformats.org/officeDocument/2006/relationships/slide" Target="slides/slide3.xml"/><Relationship Id="rId9" Type="http://schemas.openxmlformats.org/officeDocument/2006/relationships/slide" Target="slides/slide8.xml"/><Relationship Id="rId180" Type="http://schemas.openxmlformats.org/officeDocument/2006/relationships/slide" Target="slides/slide179.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D9E92EFE-A633-4241-A25A-62B5F4A79136}" type="datetimeFigureOut">
              <a:rPr lang="en-US" smtClean="0"/>
              <a:t>8/6/2024</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EEA85539-282F-4893-B11F-7A2659D16A7A}" type="slidenum">
              <a:rPr lang="en-US" smtClean="0"/>
              <a:t>‹#›</a:t>
            </a:fld>
            <a:endParaRPr lang="en-US"/>
          </a:p>
        </p:txBody>
      </p:sp>
    </p:spTree>
    <p:extLst>
      <p:ext uri="{BB962C8B-B14F-4D97-AF65-F5344CB8AC3E}">
        <p14:creationId xmlns:p14="http://schemas.microsoft.com/office/powerpoint/2010/main" val="29102265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00.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101.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102.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103.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104.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105.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106.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107.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108.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109.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0.xml.rels><?xml version="1.0" encoding="UTF-8" standalone="yes"?>
<Relationships xmlns="http://schemas.openxmlformats.org/package/2006/relationships"><Relationship Id="rId2" Type="http://schemas.openxmlformats.org/officeDocument/2006/relationships/slide" Target="../slides/slide110.xml"/><Relationship Id="rId1" Type="http://schemas.openxmlformats.org/officeDocument/2006/relationships/notesMaster" Target="../notesMasters/notesMaster1.xml"/></Relationships>
</file>

<file path=ppt/notesSlides/_rels/notesSlide111.xml.rels><?xml version="1.0" encoding="UTF-8" standalone="yes"?>
<Relationships xmlns="http://schemas.openxmlformats.org/package/2006/relationships"><Relationship Id="rId2" Type="http://schemas.openxmlformats.org/officeDocument/2006/relationships/slide" Target="../slides/slide111.xml"/><Relationship Id="rId1" Type="http://schemas.openxmlformats.org/officeDocument/2006/relationships/notesMaster" Target="../notesMasters/notesMaster1.xml"/></Relationships>
</file>

<file path=ppt/notesSlides/_rels/notesSlide112.xml.rels><?xml version="1.0" encoding="UTF-8" standalone="yes"?>
<Relationships xmlns="http://schemas.openxmlformats.org/package/2006/relationships"><Relationship Id="rId2" Type="http://schemas.openxmlformats.org/officeDocument/2006/relationships/slide" Target="../slides/slide112.xml"/><Relationship Id="rId1" Type="http://schemas.openxmlformats.org/officeDocument/2006/relationships/notesMaster" Target="../notesMasters/notesMaster1.xml"/></Relationships>
</file>

<file path=ppt/notesSlides/_rels/notesSlide113.xml.rels><?xml version="1.0" encoding="UTF-8" standalone="yes"?>
<Relationships xmlns="http://schemas.openxmlformats.org/package/2006/relationships"><Relationship Id="rId2" Type="http://schemas.openxmlformats.org/officeDocument/2006/relationships/slide" Target="../slides/slide113.xml"/><Relationship Id="rId1" Type="http://schemas.openxmlformats.org/officeDocument/2006/relationships/notesMaster" Target="../notesMasters/notesMaster1.xml"/></Relationships>
</file>

<file path=ppt/notesSlides/_rels/notesSlide114.xml.rels><?xml version="1.0" encoding="UTF-8" standalone="yes"?>
<Relationships xmlns="http://schemas.openxmlformats.org/package/2006/relationships"><Relationship Id="rId2" Type="http://schemas.openxmlformats.org/officeDocument/2006/relationships/slide" Target="../slides/slide114.xml"/><Relationship Id="rId1" Type="http://schemas.openxmlformats.org/officeDocument/2006/relationships/notesMaster" Target="../notesMasters/notesMaster1.xml"/></Relationships>
</file>

<file path=ppt/notesSlides/_rels/notesSlide115.xml.rels><?xml version="1.0" encoding="UTF-8" standalone="yes"?>
<Relationships xmlns="http://schemas.openxmlformats.org/package/2006/relationships"><Relationship Id="rId2" Type="http://schemas.openxmlformats.org/officeDocument/2006/relationships/slide" Target="../slides/slide115.xml"/><Relationship Id="rId1" Type="http://schemas.openxmlformats.org/officeDocument/2006/relationships/notesMaster" Target="../notesMasters/notesMaster1.xml"/></Relationships>
</file>

<file path=ppt/notesSlides/_rels/notesSlide116.xml.rels><?xml version="1.0" encoding="UTF-8" standalone="yes"?>
<Relationships xmlns="http://schemas.openxmlformats.org/package/2006/relationships"><Relationship Id="rId2" Type="http://schemas.openxmlformats.org/officeDocument/2006/relationships/slide" Target="../slides/slide119.xml"/><Relationship Id="rId1" Type="http://schemas.openxmlformats.org/officeDocument/2006/relationships/notesMaster" Target="../notesMasters/notesMaster1.xml"/></Relationships>
</file>

<file path=ppt/notesSlides/_rels/notesSlide117.xml.rels><?xml version="1.0" encoding="UTF-8" standalone="yes"?>
<Relationships xmlns="http://schemas.openxmlformats.org/package/2006/relationships"><Relationship Id="rId2" Type="http://schemas.openxmlformats.org/officeDocument/2006/relationships/slide" Target="../slides/slide120.xml"/><Relationship Id="rId1" Type="http://schemas.openxmlformats.org/officeDocument/2006/relationships/notesMaster" Target="../notesMasters/notesMaster1.xml"/></Relationships>
</file>

<file path=ppt/notesSlides/_rels/notesSlide118.xml.rels><?xml version="1.0" encoding="UTF-8" standalone="yes"?>
<Relationships xmlns="http://schemas.openxmlformats.org/package/2006/relationships"><Relationship Id="rId2" Type="http://schemas.openxmlformats.org/officeDocument/2006/relationships/slide" Target="../slides/slide125.xml"/><Relationship Id="rId1" Type="http://schemas.openxmlformats.org/officeDocument/2006/relationships/notesMaster" Target="../notesMasters/notesMaster1.xml"/></Relationships>
</file>

<file path=ppt/notesSlides/_rels/notesSlide119.xml.rels><?xml version="1.0" encoding="UTF-8" standalone="yes"?>
<Relationships xmlns="http://schemas.openxmlformats.org/package/2006/relationships"><Relationship Id="rId2" Type="http://schemas.openxmlformats.org/officeDocument/2006/relationships/slide" Target="../slides/slide12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0.xml.rels><?xml version="1.0" encoding="UTF-8" standalone="yes"?>
<Relationships xmlns="http://schemas.openxmlformats.org/package/2006/relationships"><Relationship Id="rId2" Type="http://schemas.openxmlformats.org/officeDocument/2006/relationships/slide" Target="../slides/slide129.xml"/><Relationship Id="rId1" Type="http://schemas.openxmlformats.org/officeDocument/2006/relationships/notesMaster" Target="../notesMasters/notesMaster1.xml"/></Relationships>
</file>

<file path=ppt/notesSlides/_rels/notesSlide121.xml.rels><?xml version="1.0" encoding="UTF-8" standalone="yes"?>
<Relationships xmlns="http://schemas.openxmlformats.org/package/2006/relationships"><Relationship Id="rId2" Type="http://schemas.openxmlformats.org/officeDocument/2006/relationships/slide" Target="../slides/slide131.xml"/><Relationship Id="rId1" Type="http://schemas.openxmlformats.org/officeDocument/2006/relationships/notesMaster" Target="../notesMasters/notesMaster1.xml"/></Relationships>
</file>

<file path=ppt/notesSlides/_rels/notesSlide122.xml.rels><?xml version="1.0" encoding="UTF-8" standalone="yes"?>
<Relationships xmlns="http://schemas.openxmlformats.org/package/2006/relationships"><Relationship Id="rId2" Type="http://schemas.openxmlformats.org/officeDocument/2006/relationships/slide" Target="../slides/slide133.xml"/><Relationship Id="rId1" Type="http://schemas.openxmlformats.org/officeDocument/2006/relationships/notesMaster" Target="../notesMasters/notesMaster1.xml"/></Relationships>
</file>

<file path=ppt/notesSlides/_rels/notesSlide123.xml.rels><?xml version="1.0" encoding="UTF-8" standalone="yes"?>
<Relationships xmlns="http://schemas.openxmlformats.org/package/2006/relationships"><Relationship Id="rId2" Type="http://schemas.openxmlformats.org/officeDocument/2006/relationships/slide" Target="../slides/slide134.xml"/><Relationship Id="rId1" Type="http://schemas.openxmlformats.org/officeDocument/2006/relationships/notesMaster" Target="../notesMasters/notesMaster1.xml"/></Relationships>
</file>

<file path=ppt/notesSlides/_rels/notesSlide124.xml.rels><?xml version="1.0" encoding="UTF-8" standalone="yes"?>
<Relationships xmlns="http://schemas.openxmlformats.org/package/2006/relationships"><Relationship Id="rId2" Type="http://schemas.openxmlformats.org/officeDocument/2006/relationships/slide" Target="../slides/slide137.xml"/><Relationship Id="rId1" Type="http://schemas.openxmlformats.org/officeDocument/2006/relationships/notesMaster" Target="../notesMasters/notesMaster1.xml"/></Relationships>
</file>

<file path=ppt/notesSlides/_rels/notesSlide125.xml.rels><?xml version="1.0" encoding="UTF-8" standalone="yes"?>
<Relationships xmlns="http://schemas.openxmlformats.org/package/2006/relationships"><Relationship Id="rId2" Type="http://schemas.openxmlformats.org/officeDocument/2006/relationships/slide" Target="../slides/slide138.xml"/><Relationship Id="rId1" Type="http://schemas.openxmlformats.org/officeDocument/2006/relationships/notesMaster" Target="../notesMasters/notesMaster1.xml"/></Relationships>
</file>

<file path=ppt/notesSlides/_rels/notesSlide126.xml.rels><?xml version="1.0" encoding="UTF-8" standalone="yes"?>
<Relationships xmlns="http://schemas.openxmlformats.org/package/2006/relationships"><Relationship Id="rId2" Type="http://schemas.openxmlformats.org/officeDocument/2006/relationships/slide" Target="../slides/slide141.xml"/><Relationship Id="rId1" Type="http://schemas.openxmlformats.org/officeDocument/2006/relationships/notesMaster" Target="../notesMasters/notesMaster1.xml"/></Relationships>
</file>

<file path=ppt/notesSlides/_rels/notesSlide127.xml.rels><?xml version="1.0" encoding="UTF-8" standalone="yes"?>
<Relationships xmlns="http://schemas.openxmlformats.org/package/2006/relationships"><Relationship Id="rId2" Type="http://schemas.openxmlformats.org/officeDocument/2006/relationships/slide" Target="../slides/slide142.xml"/><Relationship Id="rId1" Type="http://schemas.openxmlformats.org/officeDocument/2006/relationships/notesMaster" Target="../notesMasters/notesMaster1.xml"/></Relationships>
</file>

<file path=ppt/notesSlides/_rels/notesSlide128.xml.rels><?xml version="1.0" encoding="UTF-8" standalone="yes"?>
<Relationships xmlns="http://schemas.openxmlformats.org/package/2006/relationships"><Relationship Id="rId2" Type="http://schemas.openxmlformats.org/officeDocument/2006/relationships/slide" Target="../slides/slide143.xml"/><Relationship Id="rId1" Type="http://schemas.openxmlformats.org/officeDocument/2006/relationships/notesMaster" Target="../notesMasters/notesMaster1.xml"/></Relationships>
</file>

<file path=ppt/notesSlides/_rels/notesSlide129.xml.rels><?xml version="1.0" encoding="UTF-8" standalone="yes"?>
<Relationships xmlns="http://schemas.openxmlformats.org/package/2006/relationships"><Relationship Id="rId2" Type="http://schemas.openxmlformats.org/officeDocument/2006/relationships/slide" Target="../slides/slide14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0.xml.rels><?xml version="1.0" encoding="UTF-8" standalone="yes"?>
<Relationships xmlns="http://schemas.openxmlformats.org/package/2006/relationships"><Relationship Id="rId2" Type="http://schemas.openxmlformats.org/officeDocument/2006/relationships/slide" Target="../slides/slide145.xml"/><Relationship Id="rId1" Type="http://schemas.openxmlformats.org/officeDocument/2006/relationships/notesMaster" Target="../notesMasters/notesMaster1.xml"/></Relationships>
</file>

<file path=ppt/notesSlides/_rels/notesSlide131.xml.rels><?xml version="1.0" encoding="UTF-8" standalone="yes"?>
<Relationships xmlns="http://schemas.openxmlformats.org/package/2006/relationships"><Relationship Id="rId2" Type="http://schemas.openxmlformats.org/officeDocument/2006/relationships/slide" Target="../slides/slide146.xml"/><Relationship Id="rId1" Type="http://schemas.openxmlformats.org/officeDocument/2006/relationships/notesMaster" Target="../notesMasters/notesMaster1.xml"/></Relationships>
</file>

<file path=ppt/notesSlides/_rels/notesSlide132.xml.rels><?xml version="1.0" encoding="UTF-8" standalone="yes"?>
<Relationships xmlns="http://schemas.openxmlformats.org/package/2006/relationships"><Relationship Id="rId2" Type="http://schemas.openxmlformats.org/officeDocument/2006/relationships/slide" Target="../slides/slide147.xml"/><Relationship Id="rId1" Type="http://schemas.openxmlformats.org/officeDocument/2006/relationships/notesMaster" Target="../notesMasters/notesMaster1.xml"/></Relationships>
</file>

<file path=ppt/notesSlides/_rels/notesSlide133.xml.rels><?xml version="1.0" encoding="UTF-8" standalone="yes"?>
<Relationships xmlns="http://schemas.openxmlformats.org/package/2006/relationships"><Relationship Id="rId2" Type="http://schemas.openxmlformats.org/officeDocument/2006/relationships/slide" Target="../slides/slide148.xml"/><Relationship Id="rId1" Type="http://schemas.openxmlformats.org/officeDocument/2006/relationships/notesMaster" Target="../notesMasters/notesMaster1.xml"/></Relationships>
</file>

<file path=ppt/notesSlides/_rels/notesSlide134.xml.rels><?xml version="1.0" encoding="UTF-8" standalone="yes"?>
<Relationships xmlns="http://schemas.openxmlformats.org/package/2006/relationships"><Relationship Id="rId2" Type="http://schemas.openxmlformats.org/officeDocument/2006/relationships/slide" Target="../slides/slide149.xml"/><Relationship Id="rId1" Type="http://schemas.openxmlformats.org/officeDocument/2006/relationships/notesMaster" Target="../notesMasters/notesMaster1.xml"/></Relationships>
</file>

<file path=ppt/notesSlides/_rels/notesSlide135.xml.rels><?xml version="1.0" encoding="UTF-8" standalone="yes"?>
<Relationships xmlns="http://schemas.openxmlformats.org/package/2006/relationships"><Relationship Id="rId2" Type="http://schemas.openxmlformats.org/officeDocument/2006/relationships/slide" Target="../slides/slide150.xml"/><Relationship Id="rId1" Type="http://schemas.openxmlformats.org/officeDocument/2006/relationships/notesMaster" Target="../notesMasters/notesMaster1.xml"/></Relationships>
</file>

<file path=ppt/notesSlides/_rels/notesSlide136.xml.rels><?xml version="1.0" encoding="UTF-8" standalone="yes"?>
<Relationships xmlns="http://schemas.openxmlformats.org/package/2006/relationships"><Relationship Id="rId2" Type="http://schemas.openxmlformats.org/officeDocument/2006/relationships/slide" Target="../slides/slide151.xml"/><Relationship Id="rId1" Type="http://schemas.openxmlformats.org/officeDocument/2006/relationships/notesMaster" Target="../notesMasters/notesMaster1.xml"/></Relationships>
</file>

<file path=ppt/notesSlides/_rels/notesSlide137.xml.rels><?xml version="1.0" encoding="UTF-8" standalone="yes"?>
<Relationships xmlns="http://schemas.openxmlformats.org/package/2006/relationships"><Relationship Id="rId2" Type="http://schemas.openxmlformats.org/officeDocument/2006/relationships/slide" Target="../slides/slide152.xml"/><Relationship Id="rId1" Type="http://schemas.openxmlformats.org/officeDocument/2006/relationships/notesMaster" Target="../notesMasters/notesMaster1.xml"/></Relationships>
</file>

<file path=ppt/notesSlides/_rels/notesSlide138.xml.rels><?xml version="1.0" encoding="UTF-8" standalone="yes"?>
<Relationships xmlns="http://schemas.openxmlformats.org/package/2006/relationships"><Relationship Id="rId2" Type="http://schemas.openxmlformats.org/officeDocument/2006/relationships/slide" Target="../slides/slide153.xml"/><Relationship Id="rId1" Type="http://schemas.openxmlformats.org/officeDocument/2006/relationships/notesMaster" Target="../notesMasters/notesMaster1.xml"/></Relationships>
</file>

<file path=ppt/notesSlides/_rels/notesSlide139.xml.rels><?xml version="1.0" encoding="UTF-8" standalone="yes"?>
<Relationships xmlns="http://schemas.openxmlformats.org/package/2006/relationships"><Relationship Id="rId2" Type="http://schemas.openxmlformats.org/officeDocument/2006/relationships/slide" Target="../slides/slide15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0.xml.rels><?xml version="1.0" encoding="UTF-8" standalone="yes"?>
<Relationships xmlns="http://schemas.openxmlformats.org/package/2006/relationships"><Relationship Id="rId2" Type="http://schemas.openxmlformats.org/officeDocument/2006/relationships/slide" Target="../slides/slide155.xml"/><Relationship Id="rId1" Type="http://schemas.openxmlformats.org/officeDocument/2006/relationships/notesMaster" Target="../notesMasters/notesMaster1.xml"/></Relationships>
</file>

<file path=ppt/notesSlides/_rels/notesSlide141.xml.rels><?xml version="1.0" encoding="UTF-8" standalone="yes"?>
<Relationships xmlns="http://schemas.openxmlformats.org/package/2006/relationships"><Relationship Id="rId2" Type="http://schemas.openxmlformats.org/officeDocument/2006/relationships/slide" Target="../slides/slide156.xml"/><Relationship Id="rId1" Type="http://schemas.openxmlformats.org/officeDocument/2006/relationships/notesMaster" Target="../notesMasters/notesMaster1.xml"/></Relationships>
</file>

<file path=ppt/notesSlides/_rels/notesSlide142.xml.rels><?xml version="1.0" encoding="UTF-8" standalone="yes"?>
<Relationships xmlns="http://schemas.openxmlformats.org/package/2006/relationships"><Relationship Id="rId2" Type="http://schemas.openxmlformats.org/officeDocument/2006/relationships/slide" Target="../slides/slide157.xml"/><Relationship Id="rId1" Type="http://schemas.openxmlformats.org/officeDocument/2006/relationships/notesMaster" Target="../notesMasters/notesMaster1.xml"/></Relationships>
</file>

<file path=ppt/notesSlides/_rels/notesSlide143.xml.rels><?xml version="1.0" encoding="UTF-8" standalone="yes"?>
<Relationships xmlns="http://schemas.openxmlformats.org/package/2006/relationships"><Relationship Id="rId2" Type="http://schemas.openxmlformats.org/officeDocument/2006/relationships/slide" Target="../slides/slide158.xml"/><Relationship Id="rId1" Type="http://schemas.openxmlformats.org/officeDocument/2006/relationships/notesMaster" Target="../notesMasters/notesMaster1.xml"/></Relationships>
</file>

<file path=ppt/notesSlides/_rels/notesSlide144.xml.rels><?xml version="1.0" encoding="UTF-8" standalone="yes"?>
<Relationships xmlns="http://schemas.openxmlformats.org/package/2006/relationships"><Relationship Id="rId2" Type="http://schemas.openxmlformats.org/officeDocument/2006/relationships/slide" Target="../slides/slide159.xml"/><Relationship Id="rId1" Type="http://schemas.openxmlformats.org/officeDocument/2006/relationships/notesMaster" Target="../notesMasters/notesMaster1.xml"/></Relationships>
</file>

<file path=ppt/notesSlides/_rels/notesSlide145.xml.rels><?xml version="1.0" encoding="UTF-8" standalone="yes"?>
<Relationships xmlns="http://schemas.openxmlformats.org/package/2006/relationships"><Relationship Id="rId2" Type="http://schemas.openxmlformats.org/officeDocument/2006/relationships/slide" Target="../slides/slide160.xml"/><Relationship Id="rId1" Type="http://schemas.openxmlformats.org/officeDocument/2006/relationships/notesMaster" Target="../notesMasters/notesMaster1.xml"/></Relationships>
</file>

<file path=ppt/notesSlides/_rels/notesSlide146.xml.rels><?xml version="1.0" encoding="UTF-8" standalone="yes"?>
<Relationships xmlns="http://schemas.openxmlformats.org/package/2006/relationships"><Relationship Id="rId2" Type="http://schemas.openxmlformats.org/officeDocument/2006/relationships/slide" Target="../slides/slide161.xml"/><Relationship Id="rId1" Type="http://schemas.openxmlformats.org/officeDocument/2006/relationships/notesMaster" Target="../notesMasters/notesMaster1.xml"/></Relationships>
</file>

<file path=ppt/notesSlides/_rels/notesSlide147.xml.rels><?xml version="1.0" encoding="UTF-8" standalone="yes"?>
<Relationships xmlns="http://schemas.openxmlformats.org/package/2006/relationships"><Relationship Id="rId2" Type="http://schemas.openxmlformats.org/officeDocument/2006/relationships/slide" Target="../slides/slide162.xml"/><Relationship Id="rId1" Type="http://schemas.openxmlformats.org/officeDocument/2006/relationships/notesMaster" Target="../notesMasters/notesMaster1.xml"/></Relationships>
</file>

<file path=ppt/notesSlides/_rels/notesSlide148.xml.rels><?xml version="1.0" encoding="UTF-8" standalone="yes"?>
<Relationships xmlns="http://schemas.openxmlformats.org/package/2006/relationships"><Relationship Id="rId2" Type="http://schemas.openxmlformats.org/officeDocument/2006/relationships/slide" Target="../slides/slide163.xml"/><Relationship Id="rId1" Type="http://schemas.openxmlformats.org/officeDocument/2006/relationships/notesMaster" Target="../notesMasters/notesMaster1.xml"/></Relationships>
</file>

<file path=ppt/notesSlides/_rels/notesSlide149.xml.rels><?xml version="1.0" encoding="UTF-8" standalone="yes"?>
<Relationships xmlns="http://schemas.openxmlformats.org/package/2006/relationships"><Relationship Id="rId2" Type="http://schemas.openxmlformats.org/officeDocument/2006/relationships/slide" Target="../slides/slide16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0.xml.rels><?xml version="1.0" encoding="UTF-8" standalone="yes"?>
<Relationships xmlns="http://schemas.openxmlformats.org/package/2006/relationships"><Relationship Id="rId2" Type="http://schemas.openxmlformats.org/officeDocument/2006/relationships/slide" Target="../slides/slide165.xml"/><Relationship Id="rId1" Type="http://schemas.openxmlformats.org/officeDocument/2006/relationships/notesMaster" Target="../notesMasters/notesMaster1.xml"/></Relationships>
</file>

<file path=ppt/notesSlides/_rels/notesSlide151.xml.rels><?xml version="1.0" encoding="UTF-8" standalone="yes"?>
<Relationships xmlns="http://schemas.openxmlformats.org/package/2006/relationships"><Relationship Id="rId2" Type="http://schemas.openxmlformats.org/officeDocument/2006/relationships/slide" Target="../slides/slide166.xml"/><Relationship Id="rId1" Type="http://schemas.openxmlformats.org/officeDocument/2006/relationships/notesMaster" Target="../notesMasters/notesMaster1.xml"/></Relationships>
</file>

<file path=ppt/notesSlides/_rels/notesSlide152.xml.rels><?xml version="1.0" encoding="UTF-8" standalone="yes"?>
<Relationships xmlns="http://schemas.openxmlformats.org/package/2006/relationships"><Relationship Id="rId2" Type="http://schemas.openxmlformats.org/officeDocument/2006/relationships/slide" Target="../slides/slide167.xml"/><Relationship Id="rId1" Type="http://schemas.openxmlformats.org/officeDocument/2006/relationships/notesMaster" Target="../notesMasters/notesMaster1.xml"/></Relationships>
</file>

<file path=ppt/notesSlides/_rels/notesSlide153.xml.rels><?xml version="1.0" encoding="UTF-8" standalone="yes"?>
<Relationships xmlns="http://schemas.openxmlformats.org/package/2006/relationships"><Relationship Id="rId2" Type="http://schemas.openxmlformats.org/officeDocument/2006/relationships/slide" Target="../slides/slide168.xml"/><Relationship Id="rId1" Type="http://schemas.openxmlformats.org/officeDocument/2006/relationships/notesMaster" Target="../notesMasters/notesMaster1.xml"/></Relationships>
</file>

<file path=ppt/notesSlides/_rels/notesSlide154.xml.rels><?xml version="1.0" encoding="UTF-8" standalone="yes"?>
<Relationships xmlns="http://schemas.openxmlformats.org/package/2006/relationships"><Relationship Id="rId2" Type="http://schemas.openxmlformats.org/officeDocument/2006/relationships/slide" Target="../slides/slide169.xml"/><Relationship Id="rId1" Type="http://schemas.openxmlformats.org/officeDocument/2006/relationships/notesMaster" Target="../notesMasters/notesMaster1.xml"/></Relationships>
</file>

<file path=ppt/notesSlides/_rels/notesSlide155.xml.rels><?xml version="1.0" encoding="UTF-8" standalone="yes"?>
<Relationships xmlns="http://schemas.openxmlformats.org/package/2006/relationships"><Relationship Id="rId2" Type="http://schemas.openxmlformats.org/officeDocument/2006/relationships/slide" Target="../slides/slide170.xml"/><Relationship Id="rId1" Type="http://schemas.openxmlformats.org/officeDocument/2006/relationships/notesMaster" Target="../notesMasters/notesMaster1.xml"/></Relationships>
</file>

<file path=ppt/notesSlides/_rels/notesSlide156.xml.rels><?xml version="1.0" encoding="UTF-8" standalone="yes"?>
<Relationships xmlns="http://schemas.openxmlformats.org/package/2006/relationships"><Relationship Id="rId2" Type="http://schemas.openxmlformats.org/officeDocument/2006/relationships/slide" Target="../slides/slide171.xml"/><Relationship Id="rId1" Type="http://schemas.openxmlformats.org/officeDocument/2006/relationships/notesMaster" Target="../notesMasters/notesMaster1.xml"/></Relationships>
</file>

<file path=ppt/notesSlides/_rels/notesSlide157.xml.rels><?xml version="1.0" encoding="UTF-8" standalone="yes"?>
<Relationships xmlns="http://schemas.openxmlformats.org/package/2006/relationships"><Relationship Id="rId2" Type="http://schemas.openxmlformats.org/officeDocument/2006/relationships/slide" Target="../slides/slide172.xml"/><Relationship Id="rId1" Type="http://schemas.openxmlformats.org/officeDocument/2006/relationships/notesMaster" Target="../notesMasters/notesMaster1.xml"/></Relationships>
</file>

<file path=ppt/notesSlides/_rels/notesSlide158.xml.rels><?xml version="1.0" encoding="UTF-8" standalone="yes"?>
<Relationships xmlns="http://schemas.openxmlformats.org/package/2006/relationships"><Relationship Id="rId2" Type="http://schemas.openxmlformats.org/officeDocument/2006/relationships/slide" Target="../slides/slide173.xml"/><Relationship Id="rId1" Type="http://schemas.openxmlformats.org/officeDocument/2006/relationships/notesMaster" Target="../notesMasters/notesMaster1.xml"/></Relationships>
</file>

<file path=ppt/notesSlides/_rels/notesSlide159.xml.rels><?xml version="1.0" encoding="UTF-8" standalone="yes"?>
<Relationships xmlns="http://schemas.openxmlformats.org/package/2006/relationships"><Relationship Id="rId2" Type="http://schemas.openxmlformats.org/officeDocument/2006/relationships/slide" Target="../slides/slide17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0.xml.rels><?xml version="1.0" encoding="UTF-8" standalone="yes"?>
<Relationships xmlns="http://schemas.openxmlformats.org/package/2006/relationships"><Relationship Id="rId2" Type="http://schemas.openxmlformats.org/officeDocument/2006/relationships/slide" Target="../slides/slide175.xml"/><Relationship Id="rId1" Type="http://schemas.openxmlformats.org/officeDocument/2006/relationships/notesMaster" Target="../notesMasters/notesMaster1.xml"/></Relationships>
</file>

<file path=ppt/notesSlides/_rels/notesSlide161.xml.rels><?xml version="1.0" encoding="UTF-8" standalone="yes"?>
<Relationships xmlns="http://schemas.openxmlformats.org/package/2006/relationships"><Relationship Id="rId2" Type="http://schemas.openxmlformats.org/officeDocument/2006/relationships/slide" Target="../slides/slide176.xml"/><Relationship Id="rId1" Type="http://schemas.openxmlformats.org/officeDocument/2006/relationships/notesMaster" Target="../notesMasters/notesMaster1.xml"/></Relationships>
</file>

<file path=ppt/notesSlides/_rels/notesSlide162.xml.rels><?xml version="1.0" encoding="UTF-8" standalone="yes"?>
<Relationships xmlns="http://schemas.openxmlformats.org/package/2006/relationships"><Relationship Id="rId2" Type="http://schemas.openxmlformats.org/officeDocument/2006/relationships/slide" Target="../slides/slide177.xml"/><Relationship Id="rId1" Type="http://schemas.openxmlformats.org/officeDocument/2006/relationships/notesMaster" Target="../notesMasters/notesMaster1.xml"/></Relationships>
</file>

<file path=ppt/notesSlides/_rels/notesSlide163.xml.rels><?xml version="1.0" encoding="UTF-8" standalone="yes"?>
<Relationships xmlns="http://schemas.openxmlformats.org/package/2006/relationships"><Relationship Id="rId2" Type="http://schemas.openxmlformats.org/officeDocument/2006/relationships/slide" Target="../slides/slide178.xml"/><Relationship Id="rId1" Type="http://schemas.openxmlformats.org/officeDocument/2006/relationships/notesMaster" Target="../notesMasters/notesMaster1.xml"/></Relationships>
</file>

<file path=ppt/notesSlides/_rels/notesSlide164.xml.rels><?xml version="1.0" encoding="UTF-8" standalone="yes"?>
<Relationships xmlns="http://schemas.openxmlformats.org/package/2006/relationships"><Relationship Id="rId2" Type="http://schemas.openxmlformats.org/officeDocument/2006/relationships/slide" Target="../slides/slide179.xml"/><Relationship Id="rId1" Type="http://schemas.openxmlformats.org/officeDocument/2006/relationships/notesMaster" Target="../notesMasters/notesMaster1.xml"/></Relationships>
</file>

<file path=ppt/notesSlides/_rels/notesSlide165.xml.rels><?xml version="1.0" encoding="UTF-8" standalone="yes"?>
<Relationships xmlns="http://schemas.openxmlformats.org/package/2006/relationships"><Relationship Id="rId2" Type="http://schemas.openxmlformats.org/officeDocument/2006/relationships/slide" Target="../slides/slide180.xml"/><Relationship Id="rId1" Type="http://schemas.openxmlformats.org/officeDocument/2006/relationships/notesMaster" Target="../notesMasters/notesMaster1.xml"/></Relationships>
</file>

<file path=ppt/notesSlides/_rels/notesSlide166.xml.rels><?xml version="1.0" encoding="UTF-8" standalone="yes"?>
<Relationships xmlns="http://schemas.openxmlformats.org/package/2006/relationships"><Relationship Id="rId2" Type="http://schemas.openxmlformats.org/officeDocument/2006/relationships/slide" Target="../slides/slide181.xml"/><Relationship Id="rId1" Type="http://schemas.openxmlformats.org/officeDocument/2006/relationships/notesMaster" Target="../notesMasters/notesMaster1.xml"/></Relationships>
</file>

<file path=ppt/notesSlides/_rels/notesSlide167.xml.rels><?xml version="1.0" encoding="UTF-8" standalone="yes"?>
<Relationships xmlns="http://schemas.openxmlformats.org/package/2006/relationships"><Relationship Id="rId2" Type="http://schemas.openxmlformats.org/officeDocument/2006/relationships/slide" Target="../slides/slide182.xml"/><Relationship Id="rId1" Type="http://schemas.openxmlformats.org/officeDocument/2006/relationships/notesMaster" Target="../notesMasters/notesMaster1.xml"/></Relationships>
</file>

<file path=ppt/notesSlides/_rels/notesSlide168.xml.rels><?xml version="1.0" encoding="UTF-8" standalone="yes"?>
<Relationships xmlns="http://schemas.openxmlformats.org/package/2006/relationships"><Relationship Id="rId2" Type="http://schemas.openxmlformats.org/officeDocument/2006/relationships/slide" Target="../slides/slide183.xml"/><Relationship Id="rId1" Type="http://schemas.openxmlformats.org/officeDocument/2006/relationships/notesMaster" Target="../notesMasters/notesMaster1.xml"/></Relationships>
</file>

<file path=ppt/notesSlides/_rels/notesSlide169.xml.rels><?xml version="1.0" encoding="UTF-8" standalone="yes"?>
<Relationships xmlns="http://schemas.openxmlformats.org/package/2006/relationships"><Relationship Id="rId2" Type="http://schemas.openxmlformats.org/officeDocument/2006/relationships/slide" Target="../slides/slide18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0.xml.rels><?xml version="1.0" encoding="UTF-8" standalone="yes"?>
<Relationships xmlns="http://schemas.openxmlformats.org/package/2006/relationships"><Relationship Id="rId2" Type="http://schemas.openxmlformats.org/officeDocument/2006/relationships/slide" Target="../slides/slide18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98.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99.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EA85539-282F-4893-B11F-7A2659D16A7A}" type="slidenum">
              <a:rPr lang="en-US" smtClean="0"/>
              <a:t>1</a:t>
            </a:fld>
            <a:endParaRPr lang="en-US"/>
          </a:p>
        </p:txBody>
      </p:sp>
    </p:spTree>
    <p:extLst>
      <p:ext uri="{BB962C8B-B14F-4D97-AF65-F5344CB8AC3E}">
        <p14:creationId xmlns:p14="http://schemas.microsoft.com/office/powerpoint/2010/main" val="68899498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EA85539-282F-4893-B11F-7A2659D16A7A}" type="slidenum">
              <a:rPr lang="en-US" smtClean="0"/>
              <a:t>10</a:t>
            </a:fld>
            <a:endParaRPr lang="en-US"/>
          </a:p>
        </p:txBody>
      </p:sp>
    </p:spTree>
    <p:extLst>
      <p:ext uri="{BB962C8B-B14F-4D97-AF65-F5344CB8AC3E}">
        <p14:creationId xmlns:p14="http://schemas.microsoft.com/office/powerpoint/2010/main" val="1774397102"/>
      </p:ext>
    </p:extLst>
  </p:cSld>
  <p:clrMapOvr>
    <a:masterClrMapping/>
  </p:clrMapOvr>
</p:notes>
</file>

<file path=ppt/notesSlides/notesSlide10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EA85539-282F-4893-B11F-7A2659D16A7A}" type="slidenum">
              <a:rPr lang="en-US" smtClean="0"/>
              <a:t>100</a:t>
            </a:fld>
            <a:endParaRPr lang="en-US"/>
          </a:p>
        </p:txBody>
      </p:sp>
    </p:spTree>
    <p:extLst>
      <p:ext uri="{BB962C8B-B14F-4D97-AF65-F5344CB8AC3E}">
        <p14:creationId xmlns:p14="http://schemas.microsoft.com/office/powerpoint/2010/main" val="3265534412"/>
      </p:ext>
    </p:extLst>
  </p:cSld>
  <p:clrMapOvr>
    <a:masterClrMapping/>
  </p:clrMapOvr>
</p:notes>
</file>

<file path=ppt/notesSlides/notesSlide10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EA85539-282F-4893-B11F-7A2659D16A7A}" type="slidenum">
              <a:rPr lang="en-US" smtClean="0"/>
              <a:t>101</a:t>
            </a:fld>
            <a:endParaRPr lang="en-US"/>
          </a:p>
        </p:txBody>
      </p:sp>
    </p:spTree>
    <p:extLst>
      <p:ext uri="{BB962C8B-B14F-4D97-AF65-F5344CB8AC3E}">
        <p14:creationId xmlns:p14="http://schemas.microsoft.com/office/powerpoint/2010/main" val="3265534412"/>
      </p:ext>
    </p:extLst>
  </p:cSld>
  <p:clrMapOvr>
    <a:masterClrMapping/>
  </p:clrMapOvr>
</p:notes>
</file>

<file path=ppt/notesSlides/notesSlide10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EA85539-282F-4893-B11F-7A2659D16A7A}" type="slidenum">
              <a:rPr lang="en-US" smtClean="0"/>
              <a:t>102</a:t>
            </a:fld>
            <a:endParaRPr lang="en-US"/>
          </a:p>
        </p:txBody>
      </p:sp>
    </p:spTree>
    <p:extLst>
      <p:ext uri="{BB962C8B-B14F-4D97-AF65-F5344CB8AC3E}">
        <p14:creationId xmlns:p14="http://schemas.microsoft.com/office/powerpoint/2010/main" val="3265534412"/>
      </p:ext>
    </p:extLst>
  </p:cSld>
  <p:clrMapOvr>
    <a:masterClrMapping/>
  </p:clrMapOvr>
</p:notes>
</file>

<file path=ppt/notesSlides/notesSlide10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EA85539-282F-4893-B11F-7A2659D16A7A}" type="slidenum">
              <a:rPr lang="en-US" smtClean="0"/>
              <a:t>103</a:t>
            </a:fld>
            <a:endParaRPr lang="en-US"/>
          </a:p>
        </p:txBody>
      </p:sp>
    </p:spTree>
    <p:extLst>
      <p:ext uri="{BB962C8B-B14F-4D97-AF65-F5344CB8AC3E}">
        <p14:creationId xmlns:p14="http://schemas.microsoft.com/office/powerpoint/2010/main" val="3265534412"/>
      </p:ext>
    </p:extLst>
  </p:cSld>
  <p:clrMapOvr>
    <a:masterClrMapping/>
  </p:clrMapOvr>
</p:notes>
</file>

<file path=ppt/notesSlides/notesSlide10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EA85539-282F-4893-B11F-7A2659D16A7A}" type="slidenum">
              <a:rPr lang="en-US" smtClean="0"/>
              <a:t>104</a:t>
            </a:fld>
            <a:endParaRPr lang="en-US"/>
          </a:p>
        </p:txBody>
      </p:sp>
    </p:spTree>
    <p:extLst>
      <p:ext uri="{BB962C8B-B14F-4D97-AF65-F5344CB8AC3E}">
        <p14:creationId xmlns:p14="http://schemas.microsoft.com/office/powerpoint/2010/main" val="3265534412"/>
      </p:ext>
    </p:extLst>
  </p:cSld>
  <p:clrMapOvr>
    <a:masterClrMapping/>
  </p:clrMapOvr>
</p:notes>
</file>

<file path=ppt/notesSlides/notesSlide10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EA85539-282F-4893-B11F-7A2659D16A7A}" type="slidenum">
              <a:rPr lang="en-US" smtClean="0"/>
              <a:t>105</a:t>
            </a:fld>
            <a:endParaRPr lang="en-US"/>
          </a:p>
        </p:txBody>
      </p:sp>
    </p:spTree>
    <p:extLst>
      <p:ext uri="{BB962C8B-B14F-4D97-AF65-F5344CB8AC3E}">
        <p14:creationId xmlns:p14="http://schemas.microsoft.com/office/powerpoint/2010/main" val="3265534412"/>
      </p:ext>
    </p:extLst>
  </p:cSld>
  <p:clrMapOvr>
    <a:masterClrMapping/>
  </p:clrMapOvr>
</p:notes>
</file>

<file path=ppt/notesSlides/notesSlide10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EA85539-282F-4893-B11F-7A2659D16A7A}" type="slidenum">
              <a:rPr lang="en-US" smtClean="0"/>
              <a:t>106</a:t>
            </a:fld>
            <a:endParaRPr lang="en-US"/>
          </a:p>
        </p:txBody>
      </p:sp>
    </p:spTree>
    <p:extLst>
      <p:ext uri="{BB962C8B-B14F-4D97-AF65-F5344CB8AC3E}">
        <p14:creationId xmlns:p14="http://schemas.microsoft.com/office/powerpoint/2010/main" val="3265534412"/>
      </p:ext>
    </p:extLst>
  </p:cSld>
  <p:clrMapOvr>
    <a:masterClrMapping/>
  </p:clrMapOvr>
</p:notes>
</file>

<file path=ppt/notesSlides/notesSlide10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EA85539-282F-4893-B11F-7A2659D16A7A}" type="slidenum">
              <a:rPr lang="en-US" smtClean="0"/>
              <a:t>107</a:t>
            </a:fld>
            <a:endParaRPr lang="en-US"/>
          </a:p>
        </p:txBody>
      </p:sp>
    </p:spTree>
    <p:extLst>
      <p:ext uri="{BB962C8B-B14F-4D97-AF65-F5344CB8AC3E}">
        <p14:creationId xmlns:p14="http://schemas.microsoft.com/office/powerpoint/2010/main" val="3265534412"/>
      </p:ext>
    </p:extLst>
  </p:cSld>
  <p:clrMapOvr>
    <a:masterClrMapping/>
  </p:clrMapOvr>
</p:notes>
</file>

<file path=ppt/notesSlides/notesSlide10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EA85539-282F-4893-B11F-7A2659D16A7A}" type="slidenum">
              <a:rPr lang="en-US" smtClean="0"/>
              <a:t>108</a:t>
            </a:fld>
            <a:endParaRPr lang="en-US"/>
          </a:p>
        </p:txBody>
      </p:sp>
    </p:spTree>
    <p:extLst>
      <p:ext uri="{BB962C8B-B14F-4D97-AF65-F5344CB8AC3E}">
        <p14:creationId xmlns:p14="http://schemas.microsoft.com/office/powerpoint/2010/main" val="3265534412"/>
      </p:ext>
    </p:extLst>
  </p:cSld>
  <p:clrMapOvr>
    <a:masterClrMapping/>
  </p:clrMapOvr>
</p:notes>
</file>

<file path=ppt/notesSlides/notesSlide10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EA85539-282F-4893-B11F-7A2659D16A7A}" type="slidenum">
              <a:rPr lang="en-US" smtClean="0"/>
              <a:t>109</a:t>
            </a:fld>
            <a:endParaRPr lang="en-US"/>
          </a:p>
        </p:txBody>
      </p:sp>
    </p:spTree>
    <p:extLst>
      <p:ext uri="{BB962C8B-B14F-4D97-AF65-F5344CB8AC3E}">
        <p14:creationId xmlns:p14="http://schemas.microsoft.com/office/powerpoint/2010/main" val="326553441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EA85539-282F-4893-B11F-7A2659D16A7A}" type="slidenum">
              <a:rPr lang="en-US" smtClean="0"/>
              <a:t>11</a:t>
            </a:fld>
            <a:endParaRPr lang="en-US"/>
          </a:p>
        </p:txBody>
      </p:sp>
    </p:spTree>
    <p:extLst>
      <p:ext uri="{BB962C8B-B14F-4D97-AF65-F5344CB8AC3E}">
        <p14:creationId xmlns:p14="http://schemas.microsoft.com/office/powerpoint/2010/main" val="2139186799"/>
      </p:ext>
    </p:extLst>
  </p:cSld>
  <p:clrMapOvr>
    <a:masterClrMapping/>
  </p:clrMapOvr>
</p:notes>
</file>

<file path=ppt/notesSlides/notesSlide1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EA85539-282F-4893-B11F-7A2659D16A7A}" type="slidenum">
              <a:rPr lang="en-US" smtClean="0"/>
              <a:t>110</a:t>
            </a:fld>
            <a:endParaRPr lang="en-US"/>
          </a:p>
        </p:txBody>
      </p:sp>
    </p:spTree>
    <p:extLst>
      <p:ext uri="{BB962C8B-B14F-4D97-AF65-F5344CB8AC3E}">
        <p14:creationId xmlns:p14="http://schemas.microsoft.com/office/powerpoint/2010/main" val="2702824957"/>
      </p:ext>
    </p:extLst>
  </p:cSld>
  <p:clrMapOvr>
    <a:masterClrMapping/>
  </p:clrMapOvr>
</p:notes>
</file>

<file path=ppt/notesSlides/notesSlide1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EA85539-282F-4893-B11F-7A2659D16A7A}" type="slidenum">
              <a:rPr lang="en-US" smtClean="0"/>
              <a:t>111</a:t>
            </a:fld>
            <a:endParaRPr lang="en-US"/>
          </a:p>
        </p:txBody>
      </p:sp>
    </p:spTree>
    <p:extLst>
      <p:ext uri="{BB962C8B-B14F-4D97-AF65-F5344CB8AC3E}">
        <p14:creationId xmlns:p14="http://schemas.microsoft.com/office/powerpoint/2010/main" val="1185876249"/>
      </p:ext>
    </p:extLst>
  </p:cSld>
  <p:clrMapOvr>
    <a:masterClrMapping/>
  </p:clrMapOvr>
</p:notes>
</file>

<file path=ppt/notesSlides/notesSlide1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EA85539-282F-4893-B11F-7A2659D16A7A}" type="slidenum">
              <a:rPr lang="en-US" smtClean="0"/>
              <a:t>112</a:t>
            </a:fld>
            <a:endParaRPr lang="en-US"/>
          </a:p>
        </p:txBody>
      </p:sp>
    </p:spTree>
    <p:extLst>
      <p:ext uri="{BB962C8B-B14F-4D97-AF65-F5344CB8AC3E}">
        <p14:creationId xmlns:p14="http://schemas.microsoft.com/office/powerpoint/2010/main" val="1735384158"/>
      </p:ext>
    </p:extLst>
  </p:cSld>
  <p:clrMapOvr>
    <a:masterClrMapping/>
  </p:clrMapOvr>
</p:notes>
</file>

<file path=ppt/notesSlides/notesSlide1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2D2BDB7-43C1-445A-96F1-FE1E5FE03328}" type="slidenum">
              <a:rPr lang="en-US" smtClean="0"/>
              <a:t>113</a:t>
            </a:fld>
            <a:endParaRPr lang="en-US"/>
          </a:p>
        </p:txBody>
      </p:sp>
    </p:spTree>
    <p:extLst>
      <p:ext uri="{BB962C8B-B14F-4D97-AF65-F5344CB8AC3E}">
        <p14:creationId xmlns:p14="http://schemas.microsoft.com/office/powerpoint/2010/main" val="4189915742"/>
      </p:ext>
    </p:extLst>
  </p:cSld>
  <p:clrMapOvr>
    <a:masterClrMapping/>
  </p:clrMapOvr>
</p:notes>
</file>

<file path=ppt/notesSlides/notesSlide1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2D2BDB7-43C1-445A-96F1-FE1E5FE03328}" type="slidenum">
              <a:rPr lang="en-US" smtClean="0"/>
              <a:t>114</a:t>
            </a:fld>
            <a:endParaRPr lang="en-US"/>
          </a:p>
        </p:txBody>
      </p:sp>
    </p:spTree>
    <p:extLst>
      <p:ext uri="{BB962C8B-B14F-4D97-AF65-F5344CB8AC3E}">
        <p14:creationId xmlns:p14="http://schemas.microsoft.com/office/powerpoint/2010/main" val="4189915742"/>
      </p:ext>
    </p:extLst>
  </p:cSld>
  <p:clrMapOvr>
    <a:masterClrMapping/>
  </p:clrMapOvr>
</p:notes>
</file>

<file path=ppt/notesSlides/notesSlide1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2D2BDB7-43C1-445A-96F1-FE1E5FE03328}" type="slidenum">
              <a:rPr lang="en-US" smtClean="0"/>
              <a:t>115</a:t>
            </a:fld>
            <a:endParaRPr lang="en-US"/>
          </a:p>
        </p:txBody>
      </p:sp>
    </p:spTree>
    <p:extLst>
      <p:ext uri="{BB962C8B-B14F-4D97-AF65-F5344CB8AC3E}">
        <p14:creationId xmlns:p14="http://schemas.microsoft.com/office/powerpoint/2010/main" val="4189915742"/>
      </p:ext>
    </p:extLst>
  </p:cSld>
  <p:clrMapOvr>
    <a:masterClrMapping/>
  </p:clrMapOvr>
</p:notes>
</file>

<file path=ppt/notesSlides/notesSlide1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2D2BDB7-43C1-445A-96F1-FE1E5FE03328}" type="slidenum">
              <a:rPr lang="en-US" smtClean="0"/>
              <a:t>119</a:t>
            </a:fld>
            <a:endParaRPr lang="en-US"/>
          </a:p>
        </p:txBody>
      </p:sp>
    </p:spTree>
    <p:extLst>
      <p:ext uri="{BB962C8B-B14F-4D97-AF65-F5344CB8AC3E}">
        <p14:creationId xmlns:p14="http://schemas.microsoft.com/office/powerpoint/2010/main" val="2338116305"/>
      </p:ext>
    </p:extLst>
  </p:cSld>
  <p:clrMapOvr>
    <a:masterClrMapping/>
  </p:clrMapOvr>
</p:notes>
</file>

<file path=ppt/notesSlides/notesSlide1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2D2BDB7-43C1-445A-96F1-FE1E5FE03328}" type="slidenum">
              <a:rPr lang="en-US" smtClean="0"/>
              <a:t>120</a:t>
            </a:fld>
            <a:endParaRPr lang="en-US"/>
          </a:p>
        </p:txBody>
      </p:sp>
    </p:spTree>
    <p:extLst>
      <p:ext uri="{BB962C8B-B14F-4D97-AF65-F5344CB8AC3E}">
        <p14:creationId xmlns:p14="http://schemas.microsoft.com/office/powerpoint/2010/main" val="2338116305"/>
      </p:ext>
    </p:extLst>
  </p:cSld>
  <p:clrMapOvr>
    <a:masterClrMapping/>
  </p:clrMapOvr>
</p:notes>
</file>

<file path=ppt/notesSlides/notesSlide1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QX Surgical Anesthesia: CRNA was medically directed by a physician (2, 3, or 4 concurrent procedures): pay 50% of the maximum allowable payment under this chapter.</a:t>
            </a:r>
          </a:p>
          <a:p>
            <a:endParaRPr lang="en-US" baseline="0" dirty="0"/>
          </a:p>
          <a:p>
            <a:endParaRPr lang="en-US" sz="1200" baseline="0" dirty="0"/>
          </a:p>
        </p:txBody>
      </p:sp>
      <p:sp>
        <p:nvSpPr>
          <p:cNvPr id="4" name="Slide Number Placeholder 3"/>
          <p:cNvSpPr>
            <a:spLocks noGrp="1"/>
          </p:cNvSpPr>
          <p:nvPr>
            <p:ph type="sldNum" sz="quarter" idx="10"/>
          </p:nvPr>
        </p:nvSpPr>
        <p:spPr/>
        <p:txBody>
          <a:bodyPr/>
          <a:lstStyle/>
          <a:p>
            <a:fld id="{C2D2BDB7-43C1-445A-96F1-FE1E5FE03328}" type="slidenum">
              <a:rPr lang="en-US" smtClean="0"/>
              <a:t>125</a:t>
            </a:fld>
            <a:endParaRPr lang="en-US"/>
          </a:p>
        </p:txBody>
      </p:sp>
    </p:spTree>
    <p:extLst>
      <p:ext uri="{BB962C8B-B14F-4D97-AF65-F5344CB8AC3E}">
        <p14:creationId xmlns:p14="http://schemas.microsoft.com/office/powerpoint/2010/main" val="386180399"/>
      </p:ext>
    </p:extLst>
  </p:cSld>
  <p:clrMapOvr>
    <a:masterClrMapping/>
  </p:clrMapOvr>
</p:notes>
</file>

<file path=ppt/notesSlides/notesSlide1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baseline="0" dirty="0"/>
          </a:p>
        </p:txBody>
      </p:sp>
      <p:sp>
        <p:nvSpPr>
          <p:cNvPr id="4" name="Slide Number Placeholder 3"/>
          <p:cNvSpPr>
            <a:spLocks noGrp="1"/>
          </p:cNvSpPr>
          <p:nvPr>
            <p:ph type="sldNum" sz="quarter" idx="10"/>
          </p:nvPr>
        </p:nvSpPr>
        <p:spPr/>
        <p:txBody>
          <a:bodyPr/>
          <a:lstStyle/>
          <a:p>
            <a:fld id="{C2D2BDB7-43C1-445A-96F1-FE1E5FE03328}" type="slidenum">
              <a:rPr lang="en-US" smtClean="0"/>
              <a:t>126</a:t>
            </a:fld>
            <a:endParaRPr lang="en-US"/>
          </a:p>
        </p:txBody>
      </p:sp>
    </p:spTree>
    <p:extLst>
      <p:ext uri="{BB962C8B-B14F-4D97-AF65-F5344CB8AC3E}">
        <p14:creationId xmlns:p14="http://schemas.microsoft.com/office/powerpoint/2010/main" val="290123602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EA85539-282F-4893-B11F-7A2659D16A7A}" type="slidenum">
              <a:rPr lang="en-US" smtClean="0"/>
              <a:t>12</a:t>
            </a:fld>
            <a:endParaRPr lang="en-US"/>
          </a:p>
        </p:txBody>
      </p:sp>
    </p:spTree>
    <p:extLst>
      <p:ext uri="{BB962C8B-B14F-4D97-AF65-F5344CB8AC3E}">
        <p14:creationId xmlns:p14="http://schemas.microsoft.com/office/powerpoint/2010/main" val="1299807741"/>
      </p:ext>
    </p:extLst>
  </p:cSld>
  <p:clrMapOvr>
    <a:masterClrMapping/>
  </p:clrMapOvr>
</p:notes>
</file>

<file path=ppt/notesSlides/notesSlide1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2D2BDB7-43C1-445A-96F1-FE1E5FE03328}" type="slidenum">
              <a:rPr lang="en-US" smtClean="0"/>
              <a:t>129</a:t>
            </a:fld>
            <a:endParaRPr lang="en-US"/>
          </a:p>
        </p:txBody>
      </p:sp>
    </p:spTree>
    <p:extLst>
      <p:ext uri="{BB962C8B-B14F-4D97-AF65-F5344CB8AC3E}">
        <p14:creationId xmlns:p14="http://schemas.microsoft.com/office/powerpoint/2010/main" val="1698488289"/>
      </p:ext>
    </p:extLst>
  </p:cSld>
  <p:clrMapOvr>
    <a:masterClrMapping/>
  </p:clrMapOvr>
</p:notes>
</file>

<file path=ppt/notesSlides/notesSlide1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2D2BDB7-43C1-445A-96F1-FE1E5FE03328}" type="slidenum">
              <a:rPr lang="en-US" smtClean="0"/>
              <a:t>131</a:t>
            </a:fld>
            <a:endParaRPr lang="en-US"/>
          </a:p>
        </p:txBody>
      </p:sp>
    </p:spTree>
    <p:extLst>
      <p:ext uri="{BB962C8B-B14F-4D97-AF65-F5344CB8AC3E}">
        <p14:creationId xmlns:p14="http://schemas.microsoft.com/office/powerpoint/2010/main" val="3535171989"/>
      </p:ext>
    </p:extLst>
  </p:cSld>
  <p:clrMapOvr>
    <a:masterClrMapping/>
  </p:clrMapOvr>
</p:notes>
</file>

<file path=ppt/notesSlides/notesSlide1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2D2BDB7-43C1-445A-96F1-FE1E5FE03328}" type="slidenum">
              <a:rPr lang="en-US" smtClean="0"/>
              <a:t>133</a:t>
            </a:fld>
            <a:endParaRPr lang="en-US"/>
          </a:p>
        </p:txBody>
      </p:sp>
    </p:spTree>
    <p:extLst>
      <p:ext uri="{BB962C8B-B14F-4D97-AF65-F5344CB8AC3E}">
        <p14:creationId xmlns:p14="http://schemas.microsoft.com/office/powerpoint/2010/main" val="3535171989"/>
      </p:ext>
    </p:extLst>
  </p:cSld>
  <p:clrMapOvr>
    <a:masterClrMapping/>
  </p:clrMapOvr>
</p:notes>
</file>

<file path=ppt/notesSlides/notesSlide1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2D2BDB7-43C1-445A-96F1-FE1E5FE03328}" type="slidenum">
              <a:rPr lang="en-US" smtClean="0"/>
              <a:t>134</a:t>
            </a:fld>
            <a:endParaRPr lang="en-US"/>
          </a:p>
        </p:txBody>
      </p:sp>
    </p:spTree>
    <p:extLst>
      <p:ext uri="{BB962C8B-B14F-4D97-AF65-F5344CB8AC3E}">
        <p14:creationId xmlns:p14="http://schemas.microsoft.com/office/powerpoint/2010/main" val="3535171989"/>
      </p:ext>
    </p:extLst>
  </p:cSld>
  <p:clrMapOvr>
    <a:masterClrMapping/>
  </p:clrMapOvr>
</p:notes>
</file>

<file path=ppt/notesSlides/notesSlide1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2D2BDB7-43C1-445A-96F1-FE1E5FE03328}" type="slidenum">
              <a:rPr lang="en-US" smtClean="0"/>
              <a:t>137</a:t>
            </a:fld>
            <a:endParaRPr lang="en-US"/>
          </a:p>
        </p:txBody>
      </p:sp>
    </p:spTree>
    <p:extLst>
      <p:ext uri="{BB962C8B-B14F-4D97-AF65-F5344CB8AC3E}">
        <p14:creationId xmlns:p14="http://schemas.microsoft.com/office/powerpoint/2010/main" val="1953154786"/>
      </p:ext>
    </p:extLst>
  </p:cSld>
  <p:clrMapOvr>
    <a:masterClrMapping/>
  </p:clrMapOvr>
</p:notes>
</file>

<file path=ppt/notesSlides/notesSlide1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2D2BDB7-43C1-445A-96F1-FE1E5FE03328}" type="slidenum">
              <a:rPr lang="en-US" smtClean="0"/>
              <a:t>138</a:t>
            </a:fld>
            <a:endParaRPr lang="en-US"/>
          </a:p>
        </p:txBody>
      </p:sp>
    </p:spTree>
    <p:extLst>
      <p:ext uri="{BB962C8B-B14F-4D97-AF65-F5344CB8AC3E}">
        <p14:creationId xmlns:p14="http://schemas.microsoft.com/office/powerpoint/2010/main" val="1953154786"/>
      </p:ext>
    </p:extLst>
  </p:cSld>
  <p:clrMapOvr>
    <a:masterClrMapping/>
  </p:clrMapOvr>
</p:notes>
</file>

<file path=ppt/notesSlides/notesSlide1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2D2BDB7-43C1-445A-96F1-FE1E5FE03328}" type="slidenum">
              <a:rPr lang="en-US" smtClean="0"/>
              <a:t>141</a:t>
            </a:fld>
            <a:endParaRPr lang="en-US"/>
          </a:p>
        </p:txBody>
      </p:sp>
    </p:spTree>
    <p:extLst>
      <p:ext uri="{BB962C8B-B14F-4D97-AF65-F5344CB8AC3E}">
        <p14:creationId xmlns:p14="http://schemas.microsoft.com/office/powerpoint/2010/main" val="201697913"/>
      </p:ext>
    </p:extLst>
  </p:cSld>
  <p:clrMapOvr>
    <a:masterClrMapping/>
  </p:clrMapOvr>
</p:notes>
</file>

<file path=ppt/notesSlides/notesSlide1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2D2BDB7-43C1-445A-96F1-FE1E5FE03328}" type="slidenum">
              <a:rPr lang="en-US" smtClean="0"/>
              <a:t>142</a:t>
            </a:fld>
            <a:endParaRPr lang="en-US"/>
          </a:p>
        </p:txBody>
      </p:sp>
    </p:spTree>
    <p:extLst>
      <p:ext uri="{BB962C8B-B14F-4D97-AF65-F5344CB8AC3E}">
        <p14:creationId xmlns:p14="http://schemas.microsoft.com/office/powerpoint/2010/main" val="201697913"/>
      </p:ext>
    </p:extLst>
  </p:cSld>
  <p:clrMapOvr>
    <a:masterClrMapping/>
  </p:clrMapOvr>
</p:notes>
</file>

<file path=ppt/notesSlides/notesSlide1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2D2BDB7-43C1-445A-96F1-FE1E5FE03328}" type="slidenum">
              <a:rPr lang="en-US" smtClean="0"/>
              <a:t>143</a:t>
            </a:fld>
            <a:endParaRPr lang="en-US"/>
          </a:p>
        </p:txBody>
      </p:sp>
    </p:spTree>
    <p:extLst>
      <p:ext uri="{BB962C8B-B14F-4D97-AF65-F5344CB8AC3E}">
        <p14:creationId xmlns:p14="http://schemas.microsoft.com/office/powerpoint/2010/main" val="201697913"/>
      </p:ext>
    </p:extLst>
  </p:cSld>
  <p:clrMapOvr>
    <a:masterClrMapping/>
  </p:clrMapOvr>
</p:notes>
</file>

<file path=ppt/notesSlides/notesSlide1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2D2BDB7-43C1-445A-96F1-FE1E5FE03328}" type="slidenum">
              <a:rPr lang="en-US" smtClean="0"/>
              <a:t>144</a:t>
            </a:fld>
            <a:endParaRPr lang="en-US"/>
          </a:p>
        </p:txBody>
      </p:sp>
    </p:spTree>
    <p:extLst>
      <p:ext uri="{BB962C8B-B14F-4D97-AF65-F5344CB8AC3E}">
        <p14:creationId xmlns:p14="http://schemas.microsoft.com/office/powerpoint/2010/main" val="20169791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EA85539-282F-4893-B11F-7A2659D16A7A}" type="slidenum">
              <a:rPr lang="en-US" smtClean="0"/>
              <a:t>13</a:t>
            </a:fld>
            <a:endParaRPr lang="en-US"/>
          </a:p>
        </p:txBody>
      </p:sp>
    </p:spTree>
    <p:extLst>
      <p:ext uri="{BB962C8B-B14F-4D97-AF65-F5344CB8AC3E}">
        <p14:creationId xmlns:p14="http://schemas.microsoft.com/office/powerpoint/2010/main" val="3732122207"/>
      </p:ext>
    </p:extLst>
  </p:cSld>
  <p:clrMapOvr>
    <a:masterClrMapping/>
  </p:clrMapOvr>
</p:notes>
</file>

<file path=ppt/notesSlides/notesSlide1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EA85539-282F-4893-B11F-7A2659D16A7A}" type="slidenum">
              <a:rPr lang="en-US" smtClean="0"/>
              <a:t>145</a:t>
            </a:fld>
            <a:endParaRPr lang="en-US"/>
          </a:p>
        </p:txBody>
      </p:sp>
    </p:spTree>
    <p:extLst>
      <p:ext uri="{BB962C8B-B14F-4D97-AF65-F5344CB8AC3E}">
        <p14:creationId xmlns:p14="http://schemas.microsoft.com/office/powerpoint/2010/main" val="325149937"/>
      </p:ext>
    </p:extLst>
  </p:cSld>
  <p:clrMapOvr>
    <a:masterClrMapping/>
  </p:clrMapOvr>
</p:notes>
</file>

<file path=ppt/notesSlides/notesSlide1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EA85539-282F-4893-B11F-7A2659D16A7A}" type="slidenum">
              <a:rPr lang="en-US" smtClean="0"/>
              <a:t>146</a:t>
            </a:fld>
            <a:endParaRPr lang="en-US"/>
          </a:p>
        </p:txBody>
      </p:sp>
    </p:spTree>
    <p:extLst>
      <p:ext uri="{BB962C8B-B14F-4D97-AF65-F5344CB8AC3E}">
        <p14:creationId xmlns:p14="http://schemas.microsoft.com/office/powerpoint/2010/main" val="2997341106"/>
      </p:ext>
    </p:extLst>
  </p:cSld>
  <p:clrMapOvr>
    <a:masterClrMapping/>
  </p:clrMapOvr>
</p:notes>
</file>

<file path=ppt/notesSlides/notesSlide1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EA85539-282F-4893-B11F-7A2659D16A7A}" type="slidenum">
              <a:rPr lang="en-US" smtClean="0"/>
              <a:t>147</a:t>
            </a:fld>
            <a:endParaRPr lang="en-US"/>
          </a:p>
        </p:txBody>
      </p:sp>
    </p:spTree>
    <p:extLst>
      <p:ext uri="{BB962C8B-B14F-4D97-AF65-F5344CB8AC3E}">
        <p14:creationId xmlns:p14="http://schemas.microsoft.com/office/powerpoint/2010/main" val="2155605537"/>
      </p:ext>
    </p:extLst>
  </p:cSld>
  <p:clrMapOvr>
    <a:masterClrMapping/>
  </p:clrMapOvr>
</p:notes>
</file>

<file path=ppt/notesSlides/notesSlide1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endParaRPr lang="en-US" dirty="0"/>
          </a:p>
        </p:txBody>
      </p:sp>
      <p:sp>
        <p:nvSpPr>
          <p:cNvPr id="4" name="Slide Number Placeholder 3"/>
          <p:cNvSpPr>
            <a:spLocks noGrp="1"/>
          </p:cNvSpPr>
          <p:nvPr>
            <p:ph type="sldNum" sz="quarter" idx="10"/>
          </p:nvPr>
        </p:nvSpPr>
        <p:spPr/>
        <p:txBody>
          <a:bodyPr/>
          <a:lstStyle/>
          <a:p>
            <a:fld id="{C2D2BDB7-43C1-445A-96F1-FE1E5FE03328}" type="slidenum">
              <a:rPr lang="en-US" smtClean="0"/>
              <a:t>148</a:t>
            </a:fld>
            <a:endParaRPr lang="en-US"/>
          </a:p>
        </p:txBody>
      </p:sp>
    </p:spTree>
    <p:extLst>
      <p:ext uri="{BB962C8B-B14F-4D97-AF65-F5344CB8AC3E}">
        <p14:creationId xmlns:p14="http://schemas.microsoft.com/office/powerpoint/2010/main" val="1857871210"/>
      </p:ext>
    </p:extLst>
  </p:cSld>
  <p:clrMapOvr>
    <a:masterClrMapping/>
  </p:clrMapOvr>
</p:notes>
</file>

<file path=ppt/notesSlides/notesSlide1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endParaRPr lang="en-US" dirty="0"/>
          </a:p>
        </p:txBody>
      </p:sp>
      <p:sp>
        <p:nvSpPr>
          <p:cNvPr id="4" name="Slide Number Placeholder 3"/>
          <p:cNvSpPr>
            <a:spLocks noGrp="1"/>
          </p:cNvSpPr>
          <p:nvPr>
            <p:ph type="sldNum" sz="quarter" idx="10"/>
          </p:nvPr>
        </p:nvSpPr>
        <p:spPr/>
        <p:txBody>
          <a:bodyPr/>
          <a:lstStyle/>
          <a:p>
            <a:fld id="{C2D2BDB7-43C1-445A-96F1-FE1E5FE03328}" type="slidenum">
              <a:rPr lang="en-US" smtClean="0"/>
              <a:t>149</a:t>
            </a:fld>
            <a:endParaRPr lang="en-US"/>
          </a:p>
        </p:txBody>
      </p:sp>
    </p:spTree>
    <p:extLst>
      <p:ext uri="{BB962C8B-B14F-4D97-AF65-F5344CB8AC3E}">
        <p14:creationId xmlns:p14="http://schemas.microsoft.com/office/powerpoint/2010/main" val="1857871210"/>
      </p:ext>
    </p:extLst>
  </p:cSld>
  <p:clrMapOvr>
    <a:masterClrMapping/>
  </p:clrMapOvr>
</p:notes>
</file>

<file path=ppt/notesSlides/notesSlide1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endParaRPr lang="en-US" dirty="0"/>
          </a:p>
        </p:txBody>
      </p:sp>
      <p:sp>
        <p:nvSpPr>
          <p:cNvPr id="4" name="Slide Number Placeholder 3"/>
          <p:cNvSpPr>
            <a:spLocks noGrp="1"/>
          </p:cNvSpPr>
          <p:nvPr>
            <p:ph type="sldNum" sz="quarter" idx="10"/>
          </p:nvPr>
        </p:nvSpPr>
        <p:spPr/>
        <p:txBody>
          <a:bodyPr/>
          <a:lstStyle/>
          <a:p>
            <a:fld id="{C2D2BDB7-43C1-445A-96F1-FE1E5FE03328}" type="slidenum">
              <a:rPr lang="en-US" smtClean="0"/>
              <a:t>150</a:t>
            </a:fld>
            <a:endParaRPr lang="en-US"/>
          </a:p>
        </p:txBody>
      </p:sp>
    </p:spTree>
    <p:extLst>
      <p:ext uri="{BB962C8B-B14F-4D97-AF65-F5344CB8AC3E}">
        <p14:creationId xmlns:p14="http://schemas.microsoft.com/office/powerpoint/2010/main" val="1857871210"/>
      </p:ext>
    </p:extLst>
  </p:cSld>
  <p:clrMapOvr>
    <a:masterClrMapping/>
  </p:clrMapOvr>
</p:notes>
</file>

<file path=ppt/notesSlides/notesSlide1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endParaRPr lang="en-US" dirty="0"/>
          </a:p>
        </p:txBody>
      </p:sp>
      <p:sp>
        <p:nvSpPr>
          <p:cNvPr id="4" name="Slide Number Placeholder 3"/>
          <p:cNvSpPr>
            <a:spLocks noGrp="1"/>
          </p:cNvSpPr>
          <p:nvPr>
            <p:ph type="sldNum" sz="quarter" idx="10"/>
          </p:nvPr>
        </p:nvSpPr>
        <p:spPr/>
        <p:txBody>
          <a:bodyPr/>
          <a:lstStyle/>
          <a:p>
            <a:fld id="{C2D2BDB7-43C1-445A-96F1-FE1E5FE03328}" type="slidenum">
              <a:rPr lang="en-US" smtClean="0"/>
              <a:t>151</a:t>
            </a:fld>
            <a:endParaRPr lang="en-US"/>
          </a:p>
        </p:txBody>
      </p:sp>
    </p:spTree>
    <p:extLst>
      <p:ext uri="{BB962C8B-B14F-4D97-AF65-F5344CB8AC3E}">
        <p14:creationId xmlns:p14="http://schemas.microsoft.com/office/powerpoint/2010/main" val="1857871210"/>
      </p:ext>
    </p:extLst>
  </p:cSld>
  <p:clrMapOvr>
    <a:masterClrMapping/>
  </p:clrMapOvr>
</p:notes>
</file>

<file path=ppt/notesSlides/notesSlide1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endParaRPr lang="en-US" dirty="0"/>
          </a:p>
        </p:txBody>
      </p:sp>
      <p:sp>
        <p:nvSpPr>
          <p:cNvPr id="4" name="Slide Number Placeholder 3"/>
          <p:cNvSpPr>
            <a:spLocks noGrp="1"/>
          </p:cNvSpPr>
          <p:nvPr>
            <p:ph type="sldNum" sz="quarter" idx="10"/>
          </p:nvPr>
        </p:nvSpPr>
        <p:spPr/>
        <p:txBody>
          <a:bodyPr/>
          <a:lstStyle/>
          <a:p>
            <a:fld id="{C2D2BDB7-43C1-445A-96F1-FE1E5FE03328}" type="slidenum">
              <a:rPr lang="en-US" smtClean="0"/>
              <a:t>152</a:t>
            </a:fld>
            <a:endParaRPr lang="en-US"/>
          </a:p>
        </p:txBody>
      </p:sp>
    </p:spTree>
    <p:extLst>
      <p:ext uri="{BB962C8B-B14F-4D97-AF65-F5344CB8AC3E}">
        <p14:creationId xmlns:p14="http://schemas.microsoft.com/office/powerpoint/2010/main" val="1857871210"/>
      </p:ext>
    </p:extLst>
  </p:cSld>
  <p:clrMapOvr>
    <a:masterClrMapping/>
  </p:clrMapOvr>
</p:notes>
</file>

<file path=ppt/notesSlides/notesSlide1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EA85539-282F-4893-B11F-7A2659D16A7A}" type="slidenum">
              <a:rPr lang="en-US" smtClean="0"/>
              <a:t>153</a:t>
            </a:fld>
            <a:endParaRPr lang="en-US"/>
          </a:p>
        </p:txBody>
      </p:sp>
    </p:spTree>
    <p:extLst>
      <p:ext uri="{BB962C8B-B14F-4D97-AF65-F5344CB8AC3E}">
        <p14:creationId xmlns:p14="http://schemas.microsoft.com/office/powerpoint/2010/main" val="2730606305"/>
      </p:ext>
    </p:extLst>
  </p:cSld>
  <p:clrMapOvr>
    <a:masterClrMapping/>
  </p:clrMapOvr>
</p:notes>
</file>

<file path=ppt/notesSlides/notesSlide1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EA85539-282F-4893-B11F-7A2659D16A7A}" type="slidenum">
              <a:rPr lang="en-US" smtClean="0"/>
              <a:t>154</a:t>
            </a:fld>
            <a:endParaRPr lang="en-US"/>
          </a:p>
        </p:txBody>
      </p:sp>
    </p:spTree>
    <p:extLst>
      <p:ext uri="{BB962C8B-B14F-4D97-AF65-F5344CB8AC3E}">
        <p14:creationId xmlns:p14="http://schemas.microsoft.com/office/powerpoint/2010/main" val="306085822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EA85539-282F-4893-B11F-7A2659D16A7A}" type="slidenum">
              <a:rPr lang="en-US" smtClean="0"/>
              <a:t>14</a:t>
            </a:fld>
            <a:endParaRPr lang="en-US"/>
          </a:p>
        </p:txBody>
      </p:sp>
    </p:spTree>
    <p:extLst>
      <p:ext uri="{BB962C8B-B14F-4D97-AF65-F5344CB8AC3E}">
        <p14:creationId xmlns:p14="http://schemas.microsoft.com/office/powerpoint/2010/main" val="2183689762"/>
      </p:ext>
    </p:extLst>
  </p:cSld>
  <p:clrMapOvr>
    <a:masterClrMapping/>
  </p:clrMapOvr>
</p:notes>
</file>

<file path=ppt/notesSlides/notesSlide1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EA85539-282F-4893-B11F-7A2659D16A7A}" type="slidenum">
              <a:rPr lang="en-US" smtClean="0"/>
              <a:t>155</a:t>
            </a:fld>
            <a:endParaRPr lang="en-US"/>
          </a:p>
        </p:txBody>
      </p:sp>
    </p:spTree>
    <p:extLst>
      <p:ext uri="{BB962C8B-B14F-4D97-AF65-F5344CB8AC3E}">
        <p14:creationId xmlns:p14="http://schemas.microsoft.com/office/powerpoint/2010/main" val="3604488140"/>
      </p:ext>
    </p:extLst>
  </p:cSld>
  <p:clrMapOvr>
    <a:masterClrMapping/>
  </p:clrMapOvr>
</p:notes>
</file>

<file path=ppt/notesSlides/notesSlide1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EA85539-282F-4893-B11F-7A2659D16A7A}" type="slidenum">
              <a:rPr lang="en-US" smtClean="0"/>
              <a:t>156</a:t>
            </a:fld>
            <a:endParaRPr lang="en-US"/>
          </a:p>
        </p:txBody>
      </p:sp>
    </p:spTree>
    <p:extLst>
      <p:ext uri="{BB962C8B-B14F-4D97-AF65-F5344CB8AC3E}">
        <p14:creationId xmlns:p14="http://schemas.microsoft.com/office/powerpoint/2010/main" val="904076842"/>
      </p:ext>
    </p:extLst>
  </p:cSld>
  <p:clrMapOvr>
    <a:masterClrMapping/>
  </p:clrMapOvr>
</p:notes>
</file>

<file path=ppt/notesSlides/notesSlide1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EA85539-282F-4893-B11F-7A2659D16A7A}" type="slidenum">
              <a:rPr lang="en-US" smtClean="0"/>
              <a:t>157</a:t>
            </a:fld>
            <a:endParaRPr lang="en-US"/>
          </a:p>
        </p:txBody>
      </p:sp>
    </p:spTree>
    <p:extLst>
      <p:ext uri="{BB962C8B-B14F-4D97-AF65-F5344CB8AC3E}">
        <p14:creationId xmlns:p14="http://schemas.microsoft.com/office/powerpoint/2010/main" val="2644490931"/>
      </p:ext>
    </p:extLst>
  </p:cSld>
  <p:clrMapOvr>
    <a:masterClrMapping/>
  </p:clrMapOvr>
</p:notes>
</file>

<file path=ppt/notesSlides/notesSlide1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EA85539-282F-4893-B11F-7A2659D16A7A}" type="slidenum">
              <a:rPr lang="en-US" smtClean="0"/>
              <a:t>158</a:t>
            </a:fld>
            <a:endParaRPr lang="en-US"/>
          </a:p>
        </p:txBody>
      </p:sp>
    </p:spTree>
    <p:extLst>
      <p:ext uri="{BB962C8B-B14F-4D97-AF65-F5344CB8AC3E}">
        <p14:creationId xmlns:p14="http://schemas.microsoft.com/office/powerpoint/2010/main" val="201534392"/>
      </p:ext>
    </p:extLst>
  </p:cSld>
  <p:clrMapOvr>
    <a:masterClrMapping/>
  </p:clrMapOvr>
</p:notes>
</file>

<file path=ppt/notesSlides/notesSlide1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EA85539-282F-4893-B11F-7A2659D16A7A}" type="slidenum">
              <a:rPr lang="en-US" smtClean="0"/>
              <a:t>159</a:t>
            </a:fld>
            <a:endParaRPr lang="en-US"/>
          </a:p>
        </p:txBody>
      </p:sp>
    </p:spTree>
    <p:extLst>
      <p:ext uri="{BB962C8B-B14F-4D97-AF65-F5344CB8AC3E}">
        <p14:creationId xmlns:p14="http://schemas.microsoft.com/office/powerpoint/2010/main" val="2437986541"/>
      </p:ext>
    </p:extLst>
  </p:cSld>
  <p:clrMapOvr>
    <a:masterClrMapping/>
  </p:clrMapOvr>
</p:notes>
</file>

<file path=ppt/notesSlides/notesSlide1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2D2BDB7-43C1-445A-96F1-FE1E5FE03328}" type="slidenum">
              <a:rPr lang="en-US" smtClean="0"/>
              <a:t>160</a:t>
            </a:fld>
            <a:endParaRPr lang="en-US"/>
          </a:p>
        </p:txBody>
      </p:sp>
    </p:spTree>
    <p:extLst>
      <p:ext uri="{BB962C8B-B14F-4D97-AF65-F5344CB8AC3E}">
        <p14:creationId xmlns:p14="http://schemas.microsoft.com/office/powerpoint/2010/main" val="1027445414"/>
      </p:ext>
    </p:extLst>
  </p:cSld>
  <p:clrMapOvr>
    <a:masterClrMapping/>
  </p:clrMapOvr>
</p:notes>
</file>

<file path=ppt/notesSlides/notesSlide1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2D2BDB7-43C1-445A-96F1-FE1E5FE03328}" type="slidenum">
              <a:rPr lang="en-US" smtClean="0"/>
              <a:t>161</a:t>
            </a:fld>
            <a:endParaRPr lang="en-US"/>
          </a:p>
        </p:txBody>
      </p:sp>
    </p:spTree>
    <p:extLst>
      <p:ext uri="{BB962C8B-B14F-4D97-AF65-F5344CB8AC3E}">
        <p14:creationId xmlns:p14="http://schemas.microsoft.com/office/powerpoint/2010/main" val="1027445414"/>
      </p:ext>
    </p:extLst>
  </p:cSld>
  <p:clrMapOvr>
    <a:masterClrMapping/>
  </p:clrMapOvr>
</p:notes>
</file>

<file path=ppt/notesSlides/notesSlide1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2D2BDB7-43C1-445A-96F1-FE1E5FE03328}" type="slidenum">
              <a:rPr lang="en-US" smtClean="0"/>
              <a:t>162</a:t>
            </a:fld>
            <a:endParaRPr lang="en-US"/>
          </a:p>
        </p:txBody>
      </p:sp>
    </p:spTree>
    <p:extLst>
      <p:ext uri="{BB962C8B-B14F-4D97-AF65-F5344CB8AC3E}">
        <p14:creationId xmlns:p14="http://schemas.microsoft.com/office/powerpoint/2010/main" val="1027445414"/>
      </p:ext>
    </p:extLst>
  </p:cSld>
  <p:clrMapOvr>
    <a:masterClrMapping/>
  </p:clrMapOvr>
</p:notes>
</file>

<file path=ppt/notesSlides/notesSlide1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2D2BDB7-43C1-445A-96F1-FE1E5FE03328}" type="slidenum">
              <a:rPr lang="en-US" smtClean="0"/>
              <a:t>163</a:t>
            </a:fld>
            <a:endParaRPr lang="en-US"/>
          </a:p>
        </p:txBody>
      </p:sp>
    </p:spTree>
    <p:extLst>
      <p:ext uri="{BB962C8B-B14F-4D97-AF65-F5344CB8AC3E}">
        <p14:creationId xmlns:p14="http://schemas.microsoft.com/office/powerpoint/2010/main" val="1027445414"/>
      </p:ext>
    </p:extLst>
  </p:cSld>
  <p:clrMapOvr>
    <a:masterClrMapping/>
  </p:clrMapOvr>
</p:notes>
</file>

<file path=ppt/notesSlides/notesSlide1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2D2BDB7-43C1-445A-96F1-FE1E5FE03328}" type="slidenum">
              <a:rPr lang="en-US" smtClean="0"/>
              <a:t>164</a:t>
            </a:fld>
            <a:endParaRPr lang="en-US"/>
          </a:p>
        </p:txBody>
      </p:sp>
    </p:spTree>
    <p:extLst>
      <p:ext uri="{BB962C8B-B14F-4D97-AF65-F5344CB8AC3E}">
        <p14:creationId xmlns:p14="http://schemas.microsoft.com/office/powerpoint/2010/main" val="102744541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EA85539-282F-4893-B11F-7A2659D16A7A}" type="slidenum">
              <a:rPr lang="en-US" smtClean="0"/>
              <a:t>15</a:t>
            </a:fld>
            <a:endParaRPr lang="en-US"/>
          </a:p>
        </p:txBody>
      </p:sp>
    </p:spTree>
    <p:extLst>
      <p:ext uri="{BB962C8B-B14F-4D97-AF65-F5344CB8AC3E}">
        <p14:creationId xmlns:p14="http://schemas.microsoft.com/office/powerpoint/2010/main" val="3482115013"/>
      </p:ext>
    </p:extLst>
  </p:cSld>
  <p:clrMapOvr>
    <a:masterClrMapping/>
  </p:clrMapOvr>
</p:notes>
</file>

<file path=ppt/notesSlides/notesSlide1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2D2BDB7-43C1-445A-96F1-FE1E5FE03328}" type="slidenum">
              <a:rPr lang="en-US" smtClean="0"/>
              <a:t>165</a:t>
            </a:fld>
            <a:endParaRPr lang="en-US"/>
          </a:p>
        </p:txBody>
      </p:sp>
    </p:spTree>
    <p:extLst>
      <p:ext uri="{BB962C8B-B14F-4D97-AF65-F5344CB8AC3E}">
        <p14:creationId xmlns:p14="http://schemas.microsoft.com/office/powerpoint/2010/main" val="1027445414"/>
      </p:ext>
    </p:extLst>
  </p:cSld>
  <p:clrMapOvr>
    <a:masterClrMapping/>
  </p:clrMapOvr>
</p:notes>
</file>

<file path=ppt/notesSlides/notesSlide1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2D2BDB7-43C1-445A-96F1-FE1E5FE03328}" type="slidenum">
              <a:rPr lang="en-US" smtClean="0"/>
              <a:t>166</a:t>
            </a:fld>
            <a:endParaRPr lang="en-US"/>
          </a:p>
        </p:txBody>
      </p:sp>
    </p:spTree>
    <p:extLst>
      <p:ext uri="{BB962C8B-B14F-4D97-AF65-F5344CB8AC3E}">
        <p14:creationId xmlns:p14="http://schemas.microsoft.com/office/powerpoint/2010/main" val="1027445414"/>
      </p:ext>
    </p:extLst>
  </p:cSld>
  <p:clrMapOvr>
    <a:masterClrMapping/>
  </p:clrMapOvr>
</p:notes>
</file>

<file path=ppt/notesSlides/notesSlide1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2D2BDB7-43C1-445A-96F1-FE1E5FE03328}" type="slidenum">
              <a:rPr lang="en-US" smtClean="0"/>
              <a:t>167</a:t>
            </a:fld>
            <a:endParaRPr lang="en-US"/>
          </a:p>
        </p:txBody>
      </p:sp>
    </p:spTree>
    <p:extLst>
      <p:ext uri="{BB962C8B-B14F-4D97-AF65-F5344CB8AC3E}">
        <p14:creationId xmlns:p14="http://schemas.microsoft.com/office/powerpoint/2010/main" val="1027445414"/>
      </p:ext>
    </p:extLst>
  </p:cSld>
  <p:clrMapOvr>
    <a:masterClrMapping/>
  </p:clrMapOvr>
</p:notes>
</file>

<file path=ppt/notesSlides/notesSlide1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2D2BDB7-43C1-445A-96F1-FE1E5FE03328}" type="slidenum">
              <a:rPr lang="en-US" smtClean="0"/>
              <a:t>168</a:t>
            </a:fld>
            <a:endParaRPr lang="en-US"/>
          </a:p>
        </p:txBody>
      </p:sp>
    </p:spTree>
    <p:extLst>
      <p:ext uri="{BB962C8B-B14F-4D97-AF65-F5344CB8AC3E}">
        <p14:creationId xmlns:p14="http://schemas.microsoft.com/office/powerpoint/2010/main" val="1027445414"/>
      </p:ext>
    </p:extLst>
  </p:cSld>
  <p:clrMapOvr>
    <a:masterClrMapping/>
  </p:clrMapOvr>
</p:notes>
</file>

<file path=ppt/notesSlides/notesSlide1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2D2BDB7-43C1-445A-96F1-FE1E5FE03328}" type="slidenum">
              <a:rPr lang="en-US" smtClean="0"/>
              <a:t>169</a:t>
            </a:fld>
            <a:endParaRPr lang="en-US"/>
          </a:p>
        </p:txBody>
      </p:sp>
    </p:spTree>
    <p:extLst>
      <p:ext uri="{BB962C8B-B14F-4D97-AF65-F5344CB8AC3E}">
        <p14:creationId xmlns:p14="http://schemas.microsoft.com/office/powerpoint/2010/main" val="1027445414"/>
      </p:ext>
    </p:extLst>
  </p:cSld>
  <p:clrMapOvr>
    <a:masterClrMapping/>
  </p:clrMapOvr>
</p:notes>
</file>

<file path=ppt/notesSlides/notesSlide1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2D2BDB7-43C1-445A-96F1-FE1E5FE03328}" type="slidenum">
              <a:rPr lang="en-US" smtClean="0"/>
              <a:t>170</a:t>
            </a:fld>
            <a:endParaRPr lang="en-US"/>
          </a:p>
        </p:txBody>
      </p:sp>
    </p:spTree>
    <p:extLst>
      <p:ext uri="{BB962C8B-B14F-4D97-AF65-F5344CB8AC3E}">
        <p14:creationId xmlns:p14="http://schemas.microsoft.com/office/powerpoint/2010/main" val="1027445414"/>
      </p:ext>
    </p:extLst>
  </p:cSld>
  <p:clrMapOvr>
    <a:masterClrMapping/>
  </p:clrMapOvr>
</p:notes>
</file>

<file path=ppt/notesSlides/notesSlide1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endParaRPr lang="en-US" dirty="0"/>
          </a:p>
        </p:txBody>
      </p:sp>
      <p:sp>
        <p:nvSpPr>
          <p:cNvPr id="4" name="Slide Number Placeholder 3"/>
          <p:cNvSpPr>
            <a:spLocks noGrp="1"/>
          </p:cNvSpPr>
          <p:nvPr>
            <p:ph type="sldNum" sz="quarter" idx="10"/>
          </p:nvPr>
        </p:nvSpPr>
        <p:spPr/>
        <p:txBody>
          <a:bodyPr/>
          <a:lstStyle/>
          <a:p>
            <a:fld id="{C2D2BDB7-43C1-445A-96F1-FE1E5FE03328}" type="slidenum">
              <a:rPr lang="en-US" smtClean="0"/>
              <a:t>171</a:t>
            </a:fld>
            <a:endParaRPr lang="en-US"/>
          </a:p>
        </p:txBody>
      </p:sp>
    </p:spTree>
    <p:extLst>
      <p:ext uri="{BB962C8B-B14F-4D97-AF65-F5344CB8AC3E}">
        <p14:creationId xmlns:p14="http://schemas.microsoft.com/office/powerpoint/2010/main" val="1857871210"/>
      </p:ext>
    </p:extLst>
  </p:cSld>
  <p:clrMapOvr>
    <a:masterClrMapping/>
  </p:clrMapOvr>
</p:notes>
</file>

<file path=ppt/notesSlides/notesSlide1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2D2BDB7-43C1-445A-96F1-FE1E5FE03328}" type="slidenum">
              <a:rPr lang="en-US" smtClean="0"/>
              <a:t>172</a:t>
            </a:fld>
            <a:endParaRPr lang="en-US"/>
          </a:p>
        </p:txBody>
      </p:sp>
    </p:spTree>
    <p:extLst>
      <p:ext uri="{BB962C8B-B14F-4D97-AF65-F5344CB8AC3E}">
        <p14:creationId xmlns:p14="http://schemas.microsoft.com/office/powerpoint/2010/main" val="1027445414"/>
      </p:ext>
    </p:extLst>
  </p:cSld>
  <p:clrMapOvr>
    <a:masterClrMapping/>
  </p:clrMapOvr>
</p:notes>
</file>

<file path=ppt/notesSlides/notesSlide1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2D2BDB7-43C1-445A-96F1-FE1E5FE03328}" type="slidenum">
              <a:rPr lang="en-US" smtClean="0"/>
              <a:t>173</a:t>
            </a:fld>
            <a:endParaRPr lang="en-US"/>
          </a:p>
        </p:txBody>
      </p:sp>
    </p:spTree>
    <p:extLst>
      <p:ext uri="{BB962C8B-B14F-4D97-AF65-F5344CB8AC3E}">
        <p14:creationId xmlns:p14="http://schemas.microsoft.com/office/powerpoint/2010/main" val="1027445414"/>
      </p:ext>
    </p:extLst>
  </p:cSld>
  <p:clrMapOvr>
    <a:masterClrMapping/>
  </p:clrMapOvr>
</p:notes>
</file>

<file path=ppt/notesSlides/notesSlide1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2D2BDB7-43C1-445A-96F1-FE1E5FE03328}" type="slidenum">
              <a:rPr lang="en-US" smtClean="0"/>
              <a:t>174</a:t>
            </a:fld>
            <a:endParaRPr lang="en-US"/>
          </a:p>
        </p:txBody>
      </p:sp>
    </p:spTree>
    <p:extLst>
      <p:ext uri="{BB962C8B-B14F-4D97-AF65-F5344CB8AC3E}">
        <p14:creationId xmlns:p14="http://schemas.microsoft.com/office/powerpoint/2010/main" val="102744541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EA85539-282F-4893-B11F-7A2659D16A7A}" type="slidenum">
              <a:rPr lang="en-US" smtClean="0"/>
              <a:t>16</a:t>
            </a:fld>
            <a:endParaRPr lang="en-US"/>
          </a:p>
        </p:txBody>
      </p:sp>
    </p:spTree>
    <p:extLst>
      <p:ext uri="{BB962C8B-B14F-4D97-AF65-F5344CB8AC3E}">
        <p14:creationId xmlns:p14="http://schemas.microsoft.com/office/powerpoint/2010/main" val="2183689762"/>
      </p:ext>
    </p:extLst>
  </p:cSld>
  <p:clrMapOvr>
    <a:masterClrMapping/>
  </p:clrMapOvr>
</p:notes>
</file>

<file path=ppt/notesSlides/notesSlide1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2D2BDB7-43C1-445A-96F1-FE1E5FE03328}" type="slidenum">
              <a:rPr lang="en-US" smtClean="0"/>
              <a:t>175</a:t>
            </a:fld>
            <a:endParaRPr lang="en-US"/>
          </a:p>
        </p:txBody>
      </p:sp>
    </p:spTree>
    <p:extLst>
      <p:ext uri="{BB962C8B-B14F-4D97-AF65-F5344CB8AC3E}">
        <p14:creationId xmlns:p14="http://schemas.microsoft.com/office/powerpoint/2010/main" val="1027445414"/>
      </p:ext>
    </p:extLst>
  </p:cSld>
  <p:clrMapOvr>
    <a:masterClrMapping/>
  </p:clrMapOvr>
</p:notes>
</file>

<file path=ppt/notesSlides/notesSlide1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2D2BDB7-43C1-445A-96F1-FE1E5FE03328}" type="slidenum">
              <a:rPr lang="en-US" smtClean="0"/>
              <a:t>176</a:t>
            </a:fld>
            <a:endParaRPr lang="en-US"/>
          </a:p>
        </p:txBody>
      </p:sp>
    </p:spTree>
    <p:extLst>
      <p:ext uri="{BB962C8B-B14F-4D97-AF65-F5344CB8AC3E}">
        <p14:creationId xmlns:p14="http://schemas.microsoft.com/office/powerpoint/2010/main" val="4130961147"/>
      </p:ext>
    </p:extLst>
  </p:cSld>
  <p:clrMapOvr>
    <a:masterClrMapping/>
  </p:clrMapOvr>
</p:notes>
</file>

<file path=ppt/notesSlides/notesSlide1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EA85539-282F-4893-B11F-7A2659D16A7A}" type="slidenum">
              <a:rPr lang="en-US" smtClean="0"/>
              <a:t>177</a:t>
            </a:fld>
            <a:endParaRPr lang="en-US"/>
          </a:p>
        </p:txBody>
      </p:sp>
    </p:spTree>
    <p:extLst>
      <p:ext uri="{BB962C8B-B14F-4D97-AF65-F5344CB8AC3E}">
        <p14:creationId xmlns:p14="http://schemas.microsoft.com/office/powerpoint/2010/main" val="2139186799"/>
      </p:ext>
    </p:extLst>
  </p:cSld>
  <p:clrMapOvr>
    <a:masterClrMapping/>
  </p:clrMapOvr>
</p:notes>
</file>

<file path=ppt/notesSlides/notesSlide1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EA85539-282F-4893-B11F-7A2659D16A7A}" type="slidenum">
              <a:rPr lang="en-US" smtClean="0"/>
              <a:t>178</a:t>
            </a:fld>
            <a:endParaRPr lang="en-US"/>
          </a:p>
        </p:txBody>
      </p:sp>
    </p:spTree>
    <p:extLst>
      <p:ext uri="{BB962C8B-B14F-4D97-AF65-F5344CB8AC3E}">
        <p14:creationId xmlns:p14="http://schemas.microsoft.com/office/powerpoint/2010/main" val="2139186799"/>
      </p:ext>
    </p:extLst>
  </p:cSld>
  <p:clrMapOvr>
    <a:masterClrMapping/>
  </p:clrMapOvr>
</p:notes>
</file>

<file path=ppt/notesSlides/notesSlide1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EA85539-282F-4893-B11F-7A2659D16A7A}" type="slidenum">
              <a:rPr lang="en-US" smtClean="0"/>
              <a:t>179</a:t>
            </a:fld>
            <a:endParaRPr lang="en-US"/>
          </a:p>
        </p:txBody>
      </p:sp>
    </p:spTree>
    <p:extLst>
      <p:ext uri="{BB962C8B-B14F-4D97-AF65-F5344CB8AC3E}">
        <p14:creationId xmlns:p14="http://schemas.microsoft.com/office/powerpoint/2010/main" val="1241279786"/>
      </p:ext>
    </p:extLst>
  </p:cSld>
  <p:clrMapOvr>
    <a:masterClrMapping/>
  </p:clrMapOvr>
</p:notes>
</file>

<file path=ppt/notesSlides/notesSlide1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EA85539-282F-4893-B11F-7A2659D16A7A}" type="slidenum">
              <a:rPr lang="en-US" smtClean="0"/>
              <a:t>180</a:t>
            </a:fld>
            <a:endParaRPr lang="en-US"/>
          </a:p>
        </p:txBody>
      </p:sp>
    </p:spTree>
    <p:extLst>
      <p:ext uri="{BB962C8B-B14F-4D97-AF65-F5344CB8AC3E}">
        <p14:creationId xmlns:p14="http://schemas.microsoft.com/office/powerpoint/2010/main" val="440963038"/>
      </p:ext>
    </p:extLst>
  </p:cSld>
  <p:clrMapOvr>
    <a:masterClrMapping/>
  </p:clrMapOvr>
</p:notes>
</file>

<file path=ppt/notesSlides/notesSlide1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EA85539-282F-4893-B11F-7A2659D16A7A}" type="slidenum">
              <a:rPr lang="en-US" smtClean="0"/>
              <a:t>181</a:t>
            </a:fld>
            <a:endParaRPr lang="en-US"/>
          </a:p>
        </p:txBody>
      </p:sp>
    </p:spTree>
    <p:extLst>
      <p:ext uri="{BB962C8B-B14F-4D97-AF65-F5344CB8AC3E}">
        <p14:creationId xmlns:p14="http://schemas.microsoft.com/office/powerpoint/2010/main" val="558158794"/>
      </p:ext>
    </p:extLst>
  </p:cSld>
  <p:clrMapOvr>
    <a:masterClrMapping/>
  </p:clrMapOvr>
</p:notes>
</file>

<file path=ppt/notesSlides/notesSlide1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EA85539-282F-4893-B11F-7A2659D16A7A}" type="slidenum">
              <a:rPr lang="en-US" smtClean="0"/>
              <a:t>182</a:t>
            </a:fld>
            <a:endParaRPr lang="en-US"/>
          </a:p>
        </p:txBody>
      </p:sp>
    </p:spTree>
    <p:extLst>
      <p:ext uri="{BB962C8B-B14F-4D97-AF65-F5344CB8AC3E}">
        <p14:creationId xmlns:p14="http://schemas.microsoft.com/office/powerpoint/2010/main" val="1202078"/>
      </p:ext>
    </p:extLst>
  </p:cSld>
  <p:clrMapOvr>
    <a:masterClrMapping/>
  </p:clrMapOvr>
</p:notes>
</file>

<file path=ppt/notesSlides/notesSlide1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EA85539-282F-4893-B11F-7A2659D16A7A}" type="slidenum">
              <a:rPr lang="en-US" smtClean="0"/>
              <a:t>183</a:t>
            </a:fld>
            <a:endParaRPr lang="en-US"/>
          </a:p>
        </p:txBody>
      </p:sp>
    </p:spTree>
    <p:extLst>
      <p:ext uri="{BB962C8B-B14F-4D97-AF65-F5344CB8AC3E}">
        <p14:creationId xmlns:p14="http://schemas.microsoft.com/office/powerpoint/2010/main" val="98308087"/>
      </p:ext>
    </p:extLst>
  </p:cSld>
  <p:clrMapOvr>
    <a:masterClrMapping/>
  </p:clrMapOvr>
</p:notes>
</file>

<file path=ppt/notesSlides/notesSlide1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EA85539-282F-4893-B11F-7A2659D16A7A}" type="slidenum">
              <a:rPr lang="en-US" smtClean="0"/>
              <a:t>184</a:t>
            </a:fld>
            <a:endParaRPr lang="en-US"/>
          </a:p>
        </p:txBody>
      </p:sp>
    </p:spTree>
    <p:extLst>
      <p:ext uri="{BB962C8B-B14F-4D97-AF65-F5344CB8AC3E}">
        <p14:creationId xmlns:p14="http://schemas.microsoft.com/office/powerpoint/2010/main" val="379000512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EA85539-282F-4893-B11F-7A2659D16A7A}" type="slidenum">
              <a:rPr lang="en-US" smtClean="0"/>
              <a:t>17</a:t>
            </a:fld>
            <a:endParaRPr lang="en-US"/>
          </a:p>
        </p:txBody>
      </p:sp>
    </p:spTree>
    <p:extLst>
      <p:ext uri="{BB962C8B-B14F-4D97-AF65-F5344CB8AC3E}">
        <p14:creationId xmlns:p14="http://schemas.microsoft.com/office/powerpoint/2010/main" val="2183689762"/>
      </p:ext>
    </p:extLst>
  </p:cSld>
  <p:clrMapOvr>
    <a:masterClrMapping/>
  </p:clrMapOvr>
</p:notes>
</file>

<file path=ppt/notesSlides/notesSlide1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EA85539-282F-4893-B11F-7A2659D16A7A}" type="slidenum">
              <a:rPr lang="en-US" smtClean="0"/>
              <a:t>185</a:t>
            </a:fld>
            <a:endParaRPr lang="en-US"/>
          </a:p>
        </p:txBody>
      </p:sp>
    </p:spTree>
    <p:extLst>
      <p:ext uri="{BB962C8B-B14F-4D97-AF65-F5344CB8AC3E}">
        <p14:creationId xmlns:p14="http://schemas.microsoft.com/office/powerpoint/2010/main" val="128290987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EA85539-282F-4893-B11F-7A2659D16A7A}" type="slidenum">
              <a:rPr lang="en-US" smtClean="0"/>
              <a:t>18</a:t>
            </a:fld>
            <a:endParaRPr lang="en-US"/>
          </a:p>
        </p:txBody>
      </p:sp>
    </p:spTree>
    <p:extLst>
      <p:ext uri="{BB962C8B-B14F-4D97-AF65-F5344CB8AC3E}">
        <p14:creationId xmlns:p14="http://schemas.microsoft.com/office/powerpoint/2010/main" val="218368976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EA85539-282F-4893-B11F-7A2659D16A7A}" type="slidenum">
              <a:rPr lang="en-US" smtClean="0"/>
              <a:t>19</a:t>
            </a:fld>
            <a:endParaRPr lang="en-US"/>
          </a:p>
        </p:txBody>
      </p:sp>
    </p:spTree>
    <p:extLst>
      <p:ext uri="{BB962C8B-B14F-4D97-AF65-F5344CB8AC3E}">
        <p14:creationId xmlns:p14="http://schemas.microsoft.com/office/powerpoint/2010/main" val="218368976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EA85539-282F-4893-B11F-7A2659D16A7A}" type="slidenum">
              <a:rPr lang="en-US" smtClean="0"/>
              <a:t>2</a:t>
            </a:fld>
            <a:endParaRPr lang="en-US"/>
          </a:p>
        </p:txBody>
      </p:sp>
    </p:spTree>
    <p:extLst>
      <p:ext uri="{BB962C8B-B14F-4D97-AF65-F5344CB8AC3E}">
        <p14:creationId xmlns:p14="http://schemas.microsoft.com/office/powerpoint/2010/main" val="120008103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EA85539-282F-4893-B11F-7A2659D16A7A}" type="slidenum">
              <a:rPr lang="en-US" smtClean="0"/>
              <a:t>20</a:t>
            </a:fld>
            <a:endParaRPr lang="en-US"/>
          </a:p>
        </p:txBody>
      </p:sp>
    </p:spTree>
    <p:extLst>
      <p:ext uri="{BB962C8B-B14F-4D97-AF65-F5344CB8AC3E}">
        <p14:creationId xmlns:p14="http://schemas.microsoft.com/office/powerpoint/2010/main" val="218368976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EA85539-282F-4893-B11F-7A2659D16A7A}" type="slidenum">
              <a:rPr lang="en-US" smtClean="0"/>
              <a:t>21</a:t>
            </a:fld>
            <a:endParaRPr lang="en-US"/>
          </a:p>
        </p:txBody>
      </p:sp>
    </p:spTree>
    <p:extLst>
      <p:ext uri="{BB962C8B-B14F-4D97-AF65-F5344CB8AC3E}">
        <p14:creationId xmlns:p14="http://schemas.microsoft.com/office/powerpoint/2010/main" val="218368976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EA85539-282F-4893-B11F-7A2659D16A7A}" type="slidenum">
              <a:rPr lang="en-US" smtClean="0"/>
              <a:t>22</a:t>
            </a:fld>
            <a:endParaRPr lang="en-US"/>
          </a:p>
        </p:txBody>
      </p:sp>
    </p:spTree>
    <p:extLst>
      <p:ext uri="{BB962C8B-B14F-4D97-AF65-F5344CB8AC3E}">
        <p14:creationId xmlns:p14="http://schemas.microsoft.com/office/powerpoint/2010/main" val="138513659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EA85539-282F-4893-B11F-7A2659D16A7A}" type="slidenum">
              <a:rPr lang="en-US" smtClean="0"/>
              <a:t>23</a:t>
            </a:fld>
            <a:endParaRPr lang="en-US"/>
          </a:p>
        </p:txBody>
      </p:sp>
    </p:spTree>
    <p:extLst>
      <p:ext uri="{BB962C8B-B14F-4D97-AF65-F5344CB8AC3E}">
        <p14:creationId xmlns:p14="http://schemas.microsoft.com/office/powerpoint/2010/main" val="340309719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EA85539-282F-4893-B11F-7A2659D16A7A}" type="slidenum">
              <a:rPr lang="en-US" smtClean="0"/>
              <a:t>24</a:t>
            </a:fld>
            <a:endParaRPr lang="en-US"/>
          </a:p>
        </p:txBody>
      </p:sp>
    </p:spTree>
    <p:extLst>
      <p:ext uri="{BB962C8B-B14F-4D97-AF65-F5344CB8AC3E}">
        <p14:creationId xmlns:p14="http://schemas.microsoft.com/office/powerpoint/2010/main" val="26404468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EA85539-282F-4893-B11F-7A2659D16A7A}" type="slidenum">
              <a:rPr lang="en-US" smtClean="0"/>
              <a:t>25</a:t>
            </a:fld>
            <a:endParaRPr lang="en-US"/>
          </a:p>
        </p:txBody>
      </p:sp>
    </p:spTree>
    <p:extLst>
      <p:ext uri="{BB962C8B-B14F-4D97-AF65-F5344CB8AC3E}">
        <p14:creationId xmlns:p14="http://schemas.microsoft.com/office/powerpoint/2010/main" val="27531862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EA85539-282F-4893-B11F-7A2659D16A7A}" type="slidenum">
              <a:rPr lang="en-US" smtClean="0"/>
              <a:t>26</a:t>
            </a:fld>
            <a:endParaRPr lang="en-US"/>
          </a:p>
        </p:txBody>
      </p:sp>
    </p:spTree>
    <p:extLst>
      <p:ext uri="{BB962C8B-B14F-4D97-AF65-F5344CB8AC3E}">
        <p14:creationId xmlns:p14="http://schemas.microsoft.com/office/powerpoint/2010/main" val="259682742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EA85539-282F-4893-B11F-7A2659D16A7A}" type="slidenum">
              <a:rPr lang="en-US" smtClean="0"/>
              <a:t>27</a:t>
            </a:fld>
            <a:endParaRPr lang="en-US"/>
          </a:p>
        </p:txBody>
      </p:sp>
    </p:spTree>
    <p:extLst>
      <p:ext uri="{BB962C8B-B14F-4D97-AF65-F5344CB8AC3E}">
        <p14:creationId xmlns:p14="http://schemas.microsoft.com/office/powerpoint/2010/main" val="72426576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EA85539-282F-4893-B11F-7A2659D16A7A}" type="slidenum">
              <a:rPr lang="en-US" smtClean="0"/>
              <a:t>28</a:t>
            </a:fld>
            <a:endParaRPr lang="en-US"/>
          </a:p>
        </p:txBody>
      </p:sp>
    </p:spTree>
    <p:extLst>
      <p:ext uri="{BB962C8B-B14F-4D97-AF65-F5344CB8AC3E}">
        <p14:creationId xmlns:p14="http://schemas.microsoft.com/office/powerpoint/2010/main" val="272479233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EA85539-282F-4893-B11F-7A2659D16A7A}" type="slidenum">
              <a:rPr lang="en-US" smtClean="0"/>
              <a:t>29</a:t>
            </a:fld>
            <a:endParaRPr lang="en-US"/>
          </a:p>
        </p:txBody>
      </p:sp>
    </p:spTree>
    <p:extLst>
      <p:ext uri="{BB962C8B-B14F-4D97-AF65-F5344CB8AC3E}">
        <p14:creationId xmlns:p14="http://schemas.microsoft.com/office/powerpoint/2010/main" val="97134016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EA85539-282F-4893-B11F-7A2659D16A7A}" type="slidenum">
              <a:rPr lang="en-US" smtClean="0"/>
              <a:t>3</a:t>
            </a:fld>
            <a:endParaRPr lang="en-US"/>
          </a:p>
        </p:txBody>
      </p:sp>
    </p:spTree>
    <p:extLst>
      <p:ext uri="{BB962C8B-B14F-4D97-AF65-F5344CB8AC3E}">
        <p14:creationId xmlns:p14="http://schemas.microsoft.com/office/powerpoint/2010/main" val="84131740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EA85539-282F-4893-B11F-7A2659D16A7A}" type="slidenum">
              <a:rPr lang="en-US" smtClean="0"/>
              <a:t>30</a:t>
            </a:fld>
            <a:endParaRPr lang="en-US"/>
          </a:p>
        </p:txBody>
      </p:sp>
    </p:spTree>
    <p:extLst>
      <p:ext uri="{BB962C8B-B14F-4D97-AF65-F5344CB8AC3E}">
        <p14:creationId xmlns:p14="http://schemas.microsoft.com/office/powerpoint/2010/main" val="219114930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EA85539-282F-4893-B11F-7A2659D16A7A}" type="slidenum">
              <a:rPr lang="en-US" smtClean="0"/>
              <a:t>31</a:t>
            </a:fld>
            <a:endParaRPr lang="en-US"/>
          </a:p>
        </p:txBody>
      </p:sp>
    </p:spTree>
    <p:extLst>
      <p:ext uri="{BB962C8B-B14F-4D97-AF65-F5344CB8AC3E}">
        <p14:creationId xmlns:p14="http://schemas.microsoft.com/office/powerpoint/2010/main" val="203124361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EA85539-282F-4893-B11F-7A2659D16A7A}" type="slidenum">
              <a:rPr lang="en-US" smtClean="0"/>
              <a:t>32</a:t>
            </a:fld>
            <a:endParaRPr lang="en-US"/>
          </a:p>
        </p:txBody>
      </p:sp>
    </p:spTree>
    <p:extLst>
      <p:ext uri="{BB962C8B-B14F-4D97-AF65-F5344CB8AC3E}">
        <p14:creationId xmlns:p14="http://schemas.microsoft.com/office/powerpoint/2010/main" val="218368976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EA85539-282F-4893-B11F-7A2659D16A7A}" type="slidenum">
              <a:rPr lang="en-US" smtClean="0"/>
              <a:t>33</a:t>
            </a:fld>
            <a:endParaRPr lang="en-US"/>
          </a:p>
        </p:txBody>
      </p:sp>
    </p:spTree>
    <p:extLst>
      <p:ext uri="{BB962C8B-B14F-4D97-AF65-F5344CB8AC3E}">
        <p14:creationId xmlns:p14="http://schemas.microsoft.com/office/powerpoint/2010/main" val="162308217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EA85539-282F-4893-B11F-7A2659D16A7A}" type="slidenum">
              <a:rPr lang="en-US" smtClean="0"/>
              <a:t>34</a:t>
            </a:fld>
            <a:endParaRPr lang="en-US"/>
          </a:p>
        </p:txBody>
      </p:sp>
    </p:spTree>
    <p:extLst>
      <p:ext uri="{BB962C8B-B14F-4D97-AF65-F5344CB8AC3E}">
        <p14:creationId xmlns:p14="http://schemas.microsoft.com/office/powerpoint/2010/main" val="102861983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$500 per instance for initial</a:t>
            </a:r>
          </a:p>
          <a:p>
            <a:r>
              <a:rPr lang="en-US" dirty="0"/>
              <a:t>$100 per form</a:t>
            </a:r>
          </a:p>
          <a:p>
            <a:r>
              <a:rPr lang="en-US" dirty="0"/>
              <a:t>$10,000</a:t>
            </a:r>
            <a:r>
              <a:rPr lang="en-US" baseline="0" dirty="0"/>
              <a:t> willful violation</a:t>
            </a:r>
            <a:endParaRPr lang="en-US" dirty="0"/>
          </a:p>
        </p:txBody>
      </p:sp>
      <p:sp>
        <p:nvSpPr>
          <p:cNvPr id="4" name="Slide Number Placeholder 3"/>
          <p:cNvSpPr>
            <a:spLocks noGrp="1"/>
          </p:cNvSpPr>
          <p:nvPr>
            <p:ph type="sldNum" sz="quarter" idx="10"/>
          </p:nvPr>
        </p:nvSpPr>
        <p:spPr/>
        <p:txBody>
          <a:bodyPr/>
          <a:lstStyle/>
          <a:p>
            <a:fld id="{EEA85539-282F-4893-B11F-7A2659D16A7A}" type="slidenum">
              <a:rPr lang="en-US" smtClean="0"/>
              <a:t>35</a:t>
            </a:fld>
            <a:endParaRPr lang="en-US"/>
          </a:p>
        </p:txBody>
      </p:sp>
    </p:spTree>
    <p:extLst>
      <p:ext uri="{BB962C8B-B14F-4D97-AF65-F5344CB8AC3E}">
        <p14:creationId xmlns:p14="http://schemas.microsoft.com/office/powerpoint/2010/main" val="1623082178"/>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EA85539-282F-4893-B11F-7A2659D16A7A}" type="slidenum">
              <a:rPr lang="en-US" smtClean="0"/>
              <a:t>36</a:t>
            </a:fld>
            <a:endParaRPr lang="en-US"/>
          </a:p>
        </p:txBody>
      </p:sp>
    </p:spTree>
    <p:extLst>
      <p:ext uri="{BB962C8B-B14F-4D97-AF65-F5344CB8AC3E}">
        <p14:creationId xmlns:p14="http://schemas.microsoft.com/office/powerpoint/2010/main" val="3855588609"/>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EA85539-282F-4893-B11F-7A2659D16A7A}" type="slidenum">
              <a:rPr lang="en-US" smtClean="0"/>
              <a:t>37</a:t>
            </a:fld>
            <a:endParaRPr lang="en-US"/>
          </a:p>
        </p:txBody>
      </p:sp>
    </p:spTree>
    <p:extLst>
      <p:ext uri="{BB962C8B-B14F-4D97-AF65-F5344CB8AC3E}">
        <p14:creationId xmlns:p14="http://schemas.microsoft.com/office/powerpoint/2010/main" val="994998977"/>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EA85539-282F-4893-B11F-7A2659D16A7A}" type="slidenum">
              <a:rPr lang="en-US" smtClean="0"/>
              <a:t>38</a:t>
            </a:fld>
            <a:endParaRPr lang="en-US"/>
          </a:p>
        </p:txBody>
      </p:sp>
    </p:spTree>
    <p:extLst>
      <p:ext uri="{BB962C8B-B14F-4D97-AF65-F5344CB8AC3E}">
        <p14:creationId xmlns:p14="http://schemas.microsoft.com/office/powerpoint/2010/main" val="1623082178"/>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EA85539-282F-4893-B11F-7A2659D16A7A}" type="slidenum">
              <a:rPr lang="en-US" smtClean="0"/>
              <a:t>39</a:t>
            </a:fld>
            <a:endParaRPr lang="en-US"/>
          </a:p>
        </p:txBody>
      </p:sp>
    </p:spTree>
    <p:extLst>
      <p:ext uri="{BB962C8B-B14F-4D97-AF65-F5344CB8AC3E}">
        <p14:creationId xmlns:p14="http://schemas.microsoft.com/office/powerpoint/2010/main" val="313517423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EA85539-282F-4893-B11F-7A2659D16A7A}" type="slidenum">
              <a:rPr lang="en-US" smtClean="0"/>
              <a:t>4</a:t>
            </a:fld>
            <a:endParaRPr lang="en-US"/>
          </a:p>
        </p:txBody>
      </p:sp>
    </p:spTree>
    <p:extLst>
      <p:ext uri="{BB962C8B-B14F-4D97-AF65-F5344CB8AC3E}">
        <p14:creationId xmlns:p14="http://schemas.microsoft.com/office/powerpoint/2010/main" val="2139186799"/>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EA85539-282F-4893-B11F-7A2659D16A7A}" type="slidenum">
              <a:rPr lang="en-US" smtClean="0"/>
              <a:t>40</a:t>
            </a:fld>
            <a:endParaRPr lang="en-US"/>
          </a:p>
        </p:txBody>
      </p:sp>
    </p:spTree>
    <p:extLst>
      <p:ext uri="{BB962C8B-B14F-4D97-AF65-F5344CB8AC3E}">
        <p14:creationId xmlns:p14="http://schemas.microsoft.com/office/powerpoint/2010/main" val="2183689762"/>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EA85539-282F-4893-B11F-7A2659D16A7A}" type="slidenum">
              <a:rPr lang="en-US" smtClean="0"/>
              <a:t>41</a:t>
            </a:fld>
            <a:endParaRPr lang="en-US"/>
          </a:p>
        </p:txBody>
      </p:sp>
    </p:spTree>
    <p:extLst>
      <p:ext uri="{BB962C8B-B14F-4D97-AF65-F5344CB8AC3E}">
        <p14:creationId xmlns:p14="http://schemas.microsoft.com/office/powerpoint/2010/main" val="600249869"/>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EA85539-282F-4893-B11F-7A2659D16A7A}" type="slidenum">
              <a:rPr lang="en-US" smtClean="0"/>
              <a:t>42</a:t>
            </a:fld>
            <a:endParaRPr lang="en-US"/>
          </a:p>
        </p:txBody>
      </p:sp>
    </p:spTree>
    <p:extLst>
      <p:ext uri="{BB962C8B-B14F-4D97-AF65-F5344CB8AC3E}">
        <p14:creationId xmlns:p14="http://schemas.microsoft.com/office/powerpoint/2010/main" val="2404757524"/>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EA85539-282F-4893-B11F-7A2659D16A7A}" type="slidenum">
              <a:rPr lang="en-US" smtClean="0"/>
              <a:t>43</a:t>
            </a:fld>
            <a:endParaRPr lang="en-US"/>
          </a:p>
        </p:txBody>
      </p:sp>
    </p:spTree>
    <p:extLst>
      <p:ext uri="{BB962C8B-B14F-4D97-AF65-F5344CB8AC3E}">
        <p14:creationId xmlns:p14="http://schemas.microsoft.com/office/powerpoint/2010/main" val="3907975426"/>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EA85539-282F-4893-B11F-7A2659D16A7A}" type="slidenum">
              <a:rPr lang="en-US" smtClean="0"/>
              <a:t>44</a:t>
            </a:fld>
            <a:endParaRPr lang="en-US"/>
          </a:p>
        </p:txBody>
      </p:sp>
    </p:spTree>
    <p:extLst>
      <p:ext uri="{BB962C8B-B14F-4D97-AF65-F5344CB8AC3E}">
        <p14:creationId xmlns:p14="http://schemas.microsoft.com/office/powerpoint/2010/main" val="986176217"/>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EA85539-282F-4893-B11F-7A2659D16A7A}" type="slidenum">
              <a:rPr lang="en-US" smtClean="0"/>
              <a:t>45</a:t>
            </a:fld>
            <a:endParaRPr lang="en-US"/>
          </a:p>
        </p:txBody>
      </p:sp>
    </p:spTree>
    <p:extLst>
      <p:ext uri="{BB962C8B-B14F-4D97-AF65-F5344CB8AC3E}">
        <p14:creationId xmlns:p14="http://schemas.microsoft.com/office/powerpoint/2010/main" val="1326572650"/>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EA85539-282F-4893-B11F-7A2659D16A7A}" type="slidenum">
              <a:rPr lang="en-US" smtClean="0"/>
              <a:t>46</a:t>
            </a:fld>
            <a:endParaRPr lang="en-US"/>
          </a:p>
        </p:txBody>
      </p:sp>
    </p:spTree>
    <p:extLst>
      <p:ext uri="{BB962C8B-B14F-4D97-AF65-F5344CB8AC3E}">
        <p14:creationId xmlns:p14="http://schemas.microsoft.com/office/powerpoint/2010/main" val="3250740137"/>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EA85539-282F-4893-B11F-7A2659D16A7A}" type="slidenum">
              <a:rPr lang="en-US" smtClean="0"/>
              <a:t>47</a:t>
            </a:fld>
            <a:endParaRPr lang="en-US"/>
          </a:p>
        </p:txBody>
      </p:sp>
    </p:spTree>
    <p:extLst>
      <p:ext uri="{BB962C8B-B14F-4D97-AF65-F5344CB8AC3E}">
        <p14:creationId xmlns:p14="http://schemas.microsoft.com/office/powerpoint/2010/main" val="191897325"/>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EA85539-282F-4893-B11F-7A2659D16A7A}" type="slidenum">
              <a:rPr lang="en-US" smtClean="0"/>
              <a:t>48</a:t>
            </a:fld>
            <a:endParaRPr lang="en-US"/>
          </a:p>
        </p:txBody>
      </p:sp>
    </p:spTree>
    <p:extLst>
      <p:ext uri="{BB962C8B-B14F-4D97-AF65-F5344CB8AC3E}">
        <p14:creationId xmlns:p14="http://schemas.microsoft.com/office/powerpoint/2010/main" val="4273313120"/>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EA85539-282F-4893-B11F-7A2659D16A7A}" type="slidenum">
              <a:rPr lang="en-US" smtClean="0"/>
              <a:t>49</a:t>
            </a:fld>
            <a:endParaRPr lang="en-US"/>
          </a:p>
        </p:txBody>
      </p:sp>
    </p:spTree>
    <p:extLst>
      <p:ext uri="{BB962C8B-B14F-4D97-AF65-F5344CB8AC3E}">
        <p14:creationId xmlns:p14="http://schemas.microsoft.com/office/powerpoint/2010/main" val="218368976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EA85539-282F-4893-B11F-7A2659D16A7A}" type="slidenum">
              <a:rPr lang="en-US" smtClean="0"/>
              <a:t>5</a:t>
            </a:fld>
            <a:endParaRPr lang="en-US"/>
          </a:p>
        </p:txBody>
      </p:sp>
    </p:spTree>
    <p:extLst>
      <p:ext uri="{BB962C8B-B14F-4D97-AF65-F5344CB8AC3E}">
        <p14:creationId xmlns:p14="http://schemas.microsoft.com/office/powerpoint/2010/main" val="2139186799"/>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EA85539-282F-4893-B11F-7A2659D16A7A}" type="slidenum">
              <a:rPr lang="en-US" smtClean="0"/>
              <a:t>50</a:t>
            </a:fld>
            <a:endParaRPr lang="en-US"/>
          </a:p>
        </p:txBody>
      </p:sp>
    </p:spTree>
    <p:extLst>
      <p:ext uri="{BB962C8B-B14F-4D97-AF65-F5344CB8AC3E}">
        <p14:creationId xmlns:p14="http://schemas.microsoft.com/office/powerpoint/2010/main" val="3163452266"/>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EA85539-282F-4893-B11F-7A2659D16A7A}" type="slidenum">
              <a:rPr lang="en-US" smtClean="0"/>
              <a:t>51</a:t>
            </a:fld>
            <a:endParaRPr lang="en-US"/>
          </a:p>
        </p:txBody>
      </p:sp>
    </p:spTree>
    <p:extLst>
      <p:ext uri="{BB962C8B-B14F-4D97-AF65-F5344CB8AC3E}">
        <p14:creationId xmlns:p14="http://schemas.microsoft.com/office/powerpoint/2010/main" val="1696391759"/>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EA85539-282F-4893-B11F-7A2659D16A7A}" type="slidenum">
              <a:rPr lang="en-US" smtClean="0"/>
              <a:t>52</a:t>
            </a:fld>
            <a:endParaRPr lang="en-US"/>
          </a:p>
        </p:txBody>
      </p:sp>
    </p:spTree>
    <p:extLst>
      <p:ext uri="{BB962C8B-B14F-4D97-AF65-F5344CB8AC3E}">
        <p14:creationId xmlns:p14="http://schemas.microsoft.com/office/powerpoint/2010/main" val="4216042447"/>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EA85539-282F-4893-B11F-7A2659D16A7A}" type="slidenum">
              <a:rPr lang="en-US" smtClean="0"/>
              <a:t>53</a:t>
            </a:fld>
            <a:endParaRPr lang="en-US"/>
          </a:p>
        </p:txBody>
      </p:sp>
    </p:spTree>
    <p:extLst>
      <p:ext uri="{BB962C8B-B14F-4D97-AF65-F5344CB8AC3E}">
        <p14:creationId xmlns:p14="http://schemas.microsoft.com/office/powerpoint/2010/main" val="3270656577"/>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EA85539-282F-4893-B11F-7A2659D16A7A}" type="slidenum">
              <a:rPr lang="en-US" smtClean="0"/>
              <a:t>54</a:t>
            </a:fld>
            <a:endParaRPr lang="en-US"/>
          </a:p>
        </p:txBody>
      </p:sp>
    </p:spTree>
    <p:extLst>
      <p:ext uri="{BB962C8B-B14F-4D97-AF65-F5344CB8AC3E}">
        <p14:creationId xmlns:p14="http://schemas.microsoft.com/office/powerpoint/2010/main" val="3935628851"/>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EA85539-282F-4893-B11F-7A2659D16A7A}" type="slidenum">
              <a:rPr lang="en-US" smtClean="0"/>
              <a:t>55</a:t>
            </a:fld>
            <a:endParaRPr lang="en-US"/>
          </a:p>
        </p:txBody>
      </p:sp>
    </p:spTree>
    <p:extLst>
      <p:ext uri="{BB962C8B-B14F-4D97-AF65-F5344CB8AC3E}">
        <p14:creationId xmlns:p14="http://schemas.microsoft.com/office/powerpoint/2010/main" val="878376593"/>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EA85539-282F-4893-B11F-7A2659D16A7A}" type="slidenum">
              <a:rPr lang="en-US" smtClean="0"/>
              <a:t>56</a:t>
            </a:fld>
            <a:endParaRPr lang="en-US"/>
          </a:p>
        </p:txBody>
      </p:sp>
    </p:spTree>
    <p:extLst>
      <p:ext uri="{BB962C8B-B14F-4D97-AF65-F5344CB8AC3E}">
        <p14:creationId xmlns:p14="http://schemas.microsoft.com/office/powerpoint/2010/main" val="4272767260"/>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EA85539-282F-4893-B11F-7A2659D16A7A}" type="slidenum">
              <a:rPr lang="en-US" smtClean="0"/>
              <a:t>57</a:t>
            </a:fld>
            <a:endParaRPr lang="en-US"/>
          </a:p>
        </p:txBody>
      </p:sp>
    </p:spTree>
    <p:extLst>
      <p:ext uri="{BB962C8B-B14F-4D97-AF65-F5344CB8AC3E}">
        <p14:creationId xmlns:p14="http://schemas.microsoft.com/office/powerpoint/2010/main" val="299088197"/>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EA85539-282F-4893-B11F-7A2659D16A7A}" type="slidenum">
              <a:rPr lang="en-US" smtClean="0"/>
              <a:t>58</a:t>
            </a:fld>
            <a:endParaRPr lang="en-US"/>
          </a:p>
        </p:txBody>
      </p:sp>
    </p:spTree>
    <p:extLst>
      <p:ext uri="{BB962C8B-B14F-4D97-AF65-F5344CB8AC3E}">
        <p14:creationId xmlns:p14="http://schemas.microsoft.com/office/powerpoint/2010/main" val="682985590"/>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EA85539-282F-4893-B11F-7A2659D16A7A}" type="slidenum">
              <a:rPr lang="en-US" smtClean="0"/>
              <a:t>59</a:t>
            </a:fld>
            <a:endParaRPr lang="en-US"/>
          </a:p>
        </p:txBody>
      </p:sp>
    </p:spTree>
    <p:extLst>
      <p:ext uri="{BB962C8B-B14F-4D97-AF65-F5344CB8AC3E}">
        <p14:creationId xmlns:p14="http://schemas.microsoft.com/office/powerpoint/2010/main" val="111967277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EA85539-282F-4893-B11F-7A2659D16A7A}" type="slidenum">
              <a:rPr lang="en-US" smtClean="0"/>
              <a:t>6</a:t>
            </a:fld>
            <a:endParaRPr lang="en-US"/>
          </a:p>
        </p:txBody>
      </p:sp>
    </p:spTree>
    <p:extLst>
      <p:ext uri="{BB962C8B-B14F-4D97-AF65-F5344CB8AC3E}">
        <p14:creationId xmlns:p14="http://schemas.microsoft.com/office/powerpoint/2010/main" val="2183689762"/>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EA85539-282F-4893-B11F-7A2659D16A7A}" type="slidenum">
              <a:rPr lang="en-US" smtClean="0"/>
              <a:t>60</a:t>
            </a:fld>
            <a:endParaRPr lang="en-US"/>
          </a:p>
        </p:txBody>
      </p:sp>
    </p:spTree>
    <p:extLst>
      <p:ext uri="{BB962C8B-B14F-4D97-AF65-F5344CB8AC3E}">
        <p14:creationId xmlns:p14="http://schemas.microsoft.com/office/powerpoint/2010/main" val="436235556"/>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EA85539-282F-4893-B11F-7A2659D16A7A}" type="slidenum">
              <a:rPr lang="en-US" smtClean="0"/>
              <a:t>61</a:t>
            </a:fld>
            <a:endParaRPr lang="en-US"/>
          </a:p>
        </p:txBody>
      </p:sp>
    </p:spTree>
    <p:extLst>
      <p:ext uri="{BB962C8B-B14F-4D97-AF65-F5344CB8AC3E}">
        <p14:creationId xmlns:p14="http://schemas.microsoft.com/office/powerpoint/2010/main" val="422233246"/>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EA85539-282F-4893-B11F-7A2659D16A7A}" type="slidenum">
              <a:rPr lang="en-US" smtClean="0"/>
              <a:t>62</a:t>
            </a:fld>
            <a:endParaRPr lang="en-US"/>
          </a:p>
        </p:txBody>
      </p:sp>
    </p:spTree>
    <p:extLst>
      <p:ext uri="{BB962C8B-B14F-4D97-AF65-F5344CB8AC3E}">
        <p14:creationId xmlns:p14="http://schemas.microsoft.com/office/powerpoint/2010/main" val="1749072014"/>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EA85539-282F-4893-B11F-7A2659D16A7A}" type="slidenum">
              <a:rPr lang="en-US" smtClean="0"/>
              <a:t>63</a:t>
            </a:fld>
            <a:endParaRPr lang="en-US"/>
          </a:p>
        </p:txBody>
      </p:sp>
    </p:spTree>
    <p:extLst>
      <p:ext uri="{BB962C8B-B14F-4D97-AF65-F5344CB8AC3E}">
        <p14:creationId xmlns:p14="http://schemas.microsoft.com/office/powerpoint/2010/main" val="2007470695"/>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EA85539-282F-4893-B11F-7A2659D16A7A}" type="slidenum">
              <a:rPr lang="en-US" smtClean="0"/>
              <a:t>64</a:t>
            </a:fld>
            <a:endParaRPr lang="en-US"/>
          </a:p>
        </p:txBody>
      </p:sp>
    </p:spTree>
    <p:extLst>
      <p:ext uri="{BB962C8B-B14F-4D97-AF65-F5344CB8AC3E}">
        <p14:creationId xmlns:p14="http://schemas.microsoft.com/office/powerpoint/2010/main" val="1342898490"/>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EA85539-282F-4893-B11F-7A2659D16A7A}" type="slidenum">
              <a:rPr lang="en-US" smtClean="0"/>
              <a:t>65</a:t>
            </a:fld>
            <a:endParaRPr lang="en-US"/>
          </a:p>
        </p:txBody>
      </p:sp>
    </p:spTree>
    <p:extLst>
      <p:ext uri="{BB962C8B-B14F-4D97-AF65-F5344CB8AC3E}">
        <p14:creationId xmlns:p14="http://schemas.microsoft.com/office/powerpoint/2010/main" val="4053452559"/>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EA85539-282F-4893-B11F-7A2659D16A7A}" type="slidenum">
              <a:rPr lang="en-US" smtClean="0"/>
              <a:t>66</a:t>
            </a:fld>
            <a:endParaRPr lang="en-US"/>
          </a:p>
        </p:txBody>
      </p:sp>
    </p:spTree>
    <p:extLst>
      <p:ext uri="{BB962C8B-B14F-4D97-AF65-F5344CB8AC3E}">
        <p14:creationId xmlns:p14="http://schemas.microsoft.com/office/powerpoint/2010/main" val="800496473"/>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EA85539-282F-4893-B11F-7A2659D16A7A}" type="slidenum">
              <a:rPr lang="en-US" smtClean="0"/>
              <a:t>67</a:t>
            </a:fld>
            <a:endParaRPr lang="en-US"/>
          </a:p>
        </p:txBody>
      </p:sp>
    </p:spTree>
    <p:extLst>
      <p:ext uri="{BB962C8B-B14F-4D97-AF65-F5344CB8AC3E}">
        <p14:creationId xmlns:p14="http://schemas.microsoft.com/office/powerpoint/2010/main" val="3967241322"/>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EA85539-282F-4893-B11F-7A2659D16A7A}" type="slidenum">
              <a:rPr lang="en-US" smtClean="0"/>
              <a:t>68</a:t>
            </a:fld>
            <a:endParaRPr lang="en-US"/>
          </a:p>
        </p:txBody>
      </p:sp>
    </p:spTree>
    <p:extLst>
      <p:ext uri="{BB962C8B-B14F-4D97-AF65-F5344CB8AC3E}">
        <p14:creationId xmlns:p14="http://schemas.microsoft.com/office/powerpoint/2010/main" val="1482611444"/>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EA85539-282F-4893-B11F-7A2659D16A7A}" type="slidenum">
              <a:rPr lang="en-US" smtClean="0"/>
              <a:t>69</a:t>
            </a:fld>
            <a:endParaRPr lang="en-US"/>
          </a:p>
        </p:txBody>
      </p:sp>
    </p:spTree>
    <p:extLst>
      <p:ext uri="{BB962C8B-B14F-4D97-AF65-F5344CB8AC3E}">
        <p14:creationId xmlns:p14="http://schemas.microsoft.com/office/powerpoint/2010/main" val="152111021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EA85539-282F-4893-B11F-7A2659D16A7A}" type="slidenum">
              <a:rPr lang="en-US" smtClean="0"/>
              <a:t>7</a:t>
            </a:fld>
            <a:endParaRPr lang="en-US"/>
          </a:p>
        </p:txBody>
      </p:sp>
    </p:spTree>
    <p:extLst>
      <p:ext uri="{BB962C8B-B14F-4D97-AF65-F5344CB8AC3E}">
        <p14:creationId xmlns:p14="http://schemas.microsoft.com/office/powerpoint/2010/main" val="2183689762"/>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EA85539-282F-4893-B11F-7A2659D16A7A}" type="slidenum">
              <a:rPr lang="en-US" smtClean="0"/>
              <a:t>70</a:t>
            </a:fld>
            <a:endParaRPr lang="en-US"/>
          </a:p>
        </p:txBody>
      </p:sp>
    </p:spTree>
    <p:extLst>
      <p:ext uri="{BB962C8B-B14F-4D97-AF65-F5344CB8AC3E}">
        <p14:creationId xmlns:p14="http://schemas.microsoft.com/office/powerpoint/2010/main" val="1957402689"/>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EA85539-282F-4893-B11F-7A2659D16A7A}" type="slidenum">
              <a:rPr lang="en-US" smtClean="0"/>
              <a:t>71</a:t>
            </a:fld>
            <a:endParaRPr lang="en-US"/>
          </a:p>
        </p:txBody>
      </p:sp>
    </p:spTree>
    <p:extLst>
      <p:ext uri="{BB962C8B-B14F-4D97-AF65-F5344CB8AC3E}">
        <p14:creationId xmlns:p14="http://schemas.microsoft.com/office/powerpoint/2010/main" val="4099409348"/>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EA85539-282F-4893-B11F-7A2659D16A7A}" type="slidenum">
              <a:rPr lang="en-US" smtClean="0"/>
              <a:t>72</a:t>
            </a:fld>
            <a:endParaRPr lang="en-US"/>
          </a:p>
        </p:txBody>
      </p:sp>
    </p:spTree>
    <p:extLst>
      <p:ext uri="{BB962C8B-B14F-4D97-AF65-F5344CB8AC3E}">
        <p14:creationId xmlns:p14="http://schemas.microsoft.com/office/powerpoint/2010/main" val="496075820"/>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EA85539-282F-4893-B11F-7A2659D16A7A}" type="slidenum">
              <a:rPr lang="en-US" smtClean="0"/>
              <a:t>73</a:t>
            </a:fld>
            <a:endParaRPr lang="en-US"/>
          </a:p>
        </p:txBody>
      </p:sp>
    </p:spTree>
    <p:extLst>
      <p:ext uri="{BB962C8B-B14F-4D97-AF65-F5344CB8AC3E}">
        <p14:creationId xmlns:p14="http://schemas.microsoft.com/office/powerpoint/2010/main" val="485526697"/>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EA85539-282F-4893-B11F-7A2659D16A7A}" type="slidenum">
              <a:rPr lang="en-US" smtClean="0"/>
              <a:t>74</a:t>
            </a:fld>
            <a:endParaRPr lang="en-US"/>
          </a:p>
        </p:txBody>
      </p:sp>
    </p:spTree>
    <p:extLst>
      <p:ext uri="{BB962C8B-B14F-4D97-AF65-F5344CB8AC3E}">
        <p14:creationId xmlns:p14="http://schemas.microsoft.com/office/powerpoint/2010/main" val="2183689762"/>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EA85539-282F-4893-B11F-7A2659D16A7A}" type="slidenum">
              <a:rPr lang="en-US" smtClean="0"/>
              <a:t>75</a:t>
            </a:fld>
            <a:endParaRPr lang="en-US"/>
          </a:p>
        </p:txBody>
      </p:sp>
    </p:spTree>
    <p:extLst>
      <p:ext uri="{BB962C8B-B14F-4D97-AF65-F5344CB8AC3E}">
        <p14:creationId xmlns:p14="http://schemas.microsoft.com/office/powerpoint/2010/main" val="2183689762"/>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EA85539-282F-4893-B11F-7A2659D16A7A}" type="slidenum">
              <a:rPr lang="en-US" smtClean="0"/>
              <a:t>76</a:t>
            </a:fld>
            <a:endParaRPr lang="en-US"/>
          </a:p>
        </p:txBody>
      </p:sp>
    </p:spTree>
    <p:extLst>
      <p:ext uri="{BB962C8B-B14F-4D97-AF65-F5344CB8AC3E}">
        <p14:creationId xmlns:p14="http://schemas.microsoft.com/office/powerpoint/2010/main" val="173393704"/>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EA85539-282F-4893-B11F-7A2659D16A7A}" type="slidenum">
              <a:rPr lang="en-US" smtClean="0"/>
              <a:t>77</a:t>
            </a:fld>
            <a:endParaRPr lang="en-US"/>
          </a:p>
        </p:txBody>
      </p:sp>
    </p:spTree>
    <p:extLst>
      <p:ext uri="{BB962C8B-B14F-4D97-AF65-F5344CB8AC3E}">
        <p14:creationId xmlns:p14="http://schemas.microsoft.com/office/powerpoint/2010/main" val="911606579"/>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EA85539-282F-4893-B11F-7A2659D16A7A}" type="slidenum">
              <a:rPr lang="en-US" smtClean="0"/>
              <a:t>78</a:t>
            </a:fld>
            <a:endParaRPr lang="en-US"/>
          </a:p>
        </p:txBody>
      </p:sp>
    </p:spTree>
    <p:extLst>
      <p:ext uri="{BB962C8B-B14F-4D97-AF65-F5344CB8AC3E}">
        <p14:creationId xmlns:p14="http://schemas.microsoft.com/office/powerpoint/2010/main" val="2183689762"/>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EA85539-282F-4893-B11F-7A2659D16A7A}" type="slidenum">
              <a:rPr lang="en-US" smtClean="0"/>
              <a:t>79</a:t>
            </a:fld>
            <a:endParaRPr lang="en-US"/>
          </a:p>
        </p:txBody>
      </p:sp>
    </p:spTree>
    <p:extLst>
      <p:ext uri="{BB962C8B-B14F-4D97-AF65-F5344CB8AC3E}">
        <p14:creationId xmlns:p14="http://schemas.microsoft.com/office/powerpoint/2010/main" val="36729346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EA85539-282F-4893-B11F-7A2659D16A7A}" type="slidenum">
              <a:rPr lang="en-US" smtClean="0"/>
              <a:t>8</a:t>
            </a:fld>
            <a:endParaRPr lang="en-US"/>
          </a:p>
        </p:txBody>
      </p:sp>
    </p:spTree>
    <p:extLst>
      <p:ext uri="{BB962C8B-B14F-4D97-AF65-F5344CB8AC3E}">
        <p14:creationId xmlns:p14="http://schemas.microsoft.com/office/powerpoint/2010/main" val="2183689762"/>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EA85539-282F-4893-B11F-7A2659D16A7A}" type="slidenum">
              <a:rPr lang="en-US" smtClean="0"/>
              <a:t>80</a:t>
            </a:fld>
            <a:endParaRPr lang="en-US"/>
          </a:p>
        </p:txBody>
      </p:sp>
    </p:spTree>
    <p:extLst>
      <p:ext uri="{BB962C8B-B14F-4D97-AF65-F5344CB8AC3E}">
        <p14:creationId xmlns:p14="http://schemas.microsoft.com/office/powerpoint/2010/main" val="367293466"/>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EA85539-282F-4893-B11F-7A2659D16A7A}" type="slidenum">
              <a:rPr lang="en-US" smtClean="0"/>
              <a:t>81</a:t>
            </a:fld>
            <a:endParaRPr lang="en-US"/>
          </a:p>
        </p:txBody>
      </p:sp>
    </p:spTree>
    <p:extLst>
      <p:ext uri="{BB962C8B-B14F-4D97-AF65-F5344CB8AC3E}">
        <p14:creationId xmlns:p14="http://schemas.microsoft.com/office/powerpoint/2010/main" val="2183689762"/>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EA85539-282F-4893-B11F-7A2659D16A7A}" type="slidenum">
              <a:rPr lang="en-US" smtClean="0"/>
              <a:t>82</a:t>
            </a:fld>
            <a:endParaRPr lang="en-US"/>
          </a:p>
        </p:txBody>
      </p:sp>
    </p:spTree>
    <p:extLst>
      <p:ext uri="{BB962C8B-B14F-4D97-AF65-F5344CB8AC3E}">
        <p14:creationId xmlns:p14="http://schemas.microsoft.com/office/powerpoint/2010/main" val="2183689762"/>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EA85539-282F-4893-B11F-7A2659D16A7A}" type="slidenum">
              <a:rPr lang="en-US" smtClean="0"/>
              <a:t>83</a:t>
            </a:fld>
            <a:endParaRPr lang="en-US"/>
          </a:p>
        </p:txBody>
      </p:sp>
    </p:spTree>
    <p:extLst>
      <p:ext uri="{BB962C8B-B14F-4D97-AF65-F5344CB8AC3E}">
        <p14:creationId xmlns:p14="http://schemas.microsoft.com/office/powerpoint/2010/main" val="2183689762"/>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mn-lt"/>
                <a:ea typeface="+mn-ea"/>
                <a:cs typeface="+mn-cs"/>
              </a:rPr>
              <a:t>5. Nothing in this chapter precludes payment agreements to promote the quality of care and/or the reduction of health care costs. </a:t>
            </a:r>
          </a:p>
          <a:p>
            <a:r>
              <a:rPr lang="en-US" sz="1200" b="0" i="0" u="none" strike="noStrike" kern="1200" baseline="0" dirty="0">
                <a:solidFill>
                  <a:schemeClr val="tx1"/>
                </a:solidFill>
                <a:latin typeface="+mn-lt"/>
                <a:ea typeface="+mn-ea"/>
                <a:cs typeface="+mn-cs"/>
              </a:rPr>
              <a:t>A. A written payment agreement directly between a health care provider and an employer/insurer supersedes the maximum allowable payment otherwise available under this chapter. </a:t>
            </a:r>
          </a:p>
          <a:p>
            <a:r>
              <a:rPr lang="en-US" sz="1200" b="0" i="0" u="none" strike="noStrike" kern="1200" baseline="0" dirty="0">
                <a:solidFill>
                  <a:schemeClr val="tx1"/>
                </a:solidFill>
                <a:latin typeface="+mn-lt"/>
                <a:ea typeface="+mn-ea"/>
                <a:cs typeface="+mn-cs"/>
              </a:rPr>
              <a:t>B. A written payment agreement between a health care provider and an entity other than the employer/insurer seeking to invoke its terms supersedes the maximum allowable payment otherwise available under this chapter </a:t>
            </a:r>
            <a:r>
              <a:rPr lang="en-US" sz="1200" b="0" i="0" u="sng" strike="noStrike" kern="1200" baseline="0" dirty="0">
                <a:solidFill>
                  <a:schemeClr val="tx1"/>
                </a:solidFill>
                <a:latin typeface="+mn-lt"/>
                <a:ea typeface="+mn-ea"/>
                <a:cs typeface="+mn-cs"/>
              </a:rPr>
              <a:t>only if the employer/insurer is a contractual beneficiary of the payment agreement on the date of service. </a:t>
            </a:r>
          </a:p>
          <a:p>
            <a:r>
              <a:rPr lang="en-US" sz="1200" b="0" i="0" u="none" strike="noStrike" kern="1200" baseline="0" dirty="0">
                <a:solidFill>
                  <a:schemeClr val="tx1"/>
                </a:solidFill>
                <a:latin typeface="+mn-lt"/>
                <a:ea typeface="+mn-ea"/>
                <a:cs typeface="+mn-cs"/>
              </a:rPr>
              <a:t>C. An employee retains the right to select health care providers for the treatment of an injury or disease for which compensation is claimed regardless of any such payment agreement. </a:t>
            </a:r>
          </a:p>
          <a:p>
            <a:r>
              <a:rPr lang="en-US" sz="1200" b="0" i="0" u="none" strike="noStrike" kern="1200" baseline="0" dirty="0">
                <a:solidFill>
                  <a:schemeClr val="tx1"/>
                </a:solidFill>
                <a:latin typeface="+mn-lt"/>
                <a:ea typeface="+mn-ea"/>
                <a:cs typeface="+mn-cs"/>
              </a:rPr>
              <a:t>D. An employer/insurer that invokes a payment agreement to pay an amount that is different from the maximum allowable payment otherwise available under this chapter shall reference that payment agreement in the employer/insurer’s explanation of payment or benefit. </a:t>
            </a:r>
          </a:p>
          <a:p>
            <a:r>
              <a:rPr lang="en-US" sz="1200" b="0" i="0" u="none" strike="noStrike" kern="1200" baseline="0" dirty="0">
                <a:solidFill>
                  <a:schemeClr val="tx1"/>
                </a:solidFill>
                <a:latin typeface="+mn-lt"/>
                <a:ea typeface="+mn-ea"/>
                <a:cs typeface="+mn-cs"/>
              </a:rPr>
              <a:t>E. In the event of a dispute as to whether there is a payment agreement that supersedes the maximum allowable payment otherwise payable, the burden is on the party invoking the payment agreement to provide a written contract between the provider and the network within 30 days of a provider’s request. This contract must establish the party’s right to pay an amount different than provided in this chapter. Failure to produce the contract within 30 days of a request will result in the bill being subject to the maximum allowable payment established in this chapter. </a:t>
            </a:r>
            <a:endParaRPr lang="en-US" dirty="0"/>
          </a:p>
          <a:p>
            <a:endParaRPr lang="en-US" dirty="0"/>
          </a:p>
        </p:txBody>
      </p:sp>
      <p:sp>
        <p:nvSpPr>
          <p:cNvPr id="4" name="Slide Number Placeholder 3"/>
          <p:cNvSpPr>
            <a:spLocks noGrp="1"/>
          </p:cNvSpPr>
          <p:nvPr>
            <p:ph type="sldNum" sz="quarter" idx="10"/>
          </p:nvPr>
        </p:nvSpPr>
        <p:spPr/>
        <p:txBody>
          <a:bodyPr/>
          <a:lstStyle/>
          <a:p>
            <a:fld id="{EEA85539-282F-4893-B11F-7A2659D16A7A}" type="slidenum">
              <a:rPr lang="en-US" smtClean="0"/>
              <a:t>84</a:t>
            </a:fld>
            <a:endParaRPr lang="en-US"/>
          </a:p>
        </p:txBody>
      </p:sp>
    </p:spTree>
    <p:extLst>
      <p:ext uri="{BB962C8B-B14F-4D97-AF65-F5344CB8AC3E}">
        <p14:creationId xmlns:p14="http://schemas.microsoft.com/office/powerpoint/2010/main" val="2183689762"/>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mn-lt"/>
                <a:ea typeface="+mn-ea"/>
                <a:cs typeface="+mn-cs"/>
              </a:rPr>
              <a:t>5. Nothing in this chapter precludes payment agreements to promote the quality of care and/or the reduction of health care costs. </a:t>
            </a:r>
          </a:p>
          <a:p>
            <a:r>
              <a:rPr lang="en-US" sz="1200" b="0" i="0" u="none" strike="noStrike" kern="1200" baseline="0" dirty="0">
                <a:solidFill>
                  <a:schemeClr val="tx1"/>
                </a:solidFill>
                <a:latin typeface="+mn-lt"/>
                <a:ea typeface="+mn-ea"/>
                <a:cs typeface="+mn-cs"/>
              </a:rPr>
              <a:t>A. A written payment agreement directly between a health care provider and an employer/insurer supersedes the maximum allowable payment otherwise available under this chapter. </a:t>
            </a:r>
          </a:p>
          <a:p>
            <a:r>
              <a:rPr lang="en-US" sz="1200" b="0" i="0" u="none" strike="noStrike" kern="1200" baseline="0" dirty="0">
                <a:solidFill>
                  <a:schemeClr val="tx1"/>
                </a:solidFill>
                <a:latin typeface="+mn-lt"/>
                <a:ea typeface="+mn-ea"/>
                <a:cs typeface="+mn-cs"/>
              </a:rPr>
              <a:t>B. A written payment agreement between a health care provider and an entity other than the employer/insurer seeking to invoke its terms supersedes the maximum allowable payment otherwise available under this chapter </a:t>
            </a:r>
            <a:r>
              <a:rPr lang="en-US" sz="1200" b="0" i="0" u="sng" strike="noStrike" kern="1200" baseline="0" dirty="0">
                <a:solidFill>
                  <a:schemeClr val="tx1"/>
                </a:solidFill>
                <a:latin typeface="+mn-lt"/>
                <a:ea typeface="+mn-ea"/>
                <a:cs typeface="+mn-cs"/>
              </a:rPr>
              <a:t>only if the employer/insurer is a contractual beneficiary of the payment agreement on the date of service. </a:t>
            </a:r>
          </a:p>
          <a:p>
            <a:r>
              <a:rPr lang="en-US" sz="1200" b="0" i="0" u="none" strike="noStrike" kern="1200" baseline="0" dirty="0">
                <a:solidFill>
                  <a:schemeClr val="tx1"/>
                </a:solidFill>
                <a:latin typeface="+mn-lt"/>
                <a:ea typeface="+mn-ea"/>
                <a:cs typeface="+mn-cs"/>
              </a:rPr>
              <a:t>C. An employee retains the right to select health care providers for the treatment of an injury or disease for which compensation is claimed regardless of any such payment agreement. </a:t>
            </a:r>
          </a:p>
          <a:p>
            <a:r>
              <a:rPr lang="en-US" sz="1200" b="0" i="0" u="none" strike="noStrike" kern="1200" baseline="0" dirty="0">
                <a:solidFill>
                  <a:schemeClr val="tx1"/>
                </a:solidFill>
                <a:latin typeface="+mn-lt"/>
                <a:ea typeface="+mn-ea"/>
                <a:cs typeface="+mn-cs"/>
              </a:rPr>
              <a:t>D. An employer/insurer that invokes a payment agreement to pay an amount that is different from the maximum allowable payment otherwise available under this chapter shall reference that payment agreement in the employer/insurer’s explanation of payment or benefit. </a:t>
            </a:r>
          </a:p>
          <a:p>
            <a:r>
              <a:rPr lang="en-US" sz="1200" b="0" i="0" u="none" strike="noStrike" kern="1200" baseline="0" dirty="0">
                <a:solidFill>
                  <a:schemeClr val="tx1"/>
                </a:solidFill>
                <a:latin typeface="+mn-lt"/>
                <a:ea typeface="+mn-ea"/>
                <a:cs typeface="+mn-cs"/>
              </a:rPr>
              <a:t>E. In the event of a dispute as to whether there is a payment agreement that supersedes the maximum allowable payment otherwise payable, the burden is on the party invoking the payment agreement to provide a written contract between the provider and the network within 30 days of a provider’s request. This contract must establish the party’s right to pay an amount different than provided in this chapter. Failure to produce the contract within 30 days of a request will result in the bill being subject to the maximum allowable payment established in this chapter. </a:t>
            </a:r>
            <a:endParaRPr lang="en-US" dirty="0"/>
          </a:p>
          <a:p>
            <a:endParaRPr lang="en-US" dirty="0"/>
          </a:p>
        </p:txBody>
      </p:sp>
      <p:sp>
        <p:nvSpPr>
          <p:cNvPr id="4" name="Slide Number Placeholder 3"/>
          <p:cNvSpPr>
            <a:spLocks noGrp="1"/>
          </p:cNvSpPr>
          <p:nvPr>
            <p:ph type="sldNum" sz="quarter" idx="10"/>
          </p:nvPr>
        </p:nvSpPr>
        <p:spPr/>
        <p:txBody>
          <a:bodyPr/>
          <a:lstStyle/>
          <a:p>
            <a:fld id="{EEA85539-282F-4893-B11F-7A2659D16A7A}" type="slidenum">
              <a:rPr lang="en-US" smtClean="0"/>
              <a:t>85</a:t>
            </a:fld>
            <a:endParaRPr lang="en-US"/>
          </a:p>
        </p:txBody>
      </p:sp>
    </p:spTree>
    <p:extLst>
      <p:ext uri="{BB962C8B-B14F-4D97-AF65-F5344CB8AC3E}">
        <p14:creationId xmlns:p14="http://schemas.microsoft.com/office/powerpoint/2010/main" val="2183689762"/>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EA85539-282F-4893-B11F-7A2659D16A7A}" type="slidenum">
              <a:rPr lang="en-US" smtClean="0"/>
              <a:t>86</a:t>
            </a:fld>
            <a:endParaRPr lang="en-US"/>
          </a:p>
        </p:txBody>
      </p:sp>
    </p:spTree>
    <p:extLst>
      <p:ext uri="{BB962C8B-B14F-4D97-AF65-F5344CB8AC3E}">
        <p14:creationId xmlns:p14="http://schemas.microsoft.com/office/powerpoint/2010/main" val="1325535148"/>
      </p:ext>
    </p:extLst>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EA85539-282F-4893-B11F-7A2659D16A7A}" type="slidenum">
              <a:rPr lang="en-US" smtClean="0"/>
              <a:t>87</a:t>
            </a:fld>
            <a:endParaRPr lang="en-US"/>
          </a:p>
        </p:txBody>
      </p:sp>
    </p:spTree>
    <p:extLst>
      <p:ext uri="{BB962C8B-B14F-4D97-AF65-F5344CB8AC3E}">
        <p14:creationId xmlns:p14="http://schemas.microsoft.com/office/powerpoint/2010/main" val="2228084738"/>
      </p:ext>
    </p:extLst>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EA85539-282F-4893-B11F-7A2659D16A7A}" type="slidenum">
              <a:rPr lang="en-US" smtClean="0"/>
              <a:t>88</a:t>
            </a:fld>
            <a:endParaRPr lang="en-US"/>
          </a:p>
        </p:txBody>
      </p:sp>
    </p:spTree>
    <p:extLst>
      <p:ext uri="{BB962C8B-B14F-4D97-AF65-F5344CB8AC3E}">
        <p14:creationId xmlns:p14="http://schemas.microsoft.com/office/powerpoint/2010/main" val="3007377793"/>
      </p:ext>
    </p:extLst>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EA85539-282F-4893-B11F-7A2659D16A7A}" type="slidenum">
              <a:rPr lang="en-US" smtClean="0"/>
              <a:t>89</a:t>
            </a:fld>
            <a:endParaRPr lang="en-US"/>
          </a:p>
        </p:txBody>
      </p:sp>
    </p:spTree>
    <p:extLst>
      <p:ext uri="{BB962C8B-B14F-4D97-AF65-F5344CB8AC3E}">
        <p14:creationId xmlns:p14="http://schemas.microsoft.com/office/powerpoint/2010/main" val="377574316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EA85539-282F-4893-B11F-7A2659D16A7A}" type="slidenum">
              <a:rPr lang="en-US" smtClean="0"/>
              <a:t>9</a:t>
            </a:fld>
            <a:endParaRPr lang="en-US"/>
          </a:p>
        </p:txBody>
      </p:sp>
    </p:spTree>
    <p:extLst>
      <p:ext uri="{BB962C8B-B14F-4D97-AF65-F5344CB8AC3E}">
        <p14:creationId xmlns:p14="http://schemas.microsoft.com/office/powerpoint/2010/main" val="3861742839"/>
      </p:ext>
    </p:extLst>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EA85539-282F-4893-B11F-7A2659D16A7A}" type="slidenum">
              <a:rPr lang="en-US" smtClean="0"/>
              <a:t>90</a:t>
            </a:fld>
            <a:endParaRPr lang="en-US"/>
          </a:p>
        </p:txBody>
      </p:sp>
    </p:spTree>
    <p:extLst>
      <p:ext uri="{BB962C8B-B14F-4D97-AF65-F5344CB8AC3E}">
        <p14:creationId xmlns:p14="http://schemas.microsoft.com/office/powerpoint/2010/main" val="367293466"/>
      </p:ext>
    </p:extLst>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EA85539-282F-4893-B11F-7A2659D16A7A}" type="slidenum">
              <a:rPr lang="en-US" smtClean="0"/>
              <a:t>91</a:t>
            </a:fld>
            <a:endParaRPr lang="en-US"/>
          </a:p>
        </p:txBody>
      </p:sp>
    </p:spTree>
    <p:extLst>
      <p:ext uri="{BB962C8B-B14F-4D97-AF65-F5344CB8AC3E}">
        <p14:creationId xmlns:p14="http://schemas.microsoft.com/office/powerpoint/2010/main" val="2448039157"/>
      </p:ext>
    </p:extLst>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EA85539-282F-4893-B11F-7A2659D16A7A}" type="slidenum">
              <a:rPr lang="en-US" smtClean="0"/>
              <a:t>92</a:t>
            </a:fld>
            <a:endParaRPr lang="en-US"/>
          </a:p>
        </p:txBody>
      </p:sp>
    </p:spTree>
    <p:extLst>
      <p:ext uri="{BB962C8B-B14F-4D97-AF65-F5344CB8AC3E}">
        <p14:creationId xmlns:p14="http://schemas.microsoft.com/office/powerpoint/2010/main" val="367293466"/>
      </p:ext>
    </p:extLst>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EA85539-282F-4893-B11F-7A2659D16A7A}" type="slidenum">
              <a:rPr lang="en-US" smtClean="0"/>
              <a:t>93</a:t>
            </a:fld>
            <a:endParaRPr lang="en-US"/>
          </a:p>
        </p:txBody>
      </p:sp>
    </p:spTree>
    <p:extLst>
      <p:ext uri="{BB962C8B-B14F-4D97-AF65-F5344CB8AC3E}">
        <p14:creationId xmlns:p14="http://schemas.microsoft.com/office/powerpoint/2010/main" val="2900659636"/>
      </p:ext>
    </p:extLst>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EA85539-282F-4893-B11F-7A2659D16A7A}" type="slidenum">
              <a:rPr lang="en-US" smtClean="0"/>
              <a:t>94</a:t>
            </a:fld>
            <a:endParaRPr lang="en-US"/>
          </a:p>
        </p:txBody>
      </p:sp>
    </p:spTree>
    <p:extLst>
      <p:ext uri="{BB962C8B-B14F-4D97-AF65-F5344CB8AC3E}">
        <p14:creationId xmlns:p14="http://schemas.microsoft.com/office/powerpoint/2010/main" val="4079772236"/>
      </p:ext>
    </p:extLst>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EA85539-282F-4893-B11F-7A2659D16A7A}" type="slidenum">
              <a:rPr lang="en-US" smtClean="0"/>
              <a:t>95</a:t>
            </a:fld>
            <a:endParaRPr lang="en-US"/>
          </a:p>
        </p:txBody>
      </p:sp>
    </p:spTree>
    <p:extLst>
      <p:ext uri="{BB962C8B-B14F-4D97-AF65-F5344CB8AC3E}">
        <p14:creationId xmlns:p14="http://schemas.microsoft.com/office/powerpoint/2010/main" val="2183689762"/>
      </p:ext>
    </p:extLst>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EA85539-282F-4893-B11F-7A2659D16A7A}" type="slidenum">
              <a:rPr lang="en-US" smtClean="0"/>
              <a:t>96</a:t>
            </a:fld>
            <a:endParaRPr lang="en-US"/>
          </a:p>
        </p:txBody>
      </p:sp>
    </p:spTree>
    <p:extLst>
      <p:ext uri="{BB962C8B-B14F-4D97-AF65-F5344CB8AC3E}">
        <p14:creationId xmlns:p14="http://schemas.microsoft.com/office/powerpoint/2010/main" val="2787425816"/>
      </p:ext>
    </p:extLst>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EA85539-282F-4893-B11F-7A2659D16A7A}" type="slidenum">
              <a:rPr lang="en-US" smtClean="0"/>
              <a:t>97</a:t>
            </a:fld>
            <a:endParaRPr lang="en-US"/>
          </a:p>
        </p:txBody>
      </p:sp>
    </p:spTree>
    <p:extLst>
      <p:ext uri="{BB962C8B-B14F-4D97-AF65-F5344CB8AC3E}">
        <p14:creationId xmlns:p14="http://schemas.microsoft.com/office/powerpoint/2010/main" val="3830780662"/>
      </p:ext>
    </p:extLst>
  </p:cSld>
  <p:clrMapOvr>
    <a:masterClrMapping/>
  </p:clrMapOvr>
</p:notes>
</file>

<file path=ppt/notesSlides/notesSlide9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EA85539-282F-4893-B11F-7A2659D16A7A}" type="slidenum">
              <a:rPr lang="en-US" smtClean="0"/>
              <a:t>98</a:t>
            </a:fld>
            <a:endParaRPr lang="en-US"/>
          </a:p>
        </p:txBody>
      </p:sp>
    </p:spTree>
    <p:extLst>
      <p:ext uri="{BB962C8B-B14F-4D97-AF65-F5344CB8AC3E}">
        <p14:creationId xmlns:p14="http://schemas.microsoft.com/office/powerpoint/2010/main" val="3265534412"/>
      </p:ext>
    </p:extLst>
  </p:cSld>
  <p:clrMapOvr>
    <a:masterClrMapping/>
  </p:clrMapOvr>
</p:notes>
</file>

<file path=ppt/notesSlides/notesSlide9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EA85539-282F-4893-B11F-7A2659D16A7A}" type="slidenum">
              <a:rPr lang="en-US" smtClean="0"/>
              <a:t>99</a:t>
            </a:fld>
            <a:endParaRPr lang="en-US"/>
          </a:p>
        </p:txBody>
      </p:sp>
    </p:spTree>
    <p:extLst>
      <p:ext uri="{BB962C8B-B14F-4D97-AF65-F5344CB8AC3E}">
        <p14:creationId xmlns:p14="http://schemas.microsoft.com/office/powerpoint/2010/main" val="326553441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a:t>Click to edit Master title style</a:t>
            </a:r>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p>
        </p:txBody>
      </p:sp>
      <p:sp>
        <p:nvSpPr>
          <p:cNvPr id="30" name="Date Placeholder 29"/>
          <p:cNvSpPr>
            <a:spLocks noGrp="1"/>
          </p:cNvSpPr>
          <p:nvPr>
            <p:ph type="dt" sz="half" idx="10"/>
          </p:nvPr>
        </p:nvSpPr>
        <p:spPr/>
        <p:txBody>
          <a:bodyPr/>
          <a:lstStyle/>
          <a:p>
            <a:endParaRPr lang="en-US"/>
          </a:p>
        </p:txBody>
      </p:sp>
      <p:sp>
        <p:nvSpPr>
          <p:cNvPr id="19" name="Footer Placeholder 18"/>
          <p:cNvSpPr>
            <a:spLocks noGrp="1"/>
          </p:cNvSpPr>
          <p:nvPr>
            <p:ph type="ftr" sz="quarter" idx="11"/>
          </p:nvPr>
        </p:nvSpPr>
        <p:spPr/>
        <p:txBody>
          <a:bodyPr/>
          <a:lstStyle/>
          <a:p>
            <a:endParaRPr lang="en-US"/>
          </a:p>
        </p:txBody>
      </p:sp>
      <p:sp>
        <p:nvSpPr>
          <p:cNvPr id="27" name="Slide Number Placeholder 26"/>
          <p:cNvSpPr>
            <a:spLocks noGrp="1"/>
          </p:cNvSpPr>
          <p:nvPr>
            <p:ph type="sldNum" sz="quarter" idx="12"/>
          </p:nvPr>
        </p:nvSpPr>
        <p:spPr/>
        <p:txBody>
          <a:bodyPr/>
          <a:lstStyle/>
          <a:p>
            <a:fld id="{A19A6306-6DD8-478F-AA0A-65B4327BDEF6}"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8533147-1416-4F85-B13D-9C3F4E78DEB2}"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5B2EA45-6ABB-440E-9A00-4EA6D3C8011A}"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Content Placeholder 2"/>
          <p:cNvSpPr>
            <a:spLocks noGrp="1"/>
          </p:cNvSpPr>
          <p:nvPr>
            <p:ph idx="1"/>
          </p:nvPr>
        </p:nvSpPr>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F0FB186-D1E7-49BD-9477-B63310932C8F}"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a:t>Click to edit Master title style</a:t>
            </a:r>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2F3AEEF-7458-40E9-B071-7991BEA18871}"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en-US"/>
              <a:t>Click to edit Master title style</a:t>
            </a:r>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5FDE29C-FCB0-4C68-ABF6-0903843E5EA3}"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en-US"/>
              <a:t>Click to edit Master title style</a:t>
            </a:r>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7" name="Date Placeholder 6"/>
          <p:cNvSpPr>
            <a:spLocks noGrp="1"/>
          </p:cNvSpPr>
          <p:nvPr>
            <p:ph type="dt" sz="half" idx="10"/>
          </p:nvPr>
        </p:nvSpPr>
        <p:spPr/>
        <p:txBody>
          <a:bodyPr/>
          <a:lstStyle/>
          <a:p>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3D9D84A-45AC-41A0-BB0D-B3459026335E}"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a:t>Click to edit Master title style</a:t>
            </a:r>
          </a:p>
        </p:txBody>
      </p:sp>
      <p:sp>
        <p:nvSpPr>
          <p:cNvPr id="3" name="Date Placeholder 2"/>
          <p:cNvSpPr>
            <a:spLocks noGrp="1"/>
          </p:cNvSpPr>
          <p:nvPr>
            <p:ph type="dt" sz="half" idx="10"/>
          </p:nvPr>
        </p:nvSpPr>
        <p:spPr/>
        <p:txBody>
          <a:bodyPr/>
          <a:lstStyle/>
          <a:p>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8CFE2E7-7079-42E7-B7FD-26B78317D85A}"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B3D50B2-9CE2-4D7F-9D49-D9AE9E59A5DF}"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a:t>Click to edit Master title style</a:t>
            </a:r>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0C62B8D-B841-4B89-AB4D-09D070A870F1}"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n-US"/>
              <a:t>Click to edit Master title style</a:t>
            </a:r>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8077200" y="6356350"/>
            <a:ext cx="609600" cy="365125"/>
          </a:xfrm>
        </p:spPr>
        <p:txBody>
          <a:bodyPr/>
          <a:lstStyle/>
          <a:p>
            <a:fld id="{883D71F1-BD3E-40DA-B775-2D392D057FD9}" type="slidenum">
              <a:rPr lang="en-US" smtClean="0"/>
              <a:pPr/>
              <a:t>‹#›</a:t>
            </a:fld>
            <a:endParaRPr lang="en-US"/>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a:t>Click icon to add picture</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n-US"/>
              <a:t>Click to edit Master title style</a:t>
            </a:r>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en-US"/>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en-US"/>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F9B8521A-1E60-4526-BCA3-C5670B145DB0}" type="slidenum">
              <a:rPr lang="en-US" smtClean="0"/>
              <a:pPr/>
              <a:t>‹#›</a:t>
            </a:fld>
            <a:endParaRPr lang="en-US"/>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4057" r:id="rId1"/>
    <p:sldLayoutId id="2147484058" r:id="rId2"/>
    <p:sldLayoutId id="2147484059" r:id="rId3"/>
    <p:sldLayoutId id="2147484060" r:id="rId4"/>
    <p:sldLayoutId id="2147484061" r:id="rId5"/>
    <p:sldLayoutId id="2147484062" r:id="rId6"/>
    <p:sldLayoutId id="2147484063" r:id="rId7"/>
    <p:sldLayoutId id="2147484064" r:id="rId8"/>
    <p:sldLayoutId id="2147484065" r:id="rId9"/>
    <p:sldLayoutId id="2147484066" r:id="rId10"/>
    <p:sldLayoutId id="2147484067"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00.xml"/><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01.xml"/><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02.xml"/><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03.xml"/><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04.xml"/><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05.xml"/><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06.xml"/><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07.xml"/><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08.xml"/><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3" Type="http://schemas.openxmlformats.org/officeDocument/2006/relationships/hyperlink" Target="mailto:Gordon.Davis@maine.gov" TargetMode="External"/><Relationship Id="rId2" Type="http://schemas.openxmlformats.org/officeDocument/2006/relationships/notesSlide" Target="../notesSlides/notesSlide109.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10.xml"/><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11.xml"/><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12.xml"/><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3" Type="http://schemas.openxmlformats.org/officeDocument/2006/relationships/image" Target="../media/image14.gif"/><Relationship Id="rId2" Type="http://schemas.openxmlformats.org/officeDocument/2006/relationships/notesSlide" Target="../notesSlides/notesSlide113.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1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14.xml"/><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15.xml"/><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3" Type="http://schemas.openxmlformats.org/officeDocument/2006/relationships/image" Target="../media/image14.gif"/><Relationship Id="rId2" Type="http://schemas.openxmlformats.org/officeDocument/2006/relationships/image" Target="../media/image16.emf"/><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image" Target="../media/image14.gif"/><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16.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2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17.xml"/><Relationship Id="rId1" Type="http://schemas.openxmlformats.org/officeDocument/2006/relationships/slideLayout" Target="../slideLayouts/slideLayout2.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2.xml.rels><?xml version="1.0" encoding="UTF-8" standalone="yes"?>
<Relationships xmlns="http://schemas.openxmlformats.org/package/2006/relationships"><Relationship Id="rId2" Type="http://schemas.openxmlformats.org/officeDocument/2006/relationships/image" Target="../media/image14.gif"/><Relationship Id="rId1" Type="http://schemas.openxmlformats.org/officeDocument/2006/relationships/slideLayout" Target="../slideLayouts/slideLayout2.xml"/></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5.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notesSlide" Target="../notesSlides/notesSlide118.xml"/><Relationship Id="rId1" Type="http://schemas.openxmlformats.org/officeDocument/2006/relationships/slideLayout" Target="../slideLayouts/slideLayout2.xml"/><Relationship Id="rId4" Type="http://schemas.openxmlformats.org/officeDocument/2006/relationships/image" Target="../media/image19.emf"/></Relationships>
</file>

<file path=ppt/slides/_rels/slide126.x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notesSlide" Target="../notesSlides/notesSlide119.xml"/><Relationship Id="rId1" Type="http://schemas.openxmlformats.org/officeDocument/2006/relationships/slideLayout" Target="../slideLayouts/slideLayout2.xml"/><Relationship Id="rId5" Type="http://schemas.openxmlformats.org/officeDocument/2006/relationships/image" Target="../media/image18.emf"/><Relationship Id="rId4" Type="http://schemas.openxmlformats.org/officeDocument/2006/relationships/image" Target="../media/image19.emf"/></Relationships>
</file>

<file path=ppt/slides/_rels/slide1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8.xml.rels><?xml version="1.0" encoding="UTF-8" standalone="yes"?>
<Relationships xmlns="http://schemas.openxmlformats.org/package/2006/relationships"><Relationship Id="rId3" Type="http://schemas.openxmlformats.org/officeDocument/2006/relationships/image" Target="../media/image21.emf"/><Relationship Id="rId2" Type="http://schemas.openxmlformats.org/officeDocument/2006/relationships/image" Target="../media/image14.gif"/><Relationship Id="rId1" Type="http://schemas.openxmlformats.org/officeDocument/2006/relationships/slideLayout" Target="../slideLayouts/slideLayout2.xml"/></Relationships>
</file>

<file path=ppt/slides/_rels/slide129.xml.rels><?xml version="1.0" encoding="UTF-8" standalone="yes"?>
<Relationships xmlns="http://schemas.openxmlformats.org/package/2006/relationships"><Relationship Id="rId2" Type="http://schemas.openxmlformats.org/officeDocument/2006/relationships/notesSlide" Target="../notesSlides/notesSlide12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3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14.gif"/><Relationship Id="rId1" Type="http://schemas.openxmlformats.org/officeDocument/2006/relationships/slideLayout" Target="../slideLayouts/slideLayout2.xml"/></Relationships>
</file>

<file path=ppt/slides/_rels/slide13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21.xml"/><Relationship Id="rId1" Type="http://schemas.openxmlformats.org/officeDocument/2006/relationships/slideLayout" Target="../slideLayouts/slideLayout2.xml"/></Relationships>
</file>

<file path=ppt/slides/_rels/slide13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14.gif"/><Relationship Id="rId1" Type="http://schemas.openxmlformats.org/officeDocument/2006/relationships/slideLayout" Target="../slideLayouts/slideLayout2.xml"/></Relationships>
</file>

<file path=ppt/slides/_rels/slide13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22.xml"/><Relationship Id="rId1" Type="http://schemas.openxmlformats.org/officeDocument/2006/relationships/slideLayout" Target="../slideLayouts/slideLayout2.xml"/></Relationships>
</file>

<file path=ppt/slides/_rels/slide134.xml.rels><?xml version="1.0" encoding="UTF-8" standalone="yes"?>
<Relationships xmlns="http://schemas.openxmlformats.org/package/2006/relationships"><Relationship Id="rId2" Type="http://schemas.openxmlformats.org/officeDocument/2006/relationships/notesSlide" Target="../notesSlides/notesSlide123.xml"/><Relationship Id="rId1" Type="http://schemas.openxmlformats.org/officeDocument/2006/relationships/slideLayout" Target="../slideLayouts/slideLayout2.xml"/></Relationships>
</file>

<file path=ppt/slides/_rels/slide1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6.xml.rels><?xml version="1.0" encoding="UTF-8" standalone="yes"?>
<Relationships xmlns="http://schemas.openxmlformats.org/package/2006/relationships"><Relationship Id="rId2" Type="http://schemas.openxmlformats.org/officeDocument/2006/relationships/image" Target="../media/image23.emf"/><Relationship Id="rId1" Type="http://schemas.openxmlformats.org/officeDocument/2006/relationships/slideLayout" Target="../slideLayouts/slideLayout2.xml"/></Relationships>
</file>

<file path=ppt/slides/_rels/slide13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24.xml"/><Relationship Id="rId1" Type="http://schemas.openxmlformats.org/officeDocument/2006/relationships/slideLayout" Target="../slideLayouts/slideLayout2.xml"/></Relationships>
</file>

<file path=ppt/slides/_rels/slide138.xml.rels><?xml version="1.0" encoding="UTF-8" standalone="yes"?>
<Relationships xmlns="http://schemas.openxmlformats.org/package/2006/relationships"><Relationship Id="rId2" Type="http://schemas.openxmlformats.org/officeDocument/2006/relationships/notesSlide" Target="../notesSlides/notesSlide125.xml"/><Relationship Id="rId1" Type="http://schemas.openxmlformats.org/officeDocument/2006/relationships/slideLayout" Target="../slideLayouts/slideLayout2.xml"/></Relationships>
</file>

<file path=ppt/slides/_rels/slide139.xml.rels><?xml version="1.0" encoding="UTF-8" standalone="yes"?>
<Relationships xmlns="http://schemas.openxmlformats.org/package/2006/relationships"><Relationship Id="rId3" Type="http://schemas.openxmlformats.org/officeDocument/2006/relationships/image" Target="../media/image14.gif"/><Relationship Id="rId2" Type="http://schemas.openxmlformats.org/officeDocument/2006/relationships/image" Target="../media/image25.em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40.xml.rels><?xml version="1.0" encoding="UTF-8" standalone="yes"?>
<Relationships xmlns="http://schemas.openxmlformats.org/package/2006/relationships"><Relationship Id="rId2" Type="http://schemas.openxmlformats.org/officeDocument/2006/relationships/image" Target="../media/image25.emf"/><Relationship Id="rId1" Type="http://schemas.openxmlformats.org/officeDocument/2006/relationships/slideLayout" Target="../slideLayouts/slideLayout2.xml"/></Relationships>
</file>

<file path=ppt/slides/_rels/slide141.xml.rels><?xml version="1.0" encoding="UTF-8" standalone="yes"?>
<Relationships xmlns="http://schemas.openxmlformats.org/package/2006/relationships"><Relationship Id="rId3" Type="http://schemas.openxmlformats.org/officeDocument/2006/relationships/image" Target="../media/image25.emf"/><Relationship Id="rId2" Type="http://schemas.openxmlformats.org/officeDocument/2006/relationships/notesSlide" Target="../notesSlides/notesSlide126.xml"/><Relationship Id="rId1" Type="http://schemas.openxmlformats.org/officeDocument/2006/relationships/slideLayout" Target="../slideLayouts/slideLayout2.xml"/></Relationships>
</file>

<file path=ppt/slides/_rels/slide14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27.xml"/><Relationship Id="rId1" Type="http://schemas.openxmlformats.org/officeDocument/2006/relationships/slideLayout" Target="../slideLayouts/slideLayout2.xml"/></Relationships>
</file>

<file path=ppt/slides/_rels/slide14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28.xml"/><Relationship Id="rId1" Type="http://schemas.openxmlformats.org/officeDocument/2006/relationships/slideLayout" Target="../slideLayouts/slideLayout2.xml"/></Relationships>
</file>

<file path=ppt/slides/_rels/slide14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29.xml"/><Relationship Id="rId1" Type="http://schemas.openxmlformats.org/officeDocument/2006/relationships/slideLayout" Target="../slideLayouts/slideLayout2.xml"/></Relationships>
</file>

<file path=ppt/slides/_rels/slide14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30.xml"/><Relationship Id="rId1" Type="http://schemas.openxmlformats.org/officeDocument/2006/relationships/slideLayout" Target="../slideLayouts/slideLayout2.xml"/></Relationships>
</file>

<file path=ppt/slides/_rels/slide14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31.xml"/><Relationship Id="rId1" Type="http://schemas.openxmlformats.org/officeDocument/2006/relationships/slideLayout" Target="../slideLayouts/slideLayout2.xml"/></Relationships>
</file>

<file path=ppt/slides/_rels/slide14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32.xml"/><Relationship Id="rId1" Type="http://schemas.openxmlformats.org/officeDocument/2006/relationships/slideLayout" Target="../slideLayouts/slideLayout2.xml"/><Relationship Id="rId4" Type="http://schemas.openxmlformats.org/officeDocument/2006/relationships/image" Target="../media/image28.png"/></Relationships>
</file>

<file path=ppt/slides/_rels/slide148.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33.xml"/><Relationship Id="rId1" Type="http://schemas.openxmlformats.org/officeDocument/2006/relationships/slideLayout" Target="../slideLayouts/slideLayout2.xml"/></Relationships>
</file>

<file path=ppt/slides/_rels/slide149.xml.rels><?xml version="1.0" encoding="UTF-8" standalone="yes"?>
<Relationships xmlns="http://schemas.openxmlformats.org/package/2006/relationships"><Relationship Id="rId2" Type="http://schemas.openxmlformats.org/officeDocument/2006/relationships/notesSlide" Target="../notesSlides/notesSlide13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50.xml.rels><?xml version="1.0" encoding="UTF-8" standalone="yes"?>
<Relationships xmlns="http://schemas.openxmlformats.org/package/2006/relationships"><Relationship Id="rId2" Type="http://schemas.openxmlformats.org/officeDocument/2006/relationships/notesSlide" Target="../notesSlides/notesSlide135.xml"/><Relationship Id="rId1" Type="http://schemas.openxmlformats.org/officeDocument/2006/relationships/slideLayout" Target="../slideLayouts/slideLayout2.xml"/></Relationships>
</file>

<file path=ppt/slides/_rels/slide151.xml.rels><?xml version="1.0" encoding="UTF-8" standalone="yes"?>
<Relationships xmlns="http://schemas.openxmlformats.org/package/2006/relationships"><Relationship Id="rId2" Type="http://schemas.openxmlformats.org/officeDocument/2006/relationships/notesSlide" Target="../notesSlides/notesSlide136.xml"/><Relationship Id="rId1" Type="http://schemas.openxmlformats.org/officeDocument/2006/relationships/slideLayout" Target="../slideLayouts/slideLayout2.xml"/></Relationships>
</file>

<file path=ppt/slides/_rels/slide152.xml.rels><?xml version="1.0" encoding="UTF-8" standalone="yes"?>
<Relationships xmlns="http://schemas.openxmlformats.org/package/2006/relationships"><Relationship Id="rId2" Type="http://schemas.openxmlformats.org/officeDocument/2006/relationships/notesSlide" Target="../notesSlides/notesSlide137.xml"/><Relationship Id="rId1" Type="http://schemas.openxmlformats.org/officeDocument/2006/relationships/slideLayout" Target="../slideLayouts/slideLayout2.xml"/></Relationships>
</file>

<file path=ppt/slides/_rels/slide153.xml.rels><?xml version="1.0" encoding="UTF-8" standalone="yes"?>
<Relationships xmlns="http://schemas.openxmlformats.org/package/2006/relationships"><Relationship Id="rId2" Type="http://schemas.openxmlformats.org/officeDocument/2006/relationships/notesSlide" Target="../notesSlides/notesSlide138.xml"/><Relationship Id="rId1" Type="http://schemas.openxmlformats.org/officeDocument/2006/relationships/slideLayout" Target="../slideLayouts/slideLayout2.xml"/></Relationships>
</file>

<file path=ppt/slides/_rels/slide15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39.xml"/><Relationship Id="rId1" Type="http://schemas.openxmlformats.org/officeDocument/2006/relationships/slideLayout" Target="../slideLayouts/slideLayout2.xml"/></Relationships>
</file>

<file path=ppt/slides/_rels/slide15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40.xml"/><Relationship Id="rId1" Type="http://schemas.openxmlformats.org/officeDocument/2006/relationships/slideLayout" Target="../slideLayouts/slideLayout2.xml"/></Relationships>
</file>

<file path=ppt/slides/_rels/slide15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41.xml"/><Relationship Id="rId1" Type="http://schemas.openxmlformats.org/officeDocument/2006/relationships/slideLayout" Target="../slideLayouts/slideLayout2.xml"/></Relationships>
</file>

<file path=ppt/slides/_rels/slide15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42.xml"/><Relationship Id="rId1" Type="http://schemas.openxmlformats.org/officeDocument/2006/relationships/slideLayout" Target="../slideLayouts/slideLayout2.xml"/></Relationships>
</file>

<file path=ppt/slides/_rels/slide15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43.xml"/><Relationship Id="rId1" Type="http://schemas.openxmlformats.org/officeDocument/2006/relationships/slideLayout" Target="../slideLayouts/slideLayout2.xml"/></Relationships>
</file>

<file path=ppt/slides/_rels/slide15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4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60.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45.xml"/><Relationship Id="rId1" Type="http://schemas.openxmlformats.org/officeDocument/2006/relationships/slideLayout" Target="../slideLayouts/slideLayout2.xml"/><Relationship Id="rId5" Type="http://schemas.openxmlformats.org/officeDocument/2006/relationships/image" Target="../media/image32.png"/><Relationship Id="rId4" Type="http://schemas.openxmlformats.org/officeDocument/2006/relationships/image" Target="../media/image31.png"/></Relationships>
</file>

<file path=ppt/slides/_rels/slide161.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46.xml"/><Relationship Id="rId1" Type="http://schemas.openxmlformats.org/officeDocument/2006/relationships/slideLayout" Target="../slideLayouts/slideLayout2.xml"/><Relationship Id="rId5" Type="http://schemas.openxmlformats.org/officeDocument/2006/relationships/image" Target="../media/image32.png"/><Relationship Id="rId4" Type="http://schemas.openxmlformats.org/officeDocument/2006/relationships/image" Target="../media/image31.png"/></Relationships>
</file>

<file path=ppt/slides/_rels/slide162.xml.rels><?xml version="1.0" encoding="UTF-8" standalone="yes"?>
<Relationships xmlns="http://schemas.openxmlformats.org/package/2006/relationships"><Relationship Id="rId2" Type="http://schemas.openxmlformats.org/officeDocument/2006/relationships/notesSlide" Target="../notesSlides/notesSlide147.xml"/><Relationship Id="rId1" Type="http://schemas.openxmlformats.org/officeDocument/2006/relationships/slideLayout" Target="../slideLayouts/slideLayout2.xml"/></Relationships>
</file>

<file path=ppt/slides/_rels/slide163.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48.xml"/><Relationship Id="rId1" Type="http://schemas.openxmlformats.org/officeDocument/2006/relationships/slideLayout" Target="../slideLayouts/slideLayout2.xml"/><Relationship Id="rId5" Type="http://schemas.openxmlformats.org/officeDocument/2006/relationships/image" Target="../media/image32.png"/><Relationship Id="rId4" Type="http://schemas.openxmlformats.org/officeDocument/2006/relationships/image" Target="../media/image31.png"/></Relationships>
</file>

<file path=ppt/slides/_rels/slide164.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49.xml"/><Relationship Id="rId1" Type="http://schemas.openxmlformats.org/officeDocument/2006/relationships/slideLayout" Target="../slideLayouts/slideLayout2.xml"/><Relationship Id="rId5" Type="http://schemas.openxmlformats.org/officeDocument/2006/relationships/image" Target="../media/image32.png"/><Relationship Id="rId4" Type="http://schemas.openxmlformats.org/officeDocument/2006/relationships/image" Target="../media/image31.png"/></Relationships>
</file>

<file path=ppt/slides/_rels/slide165.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50.xml"/><Relationship Id="rId1" Type="http://schemas.openxmlformats.org/officeDocument/2006/relationships/slideLayout" Target="../slideLayouts/slideLayout2.xml"/><Relationship Id="rId5" Type="http://schemas.openxmlformats.org/officeDocument/2006/relationships/image" Target="../media/image32.png"/><Relationship Id="rId4" Type="http://schemas.openxmlformats.org/officeDocument/2006/relationships/image" Target="../media/image31.png"/></Relationships>
</file>

<file path=ppt/slides/_rels/slide166.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51.xml"/><Relationship Id="rId1" Type="http://schemas.openxmlformats.org/officeDocument/2006/relationships/slideLayout" Target="../slideLayouts/slideLayout2.xml"/><Relationship Id="rId5" Type="http://schemas.openxmlformats.org/officeDocument/2006/relationships/image" Target="../media/image32.png"/><Relationship Id="rId4" Type="http://schemas.openxmlformats.org/officeDocument/2006/relationships/image" Target="../media/image31.png"/></Relationships>
</file>

<file path=ppt/slides/_rels/slide167.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52.xml"/><Relationship Id="rId1" Type="http://schemas.openxmlformats.org/officeDocument/2006/relationships/slideLayout" Target="../slideLayouts/slideLayout2.xml"/><Relationship Id="rId5" Type="http://schemas.openxmlformats.org/officeDocument/2006/relationships/image" Target="../media/image32.png"/><Relationship Id="rId4" Type="http://schemas.openxmlformats.org/officeDocument/2006/relationships/image" Target="../media/image31.png"/></Relationships>
</file>

<file path=ppt/slides/_rels/slide168.xml.rels><?xml version="1.0" encoding="UTF-8" standalone="yes"?>
<Relationships xmlns="http://schemas.openxmlformats.org/package/2006/relationships"><Relationship Id="rId2" Type="http://schemas.openxmlformats.org/officeDocument/2006/relationships/notesSlide" Target="../notesSlides/notesSlide153.xml"/><Relationship Id="rId1" Type="http://schemas.openxmlformats.org/officeDocument/2006/relationships/slideLayout" Target="../slideLayouts/slideLayout2.xml"/></Relationships>
</file>

<file path=ppt/slides/_rels/slide169.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54.xml"/><Relationship Id="rId1" Type="http://schemas.openxmlformats.org/officeDocument/2006/relationships/slideLayout" Target="../slideLayouts/slideLayout2.xml"/><Relationship Id="rId4" Type="http://schemas.openxmlformats.org/officeDocument/2006/relationships/image" Target="../media/image34.png"/></Relationships>
</file>

<file path=ppt/slides/_rels/slide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70.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55.xml"/><Relationship Id="rId1" Type="http://schemas.openxmlformats.org/officeDocument/2006/relationships/slideLayout" Target="../slideLayouts/slideLayout2.xml"/><Relationship Id="rId4" Type="http://schemas.openxmlformats.org/officeDocument/2006/relationships/image" Target="../media/image34.png"/></Relationships>
</file>

<file path=ppt/slides/_rels/slide171.xml.rels><?xml version="1.0" encoding="UTF-8" standalone="yes"?>
<Relationships xmlns="http://schemas.openxmlformats.org/package/2006/relationships"><Relationship Id="rId2" Type="http://schemas.openxmlformats.org/officeDocument/2006/relationships/notesSlide" Target="../notesSlides/notesSlide156.xml"/><Relationship Id="rId1" Type="http://schemas.openxmlformats.org/officeDocument/2006/relationships/slideLayout" Target="../slideLayouts/slideLayout2.xml"/></Relationships>
</file>

<file path=ppt/slides/_rels/slide172.xml.rels><?xml version="1.0" encoding="UTF-8" standalone="yes"?>
<Relationships xmlns="http://schemas.openxmlformats.org/package/2006/relationships"><Relationship Id="rId2" Type="http://schemas.openxmlformats.org/officeDocument/2006/relationships/notesSlide" Target="../notesSlides/notesSlide157.xml"/><Relationship Id="rId1" Type="http://schemas.openxmlformats.org/officeDocument/2006/relationships/slideLayout" Target="../slideLayouts/slideLayout2.xml"/></Relationships>
</file>

<file path=ppt/slides/_rels/slide173.xml.rels><?xml version="1.0" encoding="UTF-8" standalone="yes"?>
<Relationships xmlns="http://schemas.openxmlformats.org/package/2006/relationships"><Relationship Id="rId2" Type="http://schemas.openxmlformats.org/officeDocument/2006/relationships/notesSlide" Target="../notesSlides/notesSlide158.xml"/><Relationship Id="rId1" Type="http://schemas.openxmlformats.org/officeDocument/2006/relationships/slideLayout" Target="../slideLayouts/slideLayout2.xml"/></Relationships>
</file>

<file path=ppt/slides/_rels/slide174.xml.rels><?xml version="1.0" encoding="UTF-8" standalone="yes"?>
<Relationships xmlns="http://schemas.openxmlformats.org/package/2006/relationships"><Relationship Id="rId2" Type="http://schemas.openxmlformats.org/officeDocument/2006/relationships/notesSlide" Target="../notesSlides/notesSlide159.xml"/><Relationship Id="rId1" Type="http://schemas.openxmlformats.org/officeDocument/2006/relationships/slideLayout" Target="../slideLayouts/slideLayout2.xml"/></Relationships>
</file>

<file path=ppt/slides/_rels/slide175.xml.rels><?xml version="1.0" encoding="UTF-8" standalone="yes"?>
<Relationships xmlns="http://schemas.openxmlformats.org/package/2006/relationships"><Relationship Id="rId2" Type="http://schemas.openxmlformats.org/officeDocument/2006/relationships/notesSlide" Target="../notesSlides/notesSlide160.xml"/><Relationship Id="rId1" Type="http://schemas.openxmlformats.org/officeDocument/2006/relationships/slideLayout" Target="../slideLayouts/slideLayout2.xml"/></Relationships>
</file>

<file path=ppt/slides/_rels/slide176.xml.rels><?xml version="1.0" encoding="UTF-8" standalone="yes"?>
<Relationships xmlns="http://schemas.openxmlformats.org/package/2006/relationships"><Relationship Id="rId2" Type="http://schemas.openxmlformats.org/officeDocument/2006/relationships/notesSlide" Target="../notesSlides/notesSlide161.xml"/><Relationship Id="rId1" Type="http://schemas.openxmlformats.org/officeDocument/2006/relationships/slideLayout" Target="../slideLayouts/slideLayout2.xml"/></Relationships>
</file>

<file path=ppt/slides/_rels/slide177.xml.rels><?xml version="1.0" encoding="UTF-8" standalone="yes"?>
<Relationships xmlns="http://schemas.openxmlformats.org/package/2006/relationships"><Relationship Id="rId3" Type="http://schemas.openxmlformats.org/officeDocument/2006/relationships/hyperlink" Target="http://legislature.maine.gov/statutes/39-A/title39-Ach0sec0.html" TargetMode="External"/><Relationship Id="rId2" Type="http://schemas.openxmlformats.org/officeDocument/2006/relationships/notesSlide" Target="../notesSlides/notesSlide162.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hyperlink" Target="http://maine.gov/wcb/rules.html" TargetMode="External"/></Relationships>
</file>

<file path=ppt/slides/_rels/slide178.xml.rels><?xml version="1.0" encoding="UTF-8" standalone="yes"?>
<Relationships xmlns="http://schemas.openxmlformats.org/package/2006/relationships"><Relationship Id="rId3" Type="http://schemas.openxmlformats.org/officeDocument/2006/relationships/hyperlink" Target="http://maine.gov/wcb/Departments/omrs/medfeesched.html" TargetMode="External"/><Relationship Id="rId2" Type="http://schemas.openxmlformats.org/officeDocument/2006/relationships/notesSlide" Target="../notesSlides/notesSlide163.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hyperlink" Target="http://www.maine.gov/sos/cec/rules/02/chaps02.htm#031" TargetMode="External"/></Relationships>
</file>

<file path=ppt/slides/_rels/slide17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64.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8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65.xml"/><Relationship Id="rId1" Type="http://schemas.openxmlformats.org/officeDocument/2006/relationships/slideLayout" Target="../slideLayouts/slideLayout2.xml"/></Relationships>
</file>

<file path=ppt/slides/_rels/slide18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66.xml"/><Relationship Id="rId1" Type="http://schemas.openxmlformats.org/officeDocument/2006/relationships/slideLayout" Target="../slideLayouts/slideLayout2.xml"/></Relationships>
</file>

<file path=ppt/slides/_rels/slide18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67.xml"/><Relationship Id="rId1" Type="http://schemas.openxmlformats.org/officeDocument/2006/relationships/slideLayout" Target="../slideLayouts/slideLayout2.xml"/></Relationships>
</file>

<file path=ppt/slides/_rels/slide18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68.xml"/><Relationship Id="rId1" Type="http://schemas.openxmlformats.org/officeDocument/2006/relationships/slideLayout" Target="../slideLayouts/slideLayout2.xml"/></Relationships>
</file>

<file path=ppt/slides/_rels/slide184.xml.rels><?xml version="1.0" encoding="UTF-8" standalone="yes"?>
<Relationships xmlns="http://schemas.openxmlformats.org/package/2006/relationships"><Relationship Id="rId3" Type="http://schemas.openxmlformats.org/officeDocument/2006/relationships/hyperlink" Target="mailto:Kimberlee.Barriere@maine.gov" TargetMode="External"/><Relationship Id="rId2" Type="http://schemas.openxmlformats.org/officeDocument/2006/relationships/notesSlide" Target="../notesSlides/notesSlide169.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85.xml.rels><?xml version="1.0" encoding="UTF-8" standalone="yes"?>
<Relationships xmlns="http://schemas.openxmlformats.org/package/2006/relationships"><Relationship Id="rId3" Type="http://schemas.openxmlformats.org/officeDocument/2006/relationships/hyperlink" Target="mailto:CoverageVerification.WCB@maine.gov" TargetMode="External"/><Relationship Id="rId2" Type="http://schemas.openxmlformats.org/officeDocument/2006/relationships/notesSlide" Target="../notesSlides/notesSlide170.xm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hyperlink" Target="mailto:Sandra.Wade@maine.gov" TargetMode="External"/></Relationships>
</file>

<file path=ppt/slides/_rels/slide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hyperlink" Target="mailto:CoverageVerification.WCB@maine.gov" TargetMode="External"/><Relationship Id="rId2" Type="http://schemas.openxmlformats.org/officeDocument/2006/relationships/notesSlide" Target="../notesSlides/notesSlide63.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6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4.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5.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6.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7.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8.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9.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0.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1.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2.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3.xm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4.xml"/><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5.xml"/><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76.xml"/><Relationship Id="rId1" Type="http://schemas.openxmlformats.org/officeDocument/2006/relationships/slideLayout" Target="../slideLayouts/slideLayout7.xml"/></Relationships>
</file>

<file path=ppt/slides/_rels/slide7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7.xml"/><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8.xml"/><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9.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0.xml"/><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1.xml"/><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2.xml"/><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3.xml"/><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4.xml"/><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5.xml"/><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86.xml"/><Relationship Id="rId1" Type="http://schemas.openxmlformats.org/officeDocument/2006/relationships/slideLayout" Target="../slideLayouts/slideLayout7.xml"/></Relationships>
</file>

<file path=ppt/slides/_rels/slide8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7.xml"/><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8.xml"/><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9.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90.xml"/><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91.xml"/><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92.xml"/><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93.xml"/><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94.xml"/><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95.xml"/><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3" Type="http://schemas.openxmlformats.org/officeDocument/2006/relationships/hyperlink" Target="http://maine.gov/wcb/forms/index.html" TargetMode="External"/><Relationship Id="rId7" Type="http://schemas.openxmlformats.org/officeDocument/2006/relationships/image" Target="../media/image12.png"/><Relationship Id="rId2" Type="http://schemas.openxmlformats.org/officeDocument/2006/relationships/notesSlide" Target="../notesSlides/notesSlide96.xml"/><Relationship Id="rId1" Type="http://schemas.openxmlformats.org/officeDocument/2006/relationships/slideLayout" Target="../slideLayouts/slideLayout2.xml"/><Relationship Id="rId6" Type="http://schemas.openxmlformats.org/officeDocument/2006/relationships/hyperlink" Target="https://www.maine.gov/wcb/forms/WCB-282.pdf" TargetMode="External"/><Relationship Id="rId5" Type="http://schemas.openxmlformats.org/officeDocument/2006/relationships/hyperlink" Target="http://maine.gov/wcb/forms/WCB-410.pdf" TargetMode="External"/><Relationship Id="rId4" Type="http://schemas.openxmlformats.org/officeDocument/2006/relationships/hyperlink" Target="http://maine.gov/wcb/forms/WCB-190A.pdf" TargetMode="External"/></Relationships>
</file>

<file path=ppt/slides/_rels/slide9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97.xml"/><Relationship Id="rId1" Type="http://schemas.openxmlformats.org/officeDocument/2006/relationships/slideLayout" Target="../slideLayouts/slideLayout5.xml"/></Relationships>
</file>

<file path=ppt/slides/_rels/slide9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98.xml"/><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9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41337" y="838200"/>
            <a:ext cx="7772400" cy="2228850"/>
          </a:xfrm>
        </p:spPr>
        <p:txBody>
          <a:bodyPr>
            <a:normAutofit/>
          </a:bodyPr>
          <a:lstStyle/>
          <a:p>
            <a:pPr algn="ctr"/>
            <a:r>
              <a:rPr lang="en-US" sz="6600" dirty="0">
                <a:solidFill>
                  <a:srgbClr val="0070C0"/>
                </a:solidFill>
                <a:effectLst/>
              </a:rPr>
              <a:t>Maine Workers’ Compensation Board</a:t>
            </a:r>
          </a:p>
        </p:txBody>
      </p:sp>
      <p:sp>
        <p:nvSpPr>
          <p:cNvPr id="4" name="Subtitle 3"/>
          <p:cNvSpPr>
            <a:spLocks noGrp="1"/>
          </p:cNvSpPr>
          <p:nvPr>
            <p:ph type="subTitle" idx="1"/>
          </p:nvPr>
        </p:nvSpPr>
        <p:spPr>
          <a:xfrm>
            <a:off x="561949" y="3048000"/>
            <a:ext cx="7848600" cy="2657054"/>
          </a:xfrm>
        </p:spPr>
        <p:txBody>
          <a:bodyPr>
            <a:noAutofit/>
          </a:bodyPr>
          <a:lstStyle/>
          <a:p>
            <a:pPr algn="ctr"/>
            <a:r>
              <a:rPr lang="en-US" sz="5400" b="1" dirty="0">
                <a:solidFill>
                  <a:srgbClr val="00B0F0"/>
                </a:solidFill>
              </a:rPr>
              <a:t>Medical Fee Schedule Training For Providers</a:t>
            </a:r>
          </a:p>
        </p:txBody>
      </p:sp>
      <p:pic>
        <p:nvPicPr>
          <p:cNvPr id="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 y="5410200"/>
            <a:ext cx="7780337" cy="1447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8963822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0"/>
            <a:ext cx="8229600" cy="1252728"/>
          </a:xfrm>
        </p:spPr>
        <p:txBody>
          <a:bodyPr>
            <a:normAutofit fontScale="90000"/>
          </a:bodyPr>
          <a:lstStyle/>
          <a:p>
            <a:br>
              <a:rPr lang="en-US" dirty="0"/>
            </a:br>
            <a:r>
              <a:rPr lang="en-US" b="1" dirty="0"/>
              <a:t>Provisional Medical Payments: </a:t>
            </a:r>
            <a:br>
              <a:rPr lang="en-US" dirty="0"/>
            </a:br>
            <a:r>
              <a:rPr lang="en-US" dirty="0"/>
              <a:t>Act § 222</a:t>
            </a:r>
          </a:p>
        </p:txBody>
      </p:sp>
      <p:sp>
        <p:nvSpPr>
          <p:cNvPr id="3" name="Content Placeholder 2"/>
          <p:cNvSpPr>
            <a:spLocks noGrp="1"/>
          </p:cNvSpPr>
          <p:nvPr>
            <p:ph idx="1"/>
          </p:nvPr>
        </p:nvSpPr>
        <p:spPr>
          <a:xfrm>
            <a:off x="673585" y="1981200"/>
            <a:ext cx="7632215" cy="3657600"/>
          </a:xfrm>
        </p:spPr>
        <p:txBody>
          <a:bodyPr>
            <a:normAutofit/>
          </a:bodyPr>
          <a:lstStyle/>
          <a:p>
            <a:r>
              <a:rPr lang="en-US" sz="3200" dirty="0"/>
              <a:t>Payment of benefits due a person under an insured disability plan or insured medical payments plan may not be delayed or refused because that person has filed a workers' compensation claim based on the same personal injury or disease.</a:t>
            </a:r>
          </a:p>
          <a:p>
            <a:pPr lvl="1"/>
            <a:endParaRPr lang="en-US" dirty="0"/>
          </a:p>
        </p:txBody>
      </p:sp>
      <p:pic>
        <p:nvPicPr>
          <p:cNvPr id="3993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3584" y="5419725"/>
            <a:ext cx="7778750" cy="1438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54378389"/>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1143000"/>
          </a:xfrm>
        </p:spPr>
        <p:txBody>
          <a:bodyPr>
            <a:normAutofit fontScale="90000"/>
          </a:bodyPr>
          <a:lstStyle/>
          <a:p>
            <a:r>
              <a:rPr lang="en-US" dirty="0"/>
              <a:t> </a:t>
            </a:r>
            <a:br>
              <a:rPr lang="en-US" dirty="0"/>
            </a:br>
            <a:r>
              <a:rPr lang="en-US" b="1" dirty="0"/>
              <a:t>Provider’s Petition for Payment: </a:t>
            </a:r>
            <a:br>
              <a:rPr lang="en-US" dirty="0"/>
            </a:br>
            <a:r>
              <a:rPr lang="en-US" dirty="0"/>
              <a:t>Form 190-A</a:t>
            </a:r>
          </a:p>
        </p:txBody>
      </p:sp>
      <p:sp>
        <p:nvSpPr>
          <p:cNvPr id="3" name="Content Placeholder 2"/>
          <p:cNvSpPr>
            <a:spLocks noGrp="1"/>
          </p:cNvSpPr>
          <p:nvPr>
            <p:ph idx="1"/>
          </p:nvPr>
        </p:nvSpPr>
        <p:spPr>
          <a:xfrm>
            <a:off x="381000" y="1447800"/>
            <a:ext cx="8305800" cy="4343399"/>
          </a:xfrm>
        </p:spPr>
        <p:txBody>
          <a:bodyPr>
            <a:normAutofit fontScale="92500" lnSpcReduction="10000"/>
          </a:bodyPr>
          <a:lstStyle/>
          <a:p>
            <a:pPr marL="0" indent="0">
              <a:buNone/>
            </a:pPr>
            <a:r>
              <a:rPr lang="en-US" dirty="0"/>
              <a:t>FILING INSTRUCTIONS:</a:t>
            </a:r>
            <a:r>
              <a:rPr lang="en-US" sz="3600" dirty="0"/>
              <a:t> </a:t>
            </a:r>
          </a:p>
          <a:p>
            <a:pPr marL="400050" lvl="1" indent="0">
              <a:buNone/>
            </a:pPr>
            <a:r>
              <a:rPr lang="en-US" sz="3200" dirty="0"/>
              <a:t>1. Mail original petition to the WCB at the above address by regular mail. </a:t>
            </a:r>
          </a:p>
          <a:p>
            <a:pPr marL="400050" lvl="1" indent="0">
              <a:buNone/>
            </a:pPr>
            <a:r>
              <a:rPr lang="en-US" sz="3200" dirty="0"/>
              <a:t>2. Mail one (1) copy </a:t>
            </a:r>
            <a:r>
              <a:rPr lang="en-US" sz="3200" b="1" dirty="0"/>
              <a:t>by certified mail, return receipt requested, </a:t>
            </a:r>
            <a:r>
              <a:rPr lang="en-US" sz="3200" dirty="0"/>
              <a:t>to each other party named in the petition. </a:t>
            </a:r>
          </a:p>
          <a:p>
            <a:pPr marL="400050" lvl="1" indent="0">
              <a:buNone/>
            </a:pPr>
            <a:r>
              <a:rPr lang="en-US" sz="3200" dirty="0"/>
              <a:t>3. Keep one (1) copy for yourself and keep the green certified mail cards when returned to you by the U.S. Post Office. </a:t>
            </a:r>
            <a:r>
              <a:rPr lang="en-US" dirty="0"/>
              <a:t>	</a:t>
            </a:r>
          </a:p>
        </p:txBody>
      </p:sp>
      <p:pic>
        <p:nvPicPr>
          <p:cNvPr id="819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4525" y="5486400"/>
            <a:ext cx="7778750" cy="1357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73192358"/>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1143000"/>
          </a:xfrm>
        </p:spPr>
        <p:txBody>
          <a:bodyPr>
            <a:normAutofit fontScale="90000"/>
          </a:bodyPr>
          <a:lstStyle/>
          <a:p>
            <a:r>
              <a:rPr lang="en-US" dirty="0"/>
              <a:t> </a:t>
            </a:r>
            <a:br>
              <a:rPr lang="en-US" dirty="0"/>
            </a:br>
            <a:r>
              <a:rPr lang="en-US" b="1" dirty="0"/>
              <a:t>Provider’s Petition for Payment: </a:t>
            </a:r>
            <a:br>
              <a:rPr lang="en-US" dirty="0"/>
            </a:br>
            <a:r>
              <a:rPr lang="en-US" dirty="0"/>
              <a:t>Form 190-A</a:t>
            </a:r>
          </a:p>
        </p:txBody>
      </p:sp>
      <p:sp>
        <p:nvSpPr>
          <p:cNvPr id="3" name="Content Placeholder 2"/>
          <p:cNvSpPr>
            <a:spLocks noGrp="1"/>
          </p:cNvSpPr>
          <p:nvPr>
            <p:ph idx="1"/>
          </p:nvPr>
        </p:nvSpPr>
        <p:spPr>
          <a:xfrm>
            <a:off x="304800" y="1524000"/>
            <a:ext cx="8610600" cy="4267200"/>
          </a:xfrm>
        </p:spPr>
        <p:txBody>
          <a:bodyPr>
            <a:normAutofit/>
          </a:bodyPr>
          <a:lstStyle/>
          <a:p>
            <a:r>
              <a:rPr lang="en-US" sz="3200" dirty="0"/>
              <a:t>Three (3) Tiers of Dispute Resolution</a:t>
            </a:r>
          </a:p>
          <a:p>
            <a:pPr lvl="1"/>
            <a:r>
              <a:rPr lang="en-US" sz="2800" dirty="0"/>
              <a:t>Claims Resolution Specialists (</a:t>
            </a:r>
            <a:r>
              <a:rPr lang="en-US" sz="2800" dirty="0" err="1"/>
              <a:t>a.k.a.Troubleshooters</a:t>
            </a:r>
            <a:r>
              <a:rPr lang="en-US" sz="2800" dirty="0"/>
              <a:t>)</a:t>
            </a:r>
          </a:p>
          <a:p>
            <a:pPr lvl="1"/>
            <a:r>
              <a:rPr lang="en-US" sz="2800" dirty="0"/>
              <a:t>Mediation</a:t>
            </a:r>
          </a:p>
          <a:p>
            <a:pPr lvl="1"/>
            <a:r>
              <a:rPr lang="en-US" sz="2800" dirty="0"/>
              <a:t>Hearing</a:t>
            </a:r>
          </a:p>
          <a:p>
            <a:r>
              <a:rPr lang="en-US" sz="3200" dirty="0"/>
              <a:t>Five (5) Regional Offices</a:t>
            </a:r>
          </a:p>
          <a:p>
            <a:pPr lvl="1"/>
            <a:r>
              <a:rPr lang="en-US" sz="2800" dirty="0"/>
              <a:t>Augusta, Bangor, Caribou,   Lewiston, Portland</a:t>
            </a:r>
            <a:endParaRPr lang="en-US" dirty="0"/>
          </a:p>
        </p:txBody>
      </p:sp>
      <p:pic>
        <p:nvPicPr>
          <p:cNvPr id="1229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2625" y="5257800"/>
            <a:ext cx="7778750" cy="1444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86190949"/>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381000"/>
            <a:ext cx="8610600" cy="1143000"/>
          </a:xfrm>
        </p:spPr>
        <p:txBody>
          <a:bodyPr>
            <a:normAutofit fontScale="90000"/>
          </a:bodyPr>
          <a:lstStyle/>
          <a:p>
            <a:r>
              <a:rPr lang="en-US" b="1" dirty="0"/>
              <a:t>Complaint for Penalties: </a:t>
            </a:r>
            <a:r>
              <a:rPr lang="en-US" dirty="0"/>
              <a:t>Form 410</a:t>
            </a:r>
          </a:p>
        </p:txBody>
      </p:sp>
      <p:sp>
        <p:nvSpPr>
          <p:cNvPr id="3" name="Content Placeholder 2"/>
          <p:cNvSpPr>
            <a:spLocks noGrp="1"/>
          </p:cNvSpPr>
          <p:nvPr>
            <p:ph idx="1"/>
          </p:nvPr>
        </p:nvSpPr>
        <p:spPr>
          <a:xfrm>
            <a:off x="612775" y="1524000"/>
            <a:ext cx="7848600" cy="5059363"/>
          </a:xfrm>
        </p:spPr>
        <p:txBody>
          <a:bodyPr>
            <a:normAutofit/>
          </a:bodyPr>
          <a:lstStyle/>
          <a:p>
            <a:r>
              <a:rPr lang="en-US" sz="3500" dirty="0"/>
              <a:t>A Complaint for Penalties under 39-A § 205(4) is for bills that were sent in accordance with Board rules </a:t>
            </a:r>
            <a:r>
              <a:rPr lang="en-US" sz="3500" b="1" dirty="0"/>
              <a:t>via certified mail</a:t>
            </a:r>
            <a:r>
              <a:rPr lang="en-US" sz="3500" dirty="0"/>
              <a:t>.  You could potentially receive payments for any unpaid or underpaid bills not paid or denied within 30 days receipt.</a:t>
            </a:r>
          </a:p>
          <a:p>
            <a:pPr marL="514350" indent="-514350">
              <a:buFont typeface="Arial" panose="020B0604020202020204" pitchFamily="34" charset="0"/>
              <a:buAutoNum type="arabicPeriod"/>
            </a:pPr>
            <a:endParaRPr lang="en-US" sz="1100" dirty="0"/>
          </a:p>
          <a:p>
            <a:pPr marL="0" indent="0">
              <a:buNone/>
            </a:pPr>
            <a:endParaRPr lang="en-US" sz="3600" dirty="0"/>
          </a:p>
          <a:p>
            <a:endParaRPr lang="en-US" dirty="0"/>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2625" y="5405438"/>
            <a:ext cx="7778750" cy="1438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27042606"/>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457200"/>
            <a:ext cx="8763000" cy="1143000"/>
          </a:xfrm>
        </p:spPr>
        <p:txBody>
          <a:bodyPr>
            <a:normAutofit fontScale="90000"/>
          </a:bodyPr>
          <a:lstStyle/>
          <a:p>
            <a:r>
              <a:rPr lang="en-US" b="1" dirty="0"/>
              <a:t>Complaint for Penalties: </a:t>
            </a:r>
            <a:r>
              <a:rPr lang="en-US" dirty="0"/>
              <a:t>Form 410</a:t>
            </a:r>
          </a:p>
        </p:txBody>
      </p:sp>
      <p:sp>
        <p:nvSpPr>
          <p:cNvPr id="3" name="Content Placeholder 2"/>
          <p:cNvSpPr>
            <a:spLocks noGrp="1"/>
          </p:cNvSpPr>
          <p:nvPr>
            <p:ph idx="1"/>
          </p:nvPr>
        </p:nvSpPr>
        <p:spPr>
          <a:xfrm>
            <a:off x="612775" y="1524000"/>
            <a:ext cx="7848600" cy="5059363"/>
          </a:xfrm>
        </p:spPr>
        <p:txBody>
          <a:bodyPr>
            <a:normAutofit/>
          </a:bodyPr>
          <a:lstStyle/>
          <a:p>
            <a:r>
              <a:rPr lang="en-US" sz="3500" dirty="0"/>
              <a:t>This is a request for penalties only but often has the result of facilitating payment of the claim also.</a:t>
            </a:r>
          </a:p>
          <a:p>
            <a:r>
              <a:rPr lang="en-US" sz="3500" dirty="0">
                <a:solidFill>
                  <a:srgbClr val="FF0000"/>
                </a:solidFill>
              </a:rPr>
              <a:t>Make sure you respond to the Board’s request for a position paper or your complaint will be dismissed!</a:t>
            </a:r>
          </a:p>
          <a:p>
            <a:pPr marL="514350" indent="-514350">
              <a:buFont typeface="Arial" panose="020B0604020202020204" pitchFamily="34" charset="0"/>
              <a:buAutoNum type="arabicPeriod"/>
            </a:pPr>
            <a:endParaRPr lang="en-US" sz="1100" dirty="0"/>
          </a:p>
          <a:p>
            <a:pPr marL="0" indent="0">
              <a:buNone/>
            </a:pPr>
            <a:endParaRPr lang="en-US" sz="3600" dirty="0"/>
          </a:p>
          <a:p>
            <a:endParaRPr lang="en-US" dirty="0"/>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2625" y="5405438"/>
            <a:ext cx="7778750" cy="1438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10790936"/>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90600"/>
            <a:ext cx="8229600" cy="1143000"/>
          </a:xfrm>
        </p:spPr>
        <p:txBody>
          <a:bodyPr>
            <a:normAutofit fontScale="90000"/>
          </a:bodyPr>
          <a:lstStyle/>
          <a:p>
            <a:r>
              <a:rPr lang="en-US" b="1" dirty="0"/>
              <a:t>Complaint for Penalties: </a:t>
            </a:r>
            <a:r>
              <a:rPr lang="en-US" dirty="0"/>
              <a:t>Form 410</a:t>
            </a:r>
          </a:p>
        </p:txBody>
      </p:sp>
      <p:sp>
        <p:nvSpPr>
          <p:cNvPr id="3" name="Content Placeholder 2"/>
          <p:cNvSpPr>
            <a:spLocks noGrp="1"/>
          </p:cNvSpPr>
          <p:nvPr>
            <p:ph idx="1"/>
          </p:nvPr>
        </p:nvSpPr>
        <p:spPr>
          <a:xfrm>
            <a:off x="612775" y="2133600"/>
            <a:ext cx="7848600" cy="4449763"/>
          </a:xfrm>
        </p:spPr>
        <p:txBody>
          <a:bodyPr>
            <a:normAutofit/>
          </a:bodyPr>
          <a:lstStyle/>
          <a:p>
            <a:r>
              <a:rPr lang="en-US" sz="3500" dirty="0"/>
              <a:t>On (</a:t>
            </a:r>
            <a:r>
              <a:rPr lang="en-US" sz="3500" u="sng" dirty="0">
                <a:solidFill>
                  <a:srgbClr val="FF0000"/>
                </a:solidFill>
              </a:rPr>
              <a:t>insert date of injury</a:t>
            </a:r>
            <a:r>
              <a:rPr lang="en-US" sz="3500" dirty="0"/>
              <a:t>), (</a:t>
            </a:r>
            <a:r>
              <a:rPr lang="en-US" sz="3500" u="sng" dirty="0">
                <a:solidFill>
                  <a:srgbClr val="FF0000"/>
                </a:solidFill>
              </a:rPr>
              <a:t>insert employee/patient name</a:t>
            </a:r>
            <a:r>
              <a:rPr lang="en-US" sz="3500" dirty="0"/>
              <a:t>) sustained a work-related injury while working for (</a:t>
            </a:r>
            <a:r>
              <a:rPr lang="en-US" sz="3500" u="sng" dirty="0">
                <a:solidFill>
                  <a:srgbClr val="FF0000"/>
                </a:solidFill>
              </a:rPr>
              <a:t>insert employer/insured name</a:t>
            </a:r>
            <a:r>
              <a:rPr lang="en-US" sz="3500" dirty="0"/>
              <a:t>). </a:t>
            </a:r>
          </a:p>
          <a:p>
            <a:pPr marL="514350" indent="-514350">
              <a:buFont typeface="Arial" panose="020B0604020202020204" pitchFamily="34" charset="0"/>
              <a:buAutoNum type="arabicPeriod"/>
            </a:pPr>
            <a:endParaRPr lang="en-US" sz="1100" dirty="0"/>
          </a:p>
          <a:p>
            <a:pPr marL="0" indent="0">
              <a:buNone/>
            </a:pPr>
            <a:endParaRPr lang="en-US" sz="3600" dirty="0"/>
          </a:p>
          <a:p>
            <a:endParaRPr lang="en-US" dirty="0"/>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2625" y="5405438"/>
            <a:ext cx="7778750" cy="1438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77577338"/>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9100" y="609600"/>
            <a:ext cx="8229600" cy="1143000"/>
          </a:xfrm>
        </p:spPr>
        <p:txBody>
          <a:bodyPr>
            <a:normAutofit fontScale="90000"/>
          </a:bodyPr>
          <a:lstStyle/>
          <a:p>
            <a:r>
              <a:rPr lang="en-US" b="1" dirty="0"/>
              <a:t>Complaint for Penalties: </a:t>
            </a:r>
            <a:r>
              <a:rPr lang="en-US" dirty="0"/>
              <a:t>Form 410</a:t>
            </a:r>
          </a:p>
        </p:txBody>
      </p:sp>
      <p:sp>
        <p:nvSpPr>
          <p:cNvPr id="3" name="Content Placeholder 2"/>
          <p:cNvSpPr>
            <a:spLocks noGrp="1"/>
          </p:cNvSpPr>
          <p:nvPr>
            <p:ph idx="1"/>
          </p:nvPr>
        </p:nvSpPr>
        <p:spPr>
          <a:xfrm>
            <a:off x="609600" y="1600200"/>
            <a:ext cx="7924800" cy="4343400"/>
          </a:xfrm>
        </p:spPr>
        <p:txBody>
          <a:bodyPr>
            <a:normAutofit/>
          </a:bodyPr>
          <a:lstStyle/>
          <a:p>
            <a:pPr marL="514350" indent="-514350">
              <a:buFont typeface="Arial" panose="020B0604020202020204" pitchFamily="34" charset="0"/>
              <a:buAutoNum type="arabicPeriod"/>
            </a:pPr>
            <a:endParaRPr lang="en-US" sz="1100" dirty="0"/>
          </a:p>
          <a:p>
            <a:r>
              <a:rPr lang="en-US" sz="3500" dirty="0"/>
              <a:t>On (</a:t>
            </a:r>
            <a:r>
              <a:rPr lang="en-US" sz="3500" u="sng" dirty="0">
                <a:solidFill>
                  <a:srgbClr val="FF0000"/>
                </a:solidFill>
              </a:rPr>
              <a:t>insert date the notice of non-payment was sent via certified mail</a:t>
            </a:r>
            <a:r>
              <a:rPr lang="en-US" sz="3500" dirty="0"/>
              <a:t>), the health care provider sent the employer/insurer copies of bills for medical or health care services related to the work-related injury. </a:t>
            </a:r>
          </a:p>
          <a:p>
            <a:pPr marL="0" indent="0">
              <a:buNone/>
            </a:pPr>
            <a:endParaRPr lang="en-US" sz="3600" dirty="0"/>
          </a:p>
          <a:p>
            <a:endParaRPr lang="en-US" dirty="0"/>
          </a:p>
        </p:txBody>
      </p:sp>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4525" y="5367338"/>
            <a:ext cx="7778750" cy="1438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11672432"/>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1143000"/>
          </a:xfrm>
        </p:spPr>
        <p:txBody>
          <a:bodyPr>
            <a:normAutofit fontScale="90000"/>
          </a:bodyPr>
          <a:lstStyle/>
          <a:p>
            <a:r>
              <a:rPr lang="en-US" b="1" dirty="0"/>
              <a:t>Complaint for Penalties: </a:t>
            </a:r>
            <a:r>
              <a:rPr lang="en-US" dirty="0"/>
              <a:t>Form 410</a:t>
            </a:r>
          </a:p>
        </p:txBody>
      </p:sp>
      <p:sp>
        <p:nvSpPr>
          <p:cNvPr id="3" name="Content Placeholder 2"/>
          <p:cNvSpPr>
            <a:spLocks noGrp="1"/>
          </p:cNvSpPr>
          <p:nvPr>
            <p:ph idx="1"/>
          </p:nvPr>
        </p:nvSpPr>
        <p:spPr>
          <a:xfrm>
            <a:off x="457200" y="1371600"/>
            <a:ext cx="8153400" cy="4830763"/>
          </a:xfrm>
        </p:spPr>
        <p:txBody>
          <a:bodyPr>
            <a:normAutofit/>
          </a:bodyPr>
          <a:lstStyle/>
          <a:p>
            <a:pPr marL="0" indent="0">
              <a:buNone/>
            </a:pPr>
            <a:r>
              <a:rPr lang="en-US" sz="2400" dirty="0"/>
              <a:t>FILING INSTRUCTIONS :</a:t>
            </a:r>
          </a:p>
          <a:p>
            <a:pPr marL="400050" lvl="1" indent="0">
              <a:buNone/>
            </a:pPr>
            <a:r>
              <a:rPr lang="en-US" sz="2800" dirty="0"/>
              <a:t>1. Mail original complaint to the WCB at the above address by regular mail. </a:t>
            </a:r>
          </a:p>
          <a:p>
            <a:pPr marL="400050" lvl="1" indent="0">
              <a:buNone/>
            </a:pPr>
            <a:r>
              <a:rPr lang="en-US" sz="2800" dirty="0"/>
              <a:t>2. Mail one (1) copy </a:t>
            </a:r>
            <a:r>
              <a:rPr lang="en-US" sz="2800" b="1" dirty="0"/>
              <a:t>by certified mail, return receipt requested, </a:t>
            </a:r>
            <a:r>
              <a:rPr lang="en-US" sz="2800" dirty="0"/>
              <a:t>to each other party named in the complaint. </a:t>
            </a:r>
          </a:p>
          <a:p>
            <a:pPr marL="400050" lvl="1" indent="0">
              <a:buNone/>
            </a:pPr>
            <a:r>
              <a:rPr lang="en-US" sz="2800" dirty="0"/>
              <a:t>3. Keep one (1) copy for yourself and keep the green certified mail cards when returned to you by the U.S. Post Office. </a:t>
            </a:r>
            <a:r>
              <a:rPr lang="en-US" sz="2000" dirty="0"/>
              <a:t>	</a:t>
            </a:r>
          </a:p>
          <a:p>
            <a:endParaRPr lang="en-US" dirty="0"/>
          </a:p>
        </p:txBody>
      </p:sp>
      <p:pic>
        <p:nvPicPr>
          <p:cNvPr id="614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3575" y="5419725"/>
            <a:ext cx="7778750" cy="1438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59835144"/>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1143000"/>
          </a:xfrm>
        </p:spPr>
        <p:txBody>
          <a:bodyPr>
            <a:normAutofit fontScale="90000"/>
          </a:bodyPr>
          <a:lstStyle/>
          <a:p>
            <a:r>
              <a:rPr lang="en-US" b="1" dirty="0"/>
              <a:t>Complaint for Penalties: </a:t>
            </a:r>
            <a:r>
              <a:rPr lang="en-US" dirty="0"/>
              <a:t>Form 410</a:t>
            </a:r>
          </a:p>
        </p:txBody>
      </p:sp>
      <p:sp>
        <p:nvSpPr>
          <p:cNvPr id="3" name="Content Placeholder 2"/>
          <p:cNvSpPr>
            <a:spLocks noGrp="1"/>
          </p:cNvSpPr>
          <p:nvPr>
            <p:ph idx="1"/>
          </p:nvPr>
        </p:nvSpPr>
        <p:spPr>
          <a:xfrm>
            <a:off x="539750" y="1676400"/>
            <a:ext cx="8451850" cy="4038600"/>
          </a:xfrm>
        </p:spPr>
        <p:txBody>
          <a:bodyPr>
            <a:normAutofit lnSpcReduction="10000"/>
          </a:bodyPr>
          <a:lstStyle/>
          <a:p>
            <a:r>
              <a:rPr lang="en-US" sz="3200" dirty="0"/>
              <a:t>Complaint will be processed in accordance with Board Rules Chapter 15.</a:t>
            </a:r>
          </a:p>
          <a:p>
            <a:endParaRPr lang="en-US" sz="1100" dirty="0"/>
          </a:p>
          <a:p>
            <a:r>
              <a:rPr lang="en-US" sz="3200" dirty="0">
                <a:solidFill>
                  <a:srgbClr val="FF0000"/>
                </a:solidFill>
              </a:rPr>
              <a:t>You will be asked to provide a position paper; make sure you respond or your complaint will be dismissed.</a:t>
            </a:r>
          </a:p>
          <a:p>
            <a:endParaRPr lang="en-US" sz="1100" dirty="0"/>
          </a:p>
          <a:p>
            <a:r>
              <a:rPr lang="en-US" sz="3200" dirty="0"/>
              <a:t>Hearing Officer Dunn will issue an order regarding the disposition of the complaint.	</a:t>
            </a:r>
          </a:p>
          <a:p>
            <a:endParaRPr lang="en-US" dirty="0"/>
          </a:p>
        </p:txBody>
      </p:sp>
      <p:pic>
        <p:nvPicPr>
          <p:cNvPr id="1126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4400" y="5413375"/>
            <a:ext cx="7778750" cy="1444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50457239"/>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1143000"/>
          </a:xfrm>
        </p:spPr>
        <p:txBody>
          <a:bodyPr>
            <a:normAutofit fontScale="90000"/>
          </a:bodyPr>
          <a:lstStyle/>
          <a:p>
            <a:r>
              <a:rPr lang="en-US" b="1" dirty="0"/>
              <a:t>Complaint for Audit:</a:t>
            </a:r>
            <a:br>
              <a:rPr lang="en-US" dirty="0"/>
            </a:br>
            <a:r>
              <a:rPr lang="en-US" dirty="0"/>
              <a:t>Form 282</a:t>
            </a:r>
          </a:p>
        </p:txBody>
      </p:sp>
      <p:sp>
        <p:nvSpPr>
          <p:cNvPr id="3" name="Content Placeholder 2"/>
          <p:cNvSpPr>
            <a:spLocks noGrp="1"/>
          </p:cNvSpPr>
          <p:nvPr>
            <p:ph idx="1"/>
          </p:nvPr>
        </p:nvSpPr>
        <p:spPr>
          <a:xfrm>
            <a:off x="304800" y="1524000"/>
            <a:ext cx="8610600" cy="4267200"/>
          </a:xfrm>
        </p:spPr>
        <p:txBody>
          <a:bodyPr>
            <a:noAutofit/>
          </a:bodyPr>
          <a:lstStyle/>
          <a:p>
            <a:r>
              <a:rPr lang="en-US" sz="2500" dirty="0"/>
              <a:t>The Complainant asks the Board to conduct an investigation to determine if the insurer, self-administered employer or third-party administrator has violated 39-A M.R.S.A. Section 359 by engaging in a </a:t>
            </a:r>
            <a:r>
              <a:rPr lang="en-US" sz="2500" dirty="0">
                <a:solidFill>
                  <a:srgbClr val="FF0000"/>
                </a:solidFill>
              </a:rPr>
              <a:t>pattern</a:t>
            </a:r>
            <a:r>
              <a:rPr lang="en-US" sz="2500" dirty="0"/>
              <a:t> of questionable claims-handling techniques or </a:t>
            </a:r>
            <a:r>
              <a:rPr lang="en-US" sz="2500" dirty="0">
                <a:solidFill>
                  <a:srgbClr val="FF0000"/>
                </a:solidFill>
              </a:rPr>
              <a:t>repeated</a:t>
            </a:r>
            <a:r>
              <a:rPr lang="en-US" sz="2500" dirty="0"/>
              <a:t> unreasonably contested claims and/or has violated Section 360(2) by committing a </a:t>
            </a:r>
            <a:r>
              <a:rPr lang="en-US" sz="2500" dirty="0">
                <a:solidFill>
                  <a:srgbClr val="FF0000"/>
                </a:solidFill>
              </a:rPr>
              <a:t>willful </a:t>
            </a:r>
            <a:r>
              <a:rPr lang="en-US" sz="2500" dirty="0"/>
              <a:t>violation of the Act or committing </a:t>
            </a:r>
            <a:r>
              <a:rPr lang="en-US" sz="2500" dirty="0">
                <a:solidFill>
                  <a:srgbClr val="FF0000"/>
                </a:solidFill>
              </a:rPr>
              <a:t>fraud or intentional misrepresentation</a:t>
            </a:r>
            <a:r>
              <a:rPr lang="en-US" sz="2500" dirty="0"/>
              <a:t>. The Complainant asks that the Board assess all applicable penalties. </a:t>
            </a:r>
          </a:p>
        </p:txBody>
      </p:sp>
      <p:pic>
        <p:nvPicPr>
          <p:cNvPr id="1229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2625" y="5377089"/>
            <a:ext cx="7778750" cy="1444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51893099"/>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90600"/>
            <a:ext cx="8229600" cy="1143000"/>
          </a:xfrm>
        </p:spPr>
        <p:txBody>
          <a:bodyPr>
            <a:normAutofit fontScale="90000"/>
          </a:bodyPr>
          <a:lstStyle/>
          <a:p>
            <a:r>
              <a:rPr lang="en-US" b="1" dirty="0"/>
              <a:t>Complaint for Audit:</a:t>
            </a:r>
            <a:br>
              <a:rPr lang="en-US" dirty="0"/>
            </a:br>
            <a:r>
              <a:rPr lang="en-US" dirty="0"/>
              <a:t>Form 282</a:t>
            </a:r>
          </a:p>
        </p:txBody>
      </p:sp>
      <p:sp>
        <p:nvSpPr>
          <p:cNvPr id="3" name="Content Placeholder 2"/>
          <p:cNvSpPr>
            <a:spLocks noGrp="1"/>
          </p:cNvSpPr>
          <p:nvPr>
            <p:ph idx="1"/>
          </p:nvPr>
        </p:nvSpPr>
        <p:spPr>
          <a:xfrm>
            <a:off x="381000" y="2286000"/>
            <a:ext cx="8610600" cy="2667000"/>
          </a:xfrm>
        </p:spPr>
        <p:txBody>
          <a:bodyPr>
            <a:normAutofit/>
          </a:bodyPr>
          <a:lstStyle/>
          <a:p>
            <a:r>
              <a:rPr lang="en-US" sz="3200" dirty="0"/>
              <a:t>Can be filed on one or several claims.</a:t>
            </a:r>
          </a:p>
          <a:p>
            <a:r>
              <a:rPr lang="en-US" sz="3200" dirty="0"/>
              <a:t>Sent to the Board’s Director of Audits </a:t>
            </a:r>
            <a:r>
              <a:rPr lang="en-US" sz="3200" dirty="0">
                <a:hlinkClick r:id="rId3"/>
              </a:rPr>
              <a:t>Gordon.Davis@maine.gov</a:t>
            </a:r>
            <a:endParaRPr lang="en-US" sz="3200" dirty="0"/>
          </a:p>
        </p:txBody>
      </p:sp>
      <p:pic>
        <p:nvPicPr>
          <p:cNvPr id="1229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2625" y="5257800"/>
            <a:ext cx="7778750" cy="1444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3733871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609600"/>
            <a:ext cx="8382000" cy="838200"/>
          </a:xfrm>
        </p:spPr>
        <p:txBody>
          <a:bodyPr>
            <a:normAutofit fontScale="90000"/>
          </a:bodyPr>
          <a:lstStyle/>
          <a:p>
            <a:r>
              <a:rPr lang="en-US" dirty="0"/>
              <a:t>Statutory and Regulatory References</a:t>
            </a:r>
          </a:p>
        </p:txBody>
      </p:sp>
      <p:sp>
        <p:nvSpPr>
          <p:cNvPr id="5" name="Content Placeholder 2"/>
          <p:cNvSpPr>
            <a:spLocks noGrp="1"/>
          </p:cNvSpPr>
          <p:nvPr>
            <p:ph idx="1"/>
          </p:nvPr>
        </p:nvSpPr>
        <p:spPr>
          <a:xfrm>
            <a:off x="457200" y="1447801"/>
            <a:ext cx="8229600" cy="4038600"/>
          </a:xfrm>
        </p:spPr>
        <p:txBody>
          <a:bodyPr>
            <a:normAutofit fontScale="92500" lnSpcReduction="10000"/>
          </a:bodyPr>
          <a:lstStyle/>
          <a:p>
            <a:pPr marL="0" indent="0">
              <a:buNone/>
            </a:pPr>
            <a:r>
              <a:rPr lang="en-US" sz="3500" dirty="0"/>
              <a:t>There are no statutory or regulatory provisions regarding:</a:t>
            </a:r>
          </a:p>
          <a:p>
            <a:pPr marL="0" indent="0">
              <a:buNone/>
            </a:pPr>
            <a:endParaRPr lang="en-US" sz="1050" dirty="0"/>
          </a:p>
          <a:p>
            <a:r>
              <a:rPr lang="en-US" sz="3200" dirty="0"/>
              <a:t>“Timely Filing”</a:t>
            </a:r>
          </a:p>
          <a:p>
            <a:endParaRPr lang="en-US" sz="800" dirty="0"/>
          </a:p>
          <a:p>
            <a:r>
              <a:rPr lang="en-US" sz="3200" dirty="0"/>
              <a:t>NCCI/OCE Edits and Other Medicare Payment Policies and Reimbursement Rules</a:t>
            </a:r>
          </a:p>
          <a:p>
            <a:pPr marL="480060" indent="-571500"/>
            <a:endParaRPr lang="en-US" sz="800" dirty="0"/>
          </a:p>
          <a:p>
            <a:r>
              <a:rPr lang="en-US" sz="3200" dirty="0"/>
              <a:t>Explanation of Benefits/Review</a:t>
            </a:r>
          </a:p>
          <a:p>
            <a:endParaRPr lang="en-US" sz="800" dirty="0"/>
          </a:p>
          <a:p>
            <a:r>
              <a:rPr lang="en-US" sz="3200" dirty="0"/>
              <a:t>Appeals/Requests for Reconsideration</a:t>
            </a:r>
          </a:p>
          <a:p>
            <a:pPr marL="0" indent="0">
              <a:buNone/>
            </a:pPr>
            <a:endParaRPr lang="en-US" sz="3500" dirty="0"/>
          </a:p>
          <a:p>
            <a:pPr marL="0" indent="0">
              <a:buNone/>
            </a:pPr>
            <a:endParaRPr lang="en-US" sz="3500" dirty="0"/>
          </a:p>
        </p:txBody>
      </p:sp>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2625" y="5426533"/>
            <a:ext cx="7778750" cy="1444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74703004"/>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solidFill>
                  <a:srgbClr val="002060"/>
                </a:solidFill>
              </a:rPr>
              <a:t>Provider Review: </a:t>
            </a:r>
            <a:r>
              <a:rPr lang="en-US" dirty="0">
                <a:solidFill>
                  <a:srgbClr val="002060"/>
                </a:solidFill>
              </a:rPr>
              <a:t>Top Reasons Bills are Paid Incorrectly</a:t>
            </a:r>
          </a:p>
        </p:txBody>
      </p:sp>
      <p:sp>
        <p:nvSpPr>
          <p:cNvPr id="4" name="Content Placeholder 3"/>
          <p:cNvSpPr>
            <a:spLocks noGrp="1"/>
          </p:cNvSpPr>
          <p:nvPr>
            <p:ph idx="1"/>
          </p:nvPr>
        </p:nvSpPr>
        <p:spPr>
          <a:xfrm>
            <a:off x="457200" y="1981200"/>
            <a:ext cx="8382000" cy="3962400"/>
          </a:xfrm>
        </p:spPr>
        <p:txBody>
          <a:bodyPr>
            <a:normAutofit/>
          </a:bodyPr>
          <a:lstStyle/>
          <a:p>
            <a:r>
              <a:rPr lang="en-US" dirty="0">
                <a:solidFill>
                  <a:srgbClr val="FF0000"/>
                </a:solidFill>
              </a:rPr>
              <a:t>Procedures with modifiers not paid correctly</a:t>
            </a:r>
          </a:p>
          <a:p>
            <a:r>
              <a:rPr lang="en-US" dirty="0">
                <a:solidFill>
                  <a:srgbClr val="002060"/>
                </a:solidFill>
              </a:rPr>
              <a:t>Outpatient facility bills paid by applying the “lessor-of” logic at the line level versus the bill level</a:t>
            </a:r>
          </a:p>
          <a:p>
            <a:r>
              <a:rPr lang="en-US" dirty="0">
                <a:solidFill>
                  <a:srgbClr val="FF0000"/>
                </a:solidFill>
              </a:rPr>
              <a:t>Implants, medical records charges, and/or the charge to complete the M-1 form are not paid</a:t>
            </a:r>
          </a:p>
          <a:p>
            <a:r>
              <a:rPr lang="en-US" dirty="0">
                <a:solidFill>
                  <a:srgbClr val="002060"/>
                </a:solidFill>
              </a:rPr>
              <a:t>Professional fee schedule applied to facility fees; i.e. using Appendix II rather than IV</a:t>
            </a:r>
          </a:p>
        </p:txBody>
      </p:sp>
      <p:pic>
        <p:nvPicPr>
          <p:cNvPr id="2150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2625" y="5408902"/>
            <a:ext cx="7778750" cy="1450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006997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solidFill>
                  <a:srgbClr val="002060"/>
                </a:solidFill>
              </a:rPr>
              <a:t>Provider Review: </a:t>
            </a:r>
            <a:r>
              <a:rPr lang="en-US" dirty="0">
                <a:solidFill>
                  <a:srgbClr val="002060"/>
                </a:solidFill>
              </a:rPr>
              <a:t>Top Reasons Bills are Paid Incorrectly</a:t>
            </a:r>
          </a:p>
        </p:txBody>
      </p:sp>
      <p:sp>
        <p:nvSpPr>
          <p:cNvPr id="4" name="Content Placeholder 3"/>
          <p:cNvSpPr>
            <a:spLocks noGrp="1"/>
          </p:cNvSpPr>
          <p:nvPr>
            <p:ph idx="1"/>
          </p:nvPr>
        </p:nvSpPr>
        <p:spPr>
          <a:xfrm>
            <a:off x="457200" y="1981200"/>
            <a:ext cx="8382000" cy="3809999"/>
          </a:xfrm>
        </p:spPr>
        <p:txBody>
          <a:bodyPr>
            <a:normAutofit/>
          </a:bodyPr>
          <a:lstStyle/>
          <a:p>
            <a:r>
              <a:rPr lang="en-US" dirty="0">
                <a:solidFill>
                  <a:srgbClr val="FF0000"/>
                </a:solidFill>
              </a:rPr>
              <a:t>Medicare logic applied versus the Maine WC fee schedule rules</a:t>
            </a:r>
          </a:p>
          <a:p>
            <a:r>
              <a:rPr lang="en-US" dirty="0">
                <a:solidFill>
                  <a:srgbClr val="002060"/>
                </a:solidFill>
              </a:rPr>
              <a:t>Network discounts applied inappropriately</a:t>
            </a:r>
          </a:p>
          <a:p>
            <a:r>
              <a:rPr lang="en-US" dirty="0">
                <a:solidFill>
                  <a:srgbClr val="FF0000"/>
                </a:solidFill>
              </a:rPr>
              <a:t>Facility or professional charges not paid for providers that split bill</a:t>
            </a:r>
          </a:p>
        </p:txBody>
      </p:sp>
      <p:pic>
        <p:nvPicPr>
          <p:cNvPr id="2150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2625" y="5408902"/>
            <a:ext cx="7778750" cy="1450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330817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Provider Review:</a:t>
            </a:r>
            <a:br>
              <a:rPr lang="en-US" dirty="0"/>
            </a:br>
            <a:r>
              <a:rPr lang="en-US" dirty="0"/>
              <a:t>Professional Services</a:t>
            </a:r>
          </a:p>
        </p:txBody>
      </p:sp>
      <p:sp>
        <p:nvSpPr>
          <p:cNvPr id="3" name="Content Placeholder 2"/>
          <p:cNvSpPr>
            <a:spLocks noGrp="1"/>
          </p:cNvSpPr>
          <p:nvPr>
            <p:ph idx="1"/>
          </p:nvPr>
        </p:nvSpPr>
        <p:spPr>
          <a:xfrm>
            <a:off x="685800" y="1828800"/>
            <a:ext cx="7594600" cy="3886200"/>
          </a:xfrm>
        </p:spPr>
        <p:txBody>
          <a:bodyPr>
            <a:normAutofit/>
          </a:bodyPr>
          <a:lstStyle/>
          <a:p>
            <a:r>
              <a:rPr lang="en-US" sz="3900" dirty="0"/>
              <a:t>MAP using Section 2 and Appendix II.</a:t>
            </a:r>
          </a:p>
          <a:p>
            <a:pPr lvl="1"/>
            <a:r>
              <a:rPr lang="en-US" sz="3500" dirty="0"/>
              <a:t>Based on National Physician Fee Schedule Relative Value File and the Board’s base rates.</a:t>
            </a:r>
          </a:p>
          <a:p>
            <a:pPr lvl="1"/>
            <a:r>
              <a:rPr lang="en-US" sz="3500" dirty="0">
                <a:solidFill>
                  <a:srgbClr val="FF0000"/>
                </a:solidFill>
              </a:rPr>
              <a:t>Lesser of logic applied line by line.</a:t>
            </a:r>
          </a:p>
          <a:p>
            <a:endParaRPr lang="en-US" dirty="0"/>
          </a:p>
        </p:txBody>
      </p:sp>
      <p:pic>
        <p:nvPicPr>
          <p:cNvPr id="6041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8200" y="5419725"/>
            <a:ext cx="7778750" cy="1438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32802014"/>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p:cNvSpPr>
            <a:spLocks noGrp="1"/>
          </p:cNvSpPr>
          <p:nvPr>
            <p:ph type="title"/>
          </p:nvPr>
        </p:nvSpPr>
        <p:spPr>
          <a:xfrm>
            <a:off x="348712" y="762000"/>
            <a:ext cx="8365512" cy="685800"/>
          </a:xfrm>
        </p:spPr>
        <p:txBody>
          <a:bodyPr>
            <a:normAutofit fontScale="90000"/>
          </a:bodyPr>
          <a:lstStyle/>
          <a:p>
            <a:r>
              <a:rPr lang="en-US" cap="none" dirty="0"/>
              <a:t>E&amp;M </a:t>
            </a:r>
            <a:r>
              <a:rPr lang="en-US" dirty="0"/>
              <a:t>e</a:t>
            </a:r>
            <a:r>
              <a:rPr lang="en-US" cap="none" dirty="0"/>
              <a:t>xample</a:t>
            </a:r>
          </a:p>
        </p:txBody>
      </p:sp>
      <p:sp>
        <p:nvSpPr>
          <p:cNvPr id="8" name="Content Placeholder 3"/>
          <p:cNvSpPr>
            <a:spLocks noGrp="1"/>
          </p:cNvSpPr>
          <p:nvPr>
            <p:ph idx="1"/>
          </p:nvPr>
        </p:nvSpPr>
        <p:spPr>
          <a:xfrm>
            <a:off x="381000" y="3200400"/>
            <a:ext cx="8503920" cy="3505200"/>
          </a:xfrm>
        </p:spPr>
        <p:txBody>
          <a:bodyPr>
            <a:normAutofit/>
          </a:bodyPr>
          <a:lstStyle/>
          <a:p>
            <a:pPr marL="0" indent="0">
              <a:buNone/>
            </a:pPr>
            <a:endParaRPr lang="en-US" dirty="0"/>
          </a:p>
          <a:p>
            <a:endParaRPr lang="en-US" sz="3200" u="sng" dirty="0"/>
          </a:p>
          <a:p>
            <a:endParaRPr lang="en-US" dirty="0"/>
          </a:p>
        </p:txBody>
      </p:sp>
      <p:sp>
        <p:nvSpPr>
          <p:cNvPr id="9" name="Content Placeholder 3"/>
          <p:cNvSpPr txBox="1">
            <a:spLocks/>
          </p:cNvSpPr>
          <p:nvPr/>
        </p:nvSpPr>
        <p:spPr>
          <a:xfrm>
            <a:off x="381000" y="3886200"/>
            <a:ext cx="8656320" cy="2971800"/>
          </a:xfrm>
          <a:prstGeom prst="rect">
            <a:avLst/>
          </a:prstGeom>
        </p:spPr>
        <p:txBody>
          <a:bodyPr vert="horz">
            <a:normAutofit/>
          </a:bodyPr>
          <a:lst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a:lstStyle>
          <a:p>
            <a:endParaRPr lang="en-US" sz="1000" b="1" dirty="0"/>
          </a:p>
          <a:p>
            <a:pPr marL="0" indent="0">
              <a:buNone/>
            </a:pPr>
            <a:r>
              <a:rPr lang="en-US" dirty="0"/>
              <a:t>Appendix II:</a:t>
            </a:r>
          </a:p>
          <a:p>
            <a:pPr>
              <a:buFont typeface="Wingdings"/>
              <a:buBlip>
                <a:blip r:embed="rId3"/>
              </a:buBlip>
            </a:pPr>
            <a:endParaRPr lang="en-US" dirty="0"/>
          </a:p>
          <a:p>
            <a:pPr>
              <a:buFont typeface="Wingdings"/>
              <a:buBlip>
                <a:blip r:embed="rId3"/>
              </a:buBlip>
            </a:pPr>
            <a:endParaRPr lang="en-US" dirty="0"/>
          </a:p>
          <a:p>
            <a:pPr>
              <a:buFont typeface="Wingdings"/>
              <a:buBlip>
                <a:blip r:embed="rId3"/>
              </a:buBlip>
            </a:pPr>
            <a:endParaRPr lang="en-US" dirty="0"/>
          </a:p>
          <a:p>
            <a:pPr>
              <a:buFont typeface="Wingdings"/>
              <a:buBlip>
                <a:blip r:embed="rId3"/>
              </a:buBlip>
            </a:pPr>
            <a:endParaRPr lang="en-US" sz="3200" dirty="0"/>
          </a:p>
          <a:p>
            <a:endParaRPr lang="en-US" sz="3200" u="sng" dirty="0"/>
          </a:p>
          <a:p>
            <a:endParaRPr lang="en-US" dirty="0"/>
          </a:p>
        </p:txBody>
      </p:sp>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74536" y="1691575"/>
            <a:ext cx="7210425" cy="2362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aphicFrame>
        <p:nvGraphicFramePr>
          <p:cNvPr id="3" name="Table 2"/>
          <p:cNvGraphicFramePr>
            <a:graphicFrameLocks noGrp="1"/>
          </p:cNvGraphicFramePr>
          <p:nvPr/>
        </p:nvGraphicFramePr>
        <p:xfrm>
          <a:off x="790188" y="4724400"/>
          <a:ext cx="7492366" cy="1745826"/>
        </p:xfrm>
        <a:graphic>
          <a:graphicData uri="http://schemas.openxmlformats.org/drawingml/2006/table">
            <a:tbl>
              <a:tblPr firstRow="1" bandRow="1">
                <a:tableStyleId>{5C22544A-7EE6-4342-B048-85BDC9FD1C3A}</a:tableStyleId>
              </a:tblPr>
              <a:tblGrid>
                <a:gridCol w="3746183">
                  <a:extLst>
                    <a:ext uri="{9D8B030D-6E8A-4147-A177-3AD203B41FA5}">
                      <a16:colId xmlns:a16="http://schemas.microsoft.com/office/drawing/2014/main" val="20000"/>
                    </a:ext>
                  </a:extLst>
                </a:gridCol>
                <a:gridCol w="3746183">
                  <a:extLst>
                    <a:ext uri="{9D8B030D-6E8A-4147-A177-3AD203B41FA5}">
                      <a16:colId xmlns:a16="http://schemas.microsoft.com/office/drawing/2014/main" val="20001"/>
                    </a:ext>
                  </a:extLst>
                </a:gridCol>
              </a:tblGrid>
              <a:tr h="349250">
                <a:tc>
                  <a:txBody>
                    <a:bodyPr/>
                    <a:lstStyle/>
                    <a:p>
                      <a:pPr algn="ctr"/>
                      <a:r>
                        <a:rPr lang="en-US" sz="2800" dirty="0"/>
                        <a:t>CPT</a:t>
                      </a:r>
                    </a:p>
                  </a:txBody>
                  <a:tcPr/>
                </a:tc>
                <a:tc>
                  <a:txBody>
                    <a:bodyPr/>
                    <a:lstStyle/>
                    <a:p>
                      <a:pPr algn="ctr"/>
                      <a:r>
                        <a:rPr lang="en-US" sz="2800" dirty="0"/>
                        <a:t>FEE</a:t>
                      </a:r>
                    </a:p>
                  </a:txBody>
                  <a:tcPr/>
                </a:tc>
                <a:extLst>
                  <a:ext uri="{0D108BD9-81ED-4DB2-BD59-A6C34878D82A}">
                    <a16:rowId xmlns:a16="http://schemas.microsoft.com/office/drawing/2014/main" val="10000"/>
                  </a:ext>
                </a:extLst>
              </a:tr>
              <a:tr h="613833">
                <a:tc>
                  <a:txBody>
                    <a:bodyPr/>
                    <a:lstStyle/>
                    <a:p>
                      <a:pPr algn="ctr"/>
                      <a:r>
                        <a:rPr lang="en-US" sz="2800" dirty="0"/>
                        <a:t>99213</a:t>
                      </a:r>
                    </a:p>
                  </a:txBody>
                  <a:tcPr/>
                </a:tc>
                <a:tc>
                  <a:txBody>
                    <a:bodyPr/>
                    <a:lstStyle/>
                    <a:p>
                      <a:pPr algn="ctr" fontAlgn="b"/>
                      <a:r>
                        <a:rPr kumimoji="0" lang="en-US" sz="2800" kern="1200" dirty="0">
                          <a:solidFill>
                            <a:schemeClr val="dk1"/>
                          </a:solidFill>
                          <a:latin typeface="+mn-lt"/>
                          <a:ea typeface="+mn-ea"/>
                          <a:cs typeface="+mn-cs"/>
                        </a:rPr>
                        <a:t>$126.60 </a:t>
                      </a:r>
                    </a:p>
                  </a:txBody>
                  <a:tcPr marL="9525" marR="9525" marT="9525" marB="0" anchor="b"/>
                </a:tc>
                <a:extLst>
                  <a:ext uri="{0D108BD9-81ED-4DB2-BD59-A6C34878D82A}">
                    <a16:rowId xmlns:a16="http://schemas.microsoft.com/office/drawing/2014/main" val="10001"/>
                  </a:ext>
                </a:extLst>
              </a:tr>
              <a:tr h="613833">
                <a:tc>
                  <a:txBody>
                    <a:bodyPr/>
                    <a:lstStyle/>
                    <a:p>
                      <a:pPr algn="ctr"/>
                      <a:r>
                        <a:rPr lang="en-US" sz="2800" dirty="0"/>
                        <a:t>98926</a:t>
                      </a:r>
                    </a:p>
                  </a:txBody>
                  <a:tcPr/>
                </a:tc>
                <a:tc>
                  <a:txBody>
                    <a:bodyPr/>
                    <a:lstStyle/>
                    <a:p>
                      <a:pPr algn="ctr"/>
                      <a:r>
                        <a:rPr lang="en-US" sz="2800" dirty="0"/>
                        <a:t>$77.40</a:t>
                      </a:r>
                    </a:p>
                  </a:txBody>
                  <a:tcPr/>
                </a:tc>
                <a:extLst>
                  <a:ext uri="{0D108BD9-81ED-4DB2-BD59-A6C34878D82A}">
                    <a16:rowId xmlns:a16="http://schemas.microsoft.com/office/drawing/2014/main" val="10002"/>
                  </a:ext>
                </a:extLst>
              </a:tr>
            </a:tbl>
          </a:graphicData>
        </a:graphic>
      </p:graphicFrame>
      <p:sp>
        <p:nvSpPr>
          <p:cNvPr id="2" name="Oval 1"/>
          <p:cNvSpPr/>
          <p:nvPr/>
        </p:nvSpPr>
        <p:spPr>
          <a:xfrm>
            <a:off x="790188" y="2091625"/>
            <a:ext cx="7492365" cy="15621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rgbClr val="FF0000"/>
                </a:solidFill>
              </a:ln>
              <a:noFill/>
            </a:endParaRPr>
          </a:p>
        </p:txBody>
      </p:sp>
    </p:spTree>
    <p:extLst>
      <p:ext uri="{BB962C8B-B14F-4D97-AF65-F5344CB8AC3E}">
        <p14:creationId xmlns:p14="http://schemas.microsoft.com/office/powerpoint/2010/main" val="1083736968"/>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a:spLocks noGrp="1"/>
          </p:cNvSpPr>
          <p:nvPr>
            <p:ph type="title"/>
          </p:nvPr>
        </p:nvSpPr>
        <p:spPr>
          <a:xfrm>
            <a:off x="336856" y="914400"/>
            <a:ext cx="8365512" cy="685800"/>
          </a:xfrm>
        </p:spPr>
        <p:txBody>
          <a:bodyPr>
            <a:normAutofit fontScale="90000"/>
          </a:bodyPr>
          <a:lstStyle/>
          <a:p>
            <a:r>
              <a:rPr lang="en-US" cap="none" dirty="0"/>
              <a:t>E&amp;M </a:t>
            </a:r>
            <a:r>
              <a:rPr lang="en-US" dirty="0"/>
              <a:t>e</a:t>
            </a:r>
            <a:r>
              <a:rPr lang="en-US" cap="none" dirty="0"/>
              <a:t>xample</a:t>
            </a:r>
          </a:p>
        </p:txBody>
      </p:sp>
      <p:sp>
        <p:nvSpPr>
          <p:cNvPr id="4" name="Content Placeholder 3"/>
          <p:cNvSpPr>
            <a:spLocks noGrp="1"/>
          </p:cNvSpPr>
          <p:nvPr>
            <p:ph idx="1"/>
          </p:nvPr>
        </p:nvSpPr>
        <p:spPr>
          <a:xfrm>
            <a:off x="381000" y="4572000"/>
            <a:ext cx="8503920" cy="2133600"/>
          </a:xfrm>
        </p:spPr>
        <p:txBody>
          <a:bodyPr>
            <a:normAutofit/>
          </a:bodyPr>
          <a:lstStyle/>
          <a:p>
            <a:pPr marL="114300" lvl="0" indent="0">
              <a:buNone/>
            </a:pPr>
            <a:r>
              <a:rPr lang="en-US" sz="2800" dirty="0"/>
              <a:t>S9981 is not in Appendix II.  Per Section 1.08(3): The maximum fee for copies is $5 for the first page and 45¢ for each additional page, up to a maximum of $250.00.  </a:t>
            </a:r>
          </a:p>
          <a:p>
            <a:pPr marL="114300" lvl="0" indent="0">
              <a:buNone/>
            </a:pPr>
            <a:endParaRPr lang="en-US" sz="1000" dirty="0"/>
          </a:p>
        </p:txBody>
      </p:sp>
      <p:pic>
        <p:nvPicPr>
          <p:cNvPr id="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4400" y="1996001"/>
            <a:ext cx="7210425" cy="22346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Oval 5"/>
          <p:cNvSpPr/>
          <p:nvPr/>
        </p:nvSpPr>
        <p:spPr>
          <a:xfrm>
            <a:off x="737915" y="3582759"/>
            <a:ext cx="7492365" cy="78105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rgbClr val="FF0000"/>
                </a:solidFill>
              </a:ln>
              <a:noFill/>
            </a:endParaRPr>
          </a:p>
        </p:txBody>
      </p:sp>
    </p:spTree>
    <p:extLst>
      <p:ext uri="{BB962C8B-B14F-4D97-AF65-F5344CB8AC3E}">
        <p14:creationId xmlns:p14="http://schemas.microsoft.com/office/powerpoint/2010/main" val="2311695935"/>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a:spLocks noGrp="1"/>
          </p:cNvSpPr>
          <p:nvPr>
            <p:ph type="title"/>
          </p:nvPr>
        </p:nvSpPr>
        <p:spPr>
          <a:xfrm>
            <a:off x="260656" y="762000"/>
            <a:ext cx="8365512" cy="685800"/>
          </a:xfrm>
        </p:spPr>
        <p:txBody>
          <a:bodyPr>
            <a:normAutofit fontScale="90000"/>
          </a:bodyPr>
          <a:lstStyle/>
          <a:p>
            <a:r>
              <a:rPr lang="en-US" cap="none" dirty="0"/>
              <a:t>E&amp;M example</a:t>
            </a:r>
          </a:p>
        </p:txBody>
      </p:sp>
      <p:sp>
        <p:nvSpPr>
          <p:cNvPr id="4" name="Content Placeholder 3"/>
          <p:cNvSpPr>
            <a:spLocks noGrp="1"/>
          </p:cNvSpPr>
          <p:nvPr>
            <p:ph idx="1"/>
          </p:nvPr>
        </p:nvSpPr>
        <p:spPr>
          <a:xfrm>
            <a:off x="381000" y="4052047"/>
            <a:ext cx="8503920" cy="2590800"/>
          </a:xfrm>
        </p:spPr>
        <p:txBody>
          <a:bodyPr>
            <a:normAutofit/>
          </a:bodyPr>
          <a:lstStyle/>
          <a:p>
            <a:pPr marL="114300" indent="0">
              <a:buNone/>
            </a:pPr>
            <a:r>
              <a:rPr lang="en-US" sz="2800" dirty="0"/>
              <a:t>Amount Due = $126.60 + $77.40 + $5.00 = </a:t>
            </a:r>
            <a:r>
              <a:rPr lang="en-US" sz="2800" u="sng" dirty="0"/>
              <a:t>$209.00</a:t>
            </a:r>
            <a:r>
              <a:rPr lang="en-US" sz="2800" dirty="0"/>
              <a:t> (all MAPs less than charges).</a:t>
            </a:r>
          </a:p>
          <a:p>
            <a:pPr marL="411480" lvl="1" indent="0">
              <a:buNone/>
            </a:pPr>
            <a:r>
              <a:rPr lang="en-US" sz="2800" dirty="0">
                <a:solidFill>
                  <a:srgbClr val="FF0000"/>
                </a:solidFill>
              </a:rPr>
              <a:t>Units for S9981 should have been 3 (total number of pages) but provider didn’t bill correctly.  </a:t>
            </a:r>
          </a:p>
          <a:p>
            <a:endParaRPr lang="en-US" sz="3200" u="sng" dirty="0"/>
          </a:p>
          <a:p>
            <a:endParaRPr lang="en-US" dirty="0"/>
          </a:p>
        </p:txBody>
      </p:sp>
      <p:pic>
        <p:nvPicPr>
          <p:cNvPr id="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8200" y="1625887"/>
            <a:ext cx="7210425" cy="22346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Oval 5"/>
          <p:cNvSpPr/>
          <p:nvPr/>
        </p:nvSpPr>
        <p:spPr>
          <a:xfrm>
            <a:off x="7283824" y="3250912"/>
            <a:ext cx="685800" cy="6096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5715000" y="4038280"/>
            <a:ext cx="1066800" cy="6096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72856222"/>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a:spLocks noGrp="1"/>
          </p:cNvSpPr>
          <p:nvPr>
            <p:ph type="title"/>
          </p:nvPr>
        </p:nvSpPr>
        <p:spPr>
          <a:xfrm>
            <a:off x="301625" y="762000"/>
            <a:ext cx="8365512" cy="685800"/>
          </a:xfrm>
        </p:spPr>
        <p:txBody>
          <a:bodyPr>
            <a:normAutofit fontScale="90000"/>
          </a:bodyPr>
          <a:lstStyle/>
          <a:p>
            <a:r>
              <a:rPr lang="en-US" cap="none" dirty="0"/>
              <a:t>E&amp;M </a:t>
            </a:r>
            <a:r>
              <a:rPr lang="en-US" dirty="0"/>
              <a:t>e</a:t>
            </a:r>
            <a:r>
              <a:rPr lang="en-US" cap="none" dirty="0"/>
              <a:t>xample #2</a:t>
            </a:r>
          </a:p>
        </p:txBody>
      </p:sp>
      <p:pic>
        <p:nvPicPr>
          <p:cNvPr id="2051" name="Picture 3"/>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bwMode="auto">
          <a:xfrm>
            <a:off x="344486" y="1610470"/>
            <a:ext cx="8229600" cy="18375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Content Placeholder 3"/>
          <p:cNvSpPr txBox="1">
            <a:spLocks/>
          </p:cNvSpPr>
          <p:nvPr/>
        </p:nvSpPr>
        <p:spPr>
          <a:xfrm>
            <a:off x="301625" y="3162298"/>
            <a:ext cx="8842375" cy="3200400"/>
          </a:xfrm>
          <a:prstGeom prst="rect">
            <a:avLst/>
          </a:prstGeom>
        </p:spPr>
        <p:txBody>
          <a:bodyPr vert="horz" lIns="91440" tIns="45720" rIns="91440" bIns="45720" rtlCol="0" anchor="ctr">
            <a:normAutofit/>
          </a:bodyPr>
          <a:lstStyle>
            <a:lvl1pPr marL="342900" indent="-342900" algn="l" defTabSz="457200" rtl="0" eaLnBrk="1" latinLnBrk="0" hangingPunct="1">
              <a:spcBef>
                <a:spcPct val="20000"/>
              </a:spcBef>
              <a:spcAft>
                <a:spcPts val="600"/>
              </a:spcAft>
              <a:buClr>
                <a:schemeClr val="tx2"/>
              </a:buClr>
              <a:buFont typeface="Wingdings 2" charset="2"/>
              <a:buChar char=""/>
              <a:defRPr sz="1800" kern="1200">
                <a:solidFill>
                  <a:schemeClr val="tx1"/>
                </a:solidFill>
                <a:latin typeface="+mn-lt"/>
                <a:ea typeface="+mn-ea"/>
                <a:cs typeface="+mn-cs"/>
              </a:defRPr>
            </a:lvl1pPr>
            <a:lvl2pPr marL="742950" indent="-285750" algn="l" defTabSz="457200" rtl="0" eaLnBrk="1" latinLnBrk="0" hangingPunct="1">
              <a:spcBef>
                <a:spcPct val="20000"/>
              </a:spcBef>
              <a:spcAft>
                <a:spcPts val="600"/>
              </a:spcAft>
              <a:buClr>
                <a:schemeClr val="tx2"/>
              </a:buClr>
              <a:buFont typeface="Wingdings 2" charset="2"/>
              <a:buChar char=""/>
              <a:defRPr sz="1600" kern="1200">
                <a:solidFill>
                  <a:schemeClr val="tx1"/>
                </a:solidFill>
                <a:latin typeface="+mn-lt"/>
                <a:ea typeface="+mn-ea"/>
                <a:cs typeface="+mn-cs"/>
              </a:defRPr>
            </a:lvl2pPr>
            <a:lvl3pPr marL="1143000" indent="-228600" algn="l" defTabSz="457200" rtl="0" eaLnBrk="1" latinLnBrk="0" hangingPunct="1">
              <a:spcBef>
                <a:spcPct val="20000"/>
              </a:spcBef>
              <a:spcAft>
                <a:spcPts val="600"/>
              </a:spcAft>
              <a:buClr>
                <a:schemeClr val="tx2"/>
              </a:buClr>
              <a:buFont typeface="Wingdings 2" charset="2"/>
              <a:buChar char=""/>
              <a:defRPr sz="1400" kern="1200">
                <a:solidFill>
                  <a:schemeClr val="tx1"/>
                </a:solidFill>
                <a:latin typeface="+mn-lt"/>
                <a:ea typeface="+mn-ea"/>
                <a:cs typeface="+mn-cs"/>
              </a:defRPr>
            </a:lvl3pPr>
            <a:lvl4pPr marL="1600200" indent="-228600" algn="l" defTabSz="457200" rtl="0" eaLnBrk="1" latinLnBrk="0" hangingPunct="1">
              <a:spcBef>
                <a:spcPct val="20000"/>
              </a:spcBef>
              <a:spcAft>
                <a:spcPts val="600"/>
              </a:spcAft>
              <a:buClr>
                <a:schemeClr val="tx2"/>
              </a:buClr>
              <a:buFont typeface="Wingdings 2" charset="2"/>
              <a:buChar char=""/>
              <a:defRPr sz="1200" kern="1200">
                <a:solidFill>
                  <a:schemeClr val="tx1"/>
                </a:solidFill>
                <a:latin typeface="+mn-lt"/>
                <a:ea typeface="+mn-ea"/>
                <a:cs typeface="+mn-cs"/>
              </a:defRPr>
            </a:lvl4pPr>
            <a:lvl5pPr marL="2057400" indent="-228600" algn="l" defTabSz="457200" rtl="0" eaLnBrk="1" latinLnBrk="0" hangingPunct="1">
              <a:spcBef>
                <a:spcPct val="20000"/>
              </a:spcBef>
              <a:spcAft>
                <a:spcPts val="600"/>
              </a:spcAft>
              <a:buClr>
                <a:schemeClr val="tx2"/>
              </a:buClr>
              <a:buFont typeface="Wingdings 2" charset="2"/>
              <a:buChar char=""/>
              <a:defRPr sz="1200" kern="1200">
                <a:solidFill>
                  <a:schemeClr val="tx1"/>
                </a:solidFill>
                <a:latin typeface="+mn-lt"/>
                <a:ea typeface="+mn-ea"/>
                <a:cs typeface="+mn-cs"/>
              </a:defRPr>
            </a:lvl5pPr>
            <a:lvl6pPr marL="2514600" indent="-228600" algn="l" defTabSz="457200" rtl="0" eaLnBrk="1" latinLnBrk="0" hangingPunct="1">
              <a:spcBef>
                <a:spcPct val="20000"/>
              </a:spcBef>
              <a:buClr>
                <a:schemeClr val="tx2"/>
              </a:buClr>
              <a:buSzPct val="101000"/>
              <a:buFont typeface="Courier New" pitchFamily="49" charset="0"/>
              <a:buChar char="o"/>
              <a:defRPr sz="1200" kern="1200">
                <a:solidFill>
                  <a:schemeClr val="tx1"/>
                </a:solidFill>
                <a:latin typeface="+mn-lt"/>
                <a:ea typeface="+mn-ea"/>
                <a:cs typeface="+mn-cs"/>
              </a:defRPr>
            </a:lvl6pPr>
            <a:lvl7pPr marL="2971800" indent="-228600" algn="l" defTabSz="457200" rtl="0" eaLnBrk="1" latinLnBrk="0" hangingPunct="1">
              <a:spcBef>
                <a:spcPct val="20000"/>
              </a:spcBef>
              <a:buClr>
                <a:schemeClr val="tx2"/>
              </a:buClr>
              <a:buFont typeface="Courier New" pitchFamily="49" charset="0"/>
              <a:buChar char="o"/>
              <a:defRPr sz="1200" kern="1200" baseline="0">
                <a:solidFill>
                  <a:schemeClr val="tx1"/>
                </a:solidFill>
                <a:latin typeface="+mn-lt"/>
                <a:ea typeface="+mn-ea"/>
                <a:cs typeface="+mn-cs"/>
              </a:defRPr>
            </a:lvl7pPr>
            <a:lvl8pPr marL="3429000" indent="-228600" algn="l" defTabSz="457200" rtl="0" eaLnBrk="1" latinLnBrk="0" hangingPunct="1">
              <a:spcBef>
                <a:spcPct val="20000"/>
              </a:spcBef>
              <a:buClr>
                <a:schemeClr val="tx2"/>
              </a:buClr>
              <a:buFont typeface="Courier New" pitchFamily="49" charset="0"/>
              <a:buChar char="o"/>
              <a:defRPr sz="1200" kern="1200" baseline="0">
                <a:solidFill>
                  <a:schemeClr val="tx1"/>
                </a:solidFill>
                <a:latin typeface="+mn-lt"/>
                <a:ea typeface="+mn-ea"/>
                <a:cs typeface="+mn-cs"/>
              </a:defRPr>
            </a:lvl8pPr>
            <a:lvl9pPr marL="3886200" indent="-228600" algn="l" defTabSz="457200" rtl="0" eaLnBrk="1" latinLnBrk="0" hangingPunct="1">
              <a:spcBef>
                <a:spcPct val="20000"/>
              </a:spcBef>
              <a:buClr>
                <a:schemeClr val="tx2"/>
              </a:buClr>
              <a:buFont typeface="Courier New" pitchFamily="49" charset="0"/>
              <a:buChar char="o"/>
              <a:defRPr sz="1200" kern="1200" baseline="0">
                <a:solidFill>
                  <a:schemeClr val="tx1"/>
                </a:solidFill>
                <a:latin typeface="+mn-lt"/>
                <a:ea typeface="+mn-ea"/>
                <a:cs typeface="+mn-cs"/>
              </a:defRPr>
            </a:lvl9pPr>
          </a:lstStyle>
          <a:p>
            <a:pPr marL="274320" indent="-274320">
              <a:spcBef>
                <a:spcPts val="600"/>
              </a:spcBef>
              <a:buClr>
                <a:schemeClr val="accent1"/>
              </a:buClr>
              <a:buSzPct val="70000"/>
              <a:buFont typeface="Wingdings"/>
              <a:buChar char=""/>
            </a:pPr>
            <a:endParaRPr lang="en-US" sz="2400" b="1" dirty="0"/>
          </a:p>
          <a:p>
            <a:pPr marL="274320" indent="-274320">
              <a:spcBef>
                <a:spcPts val="600"/>
              </a:spcBef>
              <a:buClr>
                <a:schemeClr val="accent1"/>
              </a:buClr>
              <a:buSzPct val="70000"/>
              <a:buFont typeface="Wingdings"/>
              <a:buChar char=""/>
            </a:pPr>
            <a:endParaRPr lang="en-US" sz="2400" b="1" dirty="0"/>
          </a:p>
          <a:p>
            <a:pPr marL="0" indent="0">
              <a:spcBef>
                <a:spcPts val="600"/>
              </a:spcBef>
              <a:buClr>
                <a:schemeClr val="accent1"/>
              </a:buClr>
              <a:buSzPct val="70000"/>
              <a:buNone/>
            </a:pPr>
            <a:r>
              <a:rPr lang="en-US" sz="2400" dirty="0"/>
              <a:t>Appendix II: </a:t>
            </a:r>
          </a:p>
          <a:p>
            <a:pPr marL="0" indent="0">
              <a:spcBef>
                <a:spcPts val="600"/>
              </a:spcBef>
              <a:buClr>
                <a:schemeClr val="accent1"/>
              </a:buClr>
              <a:buSzPct val="70000"/>
              <a:buNone/>
            </a:pPr>
            <a:endParaRPr lang="en-US" sz="2400" b="1" dirty="0"/>
          </a:p>
          <a:p>
            <a:pPr>
              <a:buBlip>
                <a:blip r:embed="rId3"/>
              </a:buBlip>
            </a:pPr>
            <a:endParaRPr lang="en-US" sz="2200" b="1" dirty="0"/>
          </a:p>
          <a:p>
            <a:pPr>
              <a:buBlip>
                <a:blip r:embed="rId3"/>
              </a:buBlip>
            </a:pPr>
            <a:endParaRPr lang="en-US" sz="2200" b="1" dirty="0"/>
          </a:p>
          <a:p>
            <a:pPr>
              <a:buBlip>
                <a:blip r:embed="rId3"/>
              </a:buBlip>
            </a:pPr>
            <a:endParaRPr lang="en-US" sz="2200" b="1" dirty="0"/>
          </a:p>
          <a:p>
            <a:pPr>
              <a:buBlip>
                <a:blip r:embed="rId3"/>
              </a:buBlip>
            </a:pPr>
            <a:endParaRPr lang="en-US" sz="2200" b="1" dirty="0"/>
          </a:p>
        </p:txBody>
      </p:sp>
      <p:graphicFrame>
        <p:nvGraphicFramePr>
          <p:cNvPr id="3" name="Table 2"/>
          <p:cNvGraphicFramePr>
            <a:graphicFrameLocks noGrp="1"/>
          </p:cNvGraphicFramePr>
          <p:nvPr/>
        </p:nvGraphicFramePr>
        <p:xfrm>
          <a:off x="523874" y="4572000"/>
          <a:ext cx="7915276" cy="1158240"/>
        </p:xfrm>
        <a:graphic>
          <a:graphicData uri="http://schemas.openxmlformats.org/drawingml/2006/table">
            <a:tbl>
              <a:tblPr firstRow="1" bandRow="1">
                <a:tableStyleId>{BC89EF96-8CEA-46FF-86C4-4CE0E7609802}</a:tableStyleId>
              </a:tblPr>
              <a:tblGrid>
                <a:gridCol w="3957638">
                  <a:extLst>
                    <a:ext uri="{9D8B030D-6E8A-4147-A177-3AD203B41FA5}">
                      <a16:colId xmlns:a16="http://schemas.microsoft.com/office/drawing/2014/main" val="20000"/>
                    </a:ext>
                  </a:extLst>
                </a:gridCol>
                <a:gridCol w="3957638">
                  <a:extLst>
                    <a:ext uri="{9D8B030D-6E8A-4147-A177-3AD203B41FA5}">
                      <a16:colId xmlns:a16="http://schemas.microsoft.com/office/drawing/2014/main" val="20001"/>
                    </a:ext>
                  </a:extLst>
                </a:gridCol>
              </a:tblGrid>
              <a:tr h="533400">
                <a:tc>
                  <a:txBody>
                    <a:bodyPr/>
                    <a:lstStyle/>
                    <a:p>
                      <a:pPr algn="ctr"/>
                      <a:r>
                        <a:rPr lang="en-US" sz="3200" dirty="0"/>
                        <a:t>CPT</a:t>
                      </a:r>
                    </a:p>
                  </a:txBody>
                  <a:tcPr/>
                </a:tc>
                <a:tc>
                  <a:txBody>
                    <a:bodyPr/>
                    <a:lstStyle/>
                    <a:p>
                      <a:pPr algn="ctr"/>
                      <a:r>
                        <a:rPr lang="en-US" sz="3200" dirty="0"/>
                        <a:t>FEE</a:t>
                      </a:r>
                    </a:p>
                  </a:txBody>
                  <a:tcPr/>
                </a:tc>
                <a:extLst>
                  <a:ext uri="{0D108BD9-81ED-4DB2-BD59-A6C34878D82A}">
                    <a16:rowId xmlns:a16="http://schemas.microsoft.com/office/drawing/2014/main" val="10000"/>
                  </a:ext>
                </a:extLst>
              </a:tr>
              <a:tr h="533400">
                <a:tc>
                  <a:txBody>
                    <a:bodyPr/>
                    <a:lstStyle/>
                    <a:p>
                      <a:pPr algn="ctr"/>
                      <a:r>
                        <a:rPr lang="en-US" sz="3200" dirty="0"/>
                        <a:t>99203</a:t>
                      </a:r>
                    </a:p>
                  </a:txBody>
                  <a:tcPr/>
                </a:tc>
                <a:tc>
                  <a:txBody>
                    <a:bodyPr/>
                    <a:lstStyle/>
                    <a:p>
                      <a:pPr algn="ctr"/>
                      <a:r>
                        <a:rPr lang="en-US" sz="3200" dirty="0"/>
                        <a:t>$181.80</a:t>
                      </a:r>
                    </a:p>
                  </a:txBody>
                  <a:tcPr/>
                </a:tc>
                <a:extLst>
                  <a:ext uri="{0D108BD9-81ED-4DB2-BD59-A6C34878D82A}">
                    <a16:rowId xmlns:a16="http://schemas.microsoft.com/office/drawing/2014/main" val="10001"/>
                  </a:ext>
                </a:extLst>
              </a:tr>
            </a:tbl>
          </a:graphicData>
        </a:graphic>
      </p:graphicFrame>
      <p:sp>
        <p:nvSpPr>
          <p:cNvPr id="7" name="Oval 6"/>
          <p:cNvSpPr/>
          <p:nvPr/>
        </p:nvSpPr>
        <p:spPr>
          <a:xfrm>
            <a:off x="209548" y="1828800"/>
            <a:ext cx="8229601" cy="89535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rgbClr val="FF0000"/>
                </a:solidFill>
              </a:ln>
              <a:noFill/>
            </a:endParaRPr>
          </a:p>
        </p:txBody>
      </p:sp>
    </p:spTree>
    <p:extLst>
      <p:ext uri="{BB962C8B-B14F-4D97-AF65-F5344CB8AC3E}">
        <p14:creationId xmlns:p14="http://schemas.microsoft.com/office/powerpoint/2010/main" val="1966666114"/>
      </p:ext>
    </p:ext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a:spLocks noGrp="1"/>
          </p:cNvSpPr>
          <p:nvPr>
            <p:ph type="title"/>
          </p:nvPr>
        </p:nvSpPr>
        <p:spPr>
          <a:xfrm>
            <a:off x="326538" y="762000"/>
            <a:ext cx="8365512" cy="685800"/>
          </a:xfrm>
        </p:spPr>
        <p:txBody>
          <a:bodyPr>
            <a:normAutofit fontScale="90000"/>
          </a:bodyPr>
          <a:lstStyle/>
          <a:p>
            <a:r>
              <a:rPr lang="en-US" cap="none" dirty="0"/>
              <a:t>E&amp;M </a:t>
            </a:r>
            <a:r>
              <a:rPr lang="en-US" dirty="0"/>
              <a:t>e</a:t>
            </a:r>
            <a:r>
              <a:rPr lang="en-US" cap="none" dirty="0"/>
              <a:t>xample #2</a:t>
            </a:r>
          </a:p>
        </p:txBody>
      </p:sp>
      <p:sp>
        <p:nvSpPr>
          <p:cNvPr id="5" name="Content Placeholder 4"/>
          <p:cNvSpPr>
            <a:spLocks noGrp="1"/>
          </p:cNvSpPr>
          <p:nvPr>
            <p:ph idx="1"/>
          </p:nvPr>
        </p:nvSpPr>
        <p:spPr>
          <a:xfrm>
            <a:off x="361950" y="2889504"/>
            <a:ext cx="8581514" cy="3739896"/>
          </a:xfrm>
        </p:spPr>
        <p:txBody>
          <a:bodyPr>
            <a:normAutofit/>
          </a:bodyPr>
          <a:lstStyle/>
          <a:p>
            <a:pPr marL="0" indent="0">
              <a:buNone/>
            </a:pPr>
            <a:endParaRPr lang="en-US" sz="3200" dirty="0"/>
          </a:p>
          <a:p>
            <a:pPr marL="114300" indent="0">
              <a:buNone/>
            </a:pPr>
            <a:endParaRPr lang="en-US" sz="3200" dirty="0"/>
          </a:p>
          <a:p>
            <a:pPr marL="114300" indent="0">
              <a:buNone/>
            </a:pPr>
            <a:r>
              <a:rPr lang="en-US" sz="3200" dirty="0"/>
              <a:t>99080 not in Appendix II.  Per Section 1.08(2): The maximum fee for preparing a narrative report or the initial M-1 shall be: Each 10 minutes: $30.00.</a:t>
            </a:r>
            <a:endParaRPr lang="en-US" sz="3000" dirty="0"/>
          </a:p>
          <a:p>
            <a:endParaRPr lang="en-US" dirty="0"/>
          </a:p>
        </p:txBody>
      </p:sp>
      <p:pic>
        <p:nvPicPr>
          <p:cNvPr id="4"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7175" y="1600200"/>
            <a:ext cx="8504238" cy="18989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Oval 5"/>
          <p:cNvSpPr/>
          <p:nvPr/>
        </p:nvSpPr>
        <p:spPr>
          <a:xfrm>
            <a:off x="132271" y="2549652"/>
            <a:ext cx="7994197" cy="94945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rgbClr val="FF0000"/>
                </a:solidFill>
              </a:ln>
              <a:noFill/>
            </a:endParaRPr>
          </a:p>
        </p:txBody>
      </p:sp>
    </p:spTree>
    <p:extLst>
      <p:ext uri="{BB962C8B-B14F-4D97-AF65-F5344CB8AC3E}">
        <p14:creationId xmlns:p14="http://schemas.microsoft.com/office/powerpoint/2010/main" val="2844814601"/>
      </p:ext>
    </p:extLst>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a:xfrm>
            <a:off x="381000" y="876809"/>
            <a:ext cx="8365512" cy="685800"/>
          </a:xfrm>
        </p:spPr>
        <p:txBody>
          <a:bodyPr>
            <a:normAutofit fontScale="90000"/>
          </a:bodyPr>
          <a:lstStyle/>
          <a:p>
            <a:r>
              <a:rPr lang="en-US" cap="none" dirty="0"/>
              <a:t>E&amp;M </a:t>
            </a:r>
            <a:r>
              <a:rPr lang="en-US" dirty="0"/>
              <a:t>e</a:t>
            </a:r>
            <a:r>
              <a:rPr lang="en-US" cap="none" dirty="0"/>
              <a:t>xample #2</a:t>
            </a:r>
          </a:p>
        </p:txBody>
      </p:sp>
      <p:sp>
        <p:nvSpPr>
          <p:cNvPr id="5" name="Content Placeholder 4"/>
          <p:cNvSpPr>
            <a:spLocks noGrp="1"/>
          </p:cNvSpPr>
          <p:nvPr>
            <p:ph idx="1"/>
          </p:nvPr>
        </p:nvSpPr>
        <p:spPr>
          <a:xfrm>
            <a:off x="361950" y="2889504"/>
            <a:ext cx="8782050" cy="3739896"/>
          </a:xfrm>
        </p:spPr>
        <p:txBody>
          <a:bodyPr>
            <a:normAutofit/>
          </a:bodyPr>
          <a:lstStyle/>
          <a:p>
            <a:endParaRPr lang="en-US" sz="800" b="1" dirty="0"/>
          </a:p>
          <a:p>
            <a:endParaRPr lang="en-US" sz="3200" dirty="0"/>
          </a:p>
          <a:p>
            <a:endParaRPr lang="en-US" sz="3200" dirty="0"/>
          </a:p>
          <a:p>
            <a:pPr marL="114300" indent="0">
              <a:buNone/>
            </a:pPr>
            <a:r>
              <a:rPr lang="en-US" sz="3200" dirty="0"/>
              <a:t>Amount Due = $170.00 (charge less than MAP) + $30.00 (charge equals MAP) = </a:t>
            </a:r>
            <a:r>
              <a:rPr lang="en-US" sz="3200" u="sng" dirty="0"/>
              <a:t>$200.00.</a:t>
            </a:r>
          </a:p>
          <a:p>
            <a:pPr marL="514350" indent="-457200">
              <a:buBlip>
                <a:blip r:embed="rId2"/>
              </a:buBlip>
            </a:pPr>
            <a:endParaRPr lang="en-US" sz="3000" dirty="0"/>
          </a:p>
          <a:p>
            <a:endParaRPr lang="en-US" dirty="0"/>
          </a:p>
        </p:txBody>
      </p:sp>
      <p:pic>
        <p:nvPicPr>
          <p:cNvPr id="4"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6225" y="1940052"/>
            <a:ext cx="8504238" cy="18989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Oval 1"/>
          <p:cNvSpPr/>
          <p:nvPr/>
        </p:nvSpPr>
        <p:spPr>
          <a:xfrm>
            <a:off x="6096000" y="2133600"/>
            <a:ext cx="1676400" cy="755904"/>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16390686"/>
      </p:ext>
    </p:extLst>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a:spLocks noGrp="1"/>
          </p:cNvSpPr>
          <p:nvPr>
            <p:ph type="title"/>
          </p:nvPr>
        </p:nvSpPr>
        <p:spPr>
          <a:xfrm>
            <a:off x="346866" y="539134"/>
            <a:ext cx="8365512" cy="685800"/>
          </a:xfrm>
        </p:spPr>
        <p:txBody>
          <a:bodyPr>
            <a:normAutofit fontScale="90000"/>
          </a:bodyPr>
          <a:lstStyle/>
          <a:p>
            <a:r>
              <a:rPr lang="en-US" cap="none" dirty="0"/>
              <a:t>E&amp;M </a:t>
            </a:r>
            <a:r>
              <a:rPr lang="en-US" dirty="0"/>
              <a:t>e</a:t>
            </a:r>
            <a:r>
              <a:rPr lang="en-US" cap="none" dirty="0"/>
              <a:t>xample #3</a:t>
            </a:r>
          </a:p>
        </p:txBody>
      </p:sp>
      <p:sp>
        <p:nvSpPr>
          <p:cNvPr id="4" name="Content Placeholder 3"/>
          <p:cNvSpPr>
            <a:spLocks noGrp="1"/>
          </p:cNvSpPr>
          <p:nvPr>
            <p:ph idx="1"/>
          </p:nvPr>
        </p:nvSpPr>
        <p:spPr>
          <a:xfrm>
            <a:off x="266698" y="4038600"/>
            <a:ext cx="8503920" cy="2667000"/>
          </a:xfrm>
        </p:spPr>
        <p:txBody>
          <a:bodyPr>
            <a:normAutofit/>
          </a:bodyPr>
          <a:lstStyle/>
          <a:p>
            <a:pPr marL="114300" indent="0">
              <a:buNone/>
            </a:pPr>
            <a:r>
              <a:rPr lang="en-US" sz="2800" dirty="0"/>
              <a:t>Appendix II:</a:t>
            </a:r>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198" y="1600200"/>
            <a:ext cx="8504237" cy="22558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7" name="Table 6"/>
          <p:cNvGraphicFramePr>
            <a:graphicFrameLocks noGrp="1"/>
          </p:cNvGraphicFramePr>
          <p:nvPr/>
        </p:nvGraphicFramePr>
        <p:xfrm>
          <a:off x="497281" y="4724400"/>
          <a:ext cx="8195470" cy="1447800"/>
        </p:xfrm>
        <a:graphic>
          <a:graphicData uri="http://schemas.openxmlformats.org/drawingml/2006/table">
            <a:tbl>
              <a:tblPr firstRow="1" bandRow="1">
                <a:tableStyleId>{BC89EF96-8CEA-46FF-86C4-4CE0E7609802}</a:tableStyleId>
              </a:tblPr>
              <a:tblGrid>
                <a:gridCol w="4097735">
                  <a:extLst>
                    <a:ext uri="{9D8B030D-6E8A-4147-A177-3AD203B41FA5}">
                      <a16:colId xmlns:a16="http://schemas.microsoft.com/office/drawing/2014/main" val="20000"/>
                    </a:ext>
                  </a:extLst>
                </a:gridCol>
                <a:gridCol w="4097735">
                  <a:extLst>
                    <a:ext uri="{9D8B030D-6E8A-4147-A177-3AD203B41FA5}">
                      <a16:colId xmlns:a16="http://schemas.microsoft.com/office/drawing/2014/main" val="20001"/>
                    </a:ext>
                  </a:extLst>
                </a:gridCol>
              </a:tblGrid>
              <a:tr h="609600">
                <a:tc>
                  <a:txBody>
                    <a:bodyPr/>
                    <a:lstStyle/>
                    <a:p>
                      <a:pPr algn="ctr"/>
                      <a:r>
                        <a:rPr lang="en-US" sz="3200" dirty="0"/>
                        <a:t>CPT</a:t>
                      </a:r>
                    </a:p>
                  </a:txBody>
                  <a:tcPr/>
                </a:tc>
                <a:tc>
                  <a:txBody>
                    <a:bodyPr/>
                    <a:lstStyle/>
                    <a:p>
                      <a:pPr algn="ctr"/>
                      <a:r>
                        <a:rPr lang="en-US" sz="3200" dirty="0"/>
                        <a:t>FEE</a:t>
                      </a:r>
                    </a:p>
                  </a:txBody>
                  <a:tcPr/>
                </a:tc>
                <a:extLst>
                  <a:ext uri="{0D108BD9-81ED-4DB2-BD59-A6C34878D82A}">
                    <a16:rowId xmlns:a16="http://schemas.microsoft.com/office/drawing/2014/main" val="10000"/>
                  </a:ext>
                </a:extLst>
              </a:tr>
              <a:tr h="838200">
                <a:tc>
                  <a:txBody>
                    <a:bodyPr/>
                    <a:lstStyle/>
                    <a:p>
                      <a:pPr algn="ctr"/>
                      <a:r>
                        <a:rPr lang="en-US" sz="3200" dirty="0"/>
                        <a:t>99203</a:t>
                      </a:r>
                    </a:p>
                  </a:txBody>
                  <a:tcPr/>
                </a:tc>
                <a:tc>
                  <a:txBody>
                    <a:bodyPr/>
                    <a:lstStyle/>
                    <a:p>
                      <a:pPr algn="ctr"/>
                      <a:r>
                        <a:rPr lang="en-US" sz="3200" dirty="0"/>
                        <a:t>$181.80</a:t>
                      </a:r>
                    </a:p>
                  </a:txBody>
                  <a:tcPr/>
                </a:tc>
                <a:extLst>
                  <a:ext uri="{0D108BD9-81ED-4DB2-BD59-A6C34878D82A}">
                    <a16:rowId xmlns:a16="http://schemas.microsoft.com/office/drawing/2014/main" val="10001"/>
                  </a:ext>
                </a:extLst>
              </a:tr>
            </a:tbl>
          </a:graphicData>
        </a:graphic>
      </p:graphicFrame>
      <p:sp>
        <p:nvSpPr>
          <p:cNvPr id="6" name="Oval 5"/>
          <p:cNvSpPr/>
          <p:nvPr/>
        </p:nvSpPr>
        <p:spPr>
          <a:xfrm>
            <a:off x="228599" y="1752600"/>
            <a:ext cx="8732836" cy="975518"/>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rgbClr val="FF0000"/>
                </a:solidFill>
              </a:ln>
              <a:noFill/>
            </a:endParaRPr>
          </a:p>
        </p:txBody>
      </p:sp>
    </p:spTree>
    <p:extLst>
      <p:ext uri="{BB962C8B-B14F-4D97-AF65-F5344CB8AC3E}">
        <p14:creationId xmlns:p14="http://schemas.microsoft.com/office/powerpoint/2010/main" val="170768426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Box 26"/>
          <p:cNvSpPr txBox="1">
            <a:spLocks noChangeArrowheads="1"/>
          </p:cNvSpPr>
          <p:nvPr/>
        </p:nvSpPr>
        <p:spPr bwMode="auto">
          <a:xfrm>
            <a:off x="706754" y="442852"/>
            <a:ext cx="3348964" cy="801960"/>
          </a:xfrm>
          <a:prstGeom prst="rect">
            <a:avLst/>
          </a:prstGeom>
          <a:ln>
            <a:headEnd/>
            <a:tailEnd/>
          </a:ln>
        </p:spPr>
        <p:style>
          <a:lnRef idx="2">
            <a:schemeClr val="accent1"/>
          </a:lnRef>
          <a:fillRef idx="1">
            <a:schemeClr val="lt1"/>
          </a:fillRef>
          <a:effectRef idx="0">
            <a:schemeClr val="accent1"/>
          </a:effectRef>
          <a:fontRef idx="minor">
            <a:schemeClr val="dk1"/>
          </a:fontRef>
        </p:style>
        <p:txBody>
          <a:bodyPr wrap="square" lIns="27432" tIns="22860" rIns="27432" bIns="0" anchor="t" upright="1"/>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rtl="0">
              <a:defRPr sz="1000"/>
            </a:pPr>
            <a:endParaRPr lang="en-US" sz="1000" b="0" i="0" u="none" strike="noStrike" baseline="0" dirty="0">
              <a:solidFill>
                <a:srgbClr val="000000"/>
              </a:solidFill>
              <a:latin typeface="Arial"/>
              <a:cs typeface="Arial"/>
            </a:endParaRPr>
          </a:p>
          <a:p>
            <a:pPr algn="ctr" rtl="0">
              <a:defRPr sz="1000"/>
            </a:pPr>
            <a:r>
              <a:rPr lang="en-US" sz="2000" b="0" i="0" u="none" strike="noStrike" baseline="0" dirty="0">
                <a:solidFill>
                  <a:schemeClr val="tx1">
                    <a:lumMod val="40000"/>
                    <a:lumOff val="60000"/>
                  </a:schemeClr>
                </a:solidFill>
                <a:latin typeface="Arial Black" pitchFamily="34" charset="0"/>
                <a:cs typeface="Arial"/>
              </a:rPr>
              <a:t>Patient Registration</a:t>
            </a:r>
          </a:p>
        </p:txBody>
      </p:sp>
      <p:sp>
        <p:nvSpPr>
          <p:cNvPr id="8" name="Text Box 26"/>
          <p:cNvSpPr txBox="1">
            <a:spLocks noChangeArrowheads="1"/>
          </p:cNvSpPr>
          <p:nvPr/>
        </p:nvSpPr>
        <p:spPr bwMode="auto">
          <a:xfrm>
            <a:off x="745374" y="1691618"/>
            <a:ext cx="3348964" cy="801960"/>
          </a:xfrm>
          <a:prstGeom prst="rect">
            <a:avLst/>
          </a:prstGeom>
          <a:ln>
            <a:headEnd/>
            <a:tailEnd/>
          </a:ln>
        </p:spPr>
        <p:style>
          <a:lnRef idx="2">
            <a:schemeClr val="accent1"/>
          </a:lnRef>
          <a:fillRef idx="1">
            <a:schemeClr val="lt1"/>
          </a:fillRef>
          <a:effectRef idx="0">
            <a:schemeClr val="accent1"/>
          </a:effectRef>
          <a:fontRef idx="minor">
            <a:schemeClr val="dk1"/>
          </a:fontRef>
        </p:style>
        <p:txBody>
          <a:bodyPr wrap="square" lIns="27432" tIns="22860" rIns="27432" bIns="0" anchor="t" upright="1"/>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marL="0" indent="0" algn="ctr" rtl="0">
              <a:defRPr sz="1000"/>
            </a:pPr>
            <a:endParaRPr lang="en-US" sz="2000" dirty="0">
              <a:solidFill>
                <a:schemeClr val="tx1">
                  <a:lumMod val="40000"/>
                  <a:lumOff val="60000"/>
                </a:schemeClr>
              </a:solidFill>
              <a:latin typeface="Arial Black" pitchFamily="34" charset="0"/>
              <a:cs typeface="Arial"/>
            </a:endParaRPr>
          </a:p>
          <a:p>
            <a:pPr marL="0" indent="0" algn="ctr" rtl="0">
              <a:defRPr sz="1000"/>
            </a:pPr>
            <a:r>
              <a:rPr lang="en-US" sz="2000" dirty="0">
                <a:solidFill>
                  <a:schemeClr val="tx1">
                    <a:lumMod val="40000"/>
                    <a:lumOff val="60000"/>
                  </a:schemeClr>
                </a:solidFill>
                <a:latin typeface="Arial Black" pitchFamily="34" charset="0"/>
                <a:cs typeface="Arial"/>
              </a:rPr>
              <a:t>Patient Encounter</a:t>
            </a:r>
            <a:endParaRPr lang="en-US" sz="2000" b="0" i="0" u="none" strike="noStrike" baseline="0" dirty="0">
              <a:solidFill>
                <a:schemeClr val="tx1">
                  <a:lumMod val="40000"/>
                  <a:lumOff val="60000"/>
                </a:schemeClr>
              </a:solidFill>
              <a:latin typeface="Arial Black" pitchFamily="34" charset="0"/>
              <a:cs typeface="Arial"/>
            </a:endParaRPr>
          </a:p>
        </p:txBody>
      </p:sp>
      <p:sp>
        <p:nvSpPr>
          <p:cNvPr id="9" name="Flowchart: Document 8"/>
          <p:cNvSpPr/>
          <p:nvPr/>
        </p:nvSpPr>
        <p:spPr>
          <a:xfrm>
            <a:off x="5137458" y="1852009"/>
            <a:ext cx="2177741" cy="1019635"/>
          </a:xfrm>
          <a:prstGeom prst="flowChartDocument">
            <a:avLst/>
          </a:prstGeom>
        </p:spPr>
        <p:style>
          <a:lnRef idx="2">
            <a:schemeClr val="accent1"/>
          </a:lnRef>
          <a:fillRef idx="1">
            <a:schemeClr val="l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r>
              <a:rPr lang="en-US" sz="1800" b="0" i="0" u="none" strike="noStrike" baseline="0" dirty="0">
                <a:solidFill>
                  <a:schemeClr val="tx1">
                    <a:lumMod val="40000"/>
                    <a:lumOff val="60000"/>
                  </a:schemeClr>
                </a:solidFill>
                <a:latin typeface="Arial Black" pitchFamily="34" charset="0"/>
                <a:ea typeface="+mn-ea"/>
                <a:cs typeface="Arial"/>
              </a:rPr>
              <a:t>M-1 Form</a:t>
            </a:r>
            <a:r>
              <a:rPr lang="en-US" sz="1800" b="0" i="0" u="none" strike="noStrike" dirty="0">
                <a:solidFill>
                  <a:schemeClr val="tx1">
                    <a:lumMod val="40000"/>
                    <a:lumOff val="60000"/>
                  </a:schemeClr>
                </a:solidFill>
                <a:latin typeface="Arial Black" pitchFamily="34" charset="0"/>
                <a:ea typeface="+mn-ea"/>
                <a:cs typeface="Arial"/>
              </a:rPr>
              <a:t> to EE/ER within 5 days</a:t>
            </a:r>
            <a:endParaRPr lang="en-US" sz="1800" b="0" i="0" u="none" strike="noStrike" baseline="0" dirty="0">
              <a:solidFill>
                <a:schemeClr val="tx1">
                  <a:lumMod val="40000"/>
                  <a:lumOff val="60000"/>
                </a:schemeClr>
              </a:solidFill>
              <a:latin typeface="Arial Black" pitchFamily="34" charset="0"/>
              <a:ea typeface="+mn-ea"/>
              <a:cs typeface="Arial"/>
            </a:endParaRPr>
          </a:p>
        </p:txBody>
      </p:sp>
      <p:sp>
        <p:nvSpPr>
          <p:cNvPr id="10" name="Flowchart: Document 9"/>
          <p:cNvSpPr/>
          <p:nvPr/>
        </p:nvSpPr>
        <p:spPr>
          <a:xfrm>
            <a:off x="800275" y="2917471"/>
            <a:ext cx="3056158" cy="939437"/>
          </a:xfrm>
          <a:prstGeom prst="flowChartDocument">
            <a:avLst/>
          </a:prstGeom>
        </p:spPr>
        <p:style>
          <a:lnRef idx="2">
            <a:schemeClr val="accent1"/>
          </a:lnRef>
          <a:fillRef idx="1">
            <a:schemeClr val="l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endParaRPr lang="en-US" sz="2000" dirty="0">
              <a:solidFill>
                <a:schemeClr val="tx1">
                  <a:lumMod val="40000"/>
                  <a:lumOff val="60000"/>
                </a:schemeClr>
              </a:solidFill>
              <a:latin typeface="Arial Black" pitchFamily="34" charset="0"/>
            </a:endParaRPr>
          </a:p>
          <a:p>
            <a:pPr algn="ctr"/>
            <a:r>
              <a:rPr lang="en-US" sz="2000" dirty="0">
                <a:solidFill>
                  <a:schemeClr val="tx1">
                    <a:lumMod val="40000"/>
                    <a:lumOff val="60000"/>
                  </a:schemeClr>
                </a:solidFill>
                <a:latin typeface="Arial Black" pitchFamily="34" charset="0"/>
              </a:rPr>
              <a:t>Billing</a:t>
            </a:r>
          </a:p>
        </p:txBody>
      </p:sp>
      <p:sp>
        <p:nvSpPr>
          <p:cNvPr id="11" name="Text Box 26"/>
          <p:cNvSpPr txBox="1">
            <a:spLocks noChangeArrowheads="1"/>
          </p:cNvSpPr>
          <p:nvPr/>
        </p:nvSpPr>
        <p:spPr bwMode="auto">
          <a:xfrm>
            <a:off x="745374" y="4257889"/>
            <a:ext cx="3348964" cy="801960"/>
          </a:xfrm>
          <a:prstGeom prst="rect">
            <a:avLst/>
          </a:prstGeom>
          <a:ln>
            <a:headEnd/>
            <a:tailEnd/>
          </a:ln>
        </p:spPr>
        <p:style>
          <a:lnRef idx="2">
            <a:schemeClr val="accent1"/>
          </a:lnRef>
          <a:fillRef idx="1">
            <a:schemeClr val="lt1"/>
          </a:fillRef>
          <a:effectRef idx="0">
            <a:schemeClr val="accent1"/>
          </a:effectRef>
          <a:fontRef idx="minor">
            <a:schemeClr val="dk1"/>
          </a:fontRef>
        </p:style>
        <p:txBody>
          <a:bodyPr wrap="square" lIns="27432" tIns="22860" rIns="27432" bIns="0" anchor="t" upright="1"/>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rtl="0">
              <a:defRPr sz="1000"/>
            </a:pPr>
            <a:endParaRPr lang="en-US" sz="1000" b="0" i="0" u="none" strike="noStrike" baseline="0" dirty="0">
              <a:solidFill>
                <a:schemeClr val="tx1">
                  <a:lumMod val="40000"/>
                  <a:lumOff val="60000"/>
                </a:schemeClr>
              </a:solidFill>
              <a:latin typeface="Arial"/>
              <a:cs typeface="Arial"/>
            </a:endParaRPr>
          </a:p>
          <a:p>
            <a:pPr algn="ctr" rtl="0">
              <a:defRPr sz="1000"/>
            </a:pPr>
            <a:r>
              <a:rPr lang="en-US" sz="2000" b="0" i="0" u="none" strike="noStrike" baseline="0" dirty="0">
                <a:solidFill>
                  <a:schemeClr val="tx1">
                    <a:lumMod val="40000"/>
                    <a:lumOff val="60000"/>
                  </a:schemeClr>
                </a:solidFill>
                <a:latin typeface="Arial Black" pitchFamily="34" charset="0"/>
                <a:cs typeface="Arial"/>
              </a:rPr>
              <a:t>Reimbursement </a:t>
            </a:r>
          </a:p>
        </p:txBody>
      </p:sp>
      <p:sp>
        <p:nvSpPr>
          <p:cNvPr id="12" name="Flowchart: Manual Operation 11"/>
          <p:cNvSpPr/>
          <p:nvPr/>
        </p:nvSpPr>
        <p:spPr>
          <a:xfrm>
            <a:off x="763674" y="5483742"/>
            <a:ext cx="3092759" cy="1145657"/>
          </a:xfrm>
          <a:prstGeom prst="flowChartManualOperation">
            <a:avLst/>
          </a:prstGeom>
        </p:spPr>
        <p:style>
          <a:lnRef idx="2">
            <a:schemeClr val="accent1"/>
          </a:lnRef>
          <a:fillRef idx="1">
            <a:schemeClr val="l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r>
              <a:rPr lang="en-US" sz="2000" baseline="0" dirty="0">
                <a:solidFill>
                  <a:schemeClr val="tx1">
                    <a:lumMod val="40000"/>
                    <a:lumOff val="60000"/>
                  </a:schemeClr>
                </a:solidFill>
                <a:latin typeface="Arial Black" pitchFamily="34" charset="0"/>
              </a:rPr>
              <a:t>Provider Review</a:t>
            </a:r>
            <a:endParaRPr lang="en-US" sz="2000" dirty="0">
              <a:solidFill>
                <a:schemeClr val="tx1">
                  <a:lumMod val="40000"/>
                  <a:lumOff val="60000"/>
                </a:schemeClr>
              </a:solidFill>
              <a:latin typeface="Arial Black" pitchFamily="34" charset="0"/>
            </a:endParaRPr>
          </a:p>
        </p:txBody>
      </p:sp>
      <p:sp>
        <p:nvSpPr>
          <p:cNvPr id="13" name="Down Arrow 12"/>
          <p:cNvSpPr/>
          <p:nvPr/>
        </p:nvSpPr>
        <p:spPr>
          <a:xfrm>
            <a:off x="2117900" y="1290638"/>
            <a:ext cx="292806" cy="32078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lang="en-US" sz="1100"/>
          </a:p>
        </p:txBody>
      </p:sp>
      <p:sp>
        <p:nvSpPr>
          <p:cNvPr id="14" name="Down Arrow 13"/>
          <p:cNvSpPr/>
          <p:nvPr/>
        </p:nvSpPr>
        <p:spPr>
          <a:xfrm>
            <a:off x="2117900" y="2550861"/>
            <a:ext cx="292806" cy="32078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lang="en-US" sz="1100"/>
          </a:p>
        </p:txBody>
      </p:sp>
      <p:sp>
        <p:nvSpPr>
          <p:cNvPr id="15" name="Down Arrow 14"/>
          <p:cNvSpPr/>
          <p:nvPr/>
        </p:nvSpPr>
        <p:spPr>
          <a:xfrm>
            <a:off x="2099600" y="3879823"/>
            <a:ext cx="292806" cy="32078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lang="en-US" sz="1100"/>
          </a:p>
        </p:txBody>
      </p:sp>
      <p:sp>
        <p:nvSpPr>
          <p:cNvPr id="16" name="Down Arrow 15"/>
          <p:cNvSpPr/>
          <p:nvPr/>
        </p:nvSpPr>
        <p:spPr>
          <a:xfrm>
            <a:off x="2081299" y="5117132"/>
            <a:ext cx="292806" cy="32078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lang="en-US" sz="1100"/>
          </a:p>
        </p:txBody>
      </p:sp>
      <p:sp>
        <p:nvSpPr>
          <p:cNvPr id="17" name="Right Arrow 16"/>
          <p:cNvSpPr/>
          <p:nvPr/>
        </p:nvSpPr>
        <p:spPr>
          <a:xfrm>
            <a:off x="4405444" y="2046772"/>
            <a:ext cx="475809" cy="17184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lang="en-US" sz="1100"/>
          </a:p>
        </p:txBody>
      </p:sp>
      <p:sp>
        <p:nvSpPr>
          <p:cNvPr id="31" name="Flowchart: Document 30"/>
          <p:cNvSpPr/>
          <p:nvPr/>
        </p:nvSpPr>
        <p:spPr>
          <a:xfrm>
            <a:off x="5137458" y="5672774"/>
            <a:ext cx="2863542" cy="956625"/>
          </a:xfrm>
          <a:prstGeom prst="flowChartDocument">
            <a:avLst/>
          </a:prstGeom>
        </p:spPr>
        <p:style>
          <a:lnRef idx="2">
            <a:schemeClr val="accent1"/>
          </a:lnRef>
          <a:fillRef idx="1">
            <a:schemeClr val="l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r>
              <a:rPr lang="en-US" sz="1800" b="0" i="0" u="none" strike="noStrike" baseline="0" dirty="0">
                <a:solidFill>
                  <a:schemeClr val="tx1">
                    <a:lumMod val="40000"/>
                    <a:lumOff val="60000"/>
                  </a:schemeClr>
                </a:solidFill>
                <a:latin typeface="Arial Black" pitchFamily="34" charset="0"/>
                <a:ea typeface="+mn-ea"/>
                <a:cs typeface="Arial"/>
              </a:rPr>
              <a:t>Appeal/Request</a:t>
            </a:r>
            <a:r>
              <a:rPr lang="en-US" sz="1800" b="0" i="0" u="none" strike="noStrike" dirty="0">
                <a:solidFill>
                  <a:schemeClr val="tx1">
                    <a:lumMod val="40000"/>
                    <a:lumOff val="60000"/>
                  </a:schemeClr>
                </a:solidFill>
                <a:latin typeface="Arial Black" pitchFamily="34" charset="0"/>
                <a:ea typeface="+mn-ea"/>
                <a:cs typeface="Arial"/>
              </a:rPr>
              <a:t> for Reconsideration</a:t>
            </a:r>
          </a:p>
          <a:p>
            <a:pPr algn="ctr"/>
            <a:r>
              <a:rPr lang="en-US" sz="1800" baseline="0" dirty="0">
                <a:solidFill>
                  <a:schemeClr val="tx1">
                    <a:lumMod val="40000"/>
                    <a:lumOff val="60000"/>
                  </a:schemeClr>
                </a:solidFill>
                <a:latin typeface="Arial Black" pitchFamily="34" charset="0"/>
                <a:cs typeface="Arial"/>
              </a:rPr>
              <a:t>Provider Petition</a:t>
            </a:r>
            <a:endParaRPr lang="en-US" sz="1800" b="0" i="0" u="none" strike="noStrike" baseline="0" dirty="0">
              <a:solidFill>
                <a:schemeClr val="tx1">
                  <a:lumMod val="40000"/>
                  <a:lumOff val="60000"/>
                </a:schemeClr>
              </a:solidFill>
              <a:latin typeface="Arial Black" pitchFamily="34" charset="0"/>
              <a:ea typeface="+mn-ea"/>
              <a:cs typeface="Arial"/>
            </a:endParaRPr>
          </a:p>
        </p:txBody>
      </p:sp>
      <p:sp>
        <p:nvSpPr>
          <p:cNvPr id="18" name="Right Arrow 17"/>
          <p:cNvSpPr/>
          <p:nvPr/>
        </p:nvSpPr>
        <p:spPr>
          <a:xfrm>
            <a:off x="4405443" y="5970645"/>
            <a:ext cx="475809" cy="17184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lang="en-US" sz="1100"/>
          </a:p>
        </p:txBody>
      </p:sp>
      <p:sp>
        <p:nvSpPr>
          <p:cNvPr id="19" name="Right Arrow 18"/>
          <p:cNvSpPr/>
          <p:nvPr/>
        </p:nvSpPr>
        <p:spPr>
          <a:xfrm>
            <a:off x="4405638" y="3247571"/>
            <a:ext cx="475615" cy="171450"/>
          </a:xfrm>
          <a:prstGeom prst="rightArrow">
            <a:avLst/>
          </a:prstGeom>
          <a:solidFill>
            <a:srgbClr val="00B0F0"/>
          </a:solidFill>
          <a:ln w="25400" cap="flat" cmpd="sng" algn="ctr">
            <a:solidFill>
              <a:srgbClr val="00B0F0"/>
            </a:solidFill>
            <a:prstDash val="solid"/>
          </a:ln>
          <a:effectLst/>
        </p:spPr>
        <p:txBody>
          <a:bodyPr rot="0" spcFirstLastPara="0" vert="horz" wrap="square" lIns="91440" tIns="45720" rIns="91440" bIns="45720" numCol="1" spcCol="0" rtlCol="0" fromWordArt="0" anchor="t" anchorCtr="0" forceAA="0" compatLnSpc="1">
            <a:prstTxWarp prst="textNoShape">
              <a:avLst/>
            </a:prstTxWarp>
            <a:noAutofit/>
          </a:bodyPr>
          <a:lstStyle/>
          <a:p>
            <a:endParaRPr lang="en-US"/>
          </a:p>
        </p:txBody>
      </p:sp>
      <p:sp>
        <p:nvSpPr>
          <p:cNvPr id="20" name="Flowchart: Document 19"/>
          <p:cNvSpPr/>
          <p:nvPr/>
        </p:nvSpPr>
        <p:spPr>
          <a:xfrm>
            <a:off x="5115387" y="3105231"/>
            <a:ext cx="2438400" cy="1152658"/>
          </a:xfrm>
          <a:prstGeom prst="flowChartDocument">
            <a:avLst/>
          </a:prstGeom>
          <a:solidFill>
            <a:sysClr val="window" lastClr="FFFFFF"/>
          </a:solidFill>
          <a:ln w="25400" cap="flat" cmpd="sng" algn="ctr">
            <a:solidFill>
              <a:srgbClr val="00B0F0"/>
            </a:solidFill>
            <a:prstDash val="solid"/>
          </a:ln>
          <a:effectLst/>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algn="ctr" fontAlgn="base">
              <a:spcBef>
                <a:spcPts val="0"/>
              </a:spcBef>
              <a:spcAft>
                <a:spcPts val="0"/>
              </a:spcAft>
            </a:pPr>
            <a:r>
              <a:rPr lang="en-US" kern="1200" dirty="0">
                <a:solidFill>
                  <a:srgbClr val="999999"/>
                </a:solidFill>
                <a:effectLst/>
                <a:latin typeface="Arial Black"/>
                <a:ea typeface="Times New Roman"/>
                <a:cs typeface="Arial"/>
              </a:rPr>
              <a:t>Health care records must also be sent with the bills</a:t>
            </a:r>
            <a:endParaRPr lang="en-US" dirty="0">
              <a:effectLst/>
              <a:latin typeface="Times New Roman"/>
              <a:ea typeface="Times New Roman"/>
            </a:endParaRPr>
          </a:p>
        </p:txBody>
      </p:sp>
    </p:spTree>
    <p:extLst>
      <p:ext uri="{BB962C8B-B14F-4D97-AF65-F5344CB8AC3E}">
        <p14:creationId xmlns:p14="http://schemas.microsoft.com/office/powerpoint/2010/main" val="3839301622"/>
      </p:ext>
    </p:extLst>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a:spLocks noGrp="1"/>
          </p:cNvSpPr>
          <p:nvPr>
            <p:ph type="title"/>
          </p:nvPr>
        </p:nvSpPr>
        <p:spPr>
          <a:xfrm>
            <a:off x="404018" y="598714"/>
            <a:ext cx="8365512" cy="685800"/>
          </a:xfrm>
        </p:spPr>
        <p:txBody>
          <a:bodyPr>
            <a:normAutofit fontScale="90000"/>
          </a:bodyPr>
          <a:lstStyle/>
          <a:p>
            <a:r>
              <a:rPr lang="en-US" cap="none" dirty="0"/>
              <a:t>E&amp;M </a:t>
            </a:r>
            <a:r>
              <a:rPr lang="en-US" dirty="0"/>
              <a:t>e</a:t>
            </a:r>
            <a:r>
              <a:rPr lang="en-US" cap="none" dirty="0"/>
              <a:t>xample #3</a:t>
            </a:r>
          </a:p>
        </p:txBody>
      </p:sp>
      <p:sp>
        <p:nvSpPr>
          <p:cNvPr id="4" name="Content Placeholder 3"/>
          <p:cNvSpPr>
            <a:spLocks noGrp="1"/>
          </p:cNvSpPr>
          <p:nvPr>
            <p:ph idx="1"/>
          </p:nvPr>
        </p:nvSpPr>
        <p:spPr>
          <a:xfrm>
            <a:off x="228600" y="3657600"/>
            <a:ext cx="8763000" cy="2819400"/>
          </a:xfrm>
        </p:spPr>
        <p:txBody>
          <a:bodyPr>
            <a:normAutofit fontScale="92500" lnSpcReduction="10000"/>
          </a:bodyPr>
          <a:lstStyle/>
          <a:p>
            <a:pPr marL="0" indent="0">
              <a:buNone/>
            </a:pPr>
            <a:r>
              <a:rPr lang="en-US" sz="3600" dirty="0"/>
              <a:t>Amount Due:</a:t>
            </a:r>
          </a:p>
          <a:p>
            <a:pPr marL="411480" lvl="1" indent="0">
              <a:buNone/>
            </a:pPr>
            <a:r>
              <a:rPr lang="en-US" sz="3200" dirty="0"/>
              <a:t>82040 and 84075 are valid codes that are not in Appendix II so they default to their usual and customary charge.</a:t>
            </a:r>
          </a:p>
          <a:p>
            <a:pPr marL="411480" lvl="1" indent="0">
              <a:buNone/>
            </a:pPr>
            <a:r>
              <a:rPr lang="en-US" sz="3200" dirty="0"/>
              <a:t>$181.80 (MAP less than U&amp;C charge)+ $33.00 + $33.00 = </a:t>
            </a:r>
            <a:r>
              <a:rPr lang="en-US" sz="3200" u="sng" dirty="0"/>
              <a:t>$247.80.</a:t>
            </a:r>
            <a:endParaRPr lang="en-US" sz="3600" u="sng" dirty="0"/>
          </a:p>
          <a:p>
            <a:pPr marL="1017270" lvl="4" indent="-285750">
              <a:buClr>
                <a:schemeClr val="accent1"/>
              </a:buClr>
              <a:buSzPct val="85000"/>
            </a:pPr>
            <a:endParaRPr lang="en-US" sz="2400" u="sng" dirty="0"/>
          </a:p>
          <a:p>
            <a:endParaRPr lang="en-US" dirty="0"/>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6699" y="1447800"/>
            <a:ext cx="8504237" cy="22558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Oval 5"/>
          <p:cNvSpPr/>
          <p:nvPr/>
        </p:nvSpPr>
        <p:spPr>
          <a:xfrm>
            <a:off x="23017" y="2362200"/>
            <a:ext cx="8991600" cy="1341437"/>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rgbClr val="FF0000"/>
                </a:solidFill>
              </a:ln>
              <a:noFill/>
            </a:endParaRPr>
          </a:p>
        </p:txBody>
      </p:sp>
    </p:spTree>
    <p:extLst>
      <p:ext uri="{BB962C8B-B14F-4D97-AF65-F5344CB8AC3E}">
        <p14:creationId xmlns:p14="http://schemas.microsoft.com/office/powerpoint/2010/main" val="375555873"/>
      </p:ext>
    </p:extLst>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457200" y="1143000"/>
            <a:ext cx="8365512" cy="685800"/>
          </a:xfrm>
        </p:spPr>
        <p:txBody>
          <a:bodyPr>
            <a:normAutofit fontScale="90000"/>
          </a:bodyPr>
          <a:lstStyle/>
          <a:p>
            <a:r>
              <a:rPr lang="en-US" cap="none" dirty="0"/>
              <a:t>E&amp;M </a:t>
            </a:r>
            <a:r>
              <a:rPr lang="en-US" dirty="0"/>
              <a:t>e</a:t>
            </a:r>
            <a:r>
              <a:rPr lang="en-US" cap="none" dirty="0"/>
              <a:t>xamples</a:t>
            </a:r>
          </a:p>
        </p:txBody>
      </p:sp>
      <p:sp>
        <p:nvSpPr>
          <p:cNvPr id="5" name="Content Placeholder 4"/>
          <p:cNvSpPr>
            <a:spLocks noGrp="1"/>
          </p:cNvSpPr>
          <p:nvPr>
            <p:ph idx="1"/>
          </p:nvPr>
        </p:nvSpPr>
        <p:spPr>
          <a:xfrm>
            <a:off x="389965" y="1905000"/>
            <a:ext cx="8449235" cy="4495800"/>
          </a:xfrm>
        </p:spPr>
        <p:txBody>
          <a:bodyPr>
            <a:normAutofit/>
          </a:bodyPr>
          <a:lstStyle/>
          <a:p>
            <a:pPr marL="800100" indent="-685800">
              <a:buFont typeface="Arial" panose="020B0604020202020204" pitchFamily="34" charset="0"/>
              <a:buChar char="•"/>
            </a:pPr>
            <a:r>
              <a:rPr lang="en-US" sz="4000" dirty="0"/>
              <a:t>What if the employee was seen last month for a different injury; is a new patient visit code allowed?</a:t>
            </a:r>
          </a:p>
          <a:p>
            <a:pPr marL="1102043" lvl="1" indent="-685800">
              <a:buFont typeface="Arial" panose="020B0604020202020204" pitchFamily="34" charset="0"/>
              <a:buChar char="•"/>
            </a:pPr>
            <a:r>
              <a:rPr lang="en-US" sz="3600" dirty="0">
                <a:solidFill>
                  <a:srgbClr val="FF0000"/>
                </a:solidFill>
              </a:rPr>
              <a:t>Per new MFS Section 2.02, a new patient visit code is allowed for the evaluation of a new injury.</a:t>
            </a:r>
          </a:p>
        </p:txBody>
      </p:sp>
    </p:spTree>
    <p:extLst>
      <p:ext uri="{BB962C8B-B14F-4D97-AF65-F5344CB8AC3E}">
        <p14:creationId xmlns:p14="http://schemas.microsoft.com/office/powerpoint/2010/main" val="3667777389"/>
      </p:ext>
    </p:extLst>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a:xfrm>
            <a:off x="381000" y="1219200"/>
            <a:ext cx="8365512" cy="685800"/>
          </a:xfrm>
        </p:spPr>
        <p:txBody>
          <a:bodyPr>
            <a:normAutofit fontScale="90000"/>
          </a:bodyPr>
          <a:lstStyle/>
          <a:p>
            <a:r>
              <a:rPr lang="en-US" cap="none" dirty="0"/>
              <a:t>E&amp;M </a:t>
            </a:r>
            <a:r>
              <a:rPr lang="en-US" dirty="0"/>
              <a:t>e</a:t>
            </a:r>
            <a:r>
              <a:rPr lang="en-US" cap="none" dirty="0"/>
              <a:t>xamples</a:t>
            </a:r>
          </a:p>
        </p:txBody>
      </p:sp>
      <p:sp>
        <p:nvSpPr>
          <p:cNvPr id="5" name="Content Placeholder 4"/>
          <p:cNvSpPr>
            <a:spLocks noGrp="1"/>
          </p:cNvSpPr>
          <p:nvPr>
            <p:ph idx="1"/>
          </p:nvPr>
        </p:nvSpPr>
        <p:spPr>
          <a:xfrm>
            <a:off x="381000" y="1981200"/>
            <a:ext cx="8001000" cy="4349496"/>
          </a:xfrm>
        </p:spPr>
        <p:txBody>
          <a:bodyPr>
            <a:normAutofit fontScale="92500"/>
          </a:bodyPr>
          <a:lstStyle/>
          <a:p>
            <a:pPr marL="685800" indent="-571500">
              <a:buFont typeface="Arial" panose="020B0604020202020204" pitchFamily="34" charset="0"/>
              <a:buChar char="•"/>
            </a:pPr>
            <a:r>
              <a:rPr lang="en-US" sz="3600" dirty="0"/>
              <a:t>What if the documentation only supports a level 2 new patient visit?</a:t>
            </a:r>
          </a:p>
          <a:p>
            <a:pPr marL="960120" lvl="1" indent="-571500">
              <a:buFont typeface="Arial" panose="020B0604020202020204" pitchFamily="34" charset="0"/>
              <a:buChar char="•"/>
            </a:pPr>
            <a:r>
              <a:rPr lang="en-US" sz="3600" dirty="0">
                <a:solidFill>
                  <a:srgbClr val="FF0000"/>
                </a:solidFill>
              </a:rPr>
              <a:t>Services may not be </a:t>
            </a:r>
            <a:r>
              <a:rPr lang="en-US" sz="3600" dirty="0" err="1">
                <a:solidFill>
                  <a:srgbClr val="FF0000"/>
                </a:solidFill>
              </a:rPr>
              <a:t>downcoded</a:t>
            </a:r>
            <a:r>
              <a:rPr lang="en-US" sz="3600" dirty="0">
                <a:solidFill>
                  <a:srgbClr val="FF0000"/>
                </a:solidFill>
              </a:rPr>
              <a:t>.  Per MFS Section 1.07(2)(A), the undisputed charges must be paid and a denial filed with the Board.  A copy of the partial denial/NOC Form must be sent to the health care provider.</a:t>
            </a:r>
          </a:p>
          <a:p>
            <a:pPr marL="514350" indent="-457200">
              <a:buBlip>
                <a:blip r:embed="rId2"/>
              </a:buBlip>
            </a:pPr>
            <a:endParaRPr lang="en-US" sz="3000" dirty="0"/>
          </a:p>
          <a:p>
            <a:endParaRPr lang="en-US" dirty="0"/>
          </a:p>
        </p:txBody>
      </p:sp>
    </p:spTree>
    <p:extLst>
      <p:ext uri="{BB962C8B-B14F-4D97-AF65-F5344CB8AC3E}">
        <p14:creationId xmlns:p14="http://schemas.microsoft.com/office/powerpoint/2010/main" val="3848074391"/>
      </p:ext>
    </p:extLst>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1219200"/>
            <a:ext cx="8382000" cy="685800"/>
          </a:xfrm>
        </p:spPr>
        <p:txBody>
          <a:bodyPr>
            <a:normAutofit fontScale="90000"/>
          </a:bodyPr>
          <a:lstStyle/>
          <a:p>
            <a:r>
              <a:rPr lang="en-US" dirty="0"/>
              <a:t>Section 2.03 anesthesia guidelines</a:t>
            </a:r>
          </a:p>
        </p:txBody>
      </p:sp>
      <p:sp>
        <p:nvSpPr>
          <p:cNvPr id="3" name="Content Placeholder 2"/>
          <p:cNvSpPr>
            <a:spLocks noGrp="1"/>
          </p:cNvSpPr>
          <p:nvPr>
            <p:ph idx="1"/>
          </p:nvPr>
        </p:nvSpPr>
        <p:spPr/>
        <p:txBody>
          <a:bodyPr>
            <a:noAutofit/>
          </a:bodyPr>
          <a:lstStyle/>
          <a:p>
            <a:pPr marL="571500" indent="-457200">
              <a:buFont typeface="Arial" panose="020B0604020202020204" pitchFamily="34" charset="0"/>
              <a:buChar char="•"/>
            </a:pPr>
            <a:r>
              <a:rPr lang="en-US" sz="3200" dirty="0"/>
              <a:t>Reimbursement determined by the addition of the base unit in Appendix II, time units and modifying units (if any) and multiplying this total value by a conversion factor of </a:t>
            </a:r>
            <a:r>
              <a:rPr lang="en-US" sz="3200" dirty="0">
                <a:solidFill>
                  <a:srgbClr val="FF0000"/>
                </a:solidFill>
              </a:rPr>
              <a:t>$60.00 </a:t>
            </a:r>
            <a:r>
              <a:rPr lang="en-US" sz="3200" dirty="0"/>
              <a:t>per unit. </a:t>
            </a:r>
          </a:p>
        </p:txBody>
      </p:sp>
    </p:spTree>
    <p:extLst>
      <p:ext uri="{BB962C8B-B14F-4D97-AF65-F5344CB8AC3E}">
        <p14:creationId xmlns:p14="http://schemas.microsoft.com/office/powerpoint/2010/main" val="1480301708"/>
      </p:ext>
    </p:extLst>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1143000"/>
            <a:ext cx="8382000" cy="685800"/>
          </a:xfrm>
        </p:spPr>
        <p:txBody>
          <a:bodyPr>
            <a:normAutofit fontScale="90000"/>
          </a:bodyPr>
          <a:lstStyle/>
          <a:p>
            <a:r>
              <a:rPr lang="en-US" dirty="0"/>
              <a:t>Section 2.03 anesthesia guidelines</a:t>
            </a:r>
          </a:p>
        </p:txBody>
      </p:sp>
      <p:sp>
        <p:nvSpPr>
          <p:cNvPr id="3" name="Content Placeholder 2"/>
          <p:cNvSpPr>
            <a:spLocks noGrp="1"/>
          </p:cNvSpPr>
          <p:nvPr>
            <p:ph idx="1"/>
          </p:nvPr>
        </p:nvSpPr>
        <p:spPr/>
        <p:txBody>
          <a:bodyPr>
            <a:noAutofit/>
          </a:bodyPr>
          <a:lstStyle/>
          <a:p>
            <a:pPr marL="571500" indent="-457200">
              <a:buFont typeface="Arial" panose="020B0604020202020204" pitchFamily="34" charset="0"/>
              <a:buChar char="•"/>
            </a:pPr>
            <a:r>
              <a:rPr lang="en-US" sz="3200" dirty="0">
                <a:solidFill>
                  <a:srgbClr val="FF0000"/>
                </a:solidFill>
              </a:rPr>
              <a:t>Health care providers must bill the number of minutes of anesthesia time.</a:t>
            </a:r>
          </a:p>
          <a:p>
            <a:pPr marL="937260" lvl="1" indent="-457200">
              <a:buFont typeface="Arial" panose="020B0604020202020204" pitchFamily="34" charset="0"/>
              <a:buChar char="•"/>
            </a:pPr>
            <a:r>
              <a:rPr lang="en-US" sz="3000" dirty="0"/>
              <a:t>One time unit is allowed for each 15 minute time interval, or fraction thereof (7.5 minutes or more). If anesthesia time extends beyond three hours, 1.0 unit for each 10 minutes or significant fraction thereof (5 minutes or more) is allowed after the first three hours. </a:t>
            </a:r>
          </a:p>
          <a:p>
            <a:endParaRPr lang="en-US" sz="800" dirty="0"/>
          </a:p>
          <a:p>
            <a:endParaRPr lang="en-US" sz="2400" dirty="0"/>
          </a:p>
        </p:txBody>
      </p:sp>
    </p:spTree>
    <p:extLst>
      <p:ext uri="{BB962C8B-B14F-4D97-AF65-F5344CB8AC3E}">
        <p14:creationId xmlns:p14="http://schemas.microsoft.com/office/powerpoint/2010/main" val="870415451"/>
      </p:ext>
    </p:extLst>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7352" y="304800"/>
            <a:ext cx="7789815" cy="685800"/>
          </a:xfrm>
        </p:spPr>
        <p:txBody>
          <a:bodyPr>
            <a:normAutofit fontScale="90000"/>
          </a:bodyPr>
          <a:lstStyle/>
          <a:p>
            <a:r>
              <a:rPr lang="en-US" cap="none" dirty="0"/>
              <a:t>Anesthesia example</a:t>
            </a:r>
          </a:p>
        </p:txBody>
      </p:sp>
      <p:sp>
        <p:nvSpPr>
          <p:cNvPr id="6" name="Content Placeholder 5"/>
          <p:cNvSpPr>
            <a:spLocks noGrp="1"/>
          </p:cNvSpPr>
          <p:nvPr>
            <p:ph idx="1"/>
          </p:nvPr>
        </p:nvSpPr>
        <p:spPr>
          <a:xfrm>
            <a:off x="389467" y="2338388"/>
            <a:ext cx="8754533" cy="4114800"/>
          </a:xfrm>
        </p:spPr>
        <p:txBody>
          <a:bodyPr>
            <a:normAutofit/>
          </a:bodyPr>
          <a:lstStyle/>
          <a:p>
            <a:endParaRPr lang="en-US" sz="1800" dirty="0"/>
          </a:p>
          <a:p>
            <a:pPr marL="114300" indent="0">
              <a:buNone/>
            </a:pPr>
            <a:r>
              <a:rPr lang="en-US" sz="2800" dirty="0"/>
              <a:t>Board Rules and Regulations, Chapter 5:</a:t>
            </a:r>
          </a:p>
          <a:p>
            <a:pPr marL="411480" lvl="1" indent="0">
              <a:buNone/>
            </a:pPr>
            <a:r>
              <a:rPr lang="en-US" sz="2400" dirty="0"/>
              <a:t>Base Unit = 5 per Appendix II</a:t>
            </a:r>
          </a:p>
          <a:p>
            <a:pPr marL="411480" lvl="1" indent="0">
              <a:buNone/>
            </a:pPr>
            <a:r>
              <a:rPr lang="en-US" sz="2400" dirty="0"/>
              <a:t>Time Units = 1 per Section 2.03, Subsection 1.B.</a:t>
            </a:r>
          </a:p>
          <a:p>
            <a:pPr marL="114300" indent="0">
              <a:buNone/>
            </a:pPr>
            <a:r>
              <a:rPr lang="en-US" sz="2800" dirty="0"/>
              <a:t>Amount Due:</a:t>
            </a:r>
          </a:p>
          <a:p>
            <a:pPr marL="411480" lvl="1" indent="0">
              <a:buNone/>
            </a:pPr>
            <a:r>
              <a:rPr lang="en-US" sz="2400" dirty="0"/>
              <a:t>5 Base Unit + 1 Time Unit = 6 Total Units</a:t>
            </a:r>
            <a:endParaRPr lang="en-US" sz="2400" u="dbl" dirty="0"/>
          </a:p>
          <a:p>
            <a:pPr marL="411480" lvl="1" indent="0">
              <a:buNone/>
            </a:pPr>
            <a:r>
              <a:rPr lang="en-US" dirty="0"/>
              <a:t>6</a:t>
            </a:r>
            <a:r>
              <a:rPr lang="en-US" sz="2400" dirty="0"/>
              <a:t> Total Units X $60.00 = $360.00</a:t>
            </a:r>
          </a:p>
          <a:p>
            <a:pPr marL="411480" lvl="1" indent="0">
              <a:buNone/>
            </a:pPr>
            <a:r>
              <a:rPr lang="en-US" sz="2400" dirty="0"/>
              <a:t>Modifier QX – pay at 50% = </a:t>
            </a:r>
            <a:r>
              <a:rPr lang="en-US" sz="2400" u="sng" dirty="0"/>
              <a:t>$180.00 </a:t>
            </a:r>
            <a:r>
              <a:rPr lang="en-US" sz="2400" dirty="0"/>
              <a:t>(MAP less than U&amp;C charge).</a:t>
            </a:r>
          </a:p>
          <a:p>
            <a:pPr marL="411480" lvl="1" indent="0">
              <a:buNone/>
            </a:pPr>
            <a:endParaRPr lang="en-US" sz="2400" u="sng" dirty="0"/>
          </a:p>
        </p:txBody>
      </p:sp>
      <p:pic>
        <p:nvPicPr>
          <p:cNvPr id="9" name="Picture 8">
            <a:extLst>
              <a:ext uri="{FF2B5EF4-FFF2-40B4-BE49-F238E27FC236}">
                <a16:creationId xmlns:a16="http://schemas.microsoft.com/office/drawing/2014/main" id="{F7F79DCE-9A7A-429B-A06A-CCBBFE2F3020}"/>
              </a:ext>
            </a:extLst>
          </p:cNvPr>
          <p:cNvPicPr>
            <a:picLocks noChangeAspect="1"/>
          </p:cNvPicPr>
          <p:nvPr/>
        </p:nvPicPr>
        <p:blipFill>
          <a:blip r:embed="rId3"/>
          <a:stretch>
            <a:fillRect/>
          </a:stretch>
        </p:blipFill>
        <p:spPr>
          <a:xfrm>
            <a:off x="201866" y="1891074"/>
            <a:ext cx="8135302" cy="405099"/>
          </a:xfrm>
          <a:prstGeom prst="rect">
            <a:avLst/>
          </a:prstGeom>
        </p:spPr>
      </p:pic>
      <p:pic>
        <p:nvPicPr>
          <p:cNvPr id="10" name="Picture 9">
            <a:extLst>
              <a:ext uri="{FF2B5EF4-FFF2-40B4-BE49-F238E27FC236}">
                <a16:creationId xmlns:a16="http://schemas.microsoft.com/office/drawing/2014/main" id="{B2EB069E-D05D-4466-AB7E-99F2FC7E640A}"/>
              </a:ext>
            </a:extLst>
          </p:cNvPr>
          <p:cNvPicPr>
            <a:picLocks noChangeAspect="1"/>
          </p:cNvPicPr>
          <p:nvPr/>
        </p:nvPicPr>
        <p:blipFill>
          <a:blip r:embed="rId4"/>
          <a:stretch>
            <a:fillRect/>
          </a:stretch>
        </p:blipFill>
        <p:spPr>
          <a:xfrm>
            <a:off x="329800" y="1075029"/>
            <a:ext cx="7988676" cy="743707"/>
          </a:xfrm>
          <a:prstGeom prst="rect">
            <a:avLst/>
          </a:prstGeom>
        </p:spPr>
      </p:pic>
    </p:spTree>
    <p:extLst>
      <p:ext uri="{BB962C8B-B14F-4D97-AF65-F5344CB8AC3E}">
        <p14:creationId xmlns:p14="http://schemas.microsoft.com/office/powerpoint/2010/main" val="2985477329"/>
      </p:ext>
    </p:extLst>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7353" y="873460"/>
            <a:ext cx="7789815" cy="685800"/>
          </a:xfrm>
        </p:spPr>
        <p:txBody>
          <a:bodyPr>
            <a:normAutofit fontScale="90000"/>
          </a:bodyPr>
          <a:lstStyle/>
          <a:p>
            <a:r>
              <a:rPr lang="en-US" cap="none" dirty="0"/>
              <a:t>Anesthesia example</a:t>
            </a:r>
          </a:p>
        </p:txBody>
      </p:sp>
      <p:sp>
        <p:nvSpPr>
          <p:cNvPr id="6" name="Content Placeholder 5"/>
          <p:cNvSpPr>
            <a:spLocks noGrp="1"/>
          </p:cNvSpPr>
          <p:nvPr>
            <p:ph idx="1"/>
          </p:nvPr>
        </p:nvSpPr>
        <p:spPr>
          <a:xfrm>
            <a:off x="361431" y="3875397"/>
            <a:ext cx="8449733" cy="2174079"/>
          </a:xfrm>
        </p:spPr>
        <p:txBody>
          <a:bodyPr>
            <a:normAutofit/>
          </a:bodyPr>
          <a:lstStyle/>
          <a:p>
            <a:r>
              <a:rPr lang="en-US" sz="2800" dirty="0"/>
              <a:t>By rule providers are to bill the number of minutes in box 24 G.  This provider did not bill correctly and therefore was only paid for 20 minutes of anesthesia time rather than the full 3 hours and 41 minutes.</a:t>
            </a:r>
          </a:p>
          <a:p>
            <a:pPr marL="411480" lvl="1" indent="0">
              <a:buNone/>
            </a:pPr>
            <a:endParaRPr lang="en-US" sz="2400" u="sng" dirty="0"/>
          </a:p>
        </p:txBody>
      </p:sp>
      <p:pic>
        <p:nvPicPr>
          <p:cNvPr id="3" name="Picture 2">
            <a:extLst>
              <a:ext uri="{FF2B5EF4-FFF2-40B4-BE49-F238E27FC236}">
                <a16:creationId xmlns:a16="http://schemas.microsoft.com/office/drawing/2014/main" id="{91D0415A-06F2-4733-8E58-86A0EFC046B5}"/>
              </a:ext>
            </a:extLst>
          </p:cNvPr>
          <p:cNvPicPr>
            <a:picLocks noChangeAspect="1"/>
          </p:cNvPicPr>
          <p:nvPr/>
        </p:nvPicPr>
        <p:blipFill>
          <a:blip r:embed="rId3"/>
          <a:stretch>
            <a:fillRect/>
          </a:stretch>
        </p:blipFill>
        <p:spPr>
          <a:xfrm>
            <a:off x="807075" y="1702054"/>
            <a:ext cx="7270367" cy="562613"/>
          </a:xfrm>
          <a:prstGeom prst="rect">
            <a:avLst/>
          </a:prstGeom>
        </p:spPr>
      </p:pic>
      <p:pic>
        <p:nvPicPr>
          <p:cNvPr id="7" name="Picture 6">
            <a:extLst>
              <a:ext uri="{FF2B5EF4-FFF2-40B4-BE49-F238E27FC236}">
                <a16:creationId xmlns:a16="http://schemas.microsoft.com/office/drawing/2014/main" id="{3AFB4B0E-AB9D-4240-9B5C-77F5989DBA64}"/>
              </a:ext>
            </a:extLst>
          </p:cNvPr>
          <p:cNvPicPr>
            <a:picLocks noChangeAspect="1"/>
          </p:cNvPicPr>
          <p:nvPr/>
        </p:nvPicPr>
        <p:blipFill>
          <a:blip r:embed="rId4"/>
          <a:stretch>
            <a:fillRect/>
          </a:stretch>
        </p:blipFill>
        <p:spPr>
          <a:xfrm>
            <a:off x="522434" y="2454624"/>
            <a:ext cx="7988676" cy="743707"/>
          </a:xfrm>
          <a:prstGeom prst="rect">
            <a:avLst/>
          </a:prstGeom>
        </p:spPr>
      </p:pic>
      <p:pic>
        <p:nvPicPr>
          <p:cNvPr id="8" name="Picture 7">
            <a:extLst>
              <a:ext uri="{FF2B5EF4-FFF2-40B4-BE49-F238E27FC236}">
                <a16:creationId xmlns:a16="http://schemas.microsoft.com/office/drawing/2014/main" id="{5342F5C3-73BE-422C-B961-3144514D967C}"/>
              </a:ext>
            </a:extLst>
          </p:cNvPr>
          <p:cNvPicPr>
            <a:picLocks noChangeAspect="1"/>
          </p:cNvPicPr>
          <p:nvPr/>
        </p:nvPicPr>
        <p:blipFill>
          <a:blip r:embed="rId5"/>
          <a:stretch>
            <a:fillRect/>
          </a:stretch>
        </p:blipFill>
        <p:spPr>
          <a:xfrm>
            <a:off x="361431" y="3254571"/>
            <a:ext cx="8135302" cy="405099"/>
          </a:xfrm>
          <a:prstGeom prst="rect">
            <a:avLst/>
          </a:prstGeom>
        </p:spPr>
      </p:pic>
      <p:sp>
        <p:nvSpPr>
          <p:cNvPr id="11" name="Oval 10">
            <a:extLst>
              <a:ext uri="{FF2B5EF4-FFF2-40B4-BE49-F238E27FC236}">
                <a16:creationId xmlns:a16="http://schemas.microsoft.com/office/drawing/2014/main" id="{59CC153D-0EDF-457F-B7E8-509D3DCF4718}"/>
              </a:ext>
            </a:extLst>
          </p:cNvPr>
          <p:cNvSpPr/>
          <p:nvPr/>
        </p:nvSpPr>
        <p:spPr>
          <a:xfrm>
            <a:off x="7718858" y="3085158"/>
            <a:ext cx="717168" cy="60626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31866765"/>
      </p:ext>
    </p:extLst>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14400"/>
            <a:ext cx="8305800" cy="609600"/>
          </a:xfrm>
        </p:spPr>
        <p:txBody>
          <a:bodyPr>
            <a:normAutofit fontScale="90000"/>
          </a:bodyPr>
          <a:lstStyle/>
          <a:p>
            <a:r>
              <a:rPr lang="en-US" dirty="0"/>
              <a:t>Section 2.04 surgical guidelines</a:t>
            </a:r>
          </a:p>
        </p:txBody>
      </p:sp>
      <p:sp>
        <p:nvSpPr>
          <p:cNvPr id="3" name="Content Placeholder 2"/>
          <p:cNvSpPr>
            <a:spLocks noGrp="1"/>
          </p:cNvSpPr>
          <p:nvPr>
            <p:ph idx="1"/>
          </p:nvPr>
        </p:nvSpPr>
        <p:spPr>
          <a:xfrm>
            <a:off x="457200" y="1676400"/>
            <a:ext cx="8229600" cy="4953000"/>
          </a:xfrm>
        </p:spPr>
        <p:txBody>
          <a:bodyPr>
            <a:normAutofit fontScale="92500" lnSpcReduction="10000"/>
          </a:bodyPr>
          <a:lstStyle/>
          <a:p>
            <a:pPr>
              <a:buFont typeface="Arial" panose="020B0604020202020204" pitchFamily="34" charset="0"/>
              <a:buChar char="•"/>
            </a:pPr>
            <a:r>
              <a:rPr lang="en-US" sz="4100" dirty="0"/>
              <a:t>When two or more surgical procedures are performed at the same session by the same individual, the highest weighted surgical code is paid at 100% of the fee listed in Appendix II and additional surgical procedures are paid at 50% of the fee listed in Appendix II. Add-on codes are not subject to discounting.</a:t>
            </a:r>
            <a:endParaRPr lang="en-US" sz="2600" dirty="0"/>
          </a:p>
        </p:txBody>
      </p:sp>
    </p:spTree>
    <p:extLst>
      <p:ext uri="{BB962C8B-B14F-4D97-AF65-F5344CB8AC3E}">
        <p14:creationId xmlns:p14="http://schemas.microsoft.com/office/powerpoint/2010/main" val="784642951"/>
      </p:ext>
    </p:extLst>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426428"/>
            <a:ext cx="7620000" cy="868362"/>
          </a:xfrm>
        </p:spPr>
        <p:txBody>
          <a:bodyPr>
            <a:normAutofit/>
          </a:bodyPr>
          <a:lstStyle/>
          <a:p>
            <a:r>
              <a:rPr lang="en-US" dirty="0"/>
              <a:t>Surgical example</a:t>
            </a:r>
          </a:p>
        </p:txBody>
      </p:sp>
      <p:sp>
        <p:nvSpPr>
          <p:cNvPr id="6" name="Content Placeholder 2"/>
          <p:cNvSpPr>
            <a:spLocks noGrp="1"/>
          </p:cNvSpPr>
          <p:nvPr>
            <p:ph idx="1"/>
          </p:nvPr>
        </p:nvSpPr>
        <p:spPr>
          <a:xfrm>
            <a:off x="381000" y="3677558"/>
            <a:ext cx="7467600" cy="2587751"/>
          </a:xfrm>
        </p:spPr>
        <p:txBody>
          <a:bodyPr>
            <a:normAutofit/>
          </a:bodyPr>
          <a:lstStyle/>
          <a:p>
            <a:pPr marL="0" indent="0">
              <a:buNone/>
            </a:pPr>
            <a:r>
              <a:rPr lang="en-US" sz="3500" dirty="0"/>
              <a:t>Appendix II:</a:t>
            </a:r>
          </a:p>
          <a:p>
            <a:pPr marL="0" indent="0">
              <a:buNone/>
            </a:pPr>
            <a:endParaRPr lang="en-US" sz="3500" dirty="0"/>
          </a:p>
          <a:p>
            <a:pPr>
              <a:buBlip>
                <a:blip r:embed="rId2"/>
              </a:buBlip>
            </a:pPr>
            <a:endParaRPr lang="en-US" sz="3500" dirty="0"/>
          </a:p>
          <a:p>
            <a:pPr>
              <a:buBlip>
                <a:blip r:embed="rId2"/>
              </a:buBlip>
            </a:pPr>
            <a:endParaRPr lang="en-US" sz="3500" dirty="0"/>
          </a:p>
          <a:p>
            <a:endParaRPr lang="en-US" sz="3500" dirty="0"/>
          </a:p>
          <a:p>
            <a:endParaRPr lang="en-US" dirty="0"/>
          </a:p>
        </p:txBody>
      </p:sp>
      <p:graphicFrame>
        <p:nvGraphicFramePr>
          <p:cNvPr id="5" name="Table 4"/>
          <p:cNvGraphicFramePr>
            <a:graphicFrameLocks noGrp="1"/>
          </p:cNvGraphicFramePr>
          <p:nvPr/>
        </p:nvGraphicFramePr>
        <p:xfrm>
          <a:off x="1288026" y="4371826"/>
          <a:ext cx="6413091" cy="2316480"/>
        </p:xfrm>
        <a:graphic>
          <a:graphicData uri="http://schemas.openxmlformats.org/drawingml/2006/table">
            <a:tbl>
              <a:tblPr firstRow="1" bandRow="1">
                <a:tableStyleId>{5C22544A-7EE6-4342-B048-85BDC9FD1C3A}</a:tableStyleId>
              </a:tblPr>
              <a:tblGrid>
                <a:gridCol w="2483975">
                  <a:extLst>
                    <a:ext uri="{9D8B030D-6E8A-4147-A177-3AD203B41FA5}">
                      <a16:colId xmlns:a16="http://schemas.microsoft.com/office/drawing/2014/main" val="20000"/>
                    </a:ext>
                  </a:extLst>
                </a:gridCol>
                <a:gridCol w="2057400">
                  <a:extLst>
                    <a:ext uri="{9D8B030D-6E8A-4147-A177-3AD203B41FA5}">
                      <a16:colId xmlns:a16="http://schemas.microsoft.com/office/drawing/2014/main" val="20001"/>
                    </a:ext>
                  </a:extLst>
                </a:gridCol>
                <a:gridCol w="1871716">
                  <a:extLst>
                    <a:ext uri="{9D8B030D-6E8A-4147-A177-3AD203B41FA5}">
                      <a16:colId xmlns:a16="http://schemas.microsoft.com/office/drawing/2014/main" val="2716753594"/>
                    </a:ext>
                  </a:extLst>
                </a:gridCol>
              </a:tblGrid>
              <a:tr h="473371">
                <a:tc>
                  <a:txBody>
                    <a:bodyPr/>
                    <a:lstStyle/>
                    <a:p>
                      <a:pPr algn="ctr"/>
                      <a:r>
                        <a:rPr lang="en-US" sz="3200" dirty="0"/>
                        <a:t>CPT</a:t>
                      </a:r>
                    </a:p>
                  </a:txBody>
                  <a:tcPr/>
                </a:tc>
                <a:tc>
                  <a:txBody>
                    <a:bodyPr/>
                    <a:lstStyle/>
                    <a:p>
                      <a:pPr algn="ctr"/>
                      <a:r>
                        <a:rPr lang="en-US" sz="3200" dirty="0"/>
                        <a:t>WEIGHT</a:t>
                      </a:r>
                    </a:p>
                  </a:txBody>
                  <a:tcPr/>
                </a:tc>
                <a:tc>
                  <a:txBody>
                    <a:bodyPr/>
                    <a:lstStyle/>
                    <a:p>
                      <a:pPr algn="ctr"/>
                      <a:r>
                        <a:rPr lang="en-US" sz="3200" dirty="0"/>
                        <a:t>FEE</a:t>
                      </a:r>
                    </a:p>
                  </a:txBody>
                  <a:tcPr/>
                </a:tc>
                <a:extLst>
                  <a:ext uri="{0D108BD9-81ED-4DB2-BD59-A6C34878D82A}">
                    <a16:rowId xmlns:a16="http://schemas.microsoft.com/office/drawing/2014/main" val="10000"/>
                  </a:ext>
                </a:extLst>
              </a:tr>
              <a:tr h="473371">
                <a:tc>
                  <a:txBody>
                    <a:bodyPr/>
                    <a:lstStyle/>
                    <a:p>
                      <a:pPr algn="ctr"/>
                      <a:r>
                        <a:rPr lang="en-US" sz="3200" dirty="0"/>
                        <a:t>26525</a:t>
                      </a:r>
                    </a:p>
                  </a:txBody>
                  <a:tcPr/>
                </a:tc>
                <a:tc>
                  <a:txBody>
                    <a:bodyPr/>
                    <a:lstStyle/>
                    <a:p>
                      <a:pPr marL="0" algn="ctr" rtl="0" eaLnBrk="1" fontAlgn="b" latinLnBrk="0" hangingPunct="1"/>
                      <a:r>
                        <a:rPr kumimoji="0" lang="en-US" sz="3200" kern="1200" dirty="0">
                          <a:solidFill>
                            <a:schemeClr val="dk1"/>
                          </a:solidFill>
                          <a:latin typeface="+mn-lt"/>
                          <a:ea typeface="+mn-ea"/>
                          <a:cs typeface="+mn-cs"/>
                        </a:rPr>
                        <a:t>18.99</a:t>
                      </a:r>
                    </a:p>
                  </a:txBody>
                  <a:tcPr marL="9525" marR="9525" marT="9525" marB="0" anchor="b"/>
                </a:tc>
                <a:tc>
                  <a:txBody>
                    <a:bodyPr/>
                    <a:lstStyle/>
                    <a:p>
                      <a:pPr marL="0" algn="ctr" rtl="0" eaLnBrk="1" fontAlgn="b" latinLnBrk="0" hangingPunct="1"/>
                      <a:r>
                        <a:rPr kumimoji="0" lang="en-US" sz="3200" kern="1200" dirty="0">
                          <a:solidFill>
                            <a:schemeClr val="dk1"/>
                          </a:solidFill>
                          <a:latin typeface="+mn-lt"/>
                          <a:ea typeface="+mn-ea"/>
                          <a:cs typeface="+mn-cs"/>
                        </a:rPr>
                        <a:t>$1,139.40 </a:t>
                      </a:r>
                    </a:p>
                  </a:txBody>
                  <a:tcPr marL="9525" marR="9525" marT="9525" marB="0" anchor="b"/>
                </a:tc>
                <a:extLst>
                  <a:ext uri="{0D108BD9-81ED-4DB2-BD59-A6C34878D82A}">
                    <a16:rowId xmlns:a16="http://schemas.microsoft.com/office/drawing/2014/main" val="10001"/>
                  </a:ext>
                </a:extLst>
              </a:tr>
              <a:tr h="473371">
                <a:tc>
                  <a:txBody>
                    <a:bodyPr/>
                    <a:lstStyle/>
                    <a:p>
                      <a:pPr algn="ctr"/>
                      <a:r>
                        <a:rPr lang="en-US" sz="3200" dirty="0"/>
                        <a:t>26546</a:t>
                      </a:r>
                    </a:p>
                  </a:txBody>
                  <a:tcPr/>
                </a:tc>
                <a:tc>
                  <a:txBody>
                    <a:bodyPr/>
                    <a:lstStyle/>
                    <a:p>
                      <a:pPr marL="0" algn="ctr" rtl="0" eaLnBrk="1" fontAlgn="b" latinLnBrk="0" hangingPunct="1"/>
                      <a:r>
                        <a:rPr kumimoji="0" lang="en-US" sz="3200" kern="1200" dirty="0">
                          <a:solidFill>
                            <a:schemeClr val="dk1"/>
                          </a:solidFill>
                          <a:latin typeface="+mn-lt"/>
                          <a:ea typeface="+mn-ea"/>
                          <a:cs typeface="+mn-cs"/>
                        </a:rPr>
                        <a:t>28.94</a:t>
                      </a:r>
                    </a:p>
                  </a:txBody>
                  <a:tcPr marL="9525" marR="9525" marT="9525" marB="0" anchor="b"/>
                </a:tc>
                <a:tc>
                  <a:txBody>
                    <a:bodyPr/>
                    <a:lstStyle/>
                    <a:p>
                      <a:pPr marL="0" algn="ctr" rtl="0" eaLnBrk="1" fontAlgn="b" latinLnBrk="0" hangingPunct="1"/>
                      <a:r>
                        <a:rPr kumimoji="0" lang="en-US" sz="3200" kern="1200" dirty="0">
                          <a:solidFill>
                            <a:schemeClr val="dk1"/>
                          </a:solidFill>
                          <a:latin typeface="+mn-lt"/>
                          <a:ea typeface="+mn-ea"/>
                          <a:cs typeface="+mn-cs"/>
                        </a:rPr>
                        <a:t>$1,736.40 </a:t>
                      </a:r>
                    </a:p>
                  </a:txBody>
                  <a:tcPr marL="9525" marR="9525" marT="9525" marB="0" anchor="b"/>
                </a:tc>
                <a:extLst>
                  <a:ext uri="{0D108BD9-81ED-4DB2-BD59-A6C34878D82A}">
                    <a16:rowId xmlns:a16="http://schemas.microsoft.com/office/drawing/2014/main" val="3807494381"/>
                  </a:ext>
                </a:extLst>
              </a:tr>
              <a:tr h="473371">
                <a:tc>
                  <a:txBody>
                    <a:bodyPr/>
                    <a:lstStyle/>
                    <a:p>
                      <a:pPr algn="ctr"/>
                      <a:r>
                        <a:rPr lang="en-US" sz="3200" dirty="0"/>
                        <a:t>20694</a:t>
                      </a:r>
                    </a:p>
                  </a:txBody>
                  <a:tcPr/>
                </a:tc>
                <a:tc>
                  <a:txBody>
                    <a:bodyPr/>
                    <a:lstStyle/>
                    <a:p>
                      <a:pPr marL="0" algn="ctr" rtl="0" eaLnBrk="1" fontAlgn="b" latinLnBrk="0" hangingPunct="1"/>
                      <a:r>
                        <a:rPr kumimoji="0" lang="en-US" sz="3200" kern="1200" dirty="0">
                          <a:solidFill>
                            <a:schemeClr val="dk1"/>
                          </a:solidFill>
                          <a:latin typeface="+mn-lt"/>
                          <a:ea typeface="+mn-ea"/>
                          <a:cs typeface="+mn-cs"/>
                        </a:rPr>
                        <a:t>12.25</a:t>
                      </a:r>
                    </a:p>
                  </a:txBody>
                  <a:tcPr marL="9525" marR="9525" marT="9525" marB="0" anchor="b"/>
                </a:tc>
                <a:tc>
                  <a:txBody>
                    <a:bodyPr/>
                    <a:lstStyle/>
                    <a:p>
                      <a:pPr marL="0" algn="ctr" rtl="0" eaLnBrk="1" fontAlgn="b" latinLnBrk="0" hangingPunct="1"/>
                      <a:r>
                        <a:rPr kumimoji="0" lang="en-US" sz="3200" kern="1200" dirty="0">
                          <a:solidFill>
                            <a:schemeClr val="dk1"/>
                          </a:solidFill>
                          <a:latin typeface="+mn-lt"/>
                          <a:ea typeface="+mn-ea"/>
                          <a:cs typeface="+mn-cs"/>
                        </a:rPr>
                        <a:t>$735.00 </a:t>
                      </a:r>
                    </a:p>
                  </a:txBody>
                  <a:tcPr marL="9525" marR="9525" marT="9525" marB="0" anchor="b"/>
                </a:tc>
                <a:extLst>
                  <a:ext uri="{0D108BD9-81ED-4DB2-BD59-A6C34878D82A}">
                    <a16:rowId xmlns:a16="http://schemas.microsoft.com/office/drawing/2014/main" val="1088548662"/>
                  </a:ext>
                </a:extLst>
              </a:tr>
            </a:tbl>
          </a:graphicData>
        </a:graphic>
      </p:graphicFrame>
      <p:pic>
        <p:nvPicPr>
          <p:cNvPr id="3" name="Picture 2">
            <a:extLst>
              <a:ext uri="{FF2B5EF4-FFF2-40B4-BE49-F238E27FC236}">
                <a16:creationId xmlns:a16="http://schemas.microsoft.com/office/drawing/2014/main" id="{C193131D-67A7-4B37-9A03-2BDFB0BAB637}"/>
              </a:ext>
            </a:extLst>
          </p:cNvPr>
          <p:cNvPicPr>
            <a:picLocks noChangeAspect="1"/>
          </p:cNvPicPr>
          <p:nvPr/>
        </p:nvPicPr>
        <p:blipFill>
          <a:blip r:embed="rId3"/>
          <a:stretch>
            <a:fillRect/>
          </a:stretch>
        </p:blipFill>
        <p:spPr>
          <a:xfrm>
            <a:off x="302342" y="1327934"/>
            <a:ext cx="8155659" cy="2316480"/>
          </a:xfrm>
          <a:prstGeom prst="rect">
            <a:avLst/>
          </a:prstGeom>
        </p:spPr>
      </p:pic>
    </p:spTree>
    <p:extLst>
      <p:ext uri="{BB962C8B-B14F-4D97-AF65-F5344CB8AC3E}">
        <p14:creationId xmlns:p14="http://schemas.microsoft.com/office/powerpoint/2010/main" val="3914003817"/>
      </p:ext>
    </p:extLst>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419100" y="570885"/>
            <a:ext cx="7810913" cy="609600"/>
          </a:xfrm>
        </p:spPr>
        <p:txBody>
          <a:bodyPr>
            <a:normAutofit fontScale="90000"/>
          </a:bodyPr>
          <a:lstStyle/>
          <a:p>
            <a:r>
              <a:rPr lang="en-US" dirty="0"/>
              <a:t>Surgical example</a:t>
            </a:r>
          </a:p>
        </p:txBody>
      </p:sp>
      <p:sp>
        <p:nvSpPr>
          <p:cNvPr id="6" name="Content Placeholder 2"/>
          <p:cNvSpPr txBox="1">
            <a:spLocks/>
          </p:cNvSpPr>
          <p:nvPr/>
        </p:nvSpPr>
        <p:spPr>
          <a:xfrm>
            <a:off x="419100" y="1143001"/>
            <a:ext cx="8386762" cy="5353050"/>
          </a:xfrm>
          <a:prstGeom prst="rect">
            <a:avLst/>
          </a:prstGeom>
        </p:spPr>
        <p:txBody>
          <a:bodyPr vert="horz">
            <a:normAutofit/>
          </a:bodyPr>
          <a:lst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a:lstStyle>
          <a:p>
            <a:pPr marL="0" indent="0">
              <a:spcAft>
                <a:spcPts val="600"/>
              </a:spcAft>
              <a:buNone/>
            </a:pPr>
            <a:r>
              <a:rPr lang="en-US" sz="4000" dirty="0"/>
              <a:t>Multiple surgical procedures : pay 100% of the maximum allowable payment under this chapter for the highest weighted surgical procedure; additional surgical procedures are paid at 50% of the fee.</a:t>
            </a:r>
          </a:p>
          <a:p>
            <a:pPr marL="0" indent="0">
              <a:spcAft>
                <a:spcPts val="600"/>
              </a:spcAft>
              <a:buNone/>
            </a:pPr>
            <a:r>
              <a:rPr lang="en-US" sz="3900" dirty="0"/>
              <a:t>Amount Due = </a:t>
            </a:r>
            <a:r>
              <a:rPr lang="en-US" sz="3900" u="sng" dirty="0"/>
              <a:t>$2,673.60 ($1,736.40+(.5($1,139.40+$735))</a:t>
            </a:r>
            <a:r>
              <a:rPr lang="en-US" sz="3900" dirty="0"/>
              <a:t>.</a:t>
            </a:r>
          </a:p>
          <a:p>
            <a:pPr marL="365760" lvl="1" indent="0">
              <a:buNone/>
            </a:pPr>
            <a:endParaRPr lang="en-US" dirty="0"/>
          </a:p>
        </p:txBody>
      </p:sp>
    </p:spTree>
    <p:extLst>
      <p:ext uri="{BB962C8B-B14F-4D97-AF65-F5344CB8AC3E}">
        <p14:creationId xmlns:p14="http://schemas.microsoft.com/office/powerpoint/2010/main" val="421856121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152400"/>
            <a:ext cx="8229600" cy="1143000"/>
          </a:xfrm>
        </p:spPr>
        <p:txBody>
          <a:bodyPr>
            <a:normAutofit fontScale="90000"/>
          </a:bodyPr>
          <a:lstStyle/>
          <a:p>
            <a:r>
              <a:rPr lang="en-US" b="1" dirty="0"/>
              <a:t>Medical Fee Schedule</a:t>
            </a:r>
            <a:r>
              <a:rPr lang="en-US" dirty="0"/>
              <a:t>: </a:t>
            </a:r>
            <a:br>
              <a:rPr lang="en-US" dirty="0"/>
            </a:br>
            <a:r>
              <a:rPr lang="en-US" dirty="0"/>
              <a:t>Act § 209-A</a:t>
            </a:r>
          </a:p>
        </p:txBody>
      </p:sp>
      <p:sp>
        <p:nvSpPr>
          <p:cNvPr id="3" name="Content Placeholder 2"/>
          <p:cNvSpPr>
            <a:spLocks noGrp="1"/>
          </p:cNvSpPr>
          <p:nvPr>
            <p:ph idx="1"/>
          </p:nvPr>
        </p:nvSpPr>
        <p:spPr>
          <a:xfrm>
            <a:off x="152400" y="1447800"/>
            <a:ext cx="8686800" cy="4038600"/>
          </a:xfrm>
        </p:spPr>
        <p:txBody>
          <a:bodyPr>
            <a:normAutofit fontScale="92500" lnSpcReduction="10000"/>
          </a:bodyPr>
          <a:lstStyle/>
          <a:p>
            <a:pPr marL="914400" lvl="1" indent="-457200"/>
            <a:r>
              <a:rPr lang="en-US" sz="3200" dirty="0"/>
              <a:t>In order to ensure appropriate limitations on the cost of health care services while maintaining broad access for employees to health care providers in the State, </a:t>
            </a:r>
            <a:r>
              <a:rPr lang="en-US" sz="3200" b="1" u="sng" dirty="0">
                <a:solidFill>
                  <a:srgbClr val="FF0000"/>
                </a:solidFill>
              </a:rPr>
              <a:t>the board shall adopt rules that establish a medical fee schedule</a:t>
            </a:r>
            <a:r>
              <a:rPr lang="en-US" sz="3200" b="1" dirty="0"/>
              <a:t> </a:t>
            </a:r>
            <a:r>
              <a:rPr lang="en-US" sz="3200" dirty="0"/>
              <a:t>setting the fees for medical and ancillary services and products rendered by individual health care practitioners and health care facilities.</a:t>
            </a:r>
            <a:endParaRPr lang="en-US" sz="2400" dirty="0"/>
          </a:p>
        </p:txBody>
      </p:sp>
      <p:pic>
        <p:nvPicPr>
          <p:cNvPr id="4505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0" y="5419725"/>
            <a:ext cx="7778750" cy="1438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79076345"/>
      </p:ext>
    </p:extLst>
  </p:cSld>
  <p:clrMapOvr>
    <a:masterClrMapping/>
  </p:clrMapOvr>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38200"/>
            <a:ext cx="7620000" cy="868362"/>
          </a:xfrm>
        </p:spPr>
        <p:txBody>
          <a:bodyPr>
            <a:normAutofit/>
          </a:bodyPr>
          <a:lstStyle/>
          <a:p>
            <a:r>
              <a:rPr lang="en-US" dirty="0"/>
              <a:t>Surgical example #2</a:t>
            </a:r>
          </a:p>
        </p:txBody>
      </p:sp>
      <p:sp>
        <p:nvSpPr>
          <p:cNvPr id="6" name="Content Placeholder 2"/>
          <p:cNvSpPr>
            <a:spLocks noGrp="1"/>
          </p:cNvSpPr>
          <p:nvPr>
            <p:ph idx="1"/>
          </p:nvPr>
        </p:nvSpPr>
        <p:spPr>
          <a:xfrm>
            <a:off x="304800" y="3886200"/>
            <a:ext cx="7467600" cy="2587751"/>
          </a:xfrm>
        </p:spPr>
        <p:txBody>
          <a:bodyPr>
            <a:normAutofit/>
          </a:bodyPr>
          <a:lstStyle/>
          <a:p>
            <a:pPr marL="0" indent="0">
              <a:buNone/>
            </a:pPr>
            <a:r>
              <a:rPr lang="en-US" sz="3500" dirty="0"/>
              <a:t>Appendix II:</a:t>
            </a:r>
          </a:p>
          <a:p>
            <a:pPr marL="0" indent="0">
              <a:buNone/>
            </a:pPr>
            <a:endParaRPr lang="en-US" sz="3500" dirty="0"/>
          </a:p>
          <a:p>
            <a:pPr>
              <a:buBlip>
                <a:blip r:embed="rId2"/>
              </a:buBlip>
            </a:pPr>
            <a:endParaRPr lang="en-US" sz="3500" dirty="0"/>
          </a:p>
          <a:p>
            <a:pPr>
              <a:buBlip>
                <a:blip r:embed="rId2"/>
              </a:buBlip>
            </a:pPr>
            <a:endParaRPr lang="en-US" sz="3500" dirty="0"/>
          </a:p>
          <a:p>
            <a:endParaRPr lang="en-US" sz="3500" dirty="0"/>
          </a:p>
          <a:p>
            <a:endParaRPr lang="en-US" dirty="0"/>
          </a:p>
        </p:txBody>
      </p:sp>
      <p:pic>
        <p:nvPicPr>
          <p:cNvPr id="4"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2046310"/>
            <a:ext cx="8582025" cy="14637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5" name="Table 4"/>
          <p:cNvGraphicFramePr>
            <a:graphicFrameLocks noGrp="1"/>
          </p:cNvGraphicFramePr>
          <p:nvPr/>
        </p:nvGraphicFramePr>
        <p:xfrm>
          <a:off x="542925" y="4724400"/>
          <a:ext cx="8267700" cy="1524000"/>
        </p:xfrm>
        <a:graphic>
          <a:graphicData uri="http://schemas.openxmlformats.org/drawingml/2006/table">
            <a:tbl>
              <a:tblPr firstRow="1" bandRow="1">
                <a:tableStyleId>{5C22544A-7EE6-4342-B048-85BDC9FD1C3A}</a:tableStyleId>
              </a:tblPr>
              <a:tblGrid>
                <a:gridCol w="3500195">
                  <a:extLst>
                    <a:ext uri="{9D8B030D-6E8A-4147-A177-3AD203B41FA5}">
                      <a16:colId xmlns:a16="http://schemas.microsoft.com/office/drawing/2014/main" val="20000"/>
                    </a:ext>
                  </a:extLst>
                </a:gridCol>
                <a:gridCol w="4767505">
                  <a:extLst>
                    <a:ext uri="{9D8B030D-6E8A-4147-A177-3AD203B41FA5}">
                      <a16:colId xmlns:a16="http://schemas.microsoft.com/office/drawing/2014/main" val="20001"/>
                    </a:ext>
                  </a:extLst>
                </a:gridCol>
              </a:tblGrid>
              <a:tr h="626863">
                <a:tc>
                  <a:txBody>
                    <a:bodyPr/>
                    <a:lstStyle/>
                    <a:p>
                      <a:pPr algn="ctr"/>
                      <a:r>
                        <a:rPr lang="en-US" sz="3200" dirty="0"/>
                        <a:t>CPT</a:t>
                      </a:r>
                    </a:p>
                  </a:txBody>
                  <a:tcPr/>
                </a:tc>
                <a:tc>
                  <a:txBody>
                    <a:bodyPr/>
                    <a:lstStyle/>
                    <a:p>
                      <a:pPr algn="ctr"/>
                      <a:r>
                        <a:rPr lang="en-US" sz="3200" dirty="0"/>
                        <a:t>FEE</a:t>
                      </a:r>
                    </a:p>
                  </a:txBody>
                  <a:tcPr/>
                </a:tc>
                <a:extLst>
                  <a:ext uri="{0D108BD9-81ED-4DB2-BD59-A6C34878D82A}">
                    <a16:rowId xmlns:a16="http://schemas.microsoft.com/office/drawing/2014/main" val="10000"/>
                  </a:ext>
                </a:extLst>
              </a:tr>
              <a:tr h="897137">
                <a:tc>
                  <a:txBody>
                    <a:bodyPr/>
                    <a:lstStyle/>
                    <a:p>
                      <a:pPr algn="ctr"/>
                      <a:r>
                        <a:rPr lang="en-US" sz="3200" dirty="0"/>
                        <a:t>29807</a:t>
                      </a:r>
                    </a:p>
                  </a:txBody>
                  <a:tcPr/>
                </a:tc>
                <a:tc>
                  <a:txBody>
                    <a:bodyPr/>
                    <a:lstStyle/>
                    <a:p>
                      <a:pPr algn="ctr"/>
                      <a:r>
                        <a:rPr lang="en-US" sz="3200" dirty="0"/>
                        <a:t>$1,792.20</a:t>
                      </a:r>
                    </a:p>
                  </a:txBody>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4237224861"/>
      </p:ext>
    </p:extLst>
  </p:cSld>
  <p:clrMapOvr>
    <a:masterClrMapping/>
  </p:clrMapOvr>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420392" y="838200"/>
            <a:ext cx="7810913" cy="609600"/>
          </a:xfrm>
        </p:spPr>
        <p:txBody>
          <a:bodyPr>
            <a:normAutofit fontScale="90000"/>
          </a:bodyPr>
          <a:lstStyle/>
          <a:p>
            <a:r>
              <a:rPr lang="en-US" dirty="0"/>
              <a:t>Surgical example #2</a:t>
            </a:r>
          </a:p>
        </p:txBody>
      </p:sp>
      <p:sp>
        <p:nvSpPr>
          <p:cNvPr id="6" name="Content Placeholder 2"/>
          <p:cNvSpPr txBox="1">
            <a:spLocks/>
          </p:cNvSpPr>
          <p:nvPr/>
        </p:nvSpPr>
        <p:spPr>
          <a:xfrm>
            <a:off x="419100" y="3200400"/>
            <a:ext cx="8386762" cy="3295650"/>
          </a:xfrm>
          <a:prstGeom prst="rect">
            <a:avLst/>
          </a:prstGeom>
        </p:spPr>
        <p:txBody>
          <a:bodyPr vert="horz">
            <a:normAutofit/>
          </a:bodyPr>
          <a:lst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a:lstStyle>
          <a:p>
            <a:pPr marL="0" indent="0">
              <a:spcAft>
                <a:spcPts val="600"/>
              </a:spcAft>
              <a:buNone/>
            </a:pPr>
            <a:r>
              <a:rPr lang="en-US" sz="3900" dirty="0"/>
              <a:t>Modifier 80 Assistant Surgeon: pay 25% of the maximum allowable payment under this chapter.</a:t>
            </a:r>
          </a:p>
          <a:p>
            <a:pPr marL="0" indent="0">
              <a:spcAft>
                <a:spcPts val="600"/>
              </a:spcAft>
              <a:buNone/>
            </a:pPr>
            <a:r>
              <a:rPr lang="en-US" sz="3900" dirty="0"/>
              <a:t>Amount Due = .25 X $1,792.20 	= </a:t>
            </a:r>
            <a:r>
              <a:rPr lang="en-US" sz="3900" u="sng" dirty="0"/>
              <a:t>$448.05 </a:t>
            </a:r>
            <a:r>
              <a:rPr lang="en-US" sz="3900" dirty="0"/>
              <a:t>(MAP less than U&amp;C charge).</a:t>
            </a:r>
          </a:p>
          <a:p>
            <a:pPr marL="365760" lvl="1" indent="0">
              <a:buNone/>
            </a:pPr>
            <a:endParaRPr lang="en-US" dirty="0"/>
          </a:p>
        </p:txBody>
      </p:sp>
      <p:pic>
        <p:nvPicPr>
          <p:cNvPr id="7"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1468" y="1753008"/>
            <a:ext cx="8582025" cy="14637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88209072"/>
      </p:ext>
    </p:extLst>
  </p:cSld>
  <p:clrMapOvr>
    <a:masterClrMapping/>
  </p:clrMapOvr>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914400"/>
            <a:ext cx="7620000" cy="868362"/>
          </a:xfrm>
        </p:spPr>
        <p:txBody>
          <a:bodyPr>
            <a:normAutofit/>
          </a:bodyPr>
          <a:lstStyle/>
          <a:p>
            <a:r>
              <a:rPr lang="en-US" dirty="0"/>
              <a:t>Surgical example #3</a:t>
            </a:r>
          </a:p>
        </p:txBody>
      </p:sp>
      <p:sp>
        <p:nvSpPr>
          <p:cNvPr id="6" name="Content Placeholder 2"/>
          <p:cNvSpPr>
            <a:spLocks noGrp="1"/>
          </p:cNvSpPr>
          <p:nvPr>
            <p:ph idx="1"/>
          </p:nvPr>
        </p:nvSpPr>
        <p:spPr>
          <a:xfrm>
            <a:off x="304800" y="3886200"/>
            <a:ext cx="7467600" cy="2587751"/>
          </a:xfrm>
        </p:spPr>
        <p:txBody>
          <a:bodyPr>
            <a:normAutofit/>
          </a:bodyPr>
          <a:lstStyle/>
          <a:p>
            <a:pPr marL="0" indent="0">
              <a:buNone/>
            </a:pPr>
            <a:r>
              <a:rPr lang="en-US" sz="3500" dirty="0"/>
              <a:t>Appendix II:</a:t>
            </a:r>
          </a:p>
          <a:p>
            <a:pPr marL="0" indent="0">
              <a:buNone/>
            </a:pPr>
            <a:endParaRPr lang="en-US" sz="3500" dirty="0"/>
          </a:p>
          <a:p>
            <a:pPr>
              <a:buBlip>
                <a:blip r:embed="rId2"/>
              </a:buBlip>
            </a:pPr>
            <a:endParaRPr lang="en-US" sz="3500" dirty="0"/>
          </a:p>
          <a:p>
            <a:pPr>
              <a:buBlip>
                <a:blip r:embed="rId2"/>
              </a:buBlip>
            </a:pPr>
            <a:endParaRPr lang="en-US" sz="3500" dirty="0"/>
          </a:p>
          <a:p>
            <a:endParaRPr lang="en-US" sz="3500" dirty="0"/>
          </a:p>
          <a:p>
            <a:endParaRPr lang="en-US" dirty="0"/>
          </a:p>
        </p:txBody>
      </p:sp>
      <p:pic>
        <p:nvPicPr>
          <p:cNvPr id="4"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2046310"/>
            <a:ext cx="8582025" cy="14637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5" name="Table 4"/>
          <p:cNvGraphicFramePr>
            <a:graphicFrameLocks noGrp="1"/>
          </p:cNvGraphicFramePr>
          <p:nvPr/>
        </p:nvGraphicFramePr>
        <p:xfrm>
          <a:off x="385762" y="4724400"/>
          <a:ext cx="8267700" cy="1524000"/>
        </p:xfrm>
        <a:graphic>
          <a:graphicData uri="http://schemas.openxmlformats.org/drawingml/2006/table">
            <a:tbl>
              <a:tblPr firstRow="1" bandRow="1">
                <a:tableStyleId>{5C22544A-7EE6-4342-B048-85BDC9FD1C3A}</a:tableStyleId>
              </a:tblPr>
              <a:tblGrid>
                <a:gridCol w="3500195">
                  <a:extLst>
                    <a:ext uri="{9D8B030D-6E8A-4147-A177-3AD203B41FA5}">
                      <a16:colId xmlns:a16="http://schemas.microsoft.com/office/drawing/2014/main" val="20000"/>
                    </a:ext>
                  </a:extLst>
                </a:gridCol>
                <a:gridCol w="4767505">
                  <a:extLst>
                    <a:ext uri="{9D8B030D-6E8A-4147-A177-3AD203B41FA5}">
                      <a16:colId xmlns:a16="http://schemas.microsoft.com/office/drawing/2014/main" val="20001"/>
                    </a:ext>
                  </a:extLst>
                </a:gridCol>
              </a:tblGrid>
              <a:tr h="626863">
                <a:tc>
                  <a:txBody>
                    <a:bodyPr/>
                    <a:lstStyle/>
                    <a:p>
                      <a:pPr algn="ctr"/>
                      <a:r>
                        <a:rPr lang="en-US" sz="3200" dirty="0"/>
                        <a:t>CPT</a:t>
                      </a:r>
                    </a:p>
                  </a:txBody>
                  <a:tcPr/>
                </a:tc>
                <a:tc>
                  <a:txBody>
                    <a:bodyPr/>
                    <a:lstStyle/>
                    <a:p>
                      <a:pPr algn="ctr"/>
                      <a:r>
                        <a:rPr lang="en-US" sz="3200" dirty="0"/>
                        <a:t>FEE</a:t>
                      </a:r>
                    </a:p>
                  </a:txBody>
                  <a:tcPr/>
                </a:tc>
                <a:extLst>
                  <a:ext uri="{0D108BD9-81ED-4DB2-BD59-A6C34878D82A}">
                    <a16:rowId xmlns:a16="http://schemas.microsoft.com/office/drawing/2014/main" val="10000"/>
                  </a:ext>
                </a:extLst>
              </a:tr>
              <a:tr h="897137">
                <a:tc>
                  <a:txBody>
                    <a:bodyPr/>
                    <a:lstStyle/>
                    <a:p>
                      <a:pPr algn="ctr"/>
                      <a:r>
                        <a:rPr lang="en-US" sz="3200" dirty="0"/>
                        <a:t>29807</a:t>
                      </a:r>
                    </a:p>
                  </a:txBody>
                  <a:tcPr/>
                </a:tc>
                <a:tc>
                  <a:txBody>
                    <a:bodyPr/>
                    <a:lstStyle/>
                    <a:p>
                      <a:pPr algn="ctr"/>
                      <a:r>
                        <a:rPr lang="en-US" sz="3200" dirty="0"/>
                        <a:t>$1,792.20</a:t>
                      </a:r>
                    </a:p>
                  </a:txBody>
                  <a:tcPr/>
                </a:tc>
                <a:extLst>
                  <a:ext uri="{0D108BD9-81ED-4DB2-BD59-A6C34878D82A}">
                    <a16:rowId xmlns:a16="http://schemas.microsoft.com/office/drawing/2014/main" val="10001"/>
                  </a:ext>
                </a:extLst>
              </a:tr>
            </a:tbl>
          </a:graphicData>
        </a:graphic>
      </p:graphicFrame>
      <p:sp>
        <p:nvSpPr>
          <p:cNvPr id="7" name="TextBox 6"/>
          <p:cNvSpPr txBox="1"/>
          <p:nvPr/>
        </p:nvSpPr>
        <p:spPr>
          <a:xfrm>
            <a:off x="2743200" y="2994302"/>
            <a:ext cx="571500" cy="461665"/>
          </a:xfrm>
          <a:prstGeom prst="rect">
            <a:avLst/>
          </a:prstGeom>
          <a:solidFill>
            <a:schemeClr val="bg1"/>
          </a:solidFill>
        </p:spPr>
        <p:txBody>
          <a:bodyPr wrap="square" rtlCol="0">
            <a:spAutoFit/>
          </a:bodyPr>
          <a:lstStyle/>
          <a:p>
            <a:r>
              <a:rPr lang="en-US" sz="2400" dirty="0">
                <a:latin typeface="Arial" panose="020B0604020202020204" pitchFamily="34" charset="0"/>
                <a:cs typeface="Arial" panose="020B0604020202020204" pitchFamily="34" charset="0"/>
              </a:rPr>
              <a:t>50</a:t>
            </a:r>
          </a:p>
        </p:txBody>
      </p:sp>
    </p:spTree>
    <p:extLst>
      <p:ext uri="{BB962C8B-B14F-4D97-AF65-F5344CB8AC3E}">
        <p14:creationId xmlns:p14="http://schemas.microsoft.com/office/powerpoint/2010/main" val="49453355"/>
      </p:ext>
    </p:extLst>
  </p:cSld>
  <p:clrMapOvr>
    <a:masterClrMapping/>
  </p:clrMapOvr>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557463" y="304800"/>
            <a:ext cx="7810913" cy="609600"/>
          </a:xfrm>
        </p:spPr>
        <p:txBody>
          <a:bodyPr>
            <a:normAutofit fontScale="90000"/>
          </a:bodyPr>
          <a:lstStyle/>
          <a:p>
            <a:r>
              <a:rPr lang="en-US" dirty="0"/>
              <a:t>Surgical example #3</a:t>
            </a:r>
          </a:p>
        </p:txBody>
      </p:sp>
      <p:sp>
        <p:nvSpPr>
          <p:cNvPr id="6" name="Content Placeholder 2"/>
          <p:cNvSpPr txBox="1">
            <a:spLocks/>
          </p:cNvSpPr>
          <p:nvPr/>
        </p:nvSpPr>
        <p:spPr>
          <a:xfrm>
            <a:off x="419100" y="2620373"/>
            <a:ext cx="8386762" cy="3875677"/>
          </a:xfrm>
          <a:prstGeom prst="rect">
            <a:avLst/>
          </a:prstGeom>
        </p:spPr>
        <p:txBody>
          <a:bodyPr vert="horz">
            <a:normAutofit fontScale="92500"/>
          </a:bodyPr>
          <a:lst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a:lstStyle>
          <a:p>
            <a:pPr marL="0" indent="0">
              <a:spcAft>
                <a:spcPts val="600"/>
              </a:spcAft>
              <a:buNone/>
            </a:pPr>
            <a:r>
              <a:rPr lang="en-US" sz="3900" dirty="0"/>
              <a:t>Modifier 50 </a:t>
            </a:r>
            <a:r>
              <a:rPr lang="en-US" sz="4000" dirty="0"/>
              <a:t>Bilateral Procedure: pay 150% of the maximum allowable payment under this chapter for both procedures combined</a:t>
            </a:r>
            <a:r>
              <a:rPr lang="en-US" sz="3900" dirty="0"/>
              <a:t>.</a:t>
            </a:r>
          </a:p>
          <a:p>
            <a:pPr marL="0" indent="0">
              <a:spcAft>
                <a:spcPts val="600"/>
              </a:spcAft>
              <a:buNone/>
            </a:pPr>
            <a:r>
              <a:rPr lang="en-US" sz="3900" dirty="0"/>
              <a:t>Amount Due = </a:t>
            </a:r>
            <a:r>
              <a:rPr lang="en-US" sz="3900" u="sng" dirty="0"/>
              <a:t>$583.00</a:t>
            </a:r>
            <a:r>
              <a:rPr lang="en-US" sz="3900" dirty="0"/>
              <a:t> (U&amp;C charge less than MAP (1.5 X $448.05 or $672.08).</a:t>
            </a:r>
          </a:p>
          <a:p>
            <a:pPr marL="365760" lvl="1" indent="0">
              <a:buNone/>
            </a:pPr>
            <a:endParaRPr lang="en-US" dirty="0"/>
          </a:p>
        </p:txBody>
      </p:sp>
      <p:pic>
        <p:nvPicPr>
          <p:cNvPr id="7"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2418" y="1021555"/>
            <a:ext cx="8582025" cy="14637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TextBox 7"/>
          <p:cNvSpPr txBox="1"/>
          <p:nvPr/>
        </p:nvSpPr>
        <p:spPr>
          <a:xfrm>
            <a:off x="2762250" y="2023611"/>
            <a:ext cx="571500" cy="461665"/>
          </a:xfrm>
          <a:prstGeom prst="rect">
            <a:avLst/>
          </a:prstGeom>
          <a:solidFill>
            <a:schemeClr val="bg1"/>
          </a:solidFill>
        </p:spPr>
        <p:txBody>
          <a:bodyPr wrap="square" rtlCol="0">
            <a:spAutoFit/>
          </a:bodyPr>
          <a:lstStyle/>
          <a:p>
            <a:r>
              <a:rPr lang="en-US" sz="2400" dirty="0">
                <a:latin typeface="Arial" panose="020B0604020202020204" pitchFamily="34" charset="0"/>
                <a:cs typeface="Arial" panose="020B0604020202020204" pitchFamily="34" charset="0"/>
              </a:rPr>
              <a:t>50</a:t>
            </a:r>
          </a:p>
        </p:txBody>
      </p:sp>
      <p:sp>
        <p:nvSpPr>
          <p:cNvPr id="2" name="Oval 1"/>
          <p:cNvSpPr/>
          <p:nvPr/>
        </p:nvSpPr>
        <p:spPr>
          <a:xfrm>
            <a:off x="6362700" y="1888512"/>
            <a:ext cx="1600200" cy="731861"/>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3633071"/>
      </p:ext>
    </p:extLst>
  </p:cSld>
  <p:clrMapOvr>
    <a:masterClrMapping/>
  </p:clrMapOvr>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304800" y="914400"/>
            <a:ext cx="7810913" cy="609600"/>
          </a:xfrm>
        </p:spPr>
        <p:txBody>
          <a:bodyPr>
            <a:normAutofit fontScale="90000"/>
          </a:bodyPr>
          <a:lstStyle/>
          <a:p>
            <a:r>
              <a:rPr lang="en-US" dirty="0"/>
              <a:t>Surgical examples</a:t>
            </a:r>
          </a:p>
        </p:txBody>
      </p:sp>
      <p:sp>
        <p:nvSpPr>
          <p:cNvPr id="6" name="Content Placeholder 2"/>
          <p:cNvSpPr txBox="1">
            <a:spLocks/>
          </p:cNvSpPr>
          <p:nvPr/>
        </p:nvSpPr>
        <p:spPr>
          <a:xfrm>
            <a:off x="152399" y="1524000"/>
            <a:ext cx="8751093" cy="5334000"/>
          </a:xfrm>
          <a:prstGeom prst="rect">
            <a:avLst/>
          </a:prstGeom>
        </p:spPr>
        <p:txBody>
          <a:bodyPr vert="horz">
            <a:normAutofit fontScale="92500" lnSpcReduction="10000"/>
          </a:bodyPr>
          <a:lst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a:lstStyle>
          <a:p>
            <a:pPr marL="685800" indent="-571500">
              <a:spcBef>
                <a:spcPct val="20000"/>
              </a:spcBef>
              <a:spcAft>
                <a:spcPts val="600"/>
              </a:spcAft>
              <a:buClr>
                <a:schemeClr val="accent3"/>
              </a:buClr>
              <a:buSzPct val="95000"/>
              <a:buFont typeface="Arial" panose="020B0604020202020204" pitchFamily="34" charset="0"/>
              <a:buChar char="•"/>
            </a:pPr>
            <a:r>
              <a:rPr lang="en-US" sz="3900" dirty="0"/>
              <a:t>What if Medicare considers the surgery “incidental” or doesn’t allow an assistant surgeon for a particular procedure?</a:t>
            </a:r>
          </a:p>
          <a:p>
            <a:pPr lvl="1">
              <a:buFont typeface="Arial" panose="020B0604020202020204" pitchFamily="34" charset="0"/>
              <a:buChar char="•"/>
            </a:pPr>
            <a:r>
              <a:rPr lang="en-US" sz="3800" dirty="0">
                <a:solidFill>
                  <a:srgbClr val="FF0000"/>
                </a:solidFill>
              </a:rPr>
              <a:t>Per MFS Section 1.02, “the application of any claims processing rule not expressly adopted in this chapter is prohibited.”</a:t>
            </a:r>
          </a:p>
          <a:p>
            <a:pPr lvl="2">
              <a:buFont typeface="Arial" panose="020B0604020202020204" pitchFamily="34" charset="0"/>
              <a:buChar char="•"/>
            </a:pPr>
            <a:r>
              <a:rPr lang="en-US" sz="3300" dirty="0"/>
              <a:t>If the ER/IR contends that the surgery and/or assistant was not reasonable/proper, it has to file a denial with the Board and send a copy of the NOC Form to the provider.  </a:t>
            </a:r>
          </a:p>
          <a:p>
            <a:pPr marL="0" indent="0">
              <a:spcAft>
                <a:spcPts val="600"/>
              </a:spcAft>
              <a:buNone/>
            </a:pPr>
            <a:endParaRPr lang="en-US" sz="3900" dirty="0"/>
          </a:p>
          <a:p>
            <a:pPr marL="365760" lvl="1" indent="0">
              <a:buNone/>
            </a:pPr>
            <a:endParaRPr lang="en-US" dirty="0"/>
          </a:p>
        </p:txBody>
      </p:sp>
    </p:spTree>
    <p:extLst>
      <p:ext uri="{BB962C8B-B14F-4D97-AF65-F5344CB8AC3E}">
        <p14:creationId xmlns:p14="http://schemas.microsoft.com/office/powerpoint/2010/main" val="502460474"/>
      </p:ext>
    </p:extLst>
  </p:cSld>
  <p:clrMapOvr>
    <a:masterClrMapping/>
  </p:clrMapOvr>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04800" y="838200"/>
            <a:ext cx="8286750" cy="914400"/>
          </a:xfrm>
        </p:spPr>
        <p:txBody>
          <a:bodyPr>
            <a:normAutofit fontScale="90000"/>
          </a:bodyPr>
          <a:lstStyle/>
          <a:p>
            <a:br>
              <a:rPr lang="en-US" dirty="0"/>
            </a:br>
            <a:r>
              <a:rPr lang="en-US" dirty="0"/>
              <a:t>Section 2.05 DMEPOS</a:t>
            </a:r>
          </a:p>
        </p:txBody>
      </p:sp>
      <p:sp>
        <p:nvSpPr>
          <p:cNvPr id="3" name="Content Placeholder 2"/>
          <p:cNvSpPr>
            <a:spLocks noGrp="1"/>
          </p:cNvSpPr>
          <p:nvPr>
            <p:ph idx="1"/>
          </p:nvPr>
        </p:nvSpPr>
        <p:spPr>
          <a:xfrm>
            <a:off x="304800" y="1676400"/>
            <a:ext cx="8229600" cy="5181600"/>
          </a:xfrm>
        </p:spPr>
        <p:txBody>
          <a:bodyPr>
            <a:noAutofit/>
          </a:bodyPr>
          <a:lstStyle/>
          <a:p>
            <a:pPr>
              <a:buFont typeface="Arial" panose="020B0604020202020204" pitchFamily="34" charset="0"/>
              <a:buChar char="•"/>
            </a:pPr>
            <a:r>
              <a:rPr lang="en-US" sz="3400" dirty="0"/>
              <a:t>The employer/insurer must pay for all DMEPOS that are ordered and approved by the treating health care provider. </a:t>
            </a:r>
          </a:p>
          <a:p>
            <a:pPr>
              <a:buFont typeface="Arial" panose="020B0604020202020204" pitchFamily="34" charset="0"/>
              <a:buChar char="•"/>
            </a:pPr>
            <a:r>
              <a:rPr lang="en-US" sz="3400" dirty="0">
                <a:solidFill>
                  <a:schemeClr val="tx1"/>
                </a:solidFill>
              </a:rPr>
              <a:t>Fees for DMEPOS are as outlined in Appendix II. </a:t>
            </a:r>
            <a:r>
              <a:rPr lang="en-US" sz="3400" dirty="0">
                <a:solidFill>
                  <a:srgbClr val="FF0000"/>
                </a:solidFill>
              </a:rPr>
              <a:t>Invoices need not be requested by the employer/insurer.</a:t>
            </a:r>
          </a:p>
          <a:p>
            <a:pPr marL="114300" lvl="0" indent="0">
              <a:buNone/>
            </a:pPr>
            <a:endParaRPr lang="en-US" sz="3400" dirty="0">
              <a:solidFill>
                <a:schemeClr val="tx1"/>
              </a:solidFill>
            </a:endParaRPr>
          </a:p>
          <a:p>
            <a:pPr marL="0" indent="0">
              <a:buNone/>
            </a:pPr>
            <a:endParaRPr lang="en-US" sz="900" dirty="0"/>
          </a:p>
        </p:txBody>
      </p:sp>
    </p:spTree>
    <p:extLst>
      <p:ext uri="{BB962C8B-B14F-4D97-AF65-F5344CB8AC3E}">
        <p14:creationId xmlns:p14="http://schemas.microsoft.com/office/powerpoint/2010/main" val="781956904"/>
      </p:ext>
    </p:extLst>
  </p:cSld>
  <p:clrMapOvr>
    <a:masterClrMapping/>
  </p:clrMapOvr>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838200"/>
            <a:ext cx="7810913" cy="533400"/>
          </a:xfrm>
        </p:spPr>
        <p:txBody>
          <a:bodyPr>
            <a:normAutofit fontScale="90000"/>
          </a:bodyPr>
          <a:lstStyle/>
          <a:p>
            <a:r>
              <a:rPr lang="en-US" dirty="0"/>
              <a:t>DMEPOS example</a:t>
            </a:r>
          </a:p>
        </p:txBody>
      </p:sp>
      <p:sp>
        <p:nvSpPr>
          <p:cNvPr id="3" name="Content Placeholder 2"/>
          <p:cNvSpPr>
            <a:spLocks noGrp="1"/>
          </p:cNvSpPr>
          <p:nvPr>
            <p:ph idx="1"/>
          </p:nvPr>
        </p:nvSpPr>
        <p:spPr>
          <a:xfrm>
            <a:off x="533400" y="2895600"/>
            <a:ext cx="8229600" cy="3295650"/>
          </a:xfrm>
        </p:spPr>
        <p:txBody>
          <a:bodyPr>
            <a:noAutofit/>
          </a:bodyPr>
          <a:lstStyle/>
          <a:p>
            <a:pPr marL="109728" indent="0">
              <a:buNone/>
            </a:pPr>
            <a:r>
              <a:rPr lang="en-US" sz="2800" dirty="0"/>
              <a:t>Appendix II:</a:t>
            </a:r>
          </a:p>
          <a:p>
            <a:pPr marL="109728" indent="0">
              <a:buNone/>
            </a:pPr>
            <a:endParaRPr lang="en-US" sz="2800" dirty="0"/>
          </a:p>
          <a:p>
            <a:pPr marL="109728" indent="0">
              <a:buNone/>
            </a:pPr>
            <a:endParaRPr lang="en-US" sz="2800" dirty="0"/>
          </a:p>
          <a:p>
            <a:pPr marL="109728" indent="0">
              <a:buNone/>
            </a:pPr>
            <a:endParaRPr lang="en-US" sz="2800" dirty="0"/>
          </a:p>
          <a:p>
            <a:pPr marL="109728" indent="0">
              <a:buNone/>
            </a:pPr>
            <a:endParaRPr lang="en-US" sz="1600" dirty="0"/>
          </a:p>
          <a:p>
            <a:pPr marL="109728" indent="0">
              <a:buNone/>
            </a:pPr>
            <a:r>
              <a:rPr lang="en-US" sz="2800" dirty="0"/>
              <a:t>Amount Due = </a:t>
            </a:r>
            <a:r>
              <a:rPr lang="en-US" sz="2800" u="sng" dirty="0"/>
              <a:t>$375.09</a:t>
            </a:r>
            <a:r>
              <a:rPr lang="en-US" sz="2800" dirty="0"/>
              <a:t> (U&amp;C charge less than MAP). </a:t>
            </a:r>
            <a:endParaRPr lang="en-US" sz="2800" u="sng"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05350" y="1638300"/>
            <a:ext cx="13563600" cy="13004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4" name="Table 3"/>
          <p:cNvGraphicFramePr>
            <a:graphicFrameLocks noGrp="1"/>
          </p:cNvGraphicFramePr>
          <p:nvPr/>
        </p:nvGraphicFramePr>
        <p:xfrm>
          <a:off x="685800" y="3505200"/>
          <a:ext cx="7620000" cy="1524000"/>
        </p:xfrm>
        <a:graphic>
          <a:graphicData uri="http://schemas.openxmlformats.org/drawingml/2006/table">
            <a:tbl>
              <a:tblPr firstRow="1" bandRow="1">
                <a:tableStyleId>{5C22544A-7EE6-4342-B048-85BDC9FD1C3A}</a:tableStyleId>
              </a:tblPr>
              <a:tblGrid>
                <a:gridCol w="1905000">
                  <a:extLst>
                    <a:ext uri="{9D8B030D-6E8A-4147-A177-3AD203B41FA5}">
                      <a16:colId xmlns:a16="http://schemas.microsoft.com/office/drawing/2014/main" val="20000"/>
                    </a:ext>
                  </a:extLst>
                </a:gridCol>
                <a:gridCol w="1905000">
                  <a:extLst>
                    <a:ext uri="{9D8B030D-6E8A-4147-A177-3AD203B41FA5}">
                      <a16:colId xmlns:a16="http://schemas.microsoft.com/office/drawing/2014/main" val="20001"/>
                    </a:ext>
                  </a:extLst>
                </a:gridCol>
                <a:gridCol w="1905000">
                  <a:extLst>
                    <a:ext uri="{9D8B030D-6E8A-4147-A177-3AD203B41FA5}">
                      <a16:colId xmlns:a16="http://schemas.microsoft.com/office/drawing/2014/main" val="20002"/>
                    </a:ext>
                  </a:extLst>
                </a:gridCol>
                <a:gridCol w="1905000">
                  <a:extLst>
                    <a:ext uri="{9D8B030D-6E8A-4147-A177-3AD203B41FA5}">
                      <a16:colId xmlns:a16="http://schemas.microsoft.com/office/drawing/2014/main" val="20003"/>
                    </a:ext>
                  </a:extLst>
                </a:gridCol>
              </a:tblGrid>
              <a:tr h="876300">
                <a:tc>
                  <a:txBody>
                    <a:bodyPr/>
                    <a:lstStyle/>
                    <a:p>
                      <a:pPr algn="ctr"/>
                      <a:r>
                        <a:rPr lang="en-US" sz="3200" dirty="0"/>
                        <a:t>CPT</a:t>
                      </a:r>
                    </a:p>
                  </a:txBody>
                  <a:tcPr/>
                </a:tc>
                <a:tc>
                  <a:txBody>
                    <a:bodyPr/>
                    <a:lstStyle/>
                    <a:p>
                      <a:pPr algn="ctr"/>
                      <a:r>
                        <a:rPr lang="en-US" sz="3200" dirty="0"/>
                        <a:t>MOD</a:t>
                      </a:r>
                    </a:p>
                  </a:txBody>
                  <a:tcPr/>
                </a:tc>
                <a:tc>
                  <a:txBody>
                    <a:bodyPr/>
                    <a:lstStyle/>
                    <a:p>
                      <a:pPr algn="ctr"/>
                      <a:r>
                        <a:rPr lang="en-US" sz="3200" dirty="0"/>
                        <a:t>MOD2</a:t>
                      </a:r>
                    </a:p>
                  </a:txBody>
                  <a:tcPr/>
                </a:tc>
                <a:tc>
                  <a:txBody>
                    <a:bodyPr/>
                    <a:lstStyle/>
                    <a:p>
                      <a:pPr algn="ctr"/>
                      <a:r>
                        <a:rPr lang="en-US" sz="3200" dirty="0"/>
                        <a:t>FEE</a:t>
                      </a:r>
                    </a:p>
                  </a:txBody>
                  <a:tcPr/>
                </a:tc>
                <a:extLst>
                  <a:ext uri="{0D108BD9-81ED-4DB2-BD59-A6C34878D82A}">
                    <a16:rowId xmlns:a16="http://schemas.microsoft.com/office/drawing/2014/main" val="10000"/>
                  </a:ext>
                </a:extLst>
              </a:tr>
              <a:tr h="647700">
                <a:tc>
                  <a:txBody>
                    <a:bodyPr/>
                    <a:lstStyle/>
                    <a:p>
                      <a:pPr algn="ctr"/>
                      <a:r>
                        <a:rPr lang="en-US" sz="3200" dirty="0"/>
                        <a:t>L4360</a:t>
                      </a:r>
                    </a:p>
                  </a:txBody>
                  <a:tcPr/>
                </a:tc>
                <a:tc>
                  <a:txBody>
                    <a:bodyPr/>
                    <a:lstStyle/>
                    <a:p>
                      <a:pPr algn="ctr"/>
                      <a:endParaRPr lang="en-US" sz="3200" dirty="0"/>
                    </a:p>
                  </a:txBody>
                  <a:tcPr/>
                </a:tc>
                <a:tc>
                  <a:txBody>
                    <a:bodyPr/>
                    <a:lstStyle/>
                    <a:p>
                      <a:pPr algn="ctr"/>
                      <a:endParaRPr lang="en-US" sz="3200" dirty="0"/>
                    </a:p>
                  </a:txBody>
                  <a:tcPr/>
                </a:tc>
                <a:tc>
                  <a:txBody>
                    <a:bodyPr/>
                    <a:lstStyle/>
                    <a:p>
                      <a:pPr algn="ctr"/>
                      <a:r>
                        <a:rPr lang="en-US" sz="3200" dirty="0"/>
                        <a:t>$452.30</a:t>
                      </a:r>
                    </a:p>
                  </a:txBody>
                  <a:tcPr/>
                </a:tc>
                <a:extLst>
                  <a:ext uri="{0D108BD9-81ED-4DB2-BD59-A6C34878D82A}">
                    <a16:rowId xmlns:a16="http://schemas.microsoft.com/office/drawing/2014/main" val="10001"/>
                  </a:ext>
                </a:extLst>
              </a:tr>
            </a:tbl>
          </a:graphicData>
        </a:graphic>
      </p:graphicFrame>
      <p:sp>
        <p:nvSpPr>
          <p:cNvPr id="5" name="Oval 4"/>
          <p:cNvSpPr/>
          <p:nvPr/>
        </p:nvSpPr>
        <p:spPr>
          <a:xfrm>
            <a:off x="5943600" y="1945646"/>
            <a:ext cx="1524000" cy="6858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69351166"/>
      </p:ext>
    </p:extLst>
  </p:cSld>
  <p:clrMapOvr>
    <a:masterClrMapping/>
  </p:clrMapOvr>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685800"/>
            <a:ext cx="7658513" cy="609600"/>
          </a:xfrm>
        </p:spPr>
        <p:txBody>
          <a:bodyPr>
            <a:normAutofit fontScale="90000"/>
          </a:bodyPr>
          <a:lstStyle/>
          <a:p>
            <a:r>
              <a:rPr lang="en-US" dirty="0"/>
              <a:t>DMEPOS example #2</a:t>
            </a:r>
          </a:p>
        </p:txBody>
      </p:sp>
      <p:sp>
        <p:nvSpPr>
          <p:cNvPr id="3" name="Content Placeholder 2"/>
          <p:cNvSpPr>
            <a:spLocks noGrp="1"/>
          </p:cNvSpPr>
          <p:nvPr>
            <p:ph idx="1"/>
          </p:nvPr>
        </p:nvSpPr>
        <p:spPr>
          <a:xfrm>
            <a:off x="533400" y="3429001"/>
            <a:ext cx="8382000" cy="2895600"/>
          </a:xfrm>
        </p:spPr>
        <p:txBody>
          <a:bodyPr>
            <a:normAutofit/>
          </a:bodyPr>
          <a:lstStyle/>
          <a:p>
            <a:pPr marL="109728" indent="0">
              <a:buNone/>
            </a:pPr>
            <a:r>
              <a:rPr lang="en-US" sz="3500" dirty="0"/>
              <a:t>Amount Due:</a:t>
            </a:r>
          </a:p>
          <a:p>
            <a:pPr marL="411480" lvl="1" indent="0">
              <a:buNone/>
            </a:pPr>
            <a:r>
              <a:rPr lang="en-US" sz="3200" dirty="0"/>
              <a:t>J3490 is a valid code that is not in Appendix II so it defaults to the usual and customary charge for each drug.</a:t>
            </a:r>
          </a:p>
          <a:p>
            <a:pPr marL="411480" lvl="1" indent="0">
              <a:buNone/>
            </a:pPr>
            <a:r>
              <a:rPr lang="en-US" sz="3200" dirty="0"/>
              <a:t>$15.00 + $5.04 = </a:t>
            </a:r>
            <a:r>
              <a:rPr lang="en-US" sz="3200" u="sng" dirty="0"/>
              <a:t>$20.04</a:t>
            </a:r>
            <a:r>
              <a:rPr lang="en-US" sz="3200" dirty="0"/>
              <a:t>.</a:t>
            </a:r>
          </a:p>
        </p:txBody>
      </p:sp>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48200" y="1473200"/>
            <a:ext cx="13487400" cy="190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36379599"/>
      </p:ext>
    </p:extLst>
  </p:cSld>
  <p:clrMapOvr>
    <a:masterClrMapping/>
  </p:clrMapOvr>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533400"/>
            <a:ext cx="7658513" cy="609600"/>
          </a:xfrm>
        </p:spPr>
        <p:txBody>
          <a:bodyPr>
            <a:normAutofit fontScale="90000"/>
          </a:bodyPr>
          <a:lstStyle/>
          <a:p>
            <a:r>
              <a:rPr lang="en-US" dirty="0"/>
              <a:t>DMEPOS examples</a:t>
            </a:r>
          </a:p>
        </p:txBody>
      </p:sp>
      <p:sp>
        <p:nvSpPr>
          <p:cNvPr id="3" name="Content Placeholder 2"/>
          <p:cNvSpPr>
            <a:spLocks noGrp="1"/>
          </p:cNvSpPr>
          <p:nvPr>
            <p:ph idx="1"/>
          </p:nvPr>
        </p:nvSpPr>
        <p:spPr>
          <a:xfrm>
            <a:off x="152400" y="1143000"/>
            <a:ext cx="8458200" cy="5562600"/>
          </a:xfrm>
        </p:spPr>
        <p:txBody>
          <a:bodyPr>
            <a:noAutofit/>
          </a:bodyPr>
          <a:lstStyle/>
          <a:p>
            <a:pPr marL="571500" indent="-457200">
              <a:buFont typeface="Arial" panose="020B0604020202020204" pitchFamily="34" charset="0"/>
              <a:buChar char="•"/>
            </a:pPr>
            <a:r>
              <a:rPr lang="en-US" sz="2800" dirty="0"/>
              <a:t>What if the HCPCS code is not in Appendix II, the payor requests an invoice, and that invoice shows the provider paid significantly less than what was charged for the item?</a:t>
            </a:r>
          </a:p>
          <a:p>
            <a:pPr marL="982980" lvl="1" indent="-571500">
              <a:buFont typeface="Arial" panose="020B0604020202020204" pitchFamily="34" charset="0"/>
              <a:buChar char="•"/>
            </a:pPr>
            <a:r>
              <a:rPr lang="en-US" sz="3200" dirty="0">
                <a:solidFill>
                  <a:srgbClr val="FF0000"/>
                </a:solidFill>
              </a:rPr>
              <a:t>Unless the ER/IR  has a written payment agreement to pay less, the provider’s usual and customary charge is due. If the ER/IR contends that the charges are not reasonable/proper, it has to file a denial with the Board and send a copy of the NOC Form to the provider. </a:t>
            </a:r>
          </a:p>
        </p:txBody>
      </p:sp>
    </p:spTree>
    <p:extLst>
      <p:ext uri="{BB962C8B-B14F-4D97-AF65-F5344CB8AC3E}">
        <p14:creationId xmlns:p14="http://schemas.microsoft.com/office/powerpoint/2010/main" val="2151128652"/>
      </p:ext>
    </p:extLst>
  </p:cSld>
  <p:clrMapOvr>
    <a:masterClrMapping/>
  </p:clrMapOvr>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7545" y="735106"/>
            <a:ext cx="7734713" cy="609600"/>
          </a:xfrm>
        </p:spPr>
        <p:txBody>
          <a:bodyPr>
            <a:normAutofit fontScale="90000"/>
          </a:bodyPr>
          <a:lstStyle/>
          <a:p>
            <a:r>
              <a:rPr lang="en-US" dirty="0"/>
              <a:t>Radiology example</a:t>
            </a:r>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7545" y="1524000"/>
            <a:ext cx="8779764" cy="2133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Rectangle 6"/>
          <p:cNvSpPr/>
          <p:nvPr/>
        </p:nvSpPr>
        <p:spPr>
          <a:xfrm>
            <a:off x="422909" y="3581400"/>
            <a:ext cx="8534400" cy="1308050"/>
          </a:xfrm>
          <a:prstGeom prst="rect">
            <a:avLst/>
          </a:prstGeom>
        </p:spPr>
        <p:txBody>
          <a:bodyPr wrap="square">
            <a:spAutoFit/>
          </a:bodyPr>
          <a:lstStyle/>
          <a:p>
            <a:pPr algn="l">
              <a:spcBef>
                <a:spcPct val="20000"/>
              </a:spcBef>
              <a:buClr>
                <a:schemeClr val="accent3"/>
              </a:buClr>
              <a:buSzPct val="95000"/>
            </a:pPr>
            <a:r>
              <a:rPr lang="en-US" sz="3500" dirty="0">
                <a:latin typeface="+mn-lt"/>
              </a:rPr>
              <a:t>Appendix II:</a:t>
            </a:r>
          </a:p>
          <a:p>
            <a:endParaRPr lang="en-US" b="1" dirty="0"/>
          </a:p>
          <a:p>
            <a:endParaRPr lang="en-US" b="1" dirty="0"/>
          </a:p>
          <a:p>
            <a:pPr marL="571500" indent="-571500">
              <a:buBlip>
                <a:blip r:embed="rId3"/>
              </a:buBlip>
            </a:pPr>
            <a:endParaRPr lang="en-US" sz="800" b="1" dirty="0"/>
          </a:p>
        </p:txBody>
      </p:sp>
      <p:graphicFrame>
        <p:nvGraphicFramePr>
          <p:cNvPr id="3" name="Table 2"/>
          <p:cNvGraphicFramePr>
            <a:graphicFrameLocks noGrp="1"/>
          </p:cNvGraphicFramePr>
          <p:nvPr/>
        </p:nvGraphicFramePr>
        <p:xfrm>
          <a:off x="509585" y="4343400"/>
          <a:ext cx="7786689" cy="1900892"/>
        </p:xfrm>
        <a:graphic>
          <a:graphicData uri="http://schemas.openxmlformats.org/drawingml/2006/table">
            <a:tbl>
              <a:tblPr firstRow="1" bandRow="1">
                <a:tableStyleId>{5C22544A-7EE6-4342-B048-85BDC9FD1C3A}</a:tableStyleId>
              </a:tblPr>
              <a:tblGrid>
                <a:gridCol w="2595563">
                  <a:extLst>
                    <a:ext uri="{9D8B030D-6E8A-4147-A177-3AD203B41FA5}">
                      <a16:colId xmlns:a16="http://schemas.microsoft.com/office/drawing/2014/main" val="20000"/>
                    </a:ext>
                  </a:extLst>
                </a:gridCol>
                <a:gridCol w="2595563">
                  <a:extLst>
                    <a:ext uri="{9D8B030D-6E8A-4147-A177-3AD203B41FA5}">
                      <a16:colId xmlns:a16="http://schemas.microsoft.com/office/drawing/2014/main" val="20001"/>
                    </a:ext>
                  </a:extLst>
                </a:gridCol>
                <a:gridCol w="2595563">
                  <a:extLst>
                    <a:ext uri="{9D8B030D-6E8A-4147-A177-3AD203B41FA5}">
                      <a16:colId xmlns:a16="http://schemas.microsoft.com/office/drawing/2014/main" val="20002"/>
                    </a:ext>
                  </a:extLst>
                </a:gridCol>
              </a:tblGrid>
              <a:tr h="834092">
                <a:tc>
                  <a:txBody>
                    <a:bodyPr/>
                    <a:lstStyle/>
                    <a:p>
                      <a:pPr algn="ctr"/>
                      <a:r>
                        <a:rPr lang="en-US" sz="2800" dirty="0"/>
                        <a:t>CPT</a:t>
                      </a:r>
                    </a:p>
                  </a:txBody>
                  <a:tcPr/>
                </a:tc>
                <a:tc>
                  <a:txBody>
                    <a:bodyPr/>
                    <a:lstStyle/>
                    <a:p>
                      <a:pPr algn="ctr"/>
                      <a:r>
                        <a:rPr lang="en-US" sz="2800" dirty="0"/>
                        <a:t>MOD</a:t>
                      </a:r>
                    </a:p>
                  </a:txBody>
                  <a:tcPr/>
                </a:tc>
                <a:tc>
                  <a:txBody>
                    <a:bodyPr/>
                    <a:lstStyle/>
                    <a:p>
                      <a:pPr algn="ctr"/>
                      <a:r>
                        <a:rPr lang="en-US" sz="2800" dirty="0"/>
                        <a:t>FEE</a:t>
                      </a:r>
                    </a:p>
                  </a:txBody>
                  <a:tcPr/>
                </a:tc>
                <a:extLst>
                  <a:ext uri="{0D108BD9-81ED-4DB2-BD59-A6C34878D82A}">
                    <a16:rowId xmlns:a16="http://schemas.microsoft.com/office/drawing/2014/main" val="10000"/>
                  </a:ext>
                </a:extLst>
              </a:tr>
              <a:tr h="533400">
                <a:tc>
                  <a:txBody>
                    <a:bodyPr/>
                    <a:lstStyle/>
                    <a:p>
                      <a:pPr algn="ctr"/>
                      <a:r>
                        <a:rPr lang="en-US" sz="2800" dirty="0"/>
                        <a:t>74178</a:t>
                      </a:r>
                    </a:p>
                  </a:txBody>
                  <a:tcPr/>
                </a:tc>
                <a:tc>
                  <a:txBody>
                    <a:bodyPr/>
                    <a:lstStyle/>
                    <a:p>
                      <a:pPr algn="ctr"/>
                      <a:r>
                        <a:rPr lang="en-US" sz="2800" dirty="0"/>
                        <a:t>26</a:t>
                      </a:r>
                    </a:p>
                  </a:txBody>
                  <a:tcPr/>
                </a:tc>
                <a:tc>
                  <a:txBody>
                    <a:bodyPr/>
                    <a:lstStyle/>
                    <a:p>
                      <a:pPr algn="ctr"/>
                      <a:r>
                        <a:rPr lang="en-US" sz="2800" dirty="0"/>
                        <a:t>$170.40</a:t>
                      </a:r>
                    </a:p>
                  </a:txBody>
                  <a:tcPr/>
                </a:tc>
                <a:extLst>
                  <a:ext uri="{0D108BD9-81ED-4DB2-BD59-A6C34878D82A}">
                    <a16:rowId xmlns:a16="http://schemas.microsoft.com/office/drawing/2014/main" val="10001"/>
                  </a:ext>
                </a:extLst>
              </a:tr>
              <a:tr h="533400">
                <a:tc>
                  <a:txBody>
                    <a:bodyPr/>
                    <a:lstStyle/>
                    <a:p>
                      <a:pPr algn="ctr"/>
                      <a:r>
                        <a:rPr lang="en-US" sz="2800" dirty="0"/>
                        <a:t>73700</a:t>
                      </a:r>
                    </a:p>
                  </a:txBody>
                  <a:tcPr/>
                </a:tc>
                <a:tc>
                  <a:txBody>
                    <a:bodyPr/>
                    <a:lstStyle/>
                    <a:p>
                      <a:pPr algn="ctr"/>
                      <a:r>
                        <a:rPr lang="en-US" sz="2800" dirty="0"/>
                        <a:t>26</a:t>
                      </a:r>
                    </a:p>
                  </a:txBody>
                  <a:tcPr/>
                </a:tc>
                <a:tc>
                  <a:txBody>
                    <a:bodyPr/>
                    <a:lstStyle/>
                    <a:p>
                      <a:pPr algn="ctr"/>
                      <a:r>
                        <a:rPr lang="en-US" sz="2800" dirty="0"/>
                        <a:t>$85.20</a:t>
                      </a:r>
                    </a:p>
                  </a:txBody>
                  <a:tcPr/>
                </a:tc>
                <a:extLst>
                  <a:ext uri="{0D108BD9-81ED-4DB2-BD59-A6C34878D82A}">
                    <a16:rowId xmlns:a16="http://schemas.microsoft.com/office/drawing/2014/main" val="10002"/>
                  </a:ext>
                </a:extLst>
              </a:tr>
            </a:tbl>
          </a:graphicData>
        </a:graphic>
      </p:graphicFrame>
      <p:sp>
        <p:nvSpPr>
          <p:cNvPr id="6" name="Oval 5"/>
          <p:cNvSpPr/>
          <p:nvPr/>
        </p:nvSpPr>
        <p:spPr>
          <a:xfrm>
            <a:off x="-134304" y="1348581"/>
            <a:ext cx="8991600" cy="1242219"/>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rgbClr val="FF0000"/>
                </a:solidFill>
              </a:ln>
              <a:noFill/>
            </a:endParaRPr>
          </a:p>
        </p:txBody>
      </p:sp>
    </p:spTree>
    <p:extLst>
      <p:ext uri="{BB962C8B-B14F-4D97-AF65-F5344CB8AC3E}">
        <p14:creationId xmlns:p14="http://schemas.microsoft.com/office/powerpoint/2010/main" val="41630027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1143000"/>
          </a:xfrm>
        </p:spPr>
        <p:txBody>
          <a:bodyPr>
            <a:normAutofit fontScale="90000"/>
          </a:bodyPr>
          <a:lstStyle/>
          <a:p>
            <a:r>
              <a:rPr lang="en-US" dirty="0"/>
              <a:t>Board Rules Chapter 5 </a:t>
            </a:r>
            <a:br>
              <a:rPr lang="en-US" dirty="0"/>
            </a:br>
            <a:r>
              <a:rPr lang="en-US" dirty="0"/>
              <a:t>aka Maine WC MFS</a:t>
            </a:r>
          </a:p>
        </p:txBody>
      </p:sp>
      <p:sp>
        <p:nvSpPr>
          <p:cNvPr id="3" name="Content Placeholder 2"/>
          <p:cNvSpPr>
            <a:spLocks noGrp="1"/>
          </p:cNvSpPr>
          <p:nvPr>
            <p:ph idx="1"/>
          </p:nvPr>
        </p:nvSpPr>
        <p:spPr>
          <a:xfrm>
            <a:off x="381000" y="1447800"/>
            <a:ext cx="8610600" cy="4190999"/>
          </a:xfrm>
        </p:spPr>
        <p:txBody>
          <a:bodyPr>
            <a:noAutofit/>
          </a:bodyPr>
          <a:lstStyle/>
          <a:p>
            <a:r>
              <a:rPr lang="en-US" sz="3200" dirty="0"/>
              <a:t>Outlines billing procedures and reimbursement levels for health care providers who treat injured employees.  </a:t>
            </a:r>
          </a:p>
          <a:p>
            <a:r>
              <a:rPr lang="en-US" sz="3200" dirty="0"/>
              <a:t>Describes the dispute resolution process when there is a dispute regarding reimbursement and/or appropriateness of care.</a:t>
            </a:r>
          </a:p>
          <a:p>
            <a:r>
              <a:rPr lang="en-US" sz="3200" dirty="0"/>
              <a:t>Sets standards for health care reporting.</a:t>
            </a:r>
          </a:p>
          <a:p>
            <a:endParaRPr lang="en-US" sz="3200" dirty="0"/>
          </a:p>
        </p:txBody>
      </p:sp>
      <p:pic>
        <p:nvPicPr>
          <p:cNvPr id="4608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8200" y="5419725"/>
            <a:ext cx="7778750" cy="1438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65701787"/>
      </p:ext>
    </p:extLst>
  </p:cSld>
  <p:clrMapOvr>
    <a:masterClrMapping/>
  </p:clrMapOvr>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8640" y="533400"/>
            <a:ext cx="7734713" cy="609600"/>
          </a:xfrm>
        </p:spPr>
        <p:txBody>
          <a:bodyPr>
            <a:normAutofit fontScale="90000"/>
          </a:bodyPr>
          <a:lstStyle/>
          <a:p>
            <a:r>
              <a:rPr lang="en-US" dirty="0"/>
              <a:t>Radiology example</a:t>
            </a:r>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9599" y="1278965"/>
            <a:ext cx="8915018" cy="21664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Rectangle 6"/>
          <p:cNvSpPr/>
          <p:nvPr/>
        </p:nvSpPr>
        <p:spPr>
          <a:xfrm>
            <a:off x="360495" y="3733800"/>
            <a:ext cx="8332763" cy="2631490"/>
          </a:xfrm>
          <a:prstGeom prst="rect">
            <a:avLst/>
          </a:prstGeom>
        </p:spPr>
        <p:txBody>
          <a:bodyPr wrap="square">
            <a:spAutoFit/>
          </a:bodyPr>
          <a:lstStyle/>
          <a:p>
            <a:pPr marL="571500" indent="-457200" algn="l">
              <a:lnSpc>
                <a:spcPct val="80000"/>
              </a:lnSpc>
              <a:spcBef>
                <a:spcPct val="20000"/>
              </a:spcBef>
              <a:spcAft>
                <a:spcPts val="600"/>
              </a:spcAft>
              <a:buClr>
                <a:srgbClr val="0099CC"/>
              </a:buClr>
              <a:buSzPct val="100000"/>
              <a:buFont typeface="Arial" panose="020B0604020202020204" pitchFamily="34" charset="0"/>
              <a:buChar char="•"/>
            </a:pPr>
            <a:r>
              <a:rPr lang="en-US" sz="3200" dirty="0">
                <a:solidFill>
                  <a:schemeClr val="tx2"/>
                </a:solidFill>
                <a:latin typeface="+mn-lt"/>
              </a:rPr>
              <a:t>Code 74020 is a deleted code. </a:t>
            </a:r>
          </a:p>
          <a:p>
            <a:pPr marL="1028700" lvl="1" indent="-457200" algn="l">
              <a:lnSpc>
                <a:spcPct val="80000"/>
              </a:lnSpc>
              <a:spcBef>
                <a:spcPct val="20000"/>
              </a:spcBef>
              <a:spcAft>
                <a:spcPts val="600"/>
              </a:spcAft>
              <a:buClr>
                <a:srgbClr val="0099CC"/>
              </a:buClr>
              <a:buSzPct val="100000"/>
              <a:buFont typeface="Arial" panose="020B0604020202020204" pitchFamily="34" charset="0"/>
              <a:buChar char="•"/>
            </a:pPr>
            <a:r>
              <a:rPr lang="en-US" sz="3200" dirty="0">
                <a:solidFill>
                  <a:srgbClr val="FF0000"/>
                </a:solidFill>
              </a:rPr>
              <a:t>Per MFS Section 1.07(2)(A), the undisputed charges must be paid and a denial filed with the Board.  A copy of the partial denial/NOC Form must be sent to the health care provider.</a:t>
            </a:r>
          </a:p>
        </p:txBody>
      </p:sp>
      <p:sp>
        <p:nvSpPr>
          <p:cNvPr id="5" name="Oval 4"/>
          <p:cNvSpPr/>
          <p:nvPr/>
        </p:nvSpPr>
        <p:spPr>
          <a:xfrm>
            <a:off x="23017" y="2895600"/>
            <a:ext cx="8991600" cy="8382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rgbClr val="FF0000"/>
                </a:solidFill>
              </a:ln>
              <a:noFill/>
            </a:endParaRPr>
          </a:p>
        </p:txBody>
      </p:sp>
    </p:spTree>
    <p:extLst>
      <p:ext uri="{BB962C8B-B14F-4D97-AF65-F5344CB8AC3E}">
        <p14:creationId xmlns:p14="http://schemas.microsoft.com/office/powerpoint/2010/main" val="912445642"/>
      </p:ext>
    </p:extLst>
  </p:cSld>
  <p:clrMapOvr>
    <a:masterClrMapping/>
  </p:clrMapOvr>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228600" y="3810000"/>
            <a:ext cx="8382000" cy="2554545"/>
          </a:xfrm>
          <a:prstGeom prst="rect">
            <a:avLst/>
          </a:prstGeom>
        </p:spPr>
        <p:txBody>
          <a:bodyPr wrap="square">
            <a:spAutoFit/>
          </a:bodyPr>
          <a:lstStyle/>
          <a:p>
            <a:pPr algn="l">
              <a:spcBef>
                <a:spcPts val="600"/>
              </a:spcBef>
              <a:buClr>
                <a:schemeClr val="accent1"/>
              </a:buClr>
              <a:buSzPct val="70000"/>
            </a:pPr>
            <a:r>
              <a:rPr lang="en-US" sz="3200" dirty="0">
                <a:latin typeface="+mn-lt"/>
              </a:rPr>
              <a:t>Amount Due = $170.40 + $85.20 = </a:t>
            </a:r>
            <a:r>
              <a:rPr lang="en-US" sz="3200" u="sng" dirty="0">
                <a:latin typeface="+mn-lt"/>
              </a:rPr>
              <a:t>$255.60</a:t>
            </a:r>
            <a:r>
              <a:rPr lang="en-US" sz="3200" dirty="0">
                <a:latin typeface="+mn-lt"/>
              </a:rPr>
              <a:t> (MAPs less than U&amp;C charges).  </a:t>
            </a:r>
            <a:r>
              <a:rPr lang="en-US" sz="3200" dirty="0">
                <a:solidFill>
                  <a:srgbClr val="FF0000"/>
                </a:solidFill>
                <a:latin typeface="+mn-lt"/>
              </a:rPr>
              <a:t>Contemporaneously, the ER/IR must file the denial and send a copy of the NOC to the provider.</a:t>
            </a:r>
          </a:p>
        </p:txBody>
      </p:sp>
      <p:sp>
        <p:nvSpPr>
          <p:cNvPr id="4" name="Title 1"/>
          <p:cNvSpPr>
            <a:spLocks noGrp="1"/>
          </p:cNvSpPr>
          <p:nvPr>
            <p:ph type="title"/>
          </p:nvPr>
        </p:nvSpPr>
        <p:spPr>
          <a:xfrm>
            <a:off x="87804" y="838200"/>
            <a:ext cx="7125113" cy="674741"/>
          </a:xfrm>
        </p:spPr>
        <p:txBody>
          <a:bodyPr>
            <a:normAutofit fontScale="90000"/>
          </a:bodyPr>
          <a:lstStyle/>
          <a:p>
            <a:r>
              <a:rPr lang="en-US" dirty="0"/>
              <a:t>Radiology example</a:t>
            </a:r>
          </a:p>
        </p:txBody>
      </p:sp>
      <p:pic>
        <p:nvPicPr>
          <p:cNvPr id="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7804" y="1609241"/>
            <a:ext cx="9093327" cy="2209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24514216"/>
      </p:ext>
    </p:extLst>
  </p:cSld>
  <p:clrMapOvr>
    <a:masterClrMapping/>
  </p:clrMapOvr>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609600" y="163459"/>
            <a:ext cx="7125113" cy="674741"/>
          </a:xfrm>
        </p:spPr>
        <p:txBody>
          <a:bodyPr>
            <a:normAutofit fontScale="90000"/>
          </a:bodyPr>
          <a:lstStyle/>
          <a:p>
            <a:r>
              <a:rPr lang="en-US" dirty="0"/>
              <a:t>Massage therapy example</a:t>
            </a:r>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95800" y="838200"/>
            <a:ext cx="13132843" cy="28366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Rectangle 1"/>
          <p:cNvSpPr/>
          <p:nvPr/>
        </p:nvSpPr>
        <p:spPr>
          <a:xfrm>
            <a:off x="380998" y="3832556"/>
            <a:ext cx="8382000" cy="2631490"/>
          </a:xfrm>
          <a:prstGeom prst="rect">
            <a:avLst/>
          </a:prstGeom>
        </p:spPr>
        <p:txBody>
          <a:bodyPr wrap="square">
            <a:spAutoFit/>
          </a:bodyPr>
          <a:lstStyle/>
          <a:p>
            <a:pPr marL="571500" indent="-457200" algn="l">
              <a:lnSpc>
                <a:spcPct val="80000"/>
              </a:lnSpc>
              <a:spcBef>
                <a:spcPct val="20000"/>
              </a:spcBef>
              <a:spcAft>
                <a:spcPts val="600"/>
              </a:spcAft>
              <a:buClr>
                <a:srgbClr val="0099CC"/>
              </a:buClr>
              <a:buSzPct val="100000"/>
              <a:buFont typeface="Arial" panose="020B0604020202020204" pitchFamily="34" charset="0"/>
              <a:buChar char="•"/>
            </a:pPr>
            <a:r>
              <a:rPr lang="en-US" sz="3200" dirty="0">
                <a:solidFill>
                  <a:schemeClr val="tx2"/>
                </a:solidFill>
              </a:rPr>
              <a:t>Is a handwritten bill ok?  Do the charges need to be on a HCFA-1500?</a:t>
            </a:r>
          </a:p>
          <a:p>
            <a:pPr marL="1028700" lvl="1" indent="-457200" algn="l">
              <a:lnSpc>
                <a:spcPct val="80000"/>
              </a:lnSpc>
              <a:spcBef>
                <a:spcPct val="20000"/>
              </a:spcBef>
              <a:spcAft>
                <a:spcPts val="600"/>
              </a:spcAft>
              <a:buClr>
                <a:srgbClr val="0099CC"/>
              </a:buClr>
              <a:buSzPct val="100000"/>
              <a:buFont typeface="Arial" panose="020B0604020202020204" pitchFamily="34" charset="0"/>
              <a:buChar char="•"/>
            </a:pPr>
            <a:r>
              <a:rPr lang="en-US" sz="3200" dirty="0">
                <a:solidFill>
                  <a:srgbClr val="FF0000"/>
                </a:solidFill>
              </a:rPr>
              <a:t>There is no prescribed billing form for professional services.  A handwritten bill is fine as long as it contains all the required billing elements.</a:t>
            </a:r>
          </a:p>
        </p:txBody>
      </p:sp>
    </p:spTree>
    <p:extLst>
      <p:ext uri="{BB962C8B-B14F-4D97-AF65-F5344CB8AC3E}">
        <p14:creationId xmlns:p14="http://schemas.microsoft.com/office/powerpoint/2010/main" val="2842971129"/>
      </p:ext>
    </p:extLst>
  </p:cSld>
  <p:clrMapOvr>
    <a:masterClrMapping/>
  </p:clrMapOvr>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1009441" y="228600"/>
            <a:ext cx="7125113" cy="674741"/>
          </a:xfrm>
        </p:spPr>
        <p:txBody>
          <a:bodyPr>
            <a:normAutofit fontScale="90000"/>
          </a:bodyPr>
          <a:lstStyle/>
          <a:p>
            <a:r>
              <a:rPr lang="en-US" dirty="0"/>
              <a:t>Massage therapy example</a:t>
            </a:r>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48200" y="838200"/>
            <a:ext cx="13285243" cy="28366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Rectangle 1"/>
          <p:cNvSpPr/>
          <p:nvPr/>
        </p:nvSpPr>
        <p:spPr>
          <a:xfrm>
            <a:off x="380998" y="3832556"/>
            <a:ext cx="8382000" cy="3025444"/>
          </a:xfrm>
          <a:prstGeom prst="rect">
            <a:avLst/>
          </a:prstGeom>
        </p:spPr>
        <p:txBody>
          <a:bodyPr wrap="square">
            <a:spAutoFit/>
          </a:bodyPr>
          <a:lstStyle/>
          <a:p>
            <a:pPr marL="571500" indent="-457200" algn="l">
              <a:lnSpc>
                <a:spcPct val="80000"/>
              </a:lnSpc>
              <a:spcBef>
                <a:spcPct val="20000"/>
              </a:spcBef>
              <a:spcAft>
                <a:spcPts val="600"/>
              </a:spcAft>
              <a:buClr>
                <a:srgbClr val="0099CC"/>
              </a:buClr>
              <a:buSzPct val="100000"/>
              <a:buFont typeface="Arial" panose="020B0604020202020204" pitchFamily="34" charset="0"/>
              <a:buChar char="•"/>
            </a:pPr>
            <a:r>
              <a:rPr lang="en-US" sz="3200" dirty="0">
                <a:solidFill>
                  <a:schemeClr val="tx2"/>
                </a:solidFill>
              </a:rPr>
              <a:t>Code 97140 is defined by the AMA in 15 minute increments. </a:t>
            </a:r>
          </a:p>
          <a:p>
            <a:pPr marL="1028700" lvl="1" indent="-457200" algn="l">
              <a:lnSpc>
                <a:spcPct val="80000"/>
              </a:lnSpc>
              <a:spcBef>
                <a:spcPct val="20000"/>
              </a:spcBef>
              <a:spcAft>
                <a:spcPts val="600"/>
              </a:spcAft>
              <a:buClr>
                <a:srgbClr val="0099CC"/>
              </a:buClr>
              <a:buSzPct val="100000"/>
              <a:buFont typeface="Arial" panose="020B0604020202020204" pitchFamily="34" charset="0"/>
              <a:buChar char="•"/>
            </a:pPr>
            <a:r>
              <a:rPr lang="en-US" sz="3200" dirty="0">
                <a:solidFill>
                  <a:srgbClr val="FF0000"/>
                </a:solidFill>
              </a:rPr>
              <a:t>Per MFS Section 1.07(2), the ER/IR cannot change a provider’s bill.  As billed, this provider will be significantly underpaid if these charges are for 1 </a:t>
            </a:r>
            <a:r>
              <a:rPr lang="en-US" sz="3200" dirty="0" err="1">
                <a:solidFill>
                  <a:srgbClr val="FF0000"/>
                </a:solidFill>
              </a:rPr>
              <a:t>hr</a:t>
            </a:r>
            <a:r>
              <a:rPr lang="en-US" sz="3200" dirty="0">
                <a:solidFill>
                  <a:srgbClr val="FF0000"/>
                </a:solidFill>
              </a:rPr>
              <a:t> massages.</a:t>
            </a:r>
          </a:p>
        </p:txBody>
      </p:sp>
      <p:sp>
        <p:nvSpPr>
          <p:cNvPr id="3" name="Oval 2"/>
          <p:cNvSpPr/>
          <p:nvPr/>
        </p:nvSpPr>
        <p:spPr>
          <a:xfrm>
            <a:off x="7677354" y="838200"/>
            <a:ext cx="914400" cy="2836688"/>
          </a:xfrm>
          <a:prstGeom prst="ellipse">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17155385"/>
      </p:ext>
    </p:extLst>
  </p:cSld>
  <p:clrMapOvr>
    <a:masterClrMapping/>
  </p:clrMapOvr>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1009443" y="392059"/>
            <a:ext cx="7125113" cy="674741"/>
          </a:xfrm>
        </p:spPr>
        <p:txBody>
          <a:bodyPr>
            <a:normAutofit fontScale="90000"/>
          </a:bodyPr>
          <a:lstStyle/>
          <a:p>
            <a:r>
              <a:rPr lang="en-US" dirty="0"/>
              <a:t>Massage therapy example</a:t>
            </a:r>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95799" y="1066799"/>
            <a:ext cx="12951100" cy="27098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Rectangle 4"/>
          <p:cNvSpPr/>
          <p:nvPr/>
        </p:nvSpPr>
        <p:spPr>
          <a:xfrm>
            <a:off x="381000" y="3795712"/>
            <a:ext cx="8382000" cy="2554545"/>
          </a:xfrm>
          <a:prstGeom prst="rect">
            <a:avLst/>
          </a:prstGeom>
        </p:spPr>
        <p:txBody>
          <a:bodyPr wrap="square">
            <a:spAutoFit/>
          </a:bodyPr>
          <a:lstStyle/>
          <a:p>
            <a:pPr algn="l">
              <a:spcBef>
                <a:spcPts val="600"/>
              </a:spcBef>
              <a:buClr>
                <a:schemeClr val="accent1"/>
              </a:buClr>
              <a:buSzPct val="70000"/>
            </a:pPr>
            <a:r>
              <a:rPr lang="en-US" sz="4000" dirty="0"/>
              <a:t>Amount Due = $48.00 per massage for total of </a:t>
            </a:r>
            <a:r>
              <a:rPr lang="en-US" sz="4000" u="sng" dirty="0"/>
              <a:t>$288.00 </a:t>
            </a:r>
            <a:r>
              <a:rPr lang="en-US" sz="4000" dirty="0"/>
              <a:t>(MAPs less than U&amp;C charges).  If billed correctly, amount due $360 (billed charges).</a:t>
            </a:r>
          </a:p>
        </p:txBody>
      </p:sp>
    </p:spTree>
    <p:extLst>
      <p:ext uri="{BB962C8B-B14F-4D97-AF65-F5344CB8AC3E}">
        <p14:creationId xmlns:p14="http://schemas.microsoft.com/office/powerpoint/2010/main" val="242171080"/>
      </p:ext>
    </p:extLst>
  </p:cSld>
  <p:clrMapOvr>
    <a:masterClrMapping/>
  </p:clrMapOvr>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7182" y="990600"/>
            <a:ext cx="8229600" cy="1143000"/>
          </a:xfrm>
        </p:spPr>
        <p:txBody>
          <a:bodyPr>
            <a:normAutofit fontScale="90000"/>
          </a:bodyPr>
          <a:lstStyle/>
          <a:p>
            <a:r>
              <a:rPr lang="en-US" b="1" dirty="0"/>
              <a:t>Provider Review: </a:t>
            </a:r>
            <a:r>
              <a:rPr lang="en-US" dirty="0"/>
              <a:t>Inpatient Facility Fees</a:t>
            </a:r>
          </a:p>
        </p:txBody>
      </p:sp>
      <p:sp>
        <p:nvSpPr>
          <p:cNvPr id="3" name="Content Placeholder 2"/>
          <p:cNvSpPr>
            <a:spLocks noGrp="1"/>
          </p:cNvSpPr>
          <p:nvPr>
            <p:ph idx="1"/>
          </p:nvPr>
        </p:nvSpPr>
        <p:spPr>
          <a:xfrm>
            <a:off x="838200" y="2326404"/>
            <a:ext cx="7408333" cy="4373563"/>
          </a:xfrm>
        </p:spPr>
        <p:txBody>
          <a:bodyPr>
            <a:normAutofit/>
          </a:bodyPr>
          <a:lstStyle/>
          <a:p>
            <a:r>
              <a:rPr lang="en-US" sz="3200" dirty="0"/>
              <a:t>MAP using Section 3 and Appendix III.</a:t>
            </a:r>
          </a:p>
          <a:p>
            <a:pPr lvl="1"/>
            <a:r>
              <a:rPr lang="en-US" sz="2800" dirty="0"/>
              <a:t>Based on Table 5.—List of Medicare Severity Diagnosis-Related Groups (MS-DRGS) and the Board’s base rates.</a:t>
            </a:r>
            <a:endParaRPr lang="en-US" sz="1200" dirty="0"/>
          </a:p>
          <a:p>
            <a:pPr lvl="1"/>
            <a:r>
              <a:rPr lang="en-US" sz="2800" dirty="0">
                <a:solidFill>
                  <a:srgbClr val="FF0000"/>
                </a:solidFill>
              </a:rPr>
              <a:t>Lesser of logic applied at total claim level.</a:t>
            </a:r>
          </a:p>
          <a:p>
            <a:endParaRPr lang="en-US" dirty="0"/>
          </a:p>
        </p:txBody>
      </p:sp>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8200" y="5257800"/>
            <a:ext cx="7778750" cy="1444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61447658"/>
      </p:ext>
    </p:extLst>
  </p:cSld>
  <p:clrMapOvr>
    <a:masterClrMapping/>
  </p:clrMapOvr>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1143000"/>
          </a:xfrm>
        </p:spPr>
        <p:txBody>
          <a:bodyPr>
            <a:normAutofit fontScale="90000"/>
          </a:bodyPr>
          <a:lstStyle/>
          <a:p>
            <a:r>
              <a:rPr lang="en-US" b="1" dirty="0"/>
              <a:t>Provider Review: </a:t>
            </a:r>
            <a:r>
              <a:rPr lang="en-US" dirty="0"/>
              <a:t>Inpatient Facility Fees continued</a:t>
            </a:r>
          </a:p>
        </p:txBody>
      </p:sp>
      <p:sp>
        <p:nvSpPr>
          <p:cNvPr id="3" name="Content Placeholder 2"/>
          <p:cNvSpPr>
            <a:spLocks noGrp="1"/>
          </p:cNvSpPr>
          <p:nvPr>
            <p:ph idx="1"/>
          </p:nvPr>
        </p:nvSpPr>
        <p:spPr>
          <a:xfrm>
            <a:off x="331694" y="1600200"/>
            <a:ext cx="8812306" cy="5486400"/>
          </a:xfrm>
        </p:spPr>
        <p:txBody>
          <a:bodyPr>
            <a:noAutofit/>
          </a:bodyPr>
          <a:lstStyle/>
          <a:p>
            <a:r>
              <a:rPr lang="en-US" sz="2800" dirty="0"/>
              <a:t>Outliers – threshold is $75,000.00 plus the fee in Appendix III.</a:t>
            </a:r>
          </a:p>
          <a:p>
            <a:pPr marL="457200" lvl="1" indent="0">
              <a:buNone/>
            </a:pPr>
            <a:endParaRPr lang="en-US" sz="800" dirty="0"/>
          </a:p>
          <a:p>
            <a:r>
              <a:rPr lang="en-US" sz="2800" dirty="0" err="1"/>
              <a:t>Implantables</a:t>
            </a:r>
            <a:r>
              <a:rPr lang="en-US" sz="2800" dirty="0"/>
              <a:t> – hospitals may seek additional reimbursement for </a:t>
            </a:r>
            <a:r>
              <a:rPr lang="en-US" sz="2800" dirty="0" err="1"/>
              <a:t>implantables</a:t>
            </a:r>
            <a:r>
              <a:rPr lang="en-US" sz="2800" dirty="0"/>
              <a:t> over $10,000.</a:t>
            </a:r>
          </a:p>
          <a:p>
            <a:pPr lvl="1"/>
            <a:r>
              <a:rPr lang="en-US" sz="2000" dirty="0"/>
              <a:t>Must submit substantiating invoices.  Invoices should be submitted contemporaneously with the bill.</a:t>
            </a:r>
          </a:p>
          <a:p>
            <a:endParaRPr lang="en-US" sz="800" dirty="0"/>
          </a:p>
          <a:p>
            <a:pPr marL="274320" lvl="1"/>
            <a:r>
              <a:rPr lang="en-US" sz="2800" dirty="0"/>
              <a:t>Professional Services – max fees as outlined in Appendix II.</a:t>
            </a:r>
          </a:p>
        </p:txBody>
      </p:sp>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8200" y="5413375"/>
            <a:ext cx="7778750" cy="1444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3504963"/>
      </p:ext>
    </p:extLst>
  </p:cSld>
  <p:clrMapOvr>
    <a:masterClrMapping/>
  </p:clrMapOvr>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p:cNvSpPr>
            <a:spLocks noGrp="1"/>
          </p:cNvSpPr>
          <p:nvPr>
            <p:ph type="title"/>
          </p:nvPr>
        </p:nvSpPr>
        <p:spPr>
          <a:xfrm>
            <a:off x="133350" y="228600"/>
            <a:ext cx="9010650" cy="885824"/>
          </a:xfrm>
        </p:spPr>
        <p:txBody>
          <a:bodyPr>
            <a:noAutofit/>
          </a:bodyPr>
          <a:lstStyle/>
          <a:p>
            <a:r>
              <a:rPr lang="en-US" sz="3600" dirty="0"/>
              <a:t>ACH Inpatient Facility Example </a:t>
            </a:r>
          </a:p>
        </p:txBody>
      </p:sp>
      <p:sp>
        <p:nvSpPr>
          <p:cNvPr id="4" name="Oval 3"/>
          <p:cNvSpPr/>
          <p:nvPr/>
        </p:nvSpPr>
        <p:spPr>
          <a:xfrm>
            <a:off x="5334000" y="4943474"/>
            <a:ext cx="666750" cy="4953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p:nvPr/>
        </p:nvSpPr>
        <p:spPr>
          <a:xfrm>
            <a:off x="6477000" y="4591048"/>
            <a:ext cx="666750" cy="4953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21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6342" y="1353231"/>
            <a:ext cx="5862637" cy="53816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220"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99393" y="1230086"/>
            <a:ext cx="4144607" cy="54721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Oval 1"/>
          <p:cNvSpPr/>
          <p:nvPr/>
        </p:nvSpPr>
        <p:spPr>
          <a:xfrm>
            <a:off x="154442" y="2449286"/>
            <a:ext cx="8396287" cy="3810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116342" y="6185805"/>
            <a:ext cx="8396287" cy="3810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53040634"/>
      </p:ext>
    </p:extLst>
  </p:cSld>
  <p:clrMapOvr>
    <a:masterClrMapping/>
  </p:clrMapOvr>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457200"/>
            <a:ext cx="8915400" cy="685800"/>
          </a:xfrm>
        </p:spPr>
        <p:txBody>
          <a:bodyPr>
            <a:normAutofit fontScale="90000"/>
          </a:bodyPr>
          <a:lstStyle/>
          <a:p>
            <a:r>
              <a:rPr lang="en-US" dirty="0"/>
              <a:t>ACH Inpatient Facility Example</a:t>
            </a:r>
          </a:p>
        </p:txBody>
      </p:sp>
      <p:sp>
        <p:nvSpPr>
          <p:cNvPr id="3" name="Content Placeholder 2"/>
          <p:cNvSpPr>
            <a:spLocks noGrp="1"/>
          </p:cNvSpPr>
          <p:nvPr>
            <p:ph idx="1"/>
          </p:nvPr>
        </p:nvSpPr>
        <p:spPr>
          <a:xfrm>
            <a:off x="261257" y="3886200"/>
            <a:ext cx="8316686" cy="762000"/>
          </a:xfrm>
        </p:spPr>
        <p:txBody>
          <a:bodyPr>
            <a:normAutofit fontScale="25000" lnSpcReduction="20000"/>
          </a:bodyPr>
          <a:lstStyle/>
          <a:p>
            <a:pPr marL="109728" indent="0">
              <a:spcAft>
                <a:spcPts val="600"/>
              </a:spcAft>
              <a:buNone/>
            </a:pPr>
            <a:r>
              <a:rPr lang="en-US" sz="12800" dirty="0"/>
              <a:t>Appendix III:</a:t>
            </a:r>
          </a:p>
          <a:p>
            <a:pPr marL="109728" indent="0">
              <a:spcAft>
                <a:spcPts val="600"/>
              </a:spcAft>
              <a:buNone/>
            </a:pPr>
            <a:endParaRPr lang="en-US" sz="3200" dirty="0"/>
          </a:p>
          <a:p>
            <a:pPr marL="109728" indent="0">
              <a:spcAft>
                <a:spcPts val="600"/>
              </a:spcAft>
              <a:buNone/>
            </a:pPr>
            <a:endParaRPr lang="en-US" sz="3200" dirty="0"/>
          </a:p>
          <a:p>
            <a:pPr marL="137160" indent="0">
              <a:spcAft>
                <a:spcPts val="600"/>
              </a:spcAft>
              <a:buNone/>
            </a:pPr>
            <a:endParaRPr lang="en-US" sz="3200" dirty="0"/>
          </a:p>
          <a:p>
            <a:pPr marL="137160" indent="0">
              <a:spcAft>
                <a:spcPts val="600"/>
              </a:spcAft>
              <a:buNone/>
            </a:pPr>
            <a:r>
              <a:rPr lang="en-US" sz="3200" dirty="0"/>
              <a:t>	</a:t>
            </a:r>
          </a:p>
          <a:p>
            <a:pPr marL="393192" lvl="1" indent="0">
              <a:buNone/>
            </a:pPr>
            <a:endParaRPr lang="en-US" sz="3100" dirty="0"/>
          </a:p>
        </p:txBody>
      </p:sp>
      <p:pic>
        <p:nvPicPr>
          <p:cNvPr id="4"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43200" y="1981200"/>
            <a:ext cx="2895600" cy="143687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Oval 4"/>
          <p:cNvSpPr/>
          <p:nvPr/>
        </p:nvSpPr>
        <p:spPr>
          <a:xfrm>
            <a:off x="4419600" y="1981200"/>
            <a:ext cx="1371600" cy="143687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7" name="Table 6"/>
          <p:cNvGraphicFramePr>
            <a:graphicFrameLocks noGrp="1"/>
          </p:cNvGraphicFramePr>
          <p:nvPr>
            <p:extLst>
              <p:ext uri="{D42A27DB-BD31-4B8C-83A1-F6EECF244321}">
                <p14:modId xmlns:p14="http://schemas.microsoft.com/office/powerpoint/2010/main" val="3474048434"/>
              </p:ext>
            </p:extLst>
          </p:nvPr>
        </p:nvGraphicFramePr>
        <p:xfrm>
          <a:off x="304800" y="4572000"/>
          <a:ext cx="8458200" cy="1905000"/>
        </p:xfrm>
        <a:graphic>
          <a:graphicData uri="http://schemas.openxmlformats.org/drawingml/2006/table">
            <a:tbl>
              <a:tblPr firstRow="1" bandRow="1">
                <a:tableStyleId>{5C22544A-7EE6-4342-B048-85BDC9FD1C3A}</a:tableStyleId>
              </a:tblPr>
              <a:tblGrid>
                <a:gridCol w="3580845">
                  <a:extLst>
                    <a:ext uri="{9D8B030D-6E8A-4147-A177-3AD203B41FA5}">
                      <a16:colId xmlns:a16="http://schemas.microsoft.com/office/drawing/2014/main" val="20000"/>
                    </a:ext>
                  </a:extLst>
                </a:gridCol>
                <a:gridCol w="4877355">
                  <a:extLst>
                    <a:ext uri="{9D8B030D-6E8A-4147-A177-3AD203B41FA5}">
                      <a16:colId xmlns:a16="http://schemas.microsoft.com/office/drawing/2014/main" val="20001"/>
                    </a:ext>
                  </a:extLst>
                </a:gridCol>
              </a:tblGrid>
              <a:tr h="881188">
                <a:tc>
                  <a:txBody>
                    <a:bodyPr/>
                    <a:lstStyle/>
                    <a:p>
                      <a:pPr algn="ctr"/>
                      <a:r>
                        <a:rPr lang="en-US" sz="3200" dirty="0"/>
                        <a:t>MS-DRG</a:t>
                      </a:r>
                    </a:p>
                  </a:txBody>
                  <a:tcPr/>
                </a:tc>
                <a:tc>
                  <a:txBody>
                    <a:bodyPr/>
                    <a:lstStyle/>
                    <a:p>
                      <a:pPr algn="ctr"/>
                      <a:r>
                        <a:rPr lang="en-US" sz="3200" dirty="0"/>
                        <a:t>ACH</a:t>
                      </a:r>
                      <a:r>
                        <a:rPr lang="en-US" sz="3200" baseline="0" dirty="0"/>
                        <a:t> Fee</a:t>
                      </a:r>
                      <a:endParaRPr lang="en-US" sz="3200" dirty="0"/>
                    </a:p>
                  </a:txBody>
                  <a:tcPr/>
                </a:tc>
                <a:extLst>
                  <a:ext uri="{0D108BD9-81ED-4DB2-BD59-A6C34878D82A}">
                    <a16:rowId xmlns:a16="http://schemas.microsoft.com/office/drawing/2014/main" val="10000"/>
                  </a:ext>
                </a:extLst>
              </a:tr>
              <a:tr h="1023812">
                <a:tc>
                  <a:txBody>
                    <a:bodyPr/>
                    <a:lstStyle/>
                    <a:p>
                      <a:pPr algn="ctr"/>
                      <a:r>
                        <a:rPr lang="en-US" sz="3200" dirty="0"/>
                        <a:t>494</a:t>
                      </a:r>
                    </a:p>
                  </a:txBody>
                  <a:tcPr/>
                </a:tc>
                <a:tc>
                  <a:txBody>
                    <a:bodyPr/>
                    <a:lstStyle/>
                    <a:p>
                      <a:pPr algn="ctr"/>
                      <a:r>
                        <a:rPr lang="en-US" sz="3200" dirty="0"/>
                        <a:t>$20,145.81</a:t>
                      </a:r>
                    </a:p>
                  </a:txBody>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2599345779"/>
      </p:ext>
    </p:extLst>
  </p:cSld>
  <p:clrMapOvr>
    <a:masterClrMapping/>
  </p:clrMapOvr>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7650" y="1066800"/>
            <a:ext cx="8915400" cy="685800"/>
          </a:xfrm>
        </p:spPr>
        <p:txBody>
          <a:bodyPr>
            <a:normAutofit fontScale="90000"/>
          </a:bodyPr>
          <a:lstStyle/>
          <a:p>
            <a:r>
              <a:rPr lang="en-US" dirty="0"/>
              <a:t>ACH Inpatient Facility Example</a:t>
            </a:r>
          </a:p>
        </p:txBody>
      </p:sp>
      <p:sp>
        <p:nvSpPr>
          <p:cNvPr id="3" name="Content Placeholder 2"/>
          <p:cNvSpPr>
            <a:spLocks noGrp="1"/>
          </p:cNvSpPr>
          <p:nvPr>
            <p:ph idx="1"/>
          </p:nvPr>
        </p:nvSpPr>
        <p:spPr>
          <a:xfrm>
            <a:off x="381000" y="2057400"/>
            <a:ext cx="8458200" cy="4572000"/>
          </a:xfrm>
        </p:spPr>
        <p:txBody>
          <a:bodyPr>
            <a:normAutofit/>
          </a:bodyPr>
          <a:lstStyle/>
          <a:p>
            <a:pPr marL="114300" indent="0">
              <a:buNone/>
            </a:pPr>
            <a:r>
              <a:rPr lang="en-US" sz="3200" b="1" dirty="0"/>
              <a:t>Outlier</a:t>
            </a:r>
            <a:endParaRPr lang="en-US" sz="3200" dirty="0"/>
          </a:p>
          <a:p>
            <a:pPr marL="1143000" lvl="2" indent="-457200"/>
            <a:r>
              <a:rPr lang="en-US" sz="3400" dirty="0"/>
              <a:t>No outlier payment due (total charges of $34,732.42 less than outlier threshold of $95,145.81). </a:t>
            </a:r>
          </a:p>
          <a:p>
            <a:pPr marL="1417320" lvl="3" indent="-457200"/>
            <a:r>
              <a:rPr lang="en-US" sz="3300" dirty="0"/>
              <a:t>Outlier threshold is amount in Appendix III of $20,145.81 plus $75,000. </a:t>
            </a:r>
            <a:r>
              <a:rPr lang="en-US" sz="2900" dirty="0"/>
              <a:t>	</a:t>
            </a:r>
          </a:p>
          <a:p>
            <a:pPr marL="393192" lvl="1" indent="0">
              <a:buNone/>
            </a:pPr>
            <a:endParaRPr lang="en-US" sz="3100" dirty="0"/>
          </a:p>
        </p:txBody>
      </p:sp>
    </p:spTree>
    <p:extLst>
      <p:ext uri="{BB962C8B-B14F-4D97-AF65-F5344CB8AC3E}">
        <p14:creationId xmlns:p14="http://schemas.microsoft.com/office/powerpoint/2010/main" val="401438110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Box 26"/>
          <p:cNvSpPr txBox="1">
            <a:spLocks noChangeArrowheads="1"/>
          </p:cNvSpPr>
          <p:nvPr/>
        </p:nvSpPr>
        <p:spPr bwMode="auto">
          <a:xfrm>
            <a:off x="706754" y="442852"/>
            <a:ext cx="3348964" cy="801960"/>
          </a:xfrm>
          <a:prstGeom prst="rect">
            <a:avLst/>
          </a:prstGeom>
          <a:ln>
            <a:headEnd/>
            <a:tailEnd/>
          </a:ln>
        </p:spPr>
        <p:style>
          <a:lnRef idx="2">
            <a:schemeClr val="accent1"/>
          </a:lnRef>
          <a:fillRef idx="1">
            <a:schemeClr val="lt1"/>
          </a:fillRef>
          <a:effectRef idx="0">
            <a:schemeClr val="accent1"/>
          </a:effectRef>
          <a:fontRef idx="minor">
            <a:schemeClr val="dk1"/>
          </a:fontRef>
        </p:style>
        <p:txBody>
          <a:bodyPr wrap="square" lIns="27432" tIns="22860" rIns="27432" bIns="0" anchor="t" upright="1"/>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rtl="0">
              <a:defRPr sz="1000"/>
            </a:pPr>
            <a:endParaRPr lang="en-US" sz="1000" b="0" i="0" u="none" strike="noStrike" baseline="0" dirty="0">
              <a:solidFill>
                <a:srgbClr val="000000"/>
              </a:solidFill>
              <a:latin typeface="Arial"/>
              <a:cs typeface="Arial"/>
            </a:endParaRPr>
          </a:p>
          <a:p>
            <a:pPr algn="ctr" rtl="0">
              <a:defRPr sz="1000"/>
            </a:pPr>
            <a:r>
              <a:rPr lang="en-US" sz="2000" b="0" i="0" u="none" strike="noStrike" baseline="0" dirty="0">
                <a:solidFill>
                  <a:schemeClr val="tx1">
                    <a:lumMod val="40000"/>
                    <a:lumOff val="60000"/>
                  </a:schemeClr>
                </a:solidFill>
                <a:latin typeface="Arial Black" pitchFamily="34" charset="0"/>
                <a:cs typeface="Arial"/>
              </a:rPr>
              <a:t>Patient Registration</a:t>
            </a:r>
          </a:p>
        </p:txBody>
      </p:sp>
      <p:sp>
        <p:nvSpPr>
          <p:cNvPr id="8" name="Text Box 26"/>
          <p:cNvSpPr txBox="1">
            <a:spLocks noChangeArrowheads="1"/>
          </p:cNvSpPr>
          <p:nvPr/>
        </p:nvSpPr>
        <p:spPr bwMode="auto">
          <a:xfrm>
            <a:off x="745374" y="1691618"/>
            <a:ext cx="3348964" cy="801960"/>
          </a:xfrm>
          <a:prstGeom prst="rect">
            <a:avLst/>
          </a:prstGeom>
          <a:ln>
            <a:headEnd/>
            <a:tailEnd/>
          </a:ln>
        </p:spPr>
        <p:style>
          <a:lnRef idx="2">
            <a:schemeClr val="accent1"/>
          </a:lnRef>
          <a:fillRef idx="1">
            <a:schemeClr val="lt1"/>
          </a:fillRef>
          <a:effectRef idx="0">
            <a:schemeClr val="accent1"/>
          </a:effectRef>
          <a:fontRef idx="minor">
            <a:schemeClr val="dk1"/>
          </a:fontRef>
        </p:style>
        <p:txBody>
          <a:bodyPr wrap="square" lIns="27432" tIns="22860" rIns="27432" bIns="0" anchor="t" upright="1"/>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marL="0" indent="0" algn="ctr" rtl="0">
              <a:defRPr sz="1000"/>
            </a:pPr>
            <a:endParaRPr lang="en-US" sz="2000" dirty="0">
              <a:solidFill>
                <a:schemeClr val="tx1">
                  <a:lumMod val="40000"/>
                  <a:lumOff val="60000"/>
                </a:schemeClr>
              </a:solidFill>
              <a:latin typeface="Arial Black" pitchFamily="34" charset="0"/>
              <a:cs typeface="Arial"/>
            </a:endParaRPr>
          </a:p>
          <a:p>
            <a:pPr marL="0" indent="0" algn="ctr" rtl="0">
              <a:defRPr sz="1000"/>
            </a:pPr>
            <a:r>
              <a:rPr lang="en-US" sz="2000" dirty="0">
                <a:solidFill>
                  <a:schemeClr val="tx1">
                    <a:lumMod val="40000"/>
                    <a:lumOff val="60000"/>
                  </a:schemeClr>
                </a:solidFill>
                <a:latin typeface="Arial Black" pitchFamily="34" charset="0"/>
                <a:cs typeface="Arial"/>
              </a:rPr>
              <a:t>Patient Encounter</a:t>
            </a:r>
            <a:endParaRPr lang="en-US" sz="2000" b="0" i="0" u="none" strike="noStrike" baseline="0" dirty="0">
              <a:solidFill>
                <a:schemeClr val="tx1">
                  <a:lumMod val="40000"/>
                  <a:lumOff val="60000"/>
                </a:schemeClr>
              </a:solidFill>
              <a:latin typeface="Arial Black" pitchFamily="34" charset="0"/>
              <a:cs typeface="Arial"/>
            </a:endParaRPr>
          </a:p>
        </p:txBody>
      </p:sp>
      <p:sp>
        <p:nvSpPr>
          <p:cNvPr id="9" name="Flowchart: Document 8"/>
          <p:cNvSpPr/>
          <p:nvPr/>
        </p:nvSpPr>
        <p:spPr>
          <a:xfrm>
            <a:off x="5137458" y="1852009"/>
            <a:ext cx="2177741" cy="1019635"/>
          </a:xfrm>
          <a:prstGeom prst="flowChartDocument">
            <a:avLst/>
          </a:prstGeom>
        </p:spPr>
        <p:style>
          <a:lnRef idx="2">
            <a:schemeClr val="accent1"/>
          </a:lnRef>
          <a:fillRef idx="1">
            <a:schemeClr val="l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r>
              <a:rPr lang="en-US" sz="1800" b="0" i="0" u="none" strike="noStrike" baseline="0" dirty="0">
                <a:solidFill>
                  <a:schemeClr val="tx1">
                    <a:lumMod val="40000"/>
                    <a:lumOff val="60000"/>
                  </a:schemeClr>
                </a:solidFill>
                <a:latin typeface="Arial Black" pitchFamily="34" charset="0"/>
                <a:ea typeface="+mn-ea"/>
                <a:cs typeface="Arial"/>
              </a:rPr>
              <a:t>M-1 Form</a:t>
            </a:r>
            <a:r>
              <a:rPr lang="en-US" sz="1800" b="0" i="0" u="none" strike="noStrike" dirty="0">
                <a:solidFill>
                  <a:schemeClr val="tx1">
                    <a:lumMod val="40000"/>
                    <a:lumOff val="60000"/>
                  </a:schemeClr>
                </a:solidFill>
                <a:latin typeface="Arial Black" pitchFamily="34" charset="0"/>
                <a:ea typeface="+mn-ea"/>
                <a:cs typeface="Arial"/>
              </a:rPr>
              <a:t> to EE/ER within 5 days</a:t>
            </a:r>
            <a:endParaRPr lang="en-US" sz="1800" b="0" i="0" u="none" strike="noStrike" baseline="0" dirty="0">
              <a:solidFill>
                <a:schemeClr val="tx1">
                  <a:lumMod val="40000"/>
                  <a:lumOff val="60000"/>
                </a:schemeClr>
              </a:solidFill>
              <a:latin typeface="Arial Black" pitchFamily="34" charset="0"/>
              <a:ea typeface="+mn-ea"/>
              <a:cs typeface="Arial"/>
            </a:endParaRPr>
          </a:p>
        </p:txBody>
      </p:sp>
      <p:sp>
        <p:nvSpPr>
          <p:cNvPr id="10" name="Flowchart: Document 9"/>
          <p:cNvSpPr/>
          <p:nvPr/>
        </p:nvSpPr>
        <p:spPr>
          <a:xfrm>
            <a:off x="800275" y="2917471"/>
            <a:ext cx="3056158" cy="939437"/>
          </a:xfrm>
          <a:prstGeom prst="flowChartDocument">
            <a:avLst/>
          </a:prstGeom>
        </p:spPr>
        <p:style>
          <a:lnRef idx="2">
            <a:schemeClr val="accent1"/>
          </a:lnRef>
          <a:fillRef idx="1">
            <a:schemeClr val="l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endParaRPr lang="en-US" sz="2000" dirty="0">
              <a:solidFill>
                <a:schemeClr val="tx1">
                  <a:lumMod val="40000"/>
                  <a:lumOff val="60000"/>
                </a:schemeClr>
              </a:solidFill>
              <a:latin typeface="Arial Black" pitchFamily="34" charset="0"/>
            </a:endParaRPr>
          </a:p>
          <a:p>
            <a:pPr algn="ctr"/>
            <a:r>
              <a:rPr lang="en-US" sz="2000" dirty="0">
                <a:solidFill>
                  <a:schemeClr val="tx1">
                    <a:lumMod val="40000"/>
                    <a:lumOff val="60000"/>
                  </a:schemeClr>
                </a:solidFill>
                <a:latin typeface="Arial Black" pitchFamily="34" charset="0"/>
              </a:rPr>
              <a:t>Billing</a:t>
            </a:r>
          </a:p>
        </p:txBody>
      </p:sp>
      <p:sp>
        <p:nvSpPr>
          <p:cNvPr id="11" name="Text Box 26"/>
          <p:cNvSpPr txBox="1">
            <a:spLocks noChangeArrowheads="1"/>
          </p:cNvSpPr>
          <p:nvPr/>
        </p:nvSpPr>
        <p:spPr bwMode="auto">
          <a:xfrm>
            <a:off x="745374" y="4257889"/>
            <a:ext cx="3348964" cy="801960"/>
          </a:xfrm>
          <a:prstGeom prst="rect">
            <a:avLst/>
          </a:prstGeom>
          <a:ln>
            <a:headEnd/>
            <a:tailEnd/>
          </a:ln>
        </p:spPr>
        <p:style>
          <a:lnRef idx="2">
            <a:schemeClr val="accent1"/>
          </a:lnRef>
          <a:fillRef idx="1">
            <a:schemeClr val="lt1"/>
          </a:fillRef>
          <a:effectRef idx="0">
            <a:schemeClr val="accent1"/>
          </a:effectRef>
          <a:fontRef idx="minor">
            <a:schemeClr val="dk1"/>
          </a:fontRef>
        </p:style>
        <p:txBody>
          <a:bodyPr wrap="square" lIns="27432" tIns="22860" rIns="27432" bIns="0" anchor="t" upright="1"/>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rtl="0">
              <a:defRPr sz="1000"/>
            </a:pPr>
            <a:endParaRPr lang="en-US" sz="1000" b="0" i="0" u="none" strike="noStrike" baseline="0" dirty="0">
              <a:solidFill>
                <a:schemeClr val="tx1">
                  <a:lumMod val="40000"/>
                  <a:lumOff val="60000"/>
                </a:schemeClr>
              </a:solidFill>
              <a:latin typeface="Arial"/>
              <a:cs typeface="Arial"/>
            </a:endParaRPr>
          </a:p>
          <a:p>
            <a:pPr algn="ctr" rtl="0">
              <a:defRPr sz="1000"/>
            </a:pPr>
            <a:r>
              <a:rPr lang="en-US" sz="2000" b="0" i="0" u="none" strike="noStrike" baseline="0" dirty="0">
                <a:solidFill>
                  <a:schemeClr val="tx1">
                    <a:lumMod val="40000"/>
                    <a:lumOff val="60000"/>
                  </a:schemeClr>
                </a:solidFill>
                <a:latin typeface="Arial Black" pitchFamily="34" charset="0"/>
                <a:cs typeface="Arial"/>
              </a:rPr>
              <a:t>Reimbursement </a:t>
            </a:r>
          </a:p>
        </p:txBody>
      </p:sp>
      <p:sp>
        <p:nvSpPr>
          <p:cNvPr id="12" name="Flowchart: Manual Operation 11"/>
          <p:cNvSpPr/>
          <p:nvPr/>
        </p:nvSpPr>
        <p:spPr>
          <a:xfrm>
            <a:off x="763674" y="5483742"/>
            <a:ext cx="3092759" cy="1145657"/>
          </a:xfrm>
          <a:prstGeom prst="flowChartManualOperation">
            <a:avLst/>
          </a:prstGeom>
        </p:spPr>
        <p:style>
          <a:lnRef idx="2">
            <a:schemeClr val="accent1"/>
          </a:lnRef>
          <a:fillRef idx="1">
            <a:schemeClr val="l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r>
              <a:rPr lang="en-US" sz="2000" baseline="0" dirty="0">
                <a:solidFill>
                  <a:schemeClr val="tx1">
                    <a:lumMod val="40000"/>
                    <a:lumOff val="60000"/>
                  </a:schemeClr>
                </a:solidFill>
                <a:latin typeface="Arial Black" pitchFamily="34" charset="0"/>
              </a:rPr>
              <a:t>Provider Review</a:t>
            </a:r>
            <a:endParaRPr lang="en-US" sz="2000" dirty="0">
              <a:solidFill>
                <a:schemeClr val="tx1">
                  <a:lumMod val="40000"/>
                  <a:lumOff val="60000"/>
                </a:schemeClr>
              </a:solidFill>
              <a:latin typeface="Arial Black" pitchFamily="34" charset="0"/>
            </a:endParaRPr>
          </a:p>
        </p:txBody>
      </p:sp>
      <p:sp>
        <p:nvSpPr>
          <p:cNvPr id="13" name="Down Arrow 12"/>
          <p:cNvSpPr/>
          <p:nvPr/>
        </p:nvSpPr>
        <p:spPr>
          <a:xfrm>
            <a:off x="2117900" y="1290638"/>
            <a:ext cx="292806" cy="32078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lang="en-US" sz="1100"/>
          </a:p>
        </p:txBody>
      </p:sp>
      <p:sp>
        <p:nvSpPr>
          <p:cNvPr id="14" name="Down Arrow 13"/>
          <p:cNvSpPr/>
          <p:nvPr/>
        </p:nvSpPr>
        <p:spPr>
          <a:xfrm>
            <a:off x="2117900" y="2550861"/>
            <a:ext cx="292806" cy="32078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lang="en-US" sz="1100"/>
          </a:p>
        </p:txBody>
      </p:sp>
      <p:sp>
        <p:nvSpPr>
          <p:cNvPr id="15" name="Down Arrow 14"/>
          <p:cNvSpPr/>
          <p:nvPr/>
        </p:nvSpPr>
        <p:spPr>
          <a:xfrm>
            <a:off x="2099600" y="3879823"/>
            <a:ext cx="292806" cy="32078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lang="en-US" sz="1100"/>
          </a:p>
        </p:txBody>
      </p:sp>
      <p:sp>
        <p:nvSpPr>
          <p:cNvPr id="16" name="Down Arrow 15"/>
          <p:cNvSpPr/>
          <p:nvPr/>
        </p:nvSpPr>
        <p:spPr>
          <a:xfrm>
            <a:off x="2081299" y="5117132"/>
            <a:ext cx="292806" cy="32078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lang="en-US" sz="1100"/>
          </a:p>
        </p:txBody>
      </p:sp>
      <p:sp>
        <p:nvSpPr>
          <p:cNvPr id="17" name="Right Arrow 16"/>
          <p:cNvSpPr/>
          <p:nvPr/>
        </p:nvSpPr>
        <p:spPr>
          <a:xfrm>
            <a:off x="4405444" y="2046772"/>
            <a:ext cx="475809" cy="17184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lang="en-US" sz="1100"/>
          </a:p>
        </p:txBody>
      </p:sp>
      <p:sp>
        <p:nvSpPr>
          <p:cNvPr id="31" name="Flowchart: Document 30"/>
          <p:cNvSpPr/>
          <p:nvPr/>
        </p:nvSpPr>
        <p:spPr>
          <a:xfrm>
            <a:off x="5137458" y="5672774"/>
            <a:ext cx="2863542" cy="956625"/>
          </a:xfrm>
          <a:prstGeom prst="flowChartDocument">
            <a:avLst/>
          </a:prstGeom>
        </p:spPr>
        <p:style>
          <a:lnRef idx="2">
            <a:schemeClr val="accent1"/>
          </a:lnRef>
          <a:fillRef idx="1">
            <a:schemeClr val="l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r>
              <a:rPr lang="en-US" sz="1800" b="0" i="0" u="none" strike="noStrike" baseline="0" dirty="0">
                <a:solidFill>
                  <a:schemeClr val="tx1">
                    <a:lumMod val="40000"/>
                    <a:lumOff val="60000"/>
                  </a:schemeClr>
                </a:solidFill>
                <a:latin typeface="Arial Black" pitchFamily="34" charset="0"/>
                <a:ea typeface="+mn-ea"/>
                <a:cs typeface="Arial"/>
              </a:rPr>
              <a:t>Appeal/Request</a:t>
            </a:r>
            <a:r>
              <a:rPr lang="en-US" sz="1800" b="0" i="0" u="none" strike="noStrike" dirty="0">
                <a:solidFill>
                  <a:schemeClr val="tx1">
                    <a:lumMod val="40000"/>
                    <a:lumOff val="60000"/>
                  </a:schemeClr>
                </a:solidFill>
                <a:latin typeface="Arial Black" pitchFamily="34" charset="0"/>
                <a:ea typeface="+mn-ea"/>
                <a:cs typeface="Arial"/>
              </a:rPr>
              <a:t> for Reconsideration</a:t>
            </a:r>
          </a:p>
          <a:p>
            <a:pPr algn="ctr"/>
            <a:r>
              <a:rPr lang="en-US" sz="1800" baseline="0" dirty="0">
                <a:solidFill>
                  <a:schemeClr val="tx1">
                    <a:lumMod val="40000"/>
                    <a:lumOff val="60000"/>
                  </a:schemeClr>
                </a:solidFill>
                <a:latin typeface="Arial Black" pitchFamily="34" charset="0"/>
                <a:cs typeface="Arial"/>
              </a:rPr>
              <a:t>Provider Petition</a:t>
            </a:r>
            <a:endParaRPr lang="en-US" sz="1800" b="0" i="0" u="none" strike="noStrike" baseline="0" dirty="0">
              <a:solidFill>
                <a:schemeClr val="tx1">
                  <a:lumMod val="40000"/>
                  <a:lumOff val="60000"/>
                </a:schemeClr>
              </a:solidFill>
              <a:latin typeface="Arial Black" pitchFamily="34" charset="0"/>
              <a:ea typeface="+mn-ea"/>
              <a:cs typeface="Arial"/>
            </a:endParaRPr>
          </a:p>
        </p:txBody>
      </p:sp>
      <p:sp>
        <p:nvSpPr>
          <p:cNvPr id="18" name="Right Arrow 17"/>
          <p:cNvSpPr/>
          <p:nvPr/>
        </p:nvSpPr>
        <p:spPr>
          <a:xfrm>
            <a:off x="4405443" y="5970645"/>
            <a:ext cx="475809" cy="17184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lang="en-US" sz="1100"/>
          </a:p>
        </p:txBody>
      </p:sp>
      <p:sp>
        <p:nvSpPr>
          <p:cNvPr id="19" name="Right Arrow 18"/>
          <p:cNvSpPr/>
          <p:nvPr/>
        </p:nvSpPr>
        <p:spPr>
          <a:xfrm>
            <a:off x="4405638" y="3247571"/>
            <a:ext cx="475615" cy="171450"/>
          </a:xfrm>
          <a:prstGeom prst="rightArrow">
            <a:avLst/>
          </a:prstGeom>
          <a:solidFill>
            <a:srgbClr val="00B0F0"/>
          </a:solidFill>
          <a:ln w="25400" cap="flat" cmpd="sng" algn="ctr">
            <a:solidFill>
              <a:srgbClr val="00B0F0"/>
            </a:solidFill>
            <a:prstDash val="solid"/>
          </a:ln>
          <a:effectLst/>
        </p:spPr>
        <p:txBody>
          <a:bodyPr rot="0" spcFirstLastPara="0" vert="horz" wrap="square" lIns="91440" tIns="45720" rIns="91440" bIns="45720" numCol="1" spcCol="0" rtlCol="0" fromWordArt="0" anchor="t" anchorCtr="0" forceAA="0" compatLnSpc="1">
            <a:prstTxWarp prst="textNoShape">
              <a:avLst/>
            </a:prstTxWarp>
            <a:noAutofit/>
          </a:bodyPr>
          <a:lstStyle/>
          <a:p>
            <a:endParaRPr lang="en-US"/>
          </a:p>
        </p:txBody>
      </p:sp>
      <p:sp>
        <p:nvSpPr>
          <p:cNvPr id="20" name="Flowchart: Document 19"/>
          <p:cNvSpPr/>
          <p:nvPr/>
        </p:nvSpPr>
        <p:spPr>
          <a:xfrm>
            <a:off x="5115387" y="3105231"/>
            <a:ext cx="2438400" cy="1152658"/>
          </a:xfrm>
          <a:prstGeom prst="flowChartDocument">
            <a:avLst/>
          </a:prstGeom>
          <a:solidFill>
            <a:sysClr val="window" lastClr="FFFFFF"/>
          </a:solidFill>
          <a:ln w="25400" cap="flat" cmpd="sng" algn="ctr">
            <a:solidFill>
              <a:srgbClr val="00B0F0"/>
            </a:solidFill>
            <a:prstDash val="solid"/>
          </a:ln>
          <a:effectLst/>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algn="ctr" fontAlgn="base">
              <a:spcBef>
                <a:spcPts val="0"/>
              </a:spcBef>
              <a:spcAft>
                <a:spcPts val="0"/>
              </a:spcAft>
            </a:pPr>
            <a:r>
              <a:rPr lang="en-US" kern="1200" dirty="0">
                <a:solidFill>
                  <a:srgbClr val="999999"/>
                </a:solidFill>
                <a:effectLst/>
                <a:latin typeface="Arial Black"/>
                <a:ea typeface="Times New Roman"/>
                <a:cs typeface="Arial"/>
              </a:rPr>
              <a:t>Health care records must also be sent with the bills</a:t>
            </a:r>
            <a:endParaRPr lang="en-US" dirty="0">
              <a:effectLst/>
              <a:latin typeface="Times New Roman"/>
              <a:ea typeface="Times New Roman"/>
            </a:endParaRPr>
          </a:p>
        </p:txBody>
      </p:sp>
      <p:sp>
        <p:nvSpPr>
          <p:cNvPr id="2" name="Oval 1"/>
          <p:cNvSpPr/>
          <p:nvPr/>
        </p:nvSpPr>
        <p:spPr>
          <a:xfrm>
            <a:off x="457200" y="152400"/>
            <a:ext cx="3948438" cy="129863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54987349"/>
      </p:ext>
    </p:extLst>
  </p:cSld>
  <p:clrMapOvr>
    <a:masterClrMapping/>
  </p:clrMapOvr>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7650" y="609600"/>
            <a:ext cx="8915400" cy="685800"/>
          </a:xfrm>
        </p:spPr>
        <p:txBody>
          <a:bodyPr>
            <a:normAutofit fontScale="90000"/>
          </a:bodyPr>
          <a:lstStyle/>
          <a:p>
            <a:r>
              <a:rPr lang="en-US" dirty="0"/>
              <a:t>ACH Inpatient Facility Example</a:t>
            </a:r>
          </a:p>
        </p:txBody>
      </p:sp>
      <p:sp>
        <p:nvSpPr>
          <p:cNvPr id="3" name="Content Placeholder 2"/>
          <p:cNvSpPr>
            <a:spLocks noGrp="1"/>
          </p:cNvSpPr>
          <p:nvPr>
            <p:ph idx="1"/>
          </p:nvPr>
        </p:nvSpPr>
        <p:spPr>
          <a:xfrm>
            <a:off x="381000" y="1295400"/>
            <a:ext cx="8458200" cy="4795157"/>
          </a:xfrm>
        </p:spPr>
        <p:txBody>
          <a:bodyPr>
            <a:normAutofit fontScale="92500" lnSpcReduction="10000"/>
          </a:bodyPr>
          <a:lstStyle/>
          <a:p>
            <a:pPr marL="114300" indent="0">
              <a:buNone/>
            </a:pPr>
            <a:r>
              <a:rPr lang="en-US" sz="3200" b="1" dirty="0" err="1"/>
              <a:t>Implantables</a:t>
            </a:r>
            <a:endParaRPr lang="en-US" sz="3200" dirty="0"/>
          </a:p>
          <a:p>
            <a:pPr marL="1143000" lvl="2" indent="-457200"/>
            <a:r>
              <a:rPr lang="en-US" sz="3000" dirty="0"/>
              <a:t>No implantable payments due (total charges for implants is only $4,648.00 so cost is clearly less than $10,000.00).  </a:t>
            </a:r>
            <a:r>
              <a:rPr lang="en-US" sz="2600" dirty="0"/>
              <a:t>	</a:t>
            </a:r>
          </a:p>
          <a:p>
            <a:pPr lvl="3"/>
            <a:r>
              <a:rPr lang="en-US" sz="3200" dirty="0">
                <a:solidFill>
                  <a:srgbClr val="FF0000"/>
                </a:solidFill>
              </a:rPr>
              <a:t>In order to be separately reimbursable, implants must cost over $10,000.  Remember that the definition of implantable includes “any related equipment necessary to operate, program, and recharge the implantable” so make sure to look at cost in the aggregate.</a:t>
            </a:r>
          </a:p>
          <a:p>
            <a:pPr marL="1417320" lvl="3" indent="-457200"/>
            <a:endParaRPr lang="en-US" sz="2500" dirty="0"/>
          </a:p>
          <a:p>
            <a:pPr marL="393192" lvl="1" indent="0">
              <a:buNone/>
            </a:pPr>
            <a:endParaRPr lang="en-US" sz="3100" dirty="0"/>
          </a:p>
        </p:txBody>
      </p:sp>
    </p:spTree>
    <p:extLst>
      <p:ext uri="{BB962C8B-B14F-4D97-AF65-F5344CB8AC3E}">
        <p14:creationId xmlns:p14="http://schemas.microsoft.com/office/powerpoint/2010/main" val="3389181318"/>
      </p:ext>
    </p:extLst>
  </p:cSld>
  <p:clrMapOvr>
    <a:masterClrMapping/>
  </p:clrMapOvr>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6700" y="990600"/>
            <a:ext cx="8915400" cy="685800"/>
          </a:xfrm>
        </p:spPr>
        <p:txBody>
          <a:bodyPr>
            <a:normAutofit fontScale="90000"/>
          </a:bodyPr>
          <a:lstStyle/>
          <a:p>
            <a:r>
              <a:rPr lang="en-US" dirty="0"/>
              <a:t>ACH Inpatient Facility Example</a:t>
            </a:r>
          </a:p>
        </p:txBody>
      </p:sp>
      <p:sp>
        <p:nvSpPr>
          <p:cNvPr id="3" name="Content Placeholder 2"/>
          <p:cNvSpPr>
            <a:spLocks noGrp="1"/>
          </p:cNvSpPr>
          <p:nvPr>
            <p:ph idx="1"/>
          </p:nvPr>
        </p:nvSpPr>
        <p:spPr>
          <a:xfrm>
            <a:off x="304800" y="1981200"/>
            <a:ext cx="8827168" cy="4572000"/>
          </a:xfrm>
        </p:spPr>
        <p:txBody>
          <a:bodyPr>
            <a:normAutofit/>
          </a:bodyPr>
          <a:lstStyle/>
          <a:p>
            <a:pPr marL="114300" indent="0">
              <a:buNone/>
            </a:pPr>
            <a:r>
              <a:rPr lang="en-US" sz="3200" b="1" dirty="0"/>
              <a:t>What if the total charges were 134,732.42? </a:t>
            </a:r>
          </a:p>
          <a:p>
            <a:pPr marL="114300" indent="0">
              <a:buNone/>
            </a:pPr>
            <a:r>
              <a:rPr lang="en-US" sz="3200" b="1" dirty="0"/>
              <a:t>      </a:t>
            </a:r>
            <a:r>
              <a:rPr lang="en-US" sz="3400" dirty="0"/>
              <a:t>$134,732.42  total billed charges</a:t>
            </a:r>
          </a:p>
          <a:p>
            <a:pPr marL="685800" lvl="2" indent="0">
              <a:buNone/>
            </a:pPr>
            <a:r>
              <a:rPr lang="en-US" sz="3400" dirty="0"/>
              <a:t>-   20,145.81   fee per Appendix III</a:t>
            </a:r>
          </a:p>
          <a:p>
            <a:pPr marL="685800" lvl="2" indent="0">
              <a:buNone/>
            </a:pPr>
            <a:r>
              <a:rPr lang="en-US" sz="3200" dirty="0"/>
              <a:t>-   </a:t>
            </a:r>
            <a:r>
              <a:rPr lang="en-US" sz="3200" u="sng" dirty="0"/>
              <a:t>75,000.00</a:t>
            </a:r>
            <a:r>
              <a:rPr lang="en-US" sz="3200" dirty="0"/>
              <a:t>  per Chapter 5, Section 3.06</a:t>
            </a:r>
            <a:endParaRPr lang="en-US" sz="3200" u="sng" dirty="0"/>
          </a:p>
          <a:p>
            <a:pPr marL="685800" lvl="2" indent="0">
              <a:buNone/>
            </a:pPr>
            <a:r>
              <a:rPr lang="en-US" sz="3000" dirty="0"/>
              <a:t>$    39,586.61</a:t>
            </a:r>
          </a:p>
          <a:p>
            <a:pPr marL="685800" lvl="2" indent="0">
              <a:buNone/>
            </a:pPr>
            <a:r>
              <a:rPr lang="en-US" sz="3000" u="sng" dirty="0"/>
              <a:t>   X               .75  </a:t>
            </a:r>
          </a:p>
          <a:p>
            <a:pPr marL="393192" lvl="1" indent="0">
              <a:buNone/>
            </a:pPr>
            <a:r>
              <a:rPr lang="en-US" sz="3600" b="1" dirty="0">
                <a:solidFill>
                  <a:schemeClr val="tx1"/>
                </a:solidFill>
              </a:rPr>
              <a:t>  $29,689.96 outlier payment</a:t>
            </a:r>
          </a:p>
        </p:txBody>
      </p:sp>
    </p:spTree>
    <p:extLst>
      <p:ext uri="{BB962C8B-B14F-4D97-AF65-F5344CB8AC3E}">
        <p14:creationId xmlns:p14="http://schemas.microsoft.com/office/powerpoint/2010/main" val="2874168649"/>
      </p:ext>
    </p:extLst>
  </p:cSld>
  <p:clrMapOvr>
    <a:masterClrMapping/>
  </p:clrMapOvr>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304800"/>
            <a:ext cx="8915400" cy="685800"/>
          </a:xfrm>
        </p:spPr>
        <p:txBody>
          <a:bodyPr>
            <a:normAutofit fontScale="90000"/>
          </a:bodyPr>
          <a:lstStyle/>
          <a:p>
            <a:r>
              <a:rPr lang="en-US" dirty="0"/>
              <a:t>ACH Inpatient Facility Example</a:t>
            </a:r>
          </a:p>
        </p:txBody>
      </p:sp>
      <p:sp>
        <p:nvSpPr>
          <p:cNvPr id="3" name="Content Placeholder 2"/>
          <p:cNvSpPr>
            <a:spLocks noGrp="1"/>
          </p:cNvSpPr>
          <p:nvPr>
            <p:ph idx="1"/>
          </p:nvPr>
        </p:nvSpPr>
        <p:spPr>
          <a:xfrm>
            <a:off x="332014" y="1066800"/>
            <a:ext cx="8811986" cy="6019800"/>
          </a:xfrm>
        </p:spPr>
        <p:txBody>
          <a:bodyPr>
            <a:noAutofit/>
          </a:bodyPr>
          <a:lstStyle/>
          <a:p>
            <a:pPr marL="114300" indent="0">
              <a:buNone/>
            </a:pPr>
            <a:r>
              <a:rPr lang="en-US" sz="3200" b="1" dirty="0"/>
              <a:t>Amount due based on $34,732.13 total charges:</a:t>
            </a:r>
          </a:p>
          <a:p>
            <a:pPr marL="114300" indent="0">
              <a:buNone/>
            </a:pPr>
            <a:r>
              <a:rPr lang="en-US" sz="3200" b="1" dirty="0"/>
              <a:t>      $20,145.81   fee per Appendix III</a:t>
            </a:r>
          </a:p>
          <a:p>
            <a:pPr marL="114300" indent="0">
              <a:buNone/>
            </a:pPr>
            <a:endParaRPr lang="en-US" sz="1600" b="1" dirty="0"/>
          </a:p>
          <a:p>
            <a:pPr marL="114300" indent="0">
              <a:buNone/>
            </a:pPr>
            <a:r>
              <a:rPr lang="en-US" sz="3200" b="1" dirty="0"/>
              <a:t>Amount due based on 134,732.42 total charges: </a:t>
            </a:r>
          </a:p>
          <a:p>
            <a:pPr marL="114300" indent="0">
              <a:buNone/>
            </a:pPr>
            <a:r>
              <a:rPr lang="en-US" sz="3200" b="1" dirty="0"/>
              <a:t>     $20,145.81   fee per Appendix III</a:t>
            </a:r>
          </a:p>
          <a:p>
            <a:pPr marL="114300" indent="0">
              <a:buNone/>
            </a:pPr>
            <a:r>
              <a:rPr lang="en-US" sz="3200" b="1" u="sng" dirty="0"/>
              <a:t>     </a:t>
            </a:r>
            <a:r>
              <a:rPr lang="en-US" sz="3200" b="1" u="sng" dirty="0">
                <a:solidFill>
                  <a:schemeClr val="tx1"/>
                </a:solidFill>
              </a:rPr>
              <a:t>$</a:t>
            </a:r>
            <a:r>
              <a:rPr lang="en-US" sz="3200" b="1" u="sng" dirty="0"/>
              <a:t>29,689.96</a:t>
            </a:r>
            <a:r>
              <a:rPr lang="en-US" sz="3200" b="1" u="sng" dirty="0">
                <a:solidFill>
                  <a:schemeClr val="tx1"/>
                </a:solidFill>
              </a:rPr>
              <a:t> </a:t>
            </a:r>
            <a:r>
              <a:rPr lang="en-US" sz="3200" b="1" dirty="0">
                <a:solidFill>
                  <a:schemeClr val="tx1"/>
                </a:solidFill>
              </a:rPr>
              <a:t>outlier payment</a:t>
            </a:r>
          </a:p>
          <a:p>
            <a:pPr marL="685800" lvl="2" indent="0">
              <a:buNone/>
            </a:pPr>
            <a:r>
              <a:rPr lang="en-US" sz="3200" b="1" dirty="0"/>
              <a:t>$49,835.77</a:t>
            </a:r>
            <a:endParaRPr lang="en-US" sz="3200" b="1" dirty="0">
              <a:solidFill>
                <a:schemeClr val="tx1"/>
              </a:solidFill>
            </a:endParaRPr>
          </a:p>
        </p:txBody>
      </p:sp>
    </p:spTree>
    <p:extLst>
      <p:ext uri="{BB962C8B-B14F-4D97-AF65-F5344CB8AC3E}">
        <p14:creationId xmlns:p14="http://schemas.microsoft.com/office/powerpoint/2010/main" val="3595752135"/>
      </p:ext>
    </p:extLst>
  </p:cSld>
  <p:clrMapOvr>
    <a:masterClrMapping/>
  </p:clrMapOvr>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23850" y="914400"/>
            <a:ext cx="8305800" cy="5562600"/>
          </a:xfrm>
        </p:spPr>
        <p:txBody>
          <a:bodyPr>
            <a:normAutofit/>
          </a:bodyPr>
          <a:lstStyle/>
          <a:p>
            <a:pPr marL="400050" lvl="1" indent="0">
              <a:buNone/>
            </a:pPr>
            <a:endParaRPr lang="en-US" sz="3200" dirty="0"/>
          </a:p>
          <a:p>
            <a:pPr marL="109728" indent="0">
              <a:buNone/>
            </a:pPr>
            <a:endParaRPr lang="en-US" sz="14400" dirty="0"/>
          </a:p>
          <a:p>
            <a:endParaRPr lang="en-US" dirty="0"/>
          </a:p>
        </p:txBody>
      </p:sp>
      <p:sp>
        <p:nvSpPr>
          <p:cNvPr id="4" name="Content Placeholder 2"/>
          <p:cNvSpPr txBox="1">
            <a:spLocks/>
          </p:cNvSpPr>
          <p:nvPr/>
        </p:nvSpPr>
        <p:spPr>
          <a:xfrm>
            <a:off x="381000" y="1600200"/>
            <a:ext cx="8305800" cy="5244353"/>
          </a:xfrm>
          <a:prstGeom prst="rect">
            <a:avLst/>
          </a:prstGeom>
        </p:spPr>
        <p:txBody>
          <a:bodyPr vert="horz">
            <a:normAutofit fontScale="70000" lnSpcReduction="20000"/>
          </a:bodyPr>
          <a:lst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a:lstStyle>
          <a:p>
            <a:pPr marL="982980" lvl="1" indent="-571500">
              <a:lnSpc>
                <a:spcPct val="110000"/>
              </a:lnSpc>
              <a:spcBef>
                <a:spcPct val="20000"/>
              </a:spcBef>
              <a:buSzPct val="85000"/>
              <a:buFont typeface="Wingdings 2"/>
              <a:buChar char=""/>
            </a:pPr>
            <a:r>
              <a:rPr lang="en-US" sz="6500" dirty="0"/>
              <a:t>What if the bill did not have the DRG code on it?</a:t>
            </a:r>
          </a:p>
          <a:p>
            <a:pPr marL="1220724" lvl="2" indent="-571500">
              <a:lnSpc>
                <a:spcPct val="110000"/>
              </a:lnSpc>
              <a:spcBef>
                <a:spcPct val="20000"/>
              </a:spcBef>
              <a:buSzPct val="85000"/>
              <a:buFont typeface="Wingdings 2"/>
              <a:buChar char=""/>
            </a:pPr>
            <a:r>
              <a:rPr lang="en-US" sz="6300" dirty="0">
                <a:solidFill>
                  <a:srgbClr val="FF0000"/>
                </a:solidFill>
              </a:rPr>
              <a:t>An inpatient bill that does not include the DRG does NOT qualify as an </a:t>
            </a:r>
            <a:r>
              <a:rPr lang="en-US" sz="6300" dirty="0" err="1">
                <a:solidFill>
                  <a:srgbClr val="FF0000"/>
                </a:solidFill>
              </a:rPr>
              <a:t>uncoded</a:t>
            </a:r>
            <a:r>
              <a:rPr lang="en-US" sz="6300" dirty="0">
                <a:solidFill>
                  <a:srgbClr val="FF0000"/>
                </a:solidFill>
              </a:rPr>
              <a:t> bill. The DRG is not a required billing element.</a:t>
            </a:r>
          </a:p>
          <a:p>
            <a:endParaRPr lang="en-US" dirty="0"/>
          </a:p>
        </p:txBody>
      </p:sp>
      <p:sp>
        <p:nvSpPr>
          <p:cNvPr id="5" name="Title 1"/>
          <p:cNvSpPr txBox="1">
            <a:spLocks/>
          </p:cNvSpPr>
          <p:nvPr/>
        </p:nvSpPr>
        <p:spPr>
          <a:xfrm>
            <a:off x="247650" y="723900"/>
            <a:ext cx="8915400" cy="685800"/>
          </a:xfrm>
          <a:prstGeom prst="rect">
            <a:avLst/>
          </a:prstGeom>
        </p:spPr>
        <p:txBody>
          <a:bodyPr vert="horz" lIns="0" rIns="0" bIns="0" anchor="b">
            <a:normAutofit fontScale="90000" lnSpcReduction="10000"/>
          </a:bodyPr>
          <a:lstStyle>
            <a:lvl1pPr algn="l" rtl="0" eaLnBrk="1" latinLnBrk="0" hangingPunct="1">
              <a:spcBef>
                <a:spcPct val="0"/>
              </a:spcBef>
              <a:buNone/>
              <a:defRPr kumimoji="0" sz="5000" b="0" kern="1200">
                <a:ln>
                  <a:noFill/>
                </a:ln>
                <a:solidFill>
                  <a:schemeClr val="tx2"/>
                </a:solidFill>
                <a:effectLst/>
                <a:latin typeface="+mj-lt"/>
                <a:ea typeface="+mj-ea"/>
                <a:cs typeface="+mj-cs"/>
              </a:defRPr>
            </a:lvl1pPr>
          </a:lstStyle>
          <a:p>
            <a:pPr fontAlgn="auto">
              <a:spcAft>
                <a:spcPts val="0"/>
              </a:spcAft>
            </a:pPr>
            <a:r>
              <a:rPr lang="en-US" dirty="0"/>
              <a:t>ACH Inpatient Facility Example</a:t>
            </a:r>
          </a:p>
        </p:txBody>
      </p:sp>
    </p:spTree>
    <p:extLst>
      <p:ext uri="{BB962C8B-B14F-4D97-AF65-F5344CB8AC3E}">
        <p14:creationId xmlns:p14="http://schemas.microsoft.com/office/powerpoint/2010/main" val="3610351570"/>
      </p:ext>
    </p:extLst>
  </p:cSld>
  <p:clrMapOvr>
    <a:masterClrMapping/>
  </p:clrMapOvr>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Provider Review: </a:t>
            </a:r>
            <a:r>
              <a:rPr lang="en-US" dirty="0"/>
              <a:t>Outpatient Facility Fees</a:t>
            </a:r>
          </a:p>
        </p:txBody>
      </p:sp>
      <p:sp>
        <p:nvSpPr>
          <p:cNvPr id="3" name="Content Placeholder 2"/>
          <p:cNvSpPr>
            <a:spLocks noGrp="1"/>
          </p:cNvSpPr>
          <p:nvPr>
            <p:ph idx="1"/>
          </p:nvPr>
        </p:nvSpPr>
        <p:spPr>
          <a:xfrm>
            <a:off x="872067" y="1905000"/>
            <a:ext cx="7408333" cy="4221163"/>
          </a:xfrm>
        </p:spPr>
        <p:txBody>
          <a:bodyPr>
            <a:noAutofit/>
          </a:bodyPr>
          <a:lstStyle/>
          <a:p>
            <a:r>
              <a:rPr lang="en-US" sz="3200" dirty="0"/>
              <a:t>MAP using Section 4 and Appendix IV.</a:t>
            </a:r>
          </a:p>
          <a:p>
            <a:endParaRPr lang="en-US" sz="1600" dirty="0"/>
          </a:p>
          <a:p>
            <a:pPr lvl="1"/>
            <a:r>
              <a:rPr lang="en-US" sz="2800" dirty="0"/>
              <a:t>Based on Addendum B.-Final OPPS Payment by HCPCS Code and the Board’s base rates.</a:t>
            </a:r>
          </a:p>
          <a:p>
            <a:pPr lvl="1"/>
            <a:endParaRPr lang="en-US" sz="1000" dirty="0"/>
          </a:p>
          <a:p>
            <a:pPr lvl="1"/>
            <a:r>
              <a:rPr lang="en-US" sz="2800" dirty="0">
                <a:solidFill>
                  <a:srgbClr val="FF0000"/>
                </a:solidFill>
              </a:rPr>
              <a:t>Lesser of logic applied at total claim level.</a:t>
            </a:r>
          </a:p>
        </p:txBody>
      </p:sp>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8200" y="5257800"/>
            <a:ext cx="7778750" cy="1444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96312106"/>
      </p:ext>
    </p:extLst>
  </p:cSld>
  <p:clrMapOvr>
    <a:masterClrMapping/>
  </p:clrMapOvr>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Provider Review: </a:t>
            </a:r>
            <a:r>
              <a:rPr lang="en-US" dirty="0"/>
              <a:t>Outpatient Facility Fees</a:t>
            </a:r>
          </a:p>
        </p:txBody>
      </p:sp>
      <p:sp>
        <p:nvSpPr>
          <p:cNvPr id="3" name="Content Placeholder 2"/>
          <p:cNvSpPr>
            <a:spLocks noGrp="1"/>
          </p:cNvSpPr>
          <p:nvPr>
            <p:ph idx="1"/>
          </p:nvPr>
        </p:nvSpPr>
        <p:spPr>
          <a:xfrm>
            <a:off x="609600" y="1905000"/>
            <a:ext cx="7848600" cy="3962400"/>
          </a:xfrm>
        </p:spPr>
        <p:txBody>
          <a:bodyPr>
            <a:normAutofit/>
          </a:bodyPr>
          <a:lstStyle/>
          <a:p>
            <a:pPr marL="800100" indent="-685800"/>
            <a:r>
              <a:rPr lang="en-US" sz="4000" dirty="0"/>
              <a:t>Section 4.05 Payment Calculation Subsection 1.</a:t>
            </a:r>
          </a:p>
          <a:p>
            <a:pPr marL="1097280" lvl="1" indent="-685800"/>
            <a:r>
              <a:rPr lang="en-US" sz="3600" dirty="0">
                <a:solidFill>
                  <a:srgbClr val="FF0000"/>
                </a:solidFill>
              </a:rPr>
              <a:t>Procedure codes with no CPT or with status N, no separate payment.</a:t>
            </a:r>
          </a:p>
        </p:txBody>
      </p:sp>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8200" y="5257800"/>
            <a:ext cx="7778750" cy="1444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72421950"/>
      </p:ext>
    </p:extLst>
  </p:cSld>
  <p:clrMapOvr>
    <a:masterClrMapping/>
  </p:clrMapOvr>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1931" y="838200"/>
            <a:ext cx="8229600" cy="1143000"/>
          </a:xfrm>
        </p:spPr>
        <p:txBody>
          <a:bodyPr>
            <a:normAutofit fontScale="90000"/>
          </a:bodyPr>
          <a:lstStyle/>
          <a:p>
            <a:r>
              <a:rPr lang="en-US" b="1" dirty="0"/>
              <a:t>Provider Review: </a:t>
            </a:r>
            <a:r>
              <a:rPr lang="en-US" dirty="0"/>
              <a:t>Outpatient Facility Fees</a:t>
            </a:r>
          </a:p>
        </p:txBody>
      </p:sp>
      <p:sp>
        <p:nvSpPr>
          <p:cNvPr id="3" name="Content Placeholder 2"/>
          <p:cNvSpPr>
            <a:spLocks noGrp="1"/>
          </p:cNvSpPr>
          <p:nvPr>
            <p:ph idx="1"/>
          </p:nvPr>
        </p:nvSpPr>
        <p:spPr>
          <a:xfrm>
            <a:off x="533400" y="1981200"/>
            <a:ext cx="7924800" cy="4114800"/>
          </a:xfrm>
        </p:spPr>
        <p:txBody>
          <a:bodyPr>
            <a:normAutofit/>
          </a:bodyPr>
          <a:lstStyle/>
          <a:p>
            <a:pPr marL="800100" indent="-685800"/>
            <a:r>
              <a:rPr lang="en-US" sz="3600" dirty="0"/>
              <a:t>Section 4.05 Payment Calculation Subsection 2.</a:t>
            </a:r>
          </a:p>
          <a:p>
            <a:pPr marL="1097280" lvl="1" indent="-685800"/>
            <a:r>
              <a:rPr lang="en-US" sz="3200" dirty="0">
                <a:solidFill>
                  <a:srgbClr val="FF0000"/>
                </a:solidFill>
              </a:rPr>
              <a:t>If the fee listed in Appendix IV is $0.00 for a code with a status other than N, payment is at 75% of charge.</a:t>
            </a:r>
          </a:p>
        </p:txBody>
      </p:sp>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8200" y="5257800"/>
            <a:ext cx="7778750" cy="1444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64429254"/>
      </p:ext>
    </p:extLst>
  </p:cSld>
  <p:clrMapOvr>
    <a:masterClrMapping/>
  </p:clrMapOvr>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Provider Review: </a:t>
            </a:r>
            <a:r>
              <a:rPr lang="en-US" dirty="0"/>
              <a:t>Outpatient Facility Fees</a:t>
            </a:r>
          </a:p>
        </p:txBody>
      </p:sp>
      <p:sp>
        <p:nvSpPr>
          <p:cNvPr id="3" name="Content Placeholder 2"/>
          <p:cNvSpPr>
            <a:spLocks noGrp="1"/>
          </p:cNvSpPr>
          <p:nvPr>
            <p:ph idx="1"/>
          </p:nvPr>
        </p:nvSpPr>
        <p:spPr>
          <a:xfrm>
            <a:off x="457200" y="1828800"/>
            <a:ext cx="8229600" cy="4678363"/>
          </a:xfrm>
        </p:spPr>
        <p:txBody>
          <a:bodyPr>
            <a:normAutofit/>
          </a:bodyPr>
          <a:lstStyle/>
          <a:p>
            <a:pPr marL="971550" indent="-857250"/>
            <a:r>
              <a:rPr lang="en-US" sz="4000" dirty="0"/>
              <a:t>Section 4.05 Payment Calculation Subsection 3.</a:t>
            </a:r>
          </a:p>
          <a:p>
            <a:pPr marL="1097280" lvl="1" indent="-685800"/>
            <a:r>
              <a:rPr lang="en-US" sz="3200" dirty="0">
                <a:solidFill>
                  <a:srgbClr val="FF0000"/>
                </a:solidFill>
              </a:rPr>
              <a:t>When there are 2 or more status T’s, the highest weighted is paid at 100%, all others at 50%.</a:t>
            </a:r>
          </a:p>
          <a:p>
            <a:pPr marL="1097280" lvl="1" indent="-685800"/>
            <a:r>
              <a:rPr lang="en-US" sz="3200" dirty="0">
                <a:solidFill>
                  <a:srgbClr val="FF0000"/>
                </a:solidFill>
              </a:rPr>
              <a:t>Add-on codes not discounted.</a:t>
            </a: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7373" y="5257800"/>
            <a:ext cx="7778750" cy="1438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9995480"/>
      </p:ext>
    </p:extLst>
  </p:cSld>
  <p:clrMapOvr>
    <a:masterClrMapping/>
  </p:clrMapOvr>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Provider Review: </a:t>
            </a:r>
            <a:r>
              <a:rPr lang="en-US" dirty="0"/>
              <a:t>Outpatient Facility Fees</a:t>
            </a:r>
          </a:p>
        </p:txBody>
      </p:sp>
      <p:sp>
        <p:nvSpPr>
          <p:cNvPr id="3" name="Content Placeholder 2"/>
          <p:cNvSpPr>
            <a:spLocks noGrp="1"/>
          </p:cNvSpPr>
          <p:nvPr>
            <p:ph idx="1"/>
          </p:nvPr>
        </p:nvSpPr>
        <p:spPr>
          <a:xfrm>
            <a:off x="457200" y="1905000"/>
            <a:ext cx="8229600" cy="4602163"/>
          </a:xfrm>
        </p:spPr>
        <p:txBody>
          <a:bodyPr>
            <a:normAutofit/>
          </a:bodyPr>
          <a:lstStyle/>
          <a:p>
            <a:pPr marL="971550" indent="-857250"/>
            <a:r>
              <a:rPr lang="en-US" sz="3600" dirty="0"/>
              <a:t>Section 4.05 Payment Calculation Subsection 4.</a:t>
            </a:r>
          </a:p>
          <a:p>
            <a:pPr marL="1097280" lvl="1" indent="-685800"/>
            <a:r>
              <a:rPr lang="en-US" sz="2800" dirty="0">
                <a:solidFill>
                  <a:srgbClr val="FF0000"/>
                </a:solidFill>
              </a:rPr>
              <a:t>When one or more procedure codes with a status indicator of N are billed without other outpatient services, payment must be 75% of the provider’s usual and customary charges.</a:t>
            </a:r>
          </a:p>
        </p:txBody>
      </p:sp>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8200" y="5257800"/>
            <a:ext cx="7778750" cy="1444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43730369"/>
      </p:ext>
    </p:extLst>
  </p:cSld>
  <p:clrMapOvr>
    <a:masterClrMapping/>
  </p:clrMapOvr>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229600" cy="1252728"/>
          </a:xfrm>
        </p:spPr>
        <p:txBody>
          <a:bodyPr>
            <a:normAutofit fontScale="90000"/>
          </a:bodyPr>
          <a:lstStyle/>
          <a:p>
            <a:r>
              <a:rPr lang="en-US" b="1" dirty="0"/>
              <a:t>Provider Review: </a:t>
            </a:r>
            <a:r>
              <a:rPr lang="en-US" dirty="0"/>
              <a:t>Outpatient Facility Fees continued</a:t>
            </a:r>
          </a:p>
        </p:txBody>
      </p:sp>
      <p:sp>
        <p:nvSpPr>
          <p:cNvPr id="3" name="Content Placeholder 2"/>
          <p:cNvSpPr>
            <a:spLocks noGrp="1"/>
          </p:cNvSpPr>
          <p:nvPr>
            <p:ph idx="1"/>
          </p:nvPr>
        </p:nvSpPr>
        <p:spPr>
          <a:xfrm>
            <a:off x="152400" y="1828800"/>
            <a:ext cx="8686800" cy="5181600"/>
          </a:xfrm>
        </p:spPr>
        <p:txBody>
          <a:bodyPr>
            <a:normAutofit/>
          </a:bodyPr>
          <a:lstStyle/>
          <a:p>
            <a:r>
              <a:rPr lang="en-US" sz="2800" dirty="0"/>
              <a:t>Outliers – threshold is $2,500.00 per procedure code plus the fee in Appendix IV.</a:t>
            </a:r>
          </a:p>
          <a:p>
            <a:r>
              <a:rPr lang="en-US" sz="2800" dirty="0" err="1"/>
              <a:t>Implantables</a:t>
            </a:r>
            <a:r>
              <a:rPr lang="en-US" sz="2800" dirty="0"/>
              <a:t> – facilities may seek additional reimbursement  for </a:t>
            </a:r>
            <a:r>
              <a:rPr lang="en-US" sz="2800" dirty="0" err="1"/>
              <a:t>implantables</a:t>
            </a:r>
            <a:r>
              <a:rPr lang="en-US" sz="2800" dirty="0"/>
              <a:t> over $250.</a:t>
            </a:r>
          </a:p>
          <a:p>
            <a:pPr lvl="1"/>
            <a:r>
              <a:rPr lang="en-US" sz="2000" dirty="0"/>
              <a:t>Must submit substantiating invoices. Invoices should be submitted contemporaneously with the bill.</a:t>
            </a:r>
          </a:p>
          <a:p>
            <a:pPr marL="274320" lvl="1"/>
            <a:r>
              <a:rPr lang="en-US" sz="2800" dirty="0"/>
              <a:t>Professional Services – max fees as outlined in Appendix II.</a:t>
            </a:r>
          </a:p>
          <a:p>
            <a:endParaRPr lang="en-US" dirty="0"/>
          </a:p>
        </p:txBody>
      </p:sp>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8200" y="5257800"/>
            <a:ext cx="7778750" cy="1444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652856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838200"/>
            <a:ext cx="7467600" cy="838200"/>
          </a:xfrm>
        </p:spPr>
        <p:txBody>
          <a:bodyPr>
            <a:normAutofit/>
          </a:bodyPr>
          <a:lstStyle/>
          <a:p>
            <a:r>
              <a:rPr lang="en-US" dirty="0"/>
              <a:t>Patient Registration</a:t>
            </a:r>
          </a:p>
        </p:txBody>
      </p:sp>
      <p:sp>
        <p:nvSpPr>
          <p:cNvPr id="5" name="Content Placeholder 4"/>
          <p:cNvSpPr>
            <a:spLocks noGrp="1"/>
          </p:cNvSpPr>
          <p:nvPr>
            <p:ph idx="1"/>
          </p:nvPr>
        </p:nvSpPr>
        <p:spPr>
          <a:xfrm>
            <a:off x="228600" y="1752600"/>
            <a:ext cx="8610599" cy="4419599"/>
          </a:xfrm>
        </p:spPr>
        <p:txBody>
          <a:bodyPr>
            <a:normAutofit/>
          </a:bodyPr>
          <a:lstStyle/>
          <a:p>
            <a:r>
              <a:rPr lang="en-US" sz="3200" dirty="0"/>
              <a:t>“Patient was working in a contracting job this morning, was using a nail gun to put a nail through a piece of wall.  A nail unexpectedly ricocheted off a board behind the wall, came back through the wood in a curved fashion and pierced his left thumb.”</a:t>
            </a:r>
          </a:p>
        </p:txBody>
      </p:sp>
      <p:pic>
        <p:nvPicPr>
          <p:cNvPr id="819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8200" y="5257800"/>
            <a:ext cx="7778750" cy="1444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91897279"/>
      </p:ext>
    </p:extLst>
  </p:cSld>
  <p:clrMapOvr>
    <a:masterClrMapping/>
  </p:clrMapOvr>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175" y="609600"/>
            <a:ext cx="8953500" cy="609600"/>
          </a:xfrm>
        </p:spPr>
        <p:txBody>
          <a:bodyPr>
            <a:normAutofit fontScale="90000"/>
          </a:bodyPr>
          <a:lstStyle/>
          <a:p>
            <a:r>
              <a:rPr lang="en-US" dirty="0"/>
              <a:t>CAH Outpatient Facility Example </a:t>
            </a:r>
          </a:p>
        </p:txBody>
      </p:sp>
      <p:sp>
        <p:nvSpPr>
          <p:cNvPr id="6" name="Content Placeholder 5"/>
          <p:cNvSpPr>
            <a:spLocks noGrp="1"/>
          </p:cNvSpPr>
          <p:nvPr>
            <p:ph idx="1"/>
          </p:nvPr>
        </p:nvSpPr>
        <p:spPr>
          <a:xfrm>
            <a:off x="53439" y="3890341"/>
            <a:ext cx="9090561" cy="2466334"/>
          </a:xfrm>
        </p:spPr>
        <p:txBody>
          <a:bodyPr>
            <a:normAutofit/>
          </a:bodyPr>
          <a:lstStyle/>
          <a:p>
            <a:pPr marL="109728" indent="0">
              <a:buNone/>
            </a:pPr>
            <a:endParaRPr lang="en-US" dirty="0"/>
          </a:p>
          <a:p>
            <a:pPr marL="114300" indent="0">
              <a:buNone/>
            </a:pPr>
            <a:r>
              <a:rPr lang="en-US" sz="3600" dirty="0"/>
              <a:t>What do you notice about this outpatient facility bill?  Is there a duplicate charge?</a:t>
            </a:r>
          </a:p>
        </p:txBody>
      </p:sp>
      <p:pic>
        <p:nvPicPr>
          <p:cNvPr id="4101"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61164" y="1812471"/>
            <a:ext cx="3162300" cy="239669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102"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4800" y="1812471"/>
            <a:ext cx="1933575" cy="239669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103" name="Picture 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826203" y="1901157"/>
            <a:ext cx="2009775" cy="23080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Oval 6"/>
          <p:cNvSpPr/>
          <p:nvPr/>
        </p:nvSpPr>
        <p:spPr>
          <a:xfrm>
            <a:off x="2514600" y="2170319"/>
            <a:ext cx="1660071" cy="478051"/>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2514600" y="3668565"/>
            <a:ext cx="1660071" cy="478051"/>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406575190"/>
      </p:ext>
    </p:extLst>
  </p:cSld>
  <p:clrMapOvr>
    <a:masterClrMapping/>
  </p:clrMapOvr>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9769" y="609600"/>
            <a:ext cx="8953500" cy="609600"/>
          </a:xfrm>
        </p:spPr>
        <p:txBody>
          <a:bodyPr>
            <a:normAutofit fontScale="90000"/>
          </a:bodyPr>
          <a:lstStyle/>
          <a:p>
            <a:r>
              <a:rPr lang="en-US" dirty="0"/>
              <a:t>CAH Outpatient Facility Example </a:t>
            </a:r>
          </a:p>
        </p:txBody>
      </p:sp>
      <p:sp>
        <p:nvSpPr>
          <p:cNvPr id="6" name="Content Placeholder 5"/>
          <p:cNvSpPr>
            <a:spLocks noGrp="1"/>
          </p:cNvSpPr>
          <p:nvPr>
            <p:ph idx="1"/>
          </p:nvPr>
        </p:nvSpPr>
        <p:spPr>
          <a:xfrm>
            <a:off x="0" y="4267200"/>
            <a:ext cx="9090561" cy="2421990"/>
          </a:xfrm>
        </p:spPr>
        <p:txBody>
          <a:bodyPr>
            <a:normAutofit/>
          </a:bodyPr>
          <a:lstStyle/>
          <a:p>
            <a:pPr marL="114300" lvl="1" indent="0">
              <a:buClr>
                <a:schemeClr val="accent1"/>
              </a:buClr>
              <a:buNone/>
            </a:pPr>
            <a:r>
              <a:rPr lang="en-US" sz="3200" dirty="0"/>
              <a:t>This bill has both facility and professional fees.  </a:t>
            </a:r>
          </a:p>
          <a:p>
            <a:pPr marL="114300" lvl="1" indent="0">
              <a:buClr>
                <a:schemeClr val="accent1"/>
              </a:buClr>
              <a:buNone/>
            </a:pPr>
            <a:r>
              <a:rPr lang="en-US" sz="3200" dirty="0">
                <a:solidFill>
                  <a:srgbClr val="FF0000"/>
                </a:solidFill>
              </a:rPr>
              <a:t>Reminder: Revenue codes in the 96x, 97x and 98x series are professional fees.</a:t>
            </a:r>
            <a:r>
              <a:rPr lang="en-US" sz="3200" dirty="0"/>
              <a:t> </a:t>
            </a:r>
          </a:p>
          <a:p>
            <a:endParaRPr lang="en-US" sz="3600" dirty="0"/>
          </a:p>
        </p:txBody>
      </p:sp>
      <p:pic>
        <p:nvPicPr>
          <p:cNvPr id="4101"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61857" y="1752600"/>
            <a:ext cx="3162300" cy="239669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102"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4800" y="1752600"/>
            <a:ext cx="1933575" cy="239669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103" name="Picture 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815317" y="1796943"/>
            <a:ext cx="2009775" cy="23080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Oval 2"/>
          <p:cNvSpPr/>
          <p:nvPr/>
        </p:nvSpPr>
        <p:spPr>
          <a:xfrm>
            <a:off x="304800" y="3429000"/>
            <a:ext cx="1933575" cy="720298"/>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45850135"/>
      </p:ext>
    </p:extLst>
  </p:cSld>
  <p:clrMapOvr>
    <a:masterClrMapping/>
  </p:clrMapOvr>
</p:sld>
</file>

<file path=ppt/slides/slide1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0500" y="609600"/>
            <a:ext cx="8953500" cy="609600"/>
          </a:xfrm>
        </p:spPr>
        <p:txBody>
          <a:bodyPr>
            <a:normAutofit fontScale="90000"/>
          </a:bodyPr>
          <a:lstStyle/>
          <a:p>
            <a:r>
              <a:rPr lang="en-US" dirty="0"/>
              <a:t>CAH Outpatient Facility Example</a:t>
            </a:r>
          </a:p>
        </p:txBody>
      </p:sp>
      <p:sp>
        <p:nvSpPr>
          <p:cNvPr id="6" name="Content Placeholder 5"/>
          <p:cNvSpPr>
            <a:spLocks noGrp="1"/>
          </p:cNvSpPr>
          <p:nvPr>
            <p:ph idx="1"/>
          </p:nvPr>
        </p:nvSpPr>
        <p:spPr>
          <a:xfrm>
            <a:off x="304800" y="1447800"/>
            <a:ext cx="8382000" cy="5410200"/>
          </a:xfrm>
        </p:spPr>
        <p:txBody>
          <a:bodyPr>
            <a:normAutofit/>
          </a:bodyPr>
          <a:lstStyle/>
          <a:p>
            <a:pPr marL="685800" indent="-571500">
              <a:spcAft>
                <a:spcPts val="600"/>
              </a:spcAft>
            </a:pPr>
            <a:r>
              <a:rPr lang="en-US" sz="4000" dirty="0"/>
              <a:t>Do the E/M facility fee level and E/M professional fee level have to match?</a:t>
            </a:r>
          </a:p>
          <a:p>
            <a:pPr marL="982980" lvl="1" indent="-571500">
              <a:spcAft>
                <a:spcPts val="600"/>
              </a:spcAft>
            </a:pPr>
            <a:r>
              <a:rPr lang="en-US" sz="3600" dirty="0">
                <a:solidFill>
                  <a:srgbClr val="FF0000"/>
                </a:solidFill>
              </a:rPr>
              <a:t>No.  The charges do not have to match.  For example, the provider service may have been complex but consumed very few facility resources.</a:t>
            </a:r>
          </a:p>
        </p:txBody>
      </p:sp>
    </p:spTree>
    <p:extLst>
      <p:ext uri="{BB962C8B-B14F-4D97-AF65-F5344CB8AC3E}">
        <p14:creationId xmlns:p14="http://schemas.microsoft.com/office/powerpoint/2010/main" val="429361771"/>
      </p:ext>
    </p:extLst>
  </p:cSld>
  <p:clrMapOvr>
    <a:masterClrMapping/>
  </p:clrMapOvr>
</p:sld>
</file>

<file path=ppt/slides/slide1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0500" y="533400"/>
            <a:ext cx="8953500" cy="609600"/>
          </a:xfrm>
        </p:spPr>
        <p:txBody>
          <a:bodyPr>
            <a:normAutofit fontScale="90000"/>
          </a:bodyPr>
          <a:lstStyle/>
          <a:p>
            <a:r>
              <a:rPr lang="en-US" dirty="0"/>
              <a:t>CAH Outpatient Facility Example</a:t>
            </a:r>
          </a:p>
        </p:txBody>
      </p:sp>
      <p:sp>
        <p:nvSpPr>
          <p:cNvPr id="6" name="Content Placeholder 5"/>
          <p:cNvSpPr>
            <a:spLocks noGrp="1"/>
          </p:cNvSpPr>
          <p:nvPr>
            <p:ph idx="1"/>
          </p:nvPr>
        </p:nvSpPr>
        <p:spPr>
          <a:xfrm>
            <a:off x="53439" y="4038600"/>
            <a:ext cx="9090561" cy="2009134"/>
          </a:xfrm>
        </p:spPr>
        <p:txBody>
          <a:bodyPr>
            <a:normAutofit/>
          </a:bodyPr>
          <a:lstStyle/>
          <a:p>
            <a:pPr marL="114300" indent="0">
              <a:buNone/>
            </a:pPr>
            <a:r>
              <a:rPr lang="en-US" sz="2800" dirty="0"/>
              <a:t>Appendix IV:</a:t>
            </a:r>
          </a:p>
          <a:p>
            <a:endParaRPr lang="en-US" dirty="0"/>
          </a:p>
          <a:p>
            <a:endParaRPr lang="en-US" dirty="0"/>
          </a:p>
          <a:p>
            <a:endParaRPr lang="en-US" dirty="0"/>
          </a:p>
          <a:p>
            <a:pPr marL="109728" indent="0">
              <a:buNone/>
            </a:pPr>
            <a:endParaRPr lang="en-US" dirty="0"/>
          </a:p>
        </p:txBody>
      </p:sp>
      <p:graphicFrame>
        <p:nvGraphicFramePr>
          <p:cNvPr id="3" name="Table 2"/>
          <p:cNvGraphicFramePr>
            <a:graphicFrameLocks noGrp="1"/>
          </p:cNvGraphicFramePr>
          <p:nvPr>
            <p:extLst>
              <p:ext uri="{D42A27DB-BD31-4B8C-83A1-F6EECF244321}">
                <p14:modId xmlns:p14="http://schemas.microsoft.com/office/powerpoint/2010/main" val="3293894867"/>
              </p:ext>
            </p:extLst>
          </p:nvPr>
        </p:nvGraphicFramePr>
        <p:xfrm>
          <a:off x="315687" y="4800600"/>
          <a:ext cx="7875814" cy="1379179"/>
        </p:xfrm>
        <a:graphic>
          <a:graphicData uri="http://schemas.openxmlformats.org/drawingml/2006/table">
            <a:tbl>
              <a:tblPr firstRow="1" bandRow="1">
                <a:tableStyleId>{BC89EF96-8CEA-46FF-86C4-4CE0E7609802}</a:tableStyleId>
              </a:tblPr>
              <a:tblGrid>
                <a:gridCol w="1682231">
                  <a:extLst>
                    <a:ext uri="{9D8B030D-6E8A-4147-A177-3AD203B41FA5}">
                      <a16:colId xmlns:a16="http://schemas.microsoft.com/office/drawing/2014/main" val="20000"/>
                    </a:ext>
                  </a:extLst>
                </a:gridCol>
                <a:gridCol w="1994736">
                  <a:extLst>
                    <a:ext uri="{9D8B030D-6E8A-4147-A177-3AD203B41FA5}">
                      <a16:colId xmlns:a16="http://schemas.microsoft.com/office/drawing/2014/main" val="20001"/>
                    </a:ext>
                  </a:extLst>
                </a:gridCol>
                <a:gridCol w="4198847">
                  <a:extLst>
                    <a:ext uri="{9D8B030D-6E8A-4147-A177-3AD203B41FA5}">
                      <a16:colId xmlns:a16="http://schemas.microsoft.com/office/drawing/2014/main" val="20002"/>
                    </a:ext>
                  </a:extLst>
                </a:gridCol>
              </a:tblGrid>
              <a:tr h="428665">
                <a:tc>
                  <a:txBody>
                    <a:bodyPr/>
                    <a:lstStyle/>
                    <a:p>
                      <a:pPr algn="ctr" fontAlgn="b"/>
                      <a:r>
                        <a:rPr lang="en-US" sz="2800" u="none" strike="noStrike" dirty="0">
                          <a:effectLst/>
                        </a:rPr>
                        <a:t>Code</a:t>
                      </a:r>
                      <a:endParaRPr lang="en-US" sz="2800" b="1" i="0" u="none" strike="noStrike" dirty="0">
                        <a:solidFill>
                          <a:srgbClr val="000000"/>
                        </a:solidFill>
                        <a:effectLst/>
                        <a:latin typeface="Calibri"/>
                      </a:endParaRPr>
                    </a:p>
                  </a:txBody>
                  <a:tcPr marL="9525" marR="9525" marT="9525" marB="0" anchor="b"/>
                </a:tc>
                <a:tc>
                  <a:txBody>
                    <a:bodyPr/>
                    <a:lstStyle/>
                    <a:p>
                      <a:pPr algn="ctr" fontAlgn="b"/>
                      <a:r>
                        <a:rPr lang="en-US" sz="2800" u="none" strike="noStrike" dirty="0">
                          <a:effectLst/>
                        </a:rPr>
                        <a:t>Status</a:t>
                      </a:r>
                      <a:endParaRPr lang="en-US" sz="2800" b="1" i="0" u="none" strike="noStrike" dirty="0">
                        <a:solidFill>
                          <a:srgbClr val="000000"/>
                        </a:solidFill>
                        <a:effectLst/>
                        <a:latin typeface="Calibri"/>
                      </a:endParaRPr>
                    </a:p>
                  </a:txBody>
                  <a:tcPr marL="9525" marR="9525" marT="9525" marB="0" anchor="b"/>
                </a:tc>
                <a:tc>
                  <a:txBody>
                    <a:bodyPr/>
                    <a:lstStyle/>
                    <a:p>
                      <a:pPr algn="ctr" fontAlgn="b"/>
                      <a:r>
                        <a:rPr lang="en-US" sz="2800" u="none" strike="noStrike" dirty="0">
                          <a:effectLst/>
                        </a:rPr>
                        <a:t>CAH</a:t>
                      </a:r>
                      <a:r>
                        <a:rPr lang="en-US" sz="2800" u="none" strike="noStrike" baseline="0" dirty="0">
                          <a:effectLst/>
                        </a:rPr>
                        <a:t> Fee</a:t>
                      </a:r>
                      <a:endParaRPr lang="en-US" sz="2800" b="1" i="0" u="none" strike="noStrike" baseline="0" dirty="0">
                        <a:solidFill>
                          <a:srgbClr val="000000"/>
                        </a:solidFill>
                        <a:effectLst/>
                        <a:latin typeface="Calibri"/>
                      </a:endParaRPr>
                    </a:p>
                  </a:txBody>
                  <a:tcPr marL="9525" marR="9525" marT="9525" marB="0" anchor="b"/>
                </a:tc>
                <a:extLst>
                  <a:ext uri="{0D108BD9-81ED-4DB2-BD59-A6C34878D82A}">
                    <a16:rowId xmlns:a16="http://schemas.microsoft.com/office/drawing/2014/main" val="10000"/>
                  </a:ext>
                </a:extLst>
              </a:tr>
              <a:tr h="471467">
                <a:tc>
                  <a:txBody>
                    <a:bodyPr/>
                    <a:lstStyle/>
                    <a:p>
                      <a:pPr algn="ctr" fontAlgn="b"/>
                      <a:r>
                        <a:rPr lang="en-US" sz="2400" u="none" strike="noStrike" dirty="0">
                          <a:effectLst/>
                        </a:rPr>
                        <a:t>99283</a:t>
                      </a:r>
                      <a:endParaRPr lang="en-US" sz="2400" b="0" i="0" u="none" strike="noStrike" dirty="0">
                        <a:solidFill>
                          <a:srgbClr val="000000"/>
                        </a:solidFill>
                        <a:effectLst/>
                        <a:latin typeface="Calibri"/>
                      </a:endParaRPr>
                    </a:p>
                  </a:txBody>
                  <a:tcPr marL="9525" marR="9525" marT="9525" marB="0" anchor="b"/>
                </a:tc>
                <a:tc>
                  <a:txBody>
                    <a:bodyPr/>
                    <a:lstStyle/>
                    <a:p>
                      <a:pPr algn="ctr" fontAlgn="b"/>
                      <a:r>
                        <a:rPr lang="en-US" sz="2400" u="none" strike="noStrike" dirty="0">
                          <a:effectLst/>
                        </a:rPr>
                        <a:t>J2</a:t>
                      </a:r>
                      <a:endParaRPr lang="en-US" sz="2400" b="0" i="0" u="none" strike="noStrike" dirty="0">
                        <a:solidFill>
                          <a:srgbClr val="000000"/>
                        </a:solidFill>
                        <a:effectLst/>
                        <a:latin typeface="Calibri"/>
                      </a:endParaRPr>
                    </a:p>
                  </a:txBody>
                  <a:tcPr marL="9525" marR="9525" marT="9525" marB="0" anchor="b"/>
                </a:tc>
                <a:tc>
                  <a:txBody>
                    <a:bodyPr/>
                    <a:lstStyle/>
                    <a:p>
                      <a:pPr algn="ctr" fontAlgn="b"/>
                      <a:r>
                        <a:rPr lang="en-US" sz="2400" u="none" strike="noStrike" dirty="0">
                          <a:effectLst/>
                        </a:rPr>
                        <a:t>$480.99</a:t>
                      </a:r>
                      <a:endParaRPr lang="en-US" sz="2400" b="0" i="0" u="none" strike="noStrike" dirty="0">
                        <a:solidFill>
                          <a:srgbClr val="000000"/>
                        </a:solidFill>
                        <a:effectLst/>
                        <a:latin typeface="Calibri"/>
                      </a:endParaRPr>
                    </a:p>
                  </a:txBody>
                  <a:tcPr marL="9525" marR="9525" marT="9525" marB="0" anchor="b"/>
                </a:tc>
                <a:extLst>
                  <a:ext uri="{0D108BD9-81ED-4DB2-BD59-A6C34878D82A}">
                    <a16:rowId xmlns:a16="http://schemas.microsoft.com/office/drawing/2014/main" val="10001"/>
                  </a:ext>
                </a:extLst>
              </a:tr>
              <a:tr h="471467">
                <a:tc>
                  <a:txBody>
                    <a:bodyPr/>
                    <a:lstStyle/>
                    <a:p>
                      <a:pPr algn="ctr" fontAlgn="b"/>
                      <a:r>
                        <a:rPr lang="en-US" sz="2400" u="none" strike="noStrike" dirty="0">
                          <a:effectLst/>
                        </a:rPr>
                        <a:t>J8499</a:t>
                      </a:r>
                      <a:endParaRPr lang="en-US" sz="2400" b="0" i="0" u="none" strike="noStrike" dirty="0">
                        <a:solidFill>
                          <a:srgbClr val="000000"/>
                        </a:solidFill>
                        <a:effectLst/>
                        <a:latin typeface="Calibri"/>
                      </a:endParaRPr>
                    </a:p>
                  </a:txBody>
                  <a:tcPr marL="9525" marR="9525" marT="9525" marB="0" anchor="b"/>
                </a:tc>
                <a:tc>
                  <a:txBody>
                    <a:bodyPr/>
                    <a:lstStyle/>
                    <a:p>
                      <a:pPr algn="ctr" fontAlgn="b"/>
                      <a:r>
                        <a:rPr lang="en-US" sz="2400" b="0" i="0" u="none" strike="noStrike" dirty="0">
                          <a:solidFill>
                            <a:schemeClr val="tx1"/>
                          </a:solidFill>
                          <a:effectLst/>
                          <a:latin typeface="+mn-lt"/>
                        </a:rPr>
                        <a:t>E1</a:t>
                      </a:r>
                      <a:endParaRPr lang="en-US" sz="2400" b="0" i="0" u="none" strike="noStrike" dirty="0">
                        <a:solidFill>
                          <a:srgbClr val="000000"/>
                        </a:solidFill>
                        <a:effectLst/>
                        <a:latin typeface="Calibri"/>
                      </a:endParaRPr>
                    </a:p>
                  </a:txBody>
                  <a:tcPr marL="9525" marR="9525" marT="9525" marB="0" anchor="b"/>
                </a:tc>
                <a:tc>
                  <a:txBody>
                    <a:bodyPr/>
                    <a:lstStyle/>
                    <a:p>
                      <a:pPr algn="ctr" fontAlgn="b"/>
                      <a:r>
                        <a:rPr lang="en-US" sz="2400" u="none" strike="noStrike" dirty="0">
                          <a:effectLst/>
                        </a:rPr>
                        <a:t>$0.00</a:t>
                      </a:r>
                      <a:endParaRPr lang="en-US" sz="2400" b="0" i="0" u="none" strike="noStrike" dirty="0">
                        <a:solidFill>
                          <a:srgbClr val="000000"/>
                        </a:solidFill>
                        <a:effectLst/>
                        <a:latin typeface="Calibri"/>
                      </a:endParaRPr>
                    </a:p>
                  </a:txBody>
                  <a:tcPr marL="9525" marR="9525" marT="9525" marB="0" anchor="b"/>
                </a:tc>
                <a:extLst>
                  <a:ext uri="{0D108BD9-81ED-4DB2-BD59-A6C34878D82A}">
                    <a16:rowId xmlns:a16="http://schemas.microsoft.com/office/drawing/2014/main" val="10002"/>
                  </a:ext>
                </a:extLst>
              </a:tr>
            </a:tbl>
          </a:graphicData>
        </a:graphic>
      </p:graphicFrame>
      <p:pic>
        <p:nvPicPr>
          <p:cNvPr id="4101"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29200" y="1574586"/>
            <a:ext cx="3162300" cy="239669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102"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5686" y="1574586"/>
            <a:ext cx="1933575" cy="239669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103" name="Picture 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855456" y="1663272"/>
            <a:ext cx="2009775" cy="23080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Oval 3"/>
          <p:cNvSpPr/>
          <p:nvPr/>
        </p:nvSpPr>
        <p:spPr>
          <a:xfrm>
            <a:off x="386443" y="1828800"/>
            <a:ext cx="4478788" cy="14478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0531271"/>
      </p:ext>
    </p:extLst>
  </p:cSld>
  <p:clrMapOvr>
    <a:masterClrMapping/>
  </p:clrMapOvr>
</p:sld>
</file>

<file path=ppt/slides/slide1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0500" y="533400"/>
            <a:ext cx="8953500" cy="609600"/>
          </a:xfrm>
        </p:spPr>
        <p:txBody>
          <a:bodyPr>
            <a:normAutofit fontScale="90000"/>
          </a:bodyPr>
          <a:lstStyle/>
          <a:p>
            <a:r>
              <a:rPr lang="en-US" dirty="0"/>
              <a:t>CAH Outpatient Facility Example</a:t>
            </a:r>
          </a:p>
        </p:txBody>
      </p:sp>
      <p:sp>
        <p:nvSpPr>
          <p:cNvPr id="6" name="Content Placeholder 5"/>
          <p:cNvSpPr>
            <a:spLocks noGrp="1"/>
          </p:cNvSpPr>
          <p:nvPr>
            <p:ph idx="1"/>
          </p:nvPr>
        </p:nvSpPr>
        <p:spPr>
          <a:xfrm>
            <a:off x="304801" y="4038600"/>
            <a:ext cx="8382000" cy="2667000"/>
          </a:xfrm>
        </p:spPr>
        <p:txBody>
          <a:bodyPr>
            <a:noAutofit/>
          </a:bodyPr>
          <a:lstStyle/>
          <a:p>
            <a:pPr marL="109728" indent="0">
              <a:spcAft>
                <a:spcPts val="600"/>
              </a:spcAft>
              <a:buNone/>
            </a:pPr>
            <a:r>
              <a:rPr lang="en-US" sz="2800" dirty="0"/>
              <a:t>Per MFS Section 4.05(2): If the ACH Fee, CAH Fee or ASC Fee listed in Appendix IV is $0.00 for a procedure code with a status indicator other than N, then payment must be calculated at 75% of the health care provider’s usual and customary charge. </a:t>
            </a:r>
          </a:p>
        </p:txBody>
      </p:sp>
      <p:grpSp>
        <p:nvGrpSpPr>
          <p:cNvPr id="3" name="Group 2"/>
          <p:cNvGrpSpPr/>
          <p:nvPr/>
        </p:nvGrpSpPr>
        <p:grpSpPr>
          <a:xfrm>
            <a:off x="247650" y="1341624"/>
            <a:ext cx="8033657" cy="2485384"/>
            <a:chOff x="228600" y="1735592"/>
            <a:chExt cx="8033657" cy="2485384"/>
          </a:xfrm>
        </p:grpSpPr>
        <p:pic>
          <p:nvPicPr>
            <p:cNvPr id="4101"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99957" y="1735592"/>
              <a:ext cx="3162300" cy="239669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102"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2900" y="1824278"/>
              <a:ext cx="1933575" cy="239669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103" name="Picture 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819400" y="1824278"/>
              <a:ext cx="2009775" cy="23080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Oval 8"/>
            <p:cNvSpPr/>
            <p:nvPr/>
          </p:nvSpPr>
          <p:spPr>
            <a:xfrm>
              <a:off x="228600" y="2057400"/>
              <a:ext cx="4478788" cy="14478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491264116"/>
      </p:ext>
    </p:extLst>
  </p:cSld>
  <p:clrMapOvr>
    <a:masterClrMapping/>
  </p:clrMapOvr>
</p:sld>
</file>

<file path=ppt/slides/slide1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533400"/>
            <a:ext cx="8953500" cy="609600"/>
          </a:xfrm>
        </p:spPr>
        <p:txBody>
          <a:bodyPr>
            <a:normAutofit fontScale="90000"/>
          </a:bodyPr>
          <a:lstStyle/>
          <a:p>
            <a:r>
              <a:rPr lang="en-US" dirty="0"/>
              <a:t>CAH Outpatient Facility Example</a:t>
            </a:r>
          </a:p>
        </p:txBody>
      </p:sp>
      <p:sp>
        <p:nvSpPr>
          <p:cNvPr id="6" name="Content Placeholder 5"/>
          <p:cNvSpPr>
            <a:spLocks noGrp="1"/>
          </p:cNvSpPr>
          <p:nvPr>
            <p:ph idx="1"/>
          </p:nvPr>
        </p:nvSpPr>
        <p:spPr>
          <a:xfrm>
            <a:off x="457200" y="4114800"/>
            <a:ext cx="8382000" cy="2286000"/>
          </a:xfrm>
        </p:spPr>
        <p:txBody>
          <a:bodyPr>
            <a:normAutofit/>
          </a:bodyPr>
          <a:lstStyle/>
          <a:p>
            <a:pPr marL="109728" indent="0">
              <a:spcAft>
                <a:spcPts val="600"/>
              </a:spcAft>
              <a:buNone/>
            </a:pPr>
            <a:r>
              <a:rPr lang="en-US" sz="3600" dirty="0">
                <a:solidFill>
                  <a:srgbClr val="FF0000"/>
                </a:solidFill>
              </a:rPr>
              <a:t>Facility fees are evaluated on a total charge basis: $480.99+$8.72 (.75(7.54+4.08)) = </a:t>
            </a:r>
            <a:r>
              <a:rPr lang="en-US" sz="3600" u="sng" dirty="0">
                <a:solidFill>
                  <a:srgbClr val="FF0000"/>
                </a:solidFill>
              </a:rPr>
              <a:t>$489.71 </a:t>
            </a:r>
            <a:r>
              <a:rPr lang="en-US" sz="3600" dirty="0">
                <a:solidFill>
                  <a:srgbClr val="FF0000"/>
                </a:solidFill>
              </a:rPr>
              <a:t>(more than $415.73 total facility charges).</a:t>
            </a:r>
          </a:p>
        </p:txBody>
      </p:sp>
      <p:grpSp>
        <p:nvGrpSpPr>
          <p:cNvPr id="3" name="Group 2"/>
          <p:cNvGrpSpPr/>
          <p:nvPr/>
        </p:nvGrpSpPr>
        <p:grpSpPr>
          <a:xfrm>
            <a:off x="315686" y="1346307"/>
            <a:ext cx="7908471" cy="2479941"/>
            <a:chOff x="315686" y="1593157"/>
            <a:chExt cx="7908471" cy="2479941"/>
          </a:xfrm>
        </p:grpSpPr>
        <p:pic>
          <p:nvPicPr>
            <p:cNvPr id="4101"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29200" y="1593157"/>
              <a:ext cx="3162300" cy="239669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102"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5686" y="1676400"/>
              <a:ext cx="1933575" cy="239669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103" name="Picture 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819400" y="1676400"/>
              <a:ext cx="2009775" cy="23080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Oval 7"/>
            <p:cNvSpPr/>
            <p:nvPr/>
          </p:nvSpPr>
          <p:spPr>
            <a:xfrm>
              <a:off x="6906986" y="1981200"/>
              <a:ext cx="1317171" cy="1210157"/>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0000"/>
                </a:solidFill>
              </a:endParaRPr>
            </a:p>
          </p:txBody>
        </p:sp>
      </p:grpSp>
    </p:spTree>
    <p:extLst>
      <p:ext uri="{BB962C8B-B14F-4D97-AF65-F5344CB8AC3E}">
        <p14:creationId xmlns:p14="http://schemas.microsoft.com/office/powerpoint/2010/main" val="798010337"/>
      </p:ext>
    </p:extLst>
  </p:cSld>
  <p:clrMapOvr>
    <a:masterClrMapping/>
  </p:clrMapOvr>
</p:sld>
</file>

<file path=ppt/slides/slide1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329" y="457200"/>
            <a:ext cx="8953500" cy="609600"/>
          </a:xfrm>
        </p:spPr>
        <p:txBody>
          <a:bodyPr>
            <a:normAutofit fontScale="90000"/>
          </a:bodyPr>
          <a:lstStyle/>
          <a:p>
            <a:r>
              <a:rPr lang="en-US" dirty="0"/>
              <a:t>CAH Outpatient Facility Example</a:t>
            </a:r>
          </a:p>
        </p:txBody>
      </p:sp>
      <p:sp>
        <p:nvSpPr>
          <p:cNvPr id="6" name="Content Placeholder 5"/>
          <p:cNvSpPr>
            <a:spLocks noGrp="1"/>
          </p:cNvSpPr>
          <p:nvPr>
            <p:ph idx="1"/>
          </p:nvPr>
        </p:nvSpPr>
        <p:spPr>
          <a:xfrm>
            <a:off x="53439" y="3962400"/>
            <a:ext cx="9090561" cy="2543816"/>
          </a:xfrm>
        </p:spPr>
        <p:txBody>
          <a:bodyPr>
            <a:normAutofit/>
          </a:bodyPr>
          <a:lstStyle/>
          <a:p>
            <a:pPr marL="114300" indent="0">
              <a:buNone/>
            </a:pPr>
            <a:r>
              <a:rPr lang="en-US" sz="2800" dirty="0"/>
              <a:t>Appendix II:</a:t>
            </a:r>
          </a:p>
          <a:p>
            <a:endParaRPr lang="en-US" dirty="0"/>
          </a:p>
          <a:p>
            <a:endParaRPr lang="en-US" dirty="0"/>
          </a:p>
          <a:p>
            <a:endParaRPr lang="en-US" dirty="0"/>
          </a:p>
          <a:p>
            <a:endParaRPr lang="en-US" dirty="0"/>
          </a:p>
        </p:txBody>
      </p:sp>
      <p:graphicFrame>
        <p:nvGraphicFramePr>
          <p:cNvPr id="3" name="Table 2"/>
          <p:cNvGraphicFramePr>
            <a:graphicFrameLocks noGrp="1"/>
          </p:cNvGraphicFramePr>
          <p:nvPr>
            <p:extLst>
              <p:ext uri="{D42A27DB-BD31-4B8C-83A1-F6EECF244321}">
                <p14:modId xmlns:p14="http://schemas.microsoft.com/office/powerpoint/2010/main" val="1379222736"/>
              </p:ext>
            </p:extLst>
          </p:nvPr>
        </p:nvGraphicFramePr>
        <p:xfrm>
          <a:off x="427944" y="4648200"/>
          <a:ext cx="7954056" cy="1563867"/>
        </p:xfrm>
        <a:graphic>
          <a:graphicData uri="http://schemas.openxmlformats.org/drawingml/2006/table">
            <a:tbl>
              <a:tblPr firstRow="1" bandRow="1">
                <a:tableStyleId>{BC89EF96-8CEA-46FF-86C4-4CE0E7609802}</a:tableStyleId>
              </a:tblPr>
              <a:tblGrid>
                <a:gridCol w="2651352">
                  <a:extLst>
                    <a:ext uri="{9D8B030D-6E8A-4147-A177-3AD203B41FA5}">
                      <a16:colId xmlns:a16="http://schemas.microsoft.com/office/drawing/2014/main" val="20000"/>
                    </a:ext>
                  </a:extLst>
                </a:gridCol>
                <a:gridCol w="2651352">
                  <a:extLst>
                    <a:ext uri="{9D8B030D-6E8A-4147-A177-3AD203B41FA5}">
                      <a16:colId xmlns:a16="http://schemas.microsoft.com/office/drawing/2014/main" val="20001"/>
                    </a:ext>
                  </a:extLst>
                </a:gridCol>
                <a:gridCol w="2651352">
                  <a:extLst>
                    <a:ext uri="{9D8B030D-6E8A-4147-A177-3AD203B41FA5}">
                      <a16:colId xmlns:a16="http://schemas.microsoft.com/office/drawing/2014/main" val="20002"/>
                    </a:ext>
                  </a:extLst>
                </a:gridCol>
              </a:tblGrid>
              <a:tr h="502851">
                <a:tc>
                  <a:txBody>
                    <a:bodyPr/>
                    <a:lstStyle/>
                    <a:p>
                      <a:pPr algn="ctr" fontAlgn="b"/>
                      <a:r>
                        <a:rPr lang="en-US" sz="3600" u="none" strike="noStrike" dirty="0">
                          <a:effectLst/>
                        </a:rPr>
                        <a:t>Code</a:t>
                      </a:r>
                      <a:endParaRPr lang="en-US" sz="3600" b="1" i="0" u="none" strike="noStrike" dirty="0">
                        <a:solidFill>
                          <a:srgbClr val="000000"/>
                        </a:solidFill>
                        <a:effectLst/>
                        <a:latin typeface="Calibri"/>
                      </a:endParaRPr>
                    </a:p>
                  </a:txBody>
                  <a:tcPr marL="9525" marR="9525" marT="9525" marB="0" anchor="b"/>
                </a:tc>
                <a:tc>
                  <a:txBody>
                    <a:bodyPr/>
                    <a:lstStyle/>
                    <a:p>
                      <a:pPr algn="ctr" fontAlgn="b"/>
                      <a:r>
                        <a:rPr lang="en-US" sz="3600" u="none" strike="noStrike" dirty="0">
                          <a:effectLst/>
                        </a:rPr>
                        <a:t>Mod</a:t>
                      </a:r>
                      <a:endParaRPr lang="en-US" sz="3600" b="1" i="0" u="none" strike="noStrike" dirty="0">
                        <a:solidFill>
                          <a:srgbClr val="000000"/>
                        </a:solidFill>
                        <a:effectLst/>
                        <a:latin typeface="Calibri"/>
                      </a:endParaRPr>
                    </a:p>
                  </a:txBody>
                  <a:tcPr marL="9525" marR="9525" marT="9525" marB="0" anchor="b"/>
                </a:tc>
                <a:tc>
                  <a:txBody>
                    <a:bodyPr/>
                    <a:lstStyle/>
                    <a:p>
                      <a:pPr algn="ctr" fontAlgn="b"/>
                      <a:r>
                        <a:rPr lang="en-US" sz="3600" u="none" strike="noStrike" baseline="0">
                          <a:effectLst/>
                        </a:rPr>
                        <a:t>Fee</a:t>
                      </a:r>
                      <a:endParaRPr lang="en-US" sz="3600" b="1" i="0" u="none" strike="noStrike" baseline="0" dirty="0">
                        <a:solidFill>
                          <a:srgbClr val="000000"/>
                        </a:solidFill>
                        <a:effectLst/>
                        <a:latin typeface="Calibri"/>
                      </a:endParaRPr>
                    </a:p>
                  </a:txBody>
                  <a:tcPr marL="9525" marR="9525" marT="9525" marB="0" anchor="b"/>
                </a:tc>
                <a:extLst>
                  <a:ext uri="{0D108BD9-81ED-4DB2-BD59-A6C34878D82A}">
                    <a16:rowId xmlns:a16="http://schemas.microsoft.com/office/drawing/2014/main" val="10000"/>
                  </a:ext>
                </a:extLst>
              </a:tr>
              <a:tr h="502851">
                <a:tc>
                  <a:txBody>
                    <a:bodyPr/>
                    <a:lstStyle/>
                    <a:p>
                      <a:pPr algn="ctr" fontAlgn="b"/>
                      <a:r>
                        <a:rPr lang="en-US" sz="3200" u="none" strike="noStrike" dirty="0">
                          <a:effectLst/>
                        </a:rPr>
                        <a:t>65205</a:t>
                      </a:r>
                      <a:endParaRPr lang="en-US" sz="3200" b="0" i="0" u="none" strike="noStrike" dirty="0">
                        <a:solidFill>
                          <a:srgbClr val="000000"/>
                        </a:solidFill>
                        <a:effectLst/>
                        <a:latin typeface="Calibri"/>
                      </a:endParaRPr>
                    </a:p>
                  </a:txBody>
                  <a:tcPr marL="9525" marR="9525" marT="9525" marB="0" anchor="b"/>
                </a:tc>
                <a:tc>
                  <a:txBody>
                    <a:bodyPr/>
                    <a:lstStyle/>
                    <a:p>
                      <a:pPr algn="ctr" fontAlgn="b"/>
                      <a:endParaRPr lang="en-US" sz="3200" b="0" i="0" u="none" strike="noStrike" dirty="0">
                        <a:solidFill>
                          <a:srgbClr val="000000"/>
                        </a:solidFill>
                        <a:effectLst/>
                        <a:latin typeface="Calibri"/>
                      </a:endParaRPr>
                    </a:p>
                  </a:txBody>
                  <a:tcPr marL="9525" marR="9525" marT="9525" marB="0" anchor="b"/>
                </a:tc>
                <a:tc>
                  <a:txBody>
                    <a:bodyPr/>
                    <a:lstStyle/>
                    <a:p>
                      <a:pPr algn="ctr" fontAlgn="b"/>
                      <a:r>
                        <a:rPr lang="en-US" sz="3200" u="none" strike="noStrike" dirty="0">
                          <a:effectLst/>
                        </a:rPr>
                        <a:t>$63.60</a:t>
                      </a:r>
                      <a:endParaRPr lang="en-US" sz="3200" b="0" i="0" u="none" strike="noStrike" dirty="0">
                        <a:solidFill>
                          <a:srgbClr val="000000"/>
                        </a:solidFill>
                        <a:effectLst/>
                        <a:latin typeface="Calibri"/>
                      </a:endParaRPr>
                    </a:p>
                  </a:txBody>
                  <a:tcPr marL="9525" marR="9525" marT="9525" marB="0" anchor="b"/>
                </a:tc>
                <a:extLst>
                  <a:ext uri="{0D108BD9-81ED-4DB2-BD59-A6C34878D82A}">
                    <a16:rowId xmlns:a16="http://schemas.microsoft.com/office/drawing/2014/main" val="10001"/>
                  </a:ext>
                </a:extLst>
              </a:tr>
              <a:tr h="502851">
                <a:tc>
                  <a:txBody>
                    <a:bodyPr/>
                    <a:lstStyle/>
                    <a:p>
                      <a:pPr algn="ctr" fontAlgn="b"/>
                      <a:r>
                        <a:rPr lang="en-US" sz="3200" u="none" strike="noStrike" dirty="0">
                          <a:effectLst/>
                        </a:rPr>
                        <a:t>99283</a:t>
                      </a:r>
                      <a:endParaRPr lang="en-US" sz="3200" b="0" i="0" u="none" strike="noStrike" dirty="0">
                        <a:solidFill>
                          <a:srgbClr val="000000"/>
                        </a:solidFill>
                        <a:effectLst/>
                        <a:latin typeface="Calibri"/>
                      </a:endParaRPr>
                    </a:p>
                  </a:txBody>
                  <a:tcPr marL="9525" marR="9525" marT="9525" marB="0" anchor="b"/>
                </a:tc>
                <a:tc>
                  <a:txBody>
                    <a:bodyPr/>
                    <a:lstStyle/>
                    <a:p>
                      <a:pPr algn="ctr" fontAlgn="b"/>
                      <a:endParaRPr lang="en-US" sz="3200" b="0" i="0" u="none" strike="noStrike" dirty="0">
                        <a:solidFill>
                          <a:srgbClr val="000000"/>
                        </a:solidFill>
                        <a:effectLst/>
                        <a:latin typeface="Calibri"/>
                      </a:endParaRPr>
                    </a:p>
                  </a:txBody>
                  <a:tcPr marL="9525" marR="9525" marT="9525" marB="0" anchor="b"/>
                </a:tc>
                <a:tc>
                  <a:txBody>
                    <a:bodyPr/>
                    <a:lstStyle/>
                    <a:p>
                      <a:pPr algn="ctr" fontAlgn="b"/>
                      <a:r>
                        <a:rPr lang="en-US" sz="3200" u="none" strike="noStrike" dirty="0">
                          <a:effectLst/>
                        </a:rPr>
                        <a:t>$110.40</a:t>
                      </a:r>
                      <a:endParaRPr lang="en-US" sz="3200" b="0" i="0" u="none" strike="noStrike" dirty="0">
                        <a:solidFill>
                          <a:srgbClr val="000000"/>
                        </a:solidFill>
                        <a:effectLst/>
                        <a:latin typeface="Calibri"/>
                      </a:endParaRPr>
                    </a:p>
                  </a:txBody>
                  <a:tcPr marL="9525" marR="9525" marT="9525" marB="0" anchor="b"/>
                </a:tc>
                <a:extLst>
                  <a:ext uri="{0D108BD9-81ED-4DB2-BD59-A6C34878D82A}">
                    <a16:rowId xmlns:a16="http://schemas.microsoft.com/office/drawing/2014/main" val="10002"/>
                  </a:ext>
                </a:extLst>
              </a:tr>
            </a:tbl>
          </a:graphicData>
        </a:graphic>
      </p:graphicFrame>
      <p:grpSp>
        <p:nvGrpSpPr>
          <p:cNvPr id="4" name="Group 3"/>
          <p:cNvGrpSpPr/>
          <p:nvPr/>
        </p:nvGrpSpPr>
        <p:grpSpPr>
          <a:xfrm>
            <a:off x="427944" y="1128793"/>
            <a:ext cx="7763556" cy="2484584"/>
            <a:chOff x="427944" y="1479657"/>
            <a:chExt cx="7763556" cy="2484584"/>
          </a:xfrm>
        </p:grpSpPr>
        <p:pic>
          <p:nvPicPr>
            <p:cNvPr id="4101"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29200" y="1524000"/>
              <a:ext cx="3162300" cy="239669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102"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4002" y="1479657"/>
              <a:ext cx="1933575" cy="239669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103" name="Picture 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819398" y="1567543"/>
              <a:ext cx="2087001" cy="239669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Oval 8"/>
            <p:cNvSpPr/>
            <p:nvPr/>
          </p:nvSpPr>
          <p:spPr>
            <a:xfrm>
              <a:off x="427944" y="3062728"/>
              <a:ext cx="1752600" cy="885184"/>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668259745"/>
      </p:ext>
    </p:extLst>
  </p:cSld>
  <p:clrMapOvr>
    <a:masterClrMapping/>
  </p:clrMapOvr>
</p:sld>
</file>

<file path=ppt/slides/slide1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6829" y="609600"/>
            <a:ext cx="8953500" cy="609600"/>
          </a:xfrm>
        </p:spPr>
        <p:txBody>
          <a:bodyPr>
            <a:normAutofit fontScale="90000"/>
          </a:bodyPr>
          <a:lstStyle/>
          <a:p>
            <a:r>
              <a:rPr lang="en-US" dirty="0"/>
              <a:t>CAH Outpatient Facility Example</a:t>
            </a:r>
          </a:p>
        </p:txBody>
      </p:sp>
      <p:sp>
        <p:nvSpPr>
          <p:cNvPr id="6" name="Content Placeholder 5"/>
          <p:cNvSpPr>
            <a:spLocks noGrp="1"/>
          </p:cNvSpPr>
          <p:nvPr>
            <p:ph idx="1"/>
          </p:nvPr>
        </p:nvSpPr>
        <p:spPr>
          <a:xfrm>
            <a:off x="304801" y="3886200"/>
            <a:ext cx="8382000" cy="2819399"/>
          </a:xfrm>
        </p:spPr>
        <p:txBody>
          <a:bodyPr>
            <a:normAutofit/>
          </a:bodyPr>
          <a:lstStyle/>
          <a:p>
            <a:pPr marL="109728" indent="0">
              <a:spcAft>
                <a:spcPts val="600"/>
              </a:spcAft>
              <a:buNone/>
            </a:pPr>
            <a:r>
              <a:rPr lang="en-US" sz="3600" dirty="0">
                <a:solidFill>
                  <a:srgbClr val="FF0000"/>
                </a:solidFill>
              </a:rPr>
              <a:t>Professional fees are evaluated on a line by line basis: $63.60 (less than $425.33) + $110.40 (less than $292.51) = $174.00.</a:t>
            </a:r>
          </a:p>
        </p:txBody>
      </p:sp>
      <p:grpSp>
        <p:nvGrpSpPr>
          <p:cNvPr id="3" name="Group 2"/>
          <p:cNvGrpSpPr/>
          <p:nvPr/>
        </p:nvGrpSpPr>
        <p:grpSpPr>
          <a:xfrm>
            <a:off x="304797" y="1371600"/>
            <a:ext cx="7886702" cy="2396698"/>
            <a:chOff x="304798" y="1692729"/>
            <a:chExt cx="7886702" cy="2396698"/>
          </a:xfrm>
        </p:grpSpPr>
        <p:pic>
          <p:nvPicPr>
            <p:cNvPr id="4101"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29200" y="1692729"/>
              <a:ext cx="3162300" cy="239669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102"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4798" y="1692729"/>
              <a:ext cx="1933575" cy="239669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103" name="Picture 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830285" y="1781415"/>
              <a:ext cx="2009775" cy="23080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Oval 7"/>
            <p:cNvSpPr/>
            <p:nvPr/>
          </p:nvSpPr>
          <p:spPr>
            <a:xfrm>
              <a:off x="6874328" y="3124200"/>
              <a:ext cx="1317171" cy="965227"/>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82795933"/>
      </p:ext>
    </p:extLst>
  </p:cSld>
  <p:clrMapOvr>
    <a:masterClrMapping/>
  </p:clrMapOvr>
</p:sld>
</file>

<file path=ppt/slides/slide1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0500" y="609600"/>
            <a:ext cx="8953500" cy="609600"/>
          </a:xfrm>
        </p:spPr>
        <p:txBody>
          <a:bodyPr>
            <a:normAutofit fontScale="90000"/>
          </a:bodyPr>
          <a:lstStyle/>
          <a:p>
            <a:r>
              <a:rPr lang="en-US" dirty="0"/>
              <a:t>CAH Outpatient Facility Example</a:t>
            </a:r>
          </a:p>
        </p:txBody>
      </p:sp>
      <p:sp>
        <p:nvSpPr>
          <p:cNvPr id="6" name="Content Placeholder 5"/>
          <p:cNvSpPr>
            <a:spLocks noGrp="1"/>
          </p:cNvSpPr>
          <p:nvPr>
            <p:ph idx="1"/>
          </p:nvPr>
        </p:nvSpPr>
        <p:spPr>
          <a:xfrm>
            <a:off x="304800" y="1447800"/>
            <a:ext cx="8382000" cy="5134616"/>
          </a:xfrm>
        </p:spPr>
        <p:txBody>
          <a:bodyPr>
            <a:normAutofit/>
          </a:bodyPr>
          <a:lstStyle/>
          <a:p>
            <a:pPr marL="114300" indent="0">
              <a:spcAft>
                <a:spcPts val="600"/>
              </a:spcAft>
              <a:buNone/>
            </a:pPr>
            <a:r>
              <a:rPr lang="en-US" sz="3200" dirty="0"/>
              <a:t>Amount Due: </a:t>
            </a:r>
          </a:p>
          <a:p>
            <a:pPr marL="109728" indent="0">
              <a:spcAft>
                <a:spcPts val="600"/>
              </a:spcAft>
              <a:buNone/>
            </a:pPr>
            <a:r>
              <a:rPr lang="en-US" sz="3200" dirty="0"/>
              <a:t>$415.73	facility fees (total facility charges)</a:t>
            </a:r>
          </a:p>
          <a:p>
            <a:pPr marL="109728" indent="0">
              <a:spcAft>
                <a:spcPts val="600"/>
              </a:spcAft>
              <a:buNone/>
            </a:pPr>
            <a:r>
              <a:rPr lang="en-US" sz="3200" u="sng" dirty="0"/>
              <a:t>+174.00 </a:t>
            </a:r>
            <a:r>
              <a:rPr lang="en-US" sz="3200" dirty="0"/>
              <a:t>	professional fees</a:t>
            </a:r>
          </a:p>
          <a:p>
            <a:pPr marL="109728" indent="0">
              <a:spcAft>
                <a:spcPts val="600"/>
              </a:spcAft>
              <a:buNone/>
            </a:pPr>
            <a:r>
              <a:rPr lang="en-US" sz="3200" b="1" dirty="0"/>
              <a:t>$589.73</a:t>
            </a:r>
          </a:p>
        </p:txBody>
      </p:sp>
    </p:spTree>
    <p:extLst>
      <p:ext uri="{BB962C8B-B14F-4D97-AF65-F5344CB8AC3E}">
        <p14:creationId xmlns:p14="http://schemas.microsoft.com/office/powerpoint/2010/main" val="610783630"/>
      </p:ext>
    </p:extLst>
  </p:cSld>
  <p:clrMapOvr>
    <a:masterClrMapping/>
  </p:clrMapOvr>
</p:sld>
</file>

<file path=ppt/slides/slide1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0500" y="304800"/>
            <a:ext cx="8953500" cy="609600"/>
          </a:xfrm>
        </p:spPr>
        <p:txBody>
          <a:bodyPr>
            <a:normAutofit fontScale="90000"/>
          </a:bodyPr>
          <a:lstStyle/>
          <a:p>
            <a:r>
              <a:rPr lang="en-US" dirty="0"/>
              <a:t>ACH Outpatient Facility Example</a:t>
            </a:r>
          </a:p>
        </p:txBody>
      </p:sp>
      <p:sp>
        <p:nvSpPr>
          <p:cNvPr id="6" name="Content Placeholder 5"/>
          <p:cNvSpPr>
            <a:spLocks noGrp="1"/>
          </p:cNvSpPr>
          <p:nvPr>
            <p:ph idx="1"/>
          </p:nvPr>
        </p:nvSpPr>
        <p:spPr>
          <a:xfrm>
            <a:off x="37604" y="4191000"/>
            <a:ext cx="9090561" cy="2391416"/>
          </a:xfrm>
        </p:spPr>
        <p:txBody>
          <a:bodyPr>
            <a:normAutofit/>
          </a:bodyPr>
          <a:lstStyle/>
          <a:p>
            <a:pPr marL="109728" indent="0">
              <a:buNone/>
            </a:pPr>
            <a:r>
              <a:rPr lang="en-US" dirty="0"/>
              <a:t> </a:t>
            </a:r>
          </a:p>
          <a:p>
            <a:pPr marL="566928" indent="-457200"/>
            <a:r>
              <a:rPr lang="en-US" dirty="0"/>
              <a:t>Total Charges = $12,711.84</a:t>
            </a:r>
          </a:p>
          <a:p>
            <a:pPr marL="566928" indent="-457200"/>
            <a:r>
              <a:rPr lang="en-US" dirty="0"/>
              <a:t>Total Charges Less Medical Records Expense = $12,697.39</a:t>
            </a:r>
          </a:p>
          <a:p>
            <a:pPr marL="566928" indent="-457200"/>
            <a:r>
              <a:rPr lang="en-US" dirty="0"/>
              <a:t>Total Charges Less Implants and Medical Records Expense  = $10,598.39</a:t>
            </a:r>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990600"/>
            <a:ext cx="5992545" cy="329991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19800" y="962024"/>
            <a:ext cx="2766166" cy="332848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60193058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762000"/>
            <a:ext cx="7467600" cy="838200"/>
          </a:xfrm>
        </p:spPr>
        <p:txBody>
          <a:bodyPr>
            <a:normAutofit/>
          </a:bodyPr>
          <a:lstStyle/>
          <a:p>
            <a:r>
              <a:rPr lang="en-US" dirty="0"/>
              <a:t>Patient Registration</a:t>
            </a:r>
          </a:p>
        </p:txBody>
      </p:sp>
      <p:sp>
        <p:nvSpPr>
          <p:cNvPr id="5" name="Content Placeholder 4"/>
          <p:cNvSpPr>
            <a:spLocks noGrp="1"/>
          </p:cNvSpPr>
          <p:nvPr>
            <p:ph idx="1"/>
          </p:nvPr>
        </p:nvSpPr>
        <p:spPr>
          <a:xfrm>
            <a:off x="228600" y="1600200"/>
            <a:ext cx="8610599" cy="3886199"/>
          </a:xfrm>
        </p:spPr>
        <p:txBody>
          <a:bodyPr>
            <a:normAutofit/>
          </a:bodyPr>
          <a:lstStyle/>
          <a:p>
            <a:r>
              <a:rPr lang="en-US" sz="3200" dirty="0"/>
              <a:t>Is the patient an employee or independent contractor?</a:t>
            </a:r>
          </a:p>
          <a:p>
            <a:r>
              <a:rPr lang="en-US" sz="3200" dirty="0"/>
              <a:t>Is the patient an owner or family member of the owner of the company/employer (waiver)?</a:t>
            </a:r>
          </a:p>
          <a:p>
            <a:r>
              <a:rPr lang="en-US" sz="3200" dirty="0"/>
              <a:t>Assuming the patient is an employee, does the patient have the right to refuse to file a worker’s compensation claim?</a:t>
            </a:r>
          </a:p>
        </p:txBody>
      </p:sp>
      <p:pic>
        <p:nvPicPr>
          <p:cNvPr id="819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8200" y="5257800"/>
            <a:ext cx="7778750" cy="1444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42219384"/>
      </p:ext>
    </p:extLst>
  </p:cSld>
  <p:clrMapOvr>
    <a:masterClrMapping/>
  </p:clrMapOvr>
</p:sld>
</file>

<file path=ppt/slides/slide1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0500" y="304800"/>
            <a:ext cx="8953500" cy="609600"/>
          </a:xfrm>
        </p:spPr>
        <p:txBody>
          <a:bodyPr>
            <a:normAutofit fontScale="90000"/>
          </a:bodyPr>
          <a:lstStyle/>
          <a:p>
            <a:r>
              <a:rPr lang="en-US" dirty="0"/>
              <a:t>ACH Outpatient Facility Example</a:t>
            </a:r>
          </a:p>
        </p:txBody>
      </p:sp>
      <p:sp>
        <p:nvSpPr>
          <p:cNvPr id="6" name="Content Placeholder 5"/>
          <p:cNvSpPr>
            <a:spLocks noGrp="1"/>
          </p:cNvSpPr>
          <p:nvPr>
            <p:ph idx="1"/>
          </p:nvPr>
        </p:nvSpPr>
        <p:spPr>
          <a:xfrm>
            <a:off x="37604" y="4191000"/>
            <a:ext cx="9090561" cy="2391416"/>
          </a:xfrm>
        </p:spPr>
        <p:txBody>
          <a:bodyPr>
            <a:normAutofit/>
          </a:bodyPr>
          <a:lstStyle/>
          <a:p>
            <a:pPr marL="114300" indent="0">
              <a:buNone/>
            </a:pPr>
            <a:r>
              <a:rPr lang="en-US" sz="2800" dirty="0"/>
              <a:t>Appendix IV:</a:t>
            </a:r>
          </a:p>
          <a:p>
            <a:endParaRPr lang="en-US" dirty="0"/>
          </a:p>
          <a:p>
            <a:endParaRPr lang="en-US" dirty="0"/>
          </a:p>
          <a:p>
            <a:endParaRPr lang="en-US" dirty="0"/>
          </a:p>
          <a:p>
            <a:pPr marL="109728" indent="0">
              <a:buNone/>
            </a:pPr>
            <a:endParaRPr lang="en-US" dirty="0"/>
          </a:p>
        </p:txBody>
      </p:sp>
      <p:graphicFrame>
        <p:nvGraphicFramePr>
          <p:cNvPr id="3" name="Table 2"/>
          <p:cNvGraphicFramePr>
            <a:graphicFrameLocks noGrp="1"/>
          </p:cNvGraphicFramePr>
          <p:nvPr/>
        </p:nvGraphicFramePr>
        <p:xfrm>
          <a:off x="762000" y="4648200"/>
          <a:ext cx="3581400" cy="2059917"/>
        </p:xfrm>
        <a:graphic>
          <a:graphicData uri="http://schemas.openxmlformats.org/drawingml/2006/table">
            <a:tbl>
              <a:tblPr firstRow="1" bandRow="1">
                <a:tableStyleId>{BC89EF96-8CEA-46FF-86C4-4CE0E7609802}</a:tableStyleId>
              </a:tblPr>
              <a:tblGrid>
                <a:gridCol w="922868">
                  <a:extLst>
                    <a:ext uri="{9D8B030D-6E8A-4147-A177-3AD203B41FA5}">
                      <a16:colId xmlns:a16="http://schemas.microsoft.com/office/drawing/2014/main" val="20000"/>
                    </a:ext>
                  </a:extLst>
                </a:gridCol>
                <a:gridCol w="1004986">
                  <a:extLst>
                    <a:ext uri="{9D8B030D-6E8A-4147-A177-3AD203B41FA5}">
                      <a16:colId xmlns:a16="http://schemas.microsoft.com/office/drawing/2014/main" val="20001"/>
                    </a:ext>
                  </a:extLst>
                </a:gridCol>
                <a:gridCol w="1653546">
                  <a:extLst>
                    <a:ext uri="{9D8B030D-6E8A-4147-A177-3AD203B41FA5}">
                      <a16:colId xmlns:a16="http://schemas.microsoft.com/office/drawing/2014/main" val="20002"/>
                    </a:ext>
                  </a:extLst>
                </a:gridCol>
              </a:tblGrid>
              <a:tr h="500584">
                <a:tc>
                  <a:txBody>
                    <a:bodyPr/>
                    <a:lstStyle/>
                    <a:p>
                      <a:pPr algn="ctr" fontAlgn="b"/>
                      <a:r>
                        <a:rPr lang="en-US" sz="2000" u="none" strike="noStrike" dirty="0">
                          <a:effectLst/>
                        </a:rPr>
                        <a:t>Code</a:t>
                      </a:r>
                      <a:endParaRPr lang="en-US" sz="2000" b="1" i="0" u="none" strike="noStrike" dirty="0">
                        <a:solidFill>
                          <a:srgbClr val="000000"/>
                        </a:solidFill>
                        <a:effectLst/>
                        <a:latin typeface="Calibri"/>
                      </a:endParaRPr>
                    </a:p>
                  </a:txBody>
                  <a:tcPr marL="9525" marR="9525" marT="9525" marB="0" anchor="b"/>
                </a:tc>
                <a:tc>
                  <a:txBody>
                    <a:bodyPr/>
                    <a:lstStyle/>
                    <a:p>
                      <a:pPr algn="ctr" fontAlgn="b"/>
                      <a:r>
                        <a:rPr lang="en-US" sz="2000" u="none" strike="noStrike" dirty="0">
                          <a:effectLst/>
                        </a:rPr>
                        <a:t>Status</a:t>
                      </a:r>
                      <a:endParaRPr lang="en-US" sz="2000" b="1" i="0" u="none" strike="noStrike" dirty="0">
                        <a:solidFill>
                          <a:srgbClr val="000000"/>
                        </a:solidFill>
                        <a:effectLst/>
                        <a:latin typeface="Calibri"/>
                      </a:endParaRPr>
                    </a:p>
                  </a:txBody>
                  <a:tcPr marL="9525" marR="9525" marT="9525" marB="0" anchor="b"/>
                </a:tc>
                <a:tc>
                  <a:txBody>
                    <a:bodyPr/>
                    <a:lstStyle/>
                    <a:p>
                      <a:pPr algn="ctr" fontAlgn="b"/>
                      <a:r>
                        <a:rPr lang="en-US" sz="2000" u="none" strike="noStrike" dirty="0">
                          <a:effectLst/>
                        </a:rPr>
                        <a:t>ACH</a:t>
                      </a:r>
                      <a:r>
                        <a:rPr lang="en-US" sz="2000" u="none" strike="noStrike" baseline="0" dirty="0">
                          <a:effectLst/>
                        </a:rPr>
                        <a:t> Fee</a:t>
                      </a:r>
                      <a:endParaRPr lang="en-US" sz="2000" b="1" i="0" u="none" strike="noStrike" baseline="0" dirty="0">
                        <a:solidFill>
                          <a:srgbClr val="000000"/>
                        </a:solidFill>
                        <a:effectLst/>
                        <a:latin typeface="Calibri"/>
                      </a:endParaRPr>
                    </a:p>
                  </a:txBody>
                  <a:tcPr marL="9525" marR="9525" marT="9525" marB="0" anchor="b"/>
                </a:tc>
                <a:extLst>
                  <a:ext uri="{0D108BD9-81ED-4DB2-BD59-A6C34878D82A}">
                    <a16:rowId xmlns:a16="http://schemas.microsoft.com/office/drawing/2014/main" val="10000"/>
                  </a:ext>
                </a:extLst>
              </a:tr>
              <a:tr h="500584">
                <a:tc>
                  <a:txBody>
                    <a:bodyPr/>
                    <a:lstStyle/>
                    <a:p>
                      <a:pPr algn="ctr" fontAlgn="b"/>
                      <a:r>
                        <a:rPr lang="en-US" sz="1800" b="0" i="0" u="none" strike="noStrike" dirty="0">
                          <a:solidFill>
                            <a:schemeClr val="tx1"/>
                          </a:solidFill>
                          <a:effectLst/>
                          <a:latin typeface="+mn-lt"/>
                        </a:rPr>
                        <a:t>C1713</a:t>
                      </a:r>
                      <a:endParaRPr lang="en-US" sz="1800" b="0" i="0" u="none" strike="noStrike" dirty="0">
                        <a:solidFill>
                          <a:srgbClr val="000000"/>
                        </a:solidFill>
                        <a:effectLst/>
                        <a:latin typeface="Calibri"/>
                      </a:endParaRPr>
                    </a:p>
                  </a:txBody>
                  <a:tcPr marL="9525" marR="9525" marT="9525" marB="0" anchor="b"/>
                </a:tc>
                <a:tc>
                  <a:txBody>
                    <a:bodyPr/>
                    <a:lstStyle/>
                    <a:p>
                      <a:pPr algn="ctr" fontAlgn="b"/>
                      <a:r>
                        <a:rPr lang="en-US" sz="1800" b="0" i="0" u="none" strike="noStrike" dirty="0">
                          <a:solidFill>
                            <a:srgbClr val="000000"/>
                          </a:solidFill>
                          <a:effectLst/>
                          <a:latin typeface="Calibri"/>
                        </a:rPr>
                        <a:t>N</a:t>
                      </a:r>
                    </a:p>
                  </a:txBody>
                  <a:tcPr marL="9525" marR="9525" marT="9525" marB="0" anchor="b"/>
                </a:tc>
                <a:tc>
                  <a:txBody>
                    <a:bodyPr/>
                    <a:lstStyle/>
                    <a:p>
                      <a:pPr algn="ctr" fontAlgn="b"/>
                      <a:r>
                        <a:rPr lang="en-US" sz="1800" b="0" i="0" u="none" strike="noStrike" dirty="0">
                          <a:solidFill>
                            <a:srgbClr val="000000"/>
                          </a:solidFill>
                          <a:effectLst/>
                          <a:latin typeface="Calibri"/>
                        </a:rPr>
                        <a:t>$0.00</a:t>
                      </a:r>
                    </a:p>
                  </a:txBody>
                  <a:tcPr marL="9525" marR="9525" marT="9525" marB="0" anchor="b"/>
                </a:tc>
                <a:extLst>
                  <a:ext uri="{0D108BD9-81ED-4DB2-BD59-A6C34878D82A}">
                    <a16:rowId xmlns:a16="http://schemas.microsoft.com/office/drawing/2014/main" val="10001"/>
                  </a:ext>
                </a:extLst>
              </a:tr>
              <a:tr h="555648">
                <a:tc>
                  <a:txBody>
                    <a:bodyPr/>
                    <a:lstStyle/>
                    <a:p>
                      <a:pPr marL="0" algn="ctr" rtl="0" eaLnBrk="1" fontAlgn="b" latinLnBrk="0" hangingPunct="1"/>
                      <a:r>
                        <a:rPr kumimoji="0" lang="en-US" sz="1800" b="0" i="0" u="none" strike="noStrike" kern="1200" dirty="0">
                          <a:solidFill>
                            <a:srgbClr val="000000"/>
                          </a:solidFill>
                          <a:effectLst/>
                          <a:latin typeface="+mn-lt"/>
                          <a:ea typeface="+mn-ea"/>
                          <a:cs typeface="+mn-cs"/>
                        </a:rPr>
                        <a:t>81025, 82948</a:t>
                      </a:r>
                    </a:p>
                  </a:txBody>
                  <a:tcPr marL="9525" marR="9525" marT="9525" marB="0" anchor="b"/>
                </a:tc>
                <a:tc>
                  <a:txBody>
                    <a:bodyPr/>
                    <a:lstStyle/>
                    <a:p>
                      <a:pPr marL="0" algn="ctr" rtl="0" eaLnBrk="1" fontAlgn="b" latinLnBrk="0" hangingPunct="1"/>
                      <a:r>
                        <a:rPr kumimoji="0" lang="en-US" sz="1800" b="0" i="0" u="none" strike="noStrike" kern="1200" dirty="0">
                          <a:solidFill>
                            <a:srgbClr val="000000"/>
                          </a:solidFill>
                          <a:effectLst/>
                          <a:latin typeface="+mn-lt"/>
                          <a:ea typeface="+mn-ea"/>
                          <a:cs typeface="+mn-cs"/>
                        </a:rPr>
                        <a:t>Q4</a:t>
                      </a:r>
                    </a:p>
                  </a:txBody>
                  <a:tcPr marL="9525" marR="9525" marT="9525" marB="0" anchor="b"/>
                </a:tc>
                <a:tc>
                  <a:txBody>
                    <a:bodyPr/>
                    <a:lstStyle/>
                    <a:p>
                      <a:pPr marL="0" algn="ctr" rtl="0" eaLnBrk="1" fontAlgn="b" latinLnBrk="0" hangingPunct="1"/>
                      <a:r>
                        <a:rPr kumimoji="0" lang="en-US" sz="1800" b="0" i="0" u="none" strike="noStrike" kern="1200" dirty="0">
                          <a:solidFill>
                            <a:srgbClr val="000000"/>
                          </a:solidFill>
                          <a:effectLst/>
                          <a:latin typeface="+mn-lt"/>
                          <a:ea typeface="+mn-ea"/>
                          <a:cs typeface="+mn-cs"/>
                        </a:rPr>
                        <a:t>$0.00</a:t>
                      </a:r>
                    </a:p>
                  </a:txBody>
                  <a:tcPr marL="9525" marR="9525" marT="9525" marB="0" anchor="b"/>
                </a:tc>
                <a:extLst>
                  <a:ext uri="{0D108BD9-81ED-4DB2-BD59-A6C34878D82A}">
                    <a16:rowId xmlns:a16="http://schemas.microsoft.com/office/drawing/2014/main" val="10002"/>
                  </a:ext>
                </a:extLst>
              </a:tr>
              <a:tr h="500584">
                <a:tc>
                  <a:txBody>
                    <a:bodyPr/>
                    <a:lstStyle/>
                    <a:p>
                      <a:pPr algn="ctr" fontAlgn="b"/>
                      <a:r>
                        <a:rPr lang="en-US" sz="1800" u="none" strike="noStrike" dirty="0">
                          <a:effectLst/>
                        </a:rPr>
                        <a:t>29806</a:t>
                      </a:r>
                      <a:endParaRPr lang="en-US" sz="1800" b="0" i="0" u="none" strike="noStrike" dirty="0">
                        <a:solidFill>
                          <a:srgbClr val="000000"/>
                        </a:solidFill>
                        <a:effectLst/>
                        <a:latin typeface="Calibri"/>
                      </a:endParaRPr>
                    </a:p>
                  </a:txBody>
                  <a:tcPr marL="9525" marR="9525" marT="9525" marB="0" anchor="b"/>
                </a:tc>
                <a:tc>
                  <a:txBody>
                    <a:bodyPr/>
                    <a:lstStyle/>
                    <a:p>
                      <a:pPr algn="ctr" fontAlgn="b"/>
                      <a:r>
                        <a:rPr lang="en-US" sz="1800" b="0" i="0" u="none" strike="noStrike" dirty="0">
                          <a:solidFill>
                            <a:srgbClr val="000000"/>
                          </a:solidFill>
                          <a:effectLst/>
                          <a:latin typeface="Calibri"/>
                        </a:rPr>
                        <a:t>J1</a:t>
                      </a:r>
                    </a:p>
                  </a:txBody>
                  <a:tcPr marL="9525" marR="9525" marT="9525" marB="0" anchor="b"/>
                </a:tc>
                <a:tc>
                  <a:txBody>
                    <a:bodyPr/>
                    <a:lstStyle/>
                    <a:p>
                      <a:pPr algn="ctr" fontAlgn="b"/>
                      <a:r>
                        <a:rPr lang="en-US" sz="1800" b="0" i="0" u="none" strike="noStrike" dirty="0">
                          <a:solidFill>
                            <a:srgbClr val="000000"/>
                          </a:solidFill>
                          <a:effectLst/>
                          <a:latin typeface="Calibri"/>
                        </a:rPr>
                        <a:t>$11,109.76</a:t>
                      </a:r>
                    </a:p>
                  </a:txBody>
                  <a:tcPr marL="9525" marR="9525" marT="9525" marB="0" anchor="b"/>
                </a:tc>
                <a:extLst>
                  <a:ext uri="{0D108BD9-81ED-4DB2-BD59-A6C34878D82A}">
                    <a16:rowId xmlns:a16="http://schemas.microsoft.com/office/drawing/2014/main" val="10003"/>
                  </a:ext>
                </a:extLst>
              </a:tr>
            </a:tbl>
          </a:graphicData>
        </a:graphic>
      </p:graphicFrame>
      <p:graphicFrame>
        <p:nvGraphicFramePr>
          <p:cNvPr id="10" name="Table 9"/>
          <p:cNvGraphicFramePr>
            <a:graphicFrameLocks noGrp="1"/>
          </p:cNvGraphicFramePr>
          <p:nvPr/>
        </p:nvGraphicFramePr>
        <p:xfrm>
          <a:off x="4735245" y="4648200"/>
          <a:ext cx="3429000" cy="2057400"/>
        </p:xfrm>
        <a:graphic>
          <a:graphicData uri="http://schemas.openxmlformats.org/drawingml/2006/table">
            <a:tbl>
              <a:tblPr firstRow="1" bandRow="1">
                <a:tableStyleId>{BC89EF96-8CEA-46FF-86C4-4CE0E7609802}</a:tableStyleId>
              </a:tblPr>
              <a:tblGrid>
                <a:gridCol w="946185">
                  <a:extLst>
                    <a:ext uri="{9D8B030D-6E8A-4147-A177-3AD203B41FA5}">
                      <a16:colId xmlns:a16="http://schemas.microsoft.com/office/drawing/2014/main" val="20000"/>
                    </a:ext>
                  </a:extLst>
                </a:gridCol>
                <a:gridCol w="1221236">
                  <a:extLst>
                    <a:ext uri="{9D8B030D-6E8A-4147-A177-3AD203B41FA5}">
                      <a16:colId xmlns:a16="http://schemas.microsoft.com/office/drawing/2014/main" val="20001"/>
                    </a:ext>
                  </a:extLst>
                </a:gridCol>
                <a:gridCol w="1261579">
                  <a:extLst>
                    <a:ext uri="{9D8B030D-6E8A-4147-A177-3AD203B41FA5}">
                      <a16:colId xmlns:a16="http://schemas.microsoft.com/office/drawing/2014/main" val="20002"/>
                    </a:ext>
                  </a:extLst>
                </a:gridCol>
              </a:tblGrid>
              <a:tr h="582525">
                <a:tc>
                  <a:txBody>
                    <a:bodyPr/>
                    <a:lstStyle/>
                    <a:p>
                      <a:pPr algn="ctr" fontAlgn="b"/>
                      <a:r>
                        <a:rPr lang="en-US" sz="2000" u="none" strike="noStrike" dirty="0">
                          <a:effectLst/>
                        </a:rPr>
                        <a:t>Code</a:t>
                      </a:r>
                      <a:endParaRPr lang="en-US" sz="2000" b="1" i="0" u="none" strike="noStrike" dirty="0">
                        <a:solidFill>
                          <a:srgbClr val="000000"/>
                        </a:solidFill>
                        <a:effectLst/>
                        <a:latin typeface="Calibri"/>
                      </a:endParaRPr>
                    </a:p>
                  </a:txBody>
                  <a:tcPr marL="9525" marR="9525" marT="9525" marB="0" anchor="b"/>
                </a:tc>
                <a:tc>
                  <a:txBody>
                    <a:bodyPr/>
                    <a:lstStyle/>
                    <a:p>
                      <a:pPr algn="ctr" fontAlgn="b"/>
                      <a:r>
                        <a:rPr lang="en-US" sz="2000" u="none" strike="noStrike" dirty="0">
                          <a:effectLst/>
                        </a:rPr>
                        <a:t>Status</a:t>
                      </a:r>
                      <a:endParaRPr lang="en-US" sz="2000" b="1" i="0" u="none" strike="noStrike" dirty="0">
                        <a:solidFill>
                          <a:srgbClr val="000000"/>
                        </a:solidFill>
                        <a:effectLst/>
                        <a:latin typeface="Calibri"/>
                      </a:endParaRPr>
                    </a:p>
                  </a:txBody>
                  <a:tcPr marL="9525" marR="9525" marT="9525" marB="0" anchor="b"/>
                </a:tc>
                <a:tc>
                  <a:txBody>
                    <a:bodyPr/>
                    <a:lstStyle/>
                    <a:p>
                      <a:pPr algn="ctr" fontAlgn="b"/>
                      <a:r>
                        <a:rPr lang="en-US" sz="2000" u="none" strike="noStrike" dirty="0">
                          <a:effectLst/>
                        </a:rPr>
                        <a:t>ACH</a:t>
                      </a:r>
                      <a:r>
                        <a:rPr lang="en-US" sz="2000" u="none" strike="noStrike" baseline="0" dirty="0">
                          <a:effectLst/>
                        </a:rPr>
                        <a:t> Fee</a:t>
                      </a:r>
                      <a:endParaRPr lang="en-US" sz="2000" b="1" i="0" u="none" strike="noStrike" baseline="0" dirty="0">
                        <a:solidFill>
                          <a:srgbClr val="000000"/>
                        </a:solidFill>
                        <a:effectLst/>
                        <a:latin typeface="Calibri"/>
                      </a:endParaRPr>
                    </a:p>
                  </a:txBody>
                  <a:tcPr marL="9525" marR="9525" marT="9525" marB="0" anchor="b"/>
                </a:tc>
                <a:extLst>
                  <a:ext uri="{0D108BD9-81ED-4DB2-BD59-A6C34878D82A}">
                    <a16:rowId xmlns:a16="http://schemas.microsoft.com/office/drawing/2014/main" val="10000"/>
                  </a:ext>
                </a:extLst>
              </a:tr>
              <a:tr h="491625">
                <a:tc>
                  <a:txBody>
                    <a:bodyPr/>
                    <a:lstStyle/>
                    <a:p>
                      <a:pPr algn="ctr" fontAlgn="b"/>
                      <a:r>
                        <a:rPr lang="en-US" sz="1800" b="0" i="0" u="none" strike="noStrike" dirty="0">
                          <a:solidFill>
                            <a:srgbClr val="000000"/>
                          </a:solidFill>
                          <a:effectLst/>
                          <a:latin typeface="Calibri"/>
                        </a:rPr>
                        <a:t>J2250</a:t>
                      </a:r>
                    </a:p>
                  </a:txBody>
                  <a:tcPr marL="9525" marR="9525" marT="9525" marB="0" anchor="b"/>
                </a:tc>
                <a:tc>
                  <a:txBody>
                    <a:bodyPr/>
                    <a:lstStyle/>
                    <a:p>
                      <a:pPr algn="ctr" fontAlgn="b"/>
                      <a:r>
                        <a:rPr lang="en-US" sz="1800" b="0" i="0" u="none" strike="noStrike" dirty="0">
                          <a:solidFill>
                            <a:srgbClr val="000000"/>
                          </a:solidFill>
                          <a:effectLst/>
                          <a:latin typeface="Calibri"/>
                        </a:rPr>
                        <a:t>N</a:t>
                      </a:r>
                    </a:p>
                  </a:txBody>
                  <a:tcPr marL="9525" marR="9525" marT="9525" marB="0" anchor="b"/>
                </a:tc>
                <a:tc>
                  <a:txBody>
                    <a:bodyPr/>
                    <a:lstStyle/>
                    <a:p>
                      <a:pPr algn="ctr" fontAlgn="b"/>
                      <a:r>
                        <a:rPr lang="en-US" sz="1800" b="0" i="0" u="none" strike="noStrike" dirty="0">
                          <a:solidFill>
                            <a:srgbClr val="000000"/>
                          </a:solidFill>
                          <a:effectLst/>
                          <a:latin typeface="Calibri"/>
                        </a:rPr>
                        <a:t>$0.00</a:t>
                      </a:r>
                    </a:p>
                  </a:txBody>
                  <a:tcPr marL="9525" marR="9525" marT="9525" marB="0" anchor="b"/>
                </a:tc>
                <a:extLst>
                  <a:ext uri="{0D108BD9-81ED-4DB2-BD59-A6C34878D82A}">
                    <a16:rowId xmlns:a16="http://schemas.microsoft.com/office/drawing/2014/main" val="10001"/>
                  </a:ext>
                </a:extLst>
              </a:tr>
              <a:tr h="491625">
                <a:tc>
                  <a:txBody>
                    <a:bodyPr/>
                    <a:lstStyle/>
                    <a:p>
                      <a:pPr algn="ctr" fontAlgn="b"/>
                      <a:r>
                        <a:rPr lang="en-US" sz="1800" b="0" i="0" u="none" strike="noStrike" dirty="0">
                          <a:solidFill>
                            <a:srgbClr val="000000"/>
                          </a:solidFill>
                          <a:effectLst/>
                          <a:latin typeface="Calibri"/>
                        </a:rPr>
                        <a:t>J3010</a:t>
                      </a:r>
                    </a:p>
                  </a:txBody>
                  <a:tcPr marL="9525" marR="9525" marT="9525" marB="0" anchor="b"/>
                </a:tc>
                <a:tc>
                  <a:txBody>
                    <a:bodyPr/>
                    <a:lstStyle/>
                    <a:p>
                      <a:pPr algn="ctr" fontAlgn="b"/>
                      <a:r>
                        <a:rPr lang="en-US" sz="1800" b="0" i="0" u="none" strike="noStrike" dirty="0">
                          <a:solidFill>
                            <a:srgbClr val="000000"/>
                          </a:solidFill>
                          <a:effectLst/>
                          <a:latin typeface="Calibri"/>
                        </a:rPr>
                        <a:t>N</a:t>
                      </a:r>
                    </a:p>
                  </a:txBody>
                  <a:tcPr marL="9525" marR="9525" marT="9525" marB="0" anchor="b"/>
                </a:tc>
                <a:tc>
                  <a:txBody>
                    <a:bodyPr/>
                    <a:lstStyle/>
                    <a:p>
                      <a:pPr algn="ctr" fontAlgn="b"/>
                      <a:r>
                        <a:rPr lang="en-US" sz="1800" b="0" i="0" u="none" strike="noStrike" dirty="0">
                          <a:solidFill>
                            <a:srgbClr val="000000"/>
                          </a:solidFill>
                          <a:effectLst/>
                          <a:latin typeface="Calibri"/>
                        </a:rPr>
                        <a:t>$0.00</a:t>
                      </a:r>
                    </a:p>
                  </a:txBody>
                  <a:tcPr marL="9525" marR="9525" marT="9525" marB="0" anchor="b"/>
                </a:tc>
                <a:extLst>
                  <a:ext uri="{0D108BD9-81ED-4DB2-BD59-A6C34878D82A}">
                    <a16:rowId xmlns:a16="http://schemas.microsoft.com/office/drawing/2014/main" val="10002"/>
                  </a:ext>
                </a:extLst>
              </a:tr>
              <a:tr h="491625">
                <a:tc>
                  <a:txBody>
                    <a:bodyPr/>
                    <a:lstStyle/>
                    <a:p>
                      <a:pPr algn="ctr" fontAlgn="b"/>
                      <a:r>
                        <a:rPr lang="en-US" sz="1800" b="0" i="0" u="none" strike="noStrike" dirty="0">
                          <a:solidFill>
                            <a:srgbClr val="000000"/>
                          </a:solidFill>
                          <a:effectLst/>
                          <a:latin typeface="Calibri"/>
                        </a:rPr>
                        <a:t>J7620</a:t>
                      </a:r>
                    </a:p>
                  </a:txBody>
                  <a:tcPr marL="9525" marR="9525" marT="9525" marB="0" anchor="b"/>
                </a:tc>
                <a:tc>
                  <a:txBody>
                    <a:bodyPr/>
                    <a:lstStyle/>
                    <a:p>
                      <a:pPr algn="ctr" fontAlgn="b"/>
                      <a:r>
                        <a:rPr lang="en-US" sz="1800" b="0" i="0" u="none" strike="noStrike" dirty="0">
                          <a:solidFill>
                            <a:srgbClr val="000000"/>
                          </a:solidFill>
                          <a:effectLst/>
                          <a:latin typeface="Calibri"/>
                        </a:rPr>
                        <a:t>M</a:t>
                      </a:r>
                    </a:p>
                  </a:txBody>
                  <a:tcPr marL="9525" marR="9525" marT="9525" marB="0" anchor="b"/>
                </a:tc>
                <a:tc>
                  <a:txBody>
                    <a:bodyPr/>
                    <a:lstStyle/>
                    <a:p>
                      <a:pPr algn="ctr" fontAlgn="b"/>
                      <a:r>
                        <a:rPr lang="en-US" sz="1800" b="0" i="0" u="none" strike="noStrike" dirty="0">
                          <a:solidFill>
                            <a:srgbClr val="000000"/>
                          </a:solidFill>
                          <a:effectLst/>
                          <a:latin typeface="Calibri"/>
                        </a:rPr>
                        <a:t>$0.00</a:t>
                      </a:r>
                    </a:p>
                  </a:txBody>
                  <a:tcPr marL="9525" marR="9525" marT="9525" marB="0" anchor="b"/>
                </a:tc>
                <a:extLst>
                  <a:ext uri="{0D108BD9-81ED-4DB2-BD59-A6C34878D82A}">
                    <a16:rowId xmlns:a16="http://schemas.microsoft.com/office/drawing/2014/main" val="10003"/>
                  </a:ext>
                </a:extLst>
              </a:tr>
            </a:tbl>
          </a:graphicData>
        </a:graphic>
      </p:graphicFrame>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990600"/>
            <a:ext cx="5992545" cy="329991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19800" y="962024"/>
            <a:ext cx="2766166" cy="332848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821011931"/>
      </p:ext>
    </p:extLst>
  </p:cSld>
  <p:clrMapOvr>
    <a:masterClrMapping/>
  </p:clrMapOvr>
</p:sld>
</file>

<file path=ppt/slides/slide1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685800"/>
            <a:ext cx="8915400" cy="685800"/>
          </a:xfrm>
        </p:spPr>
        <p:txBody>
          <a:bodyPr>
            <a:normAutofit fontScale="90000"/>
          </a:bodyPr>
          <a:lstStyle/>
          <a:p>
            <a:r>
              <a:rPr lang="en-US" dirty="0"/>
              <a:t>ACH Outpatient Facility Example</a:t>
            </a:r>
          </a:p>
        </p:txBody>
      </p:sp>
      <p:sp>
        <p:nvSpPr>
          <p:cNvPr id="3" name="Content Placeholder 2"/>
          <p:cNvSpPr>
            <a:spLocks noGrp="1"/>
          </p:cNvSpPr>
          <p:nvPr>
            <p:ph idx="1"/>
          </p:nvPr>
        </p:nvSpPr>
        <p:spPr>
          <a:xfrm>
            <a:off x="13447" y="1371600"/>
            <a:ext cx="8811986" cy="5638800"/>
          </a:xfrm>
        </p:spPr>
        <p:txBody>
          <a:bodyPr>
            <a:normAutofit/>
          </a:bodyPr>
          <a:lstStyle/>
          <a:p>
            <a:pPr marL="114300" indent="0">
              <a:buNone/>
            </a:pPr>
            <a:r>
              <a:rPr lang="en-US" sz="3200" b="1" dirty="0"/>
              <a:t>Outlier</a:t>
            </a:r>
            <a:endParaRPr lang="en-US" sz="3200" dirty="0"/>
          </a:p>
          <a:p>
            <a:pPr marL="1143000" lvl="2" indent="-457200"/>
            <a:r>
              <a:rPr lang="en-US" sz="3400" dirty="0"/>
              <a:t>The only procedure code eligible for an outlier is procedure code 29806 (only charge with a MAP)</a:t>
            </a:r>
          </a:p>
          <a:p>
            <a:pPr marL="1143000" lvl="2" indent="-457200"/>
            <a:r>
              <a:rPr lang="en-US" sz="3400" dirty="0"/>
              <a:t>No outlier payment due (charges of $5,964.00 less than outlier threshold of $13,609.76).  </a:t>
            </a:r>
          </a:p>
          <a:p>
            <a:pPr marL="1417320" lvl="3" indent="-457200"/>
            <a:r>
              <a:rPr lang="en-US" sz="3100" dirty="0"/>
              <a:t>Outlier threshold is amount in Appendix IV </a:t>
            </a:r>
            <a:r>
              <a:rPr lang="en-US" sz="3400" dirty="0"/>
              <a:t>of $11,109.76 plus $2,500</a:t>
            </a:r>
            <a:r>
              <a:rPr lang="en-US" sz="3100" dirty="0"/>
              <a:t>. </a:t>
            </a:r>
            <a:endParaRPr lang="en-US" sz="2900" dirty="0"/>
          </a:p>
          <a:p>
            <a:pPr marL="393192" lvl="1" indent="0">
              <a:buNone/>
            </a:pPr>
            <a:endParaRPr lang="en-US" sz="3100" dirty="0"/>
          </a:p>
        </p:txBody>
      </p:sp>
    </p:spTree>
    <p:extLst>
      <p:ext uri="{BB962C8B-B14F-4D97-AF65-F5344CB8AC3E}">
        <p14:creationId xmlns:p14="http://schemas.microsoft.com/office/powerpoint/2010/main" val="1054365329"/>
      </p:ext>
    </p:extLst>
  </p:cSld>
  <p:clrMapOvr>
    <a:masterClrMapping/>
  </p:clrMapOvr>
</p:sld>
</file>

<file path=ppt/slides/slide1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0500" y="1143000"/>
            <a:ext cx="8953500" cy="609600"/>
          </a:xfrm>
        </p:spPr>
        <p:txBody>
          <a:bodyPr>
            <a:normAutofit fontScale="90000"/>
          </a:bodyPr>
          <a:lstStyle/>
          <a:p>
            <a:r>
              <a:rPr lang="en-US" dirty="0"/>
              <a:t>ACH Outpatient Facility Example</a:t>
            </a:r>
          </a:p>
        </p:txBody>
      </p:sp>
      <p:sp>
        <p:nvSpPr>
          <p:cNvPr id="6" name="Content Placeholder 5"/>
          <p:cNvSpPr>
            <a:spLocks noGrp="1"/>
          </p:cNvSpPr>
          <p:nvPr>
            <p:ph idx="1"/>
          </p:nvPr>
        </p:nvSpPr>
        <p:spPr>
          <a:xfrm>
            <a:off x="53439" y="2133600"/>
            <a:ext cx="9090561" cy="4980934"/>
          </a:xfrm>
        </p:spPr>
        <p:txBody>
          <a:bodyPr>
            <a:normAutofit/>
          </a:bodyPr>
          <a:lstStyle/>
          <a:p>
            <a:pPr marL="630936" lvl="2" indent="0">
              <a:buNone/>
            </a:pPr>
            <a:r>
              <a:rPr lang="en-US" sz="2800" b="1" dirty="0" err="1"/>
              <a:t>Implantables</a:t>
            </a:r>
            <a:r>
              <a:rPr lang="en-US" sz="2800" dirty="0"/>
              <a:t> </a:t>
            </a:r>
          </a:p>
          <a:p>
            <a:pPr marL="393192" lvl="1" indent="0">
              <a:buNone/>
            </a:pPr>
            <a:r>
              <a:rPr lang="en-US" dirty="0"/>
              <a:t>  </a:t>
            </a:r>
            <a:r>
              <a:rPr lang="en-US" sz="3200" dirty="0"/>
              <a:t>$   1,410.00	cost of 3 units C1713 ($470/each)</a:t>
            </a:r>
          </a:p>
          <a:p>
            <a:pPr marL="393192" lvl="1" indent="0">
              <a:buNone/>
            </a:pPr>
            <a:r>
              <a:rPr lang="en-US" sz="3200" u="sng" dirty="0"/>
              <a:t>             x 1.2</a:t>
            </a:r>
            <a:r>
              <a:rPr lang="en-US" sz="3200" dirty="0"/>
              <a:t> 	per Chapter 5, Section 4.07</a:t>
            </a:r>
            <a:endParaRPr lang="en-US" sz="4000" dirty="0"/>
          </a:p>
          <a:p>
            <a:pPr marL="393192" lvl="1" indent="0">
              <a:buNone/>
            </a:pPr>
            <a:r>
              <a:rPr lang="en-US" sz="4000" dirty="0"/>
              <a:t> </a:t>
            </a:r>
            <a:r>
              <a:rPr lang="en-US" sz="3200" b="1" dirty="0"/>
              <a:t>= $1,692.00</a:t>
            </a:r>
          </a:p>
          <a:p>
            <a:pPr marL="393192" lvl="1" indent="0">
              <a:buNone/>
            </a:pPr>
            <a:endParaRPr lang="en-US" dirty="0"/>
          </a:p>
          <a:p>
            <a:endParaRPr lang="en-US" dirty="0"/>
          </a:p>
          <a:p>
            <a:endParaRPr lang="en-US" dirty="0"/>
          </a:p>
          <a:p>
            <a:pPr marL="109728" indent="0">
              <a:buNone/>
            </a:pPr>
            <a:endParaRPr lang="en-US" dirty="0"/>
          </a:p>
        </p:txBody>
      </p:sp>
    </p:spTree>
    <p:extLst>
      <p:ext uri="{BB962C8B-B14F-4D97-AF65-F5344CB8AC3E}">
        <p14:creationId xmlns:p14="http://schemas.microsoft.com/office/powerpoint/2010/main" val="466664746"/>
      </p:ext>
    </p:extLst>
  </p:cSld>
  <p:clrMapOvr>
    <a:masterClrMapping/>
  </p:clrMapOvr>
</p:sld>
</file>

<file path=ppt/slides/slide1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609600"/>
            <a:ext cx="8822202" cy="609600"/>
          </a:xfrm>
        </p:spPr>
        <p:txBody>
          <a:bodyPr>
            <a:normAutofit fontScale="90000"/>
          </a:bodyPr>
          <a:lstStyle/>
          <a:p>
            <a:r>
              <a:rPr lang="en-US" dirty="0"/>
              <a:t>ACH Outpatient Facility Example</a:t>
            </a:r>
          </a:p>
        </p:txBody>
      </p:sp>
      <p:sp>
        <p:nvSpPr>
          <p:cNvPr id="6" name="Content Placeholder 5"/>
          <p:cNvSpPr>
            <a:spLocks noGrp="1"/>
          </p:cNvSpPr>
          <p:nvPr>
            <p:ph idx="1"/>
          </p:nvPr>
        </p:nvSpPr>
        <p:spPr>
          <a:xfrm>
            <a:off x="152400" y="1524000"/>
            <a:ext cx="8686800" cy="5029200"/>
          </a:xfrm>
        </p:spPr>
        <p:txBody>
          <a:bodyPr>
            <a:normAutofit fontScale="92500" lnSpcReduction="20000"/>
          </a:bodyPr>
          <a:lstStyle/>
          <a:p>
            <a:pPr marL="114300" indent="0">
              <a:lnSpc>
                <a:spcPct val="80000"/>
              </a:lnSpc>
              <a:buNone/>
            </a:pPr>
            <a:r>
              <a:rPr lang="en-US" sz="3100" b="1" dirty="0"/>
              <a:t>MAP:</a:t>
            </a:r>
          </a:p>
          <a:p>
            <a:pPr marL="411480" lvl="1" indent="0">
              <a:buNone/>
            </a:pPr>
            <a:r>
              <a:rPr lang="en-US" sz="3100" b="1" dirty="0"/>
              <a:t>$ 11,109.76 	29806 fee per Appendix IV</a:t>
            </a:r>
          </a:p>
          <a:p>
            <a:pPr marL="411480" lvl="1" indent="0">
              <a:buNone/>
            </a:pPr>
            <a:r>
              <a:rPr lang="en-US" sz="3100" b="1" u="sng" dirty="0"/>
              <a:t>        70.50</a:t>
            </a:r>
            <a:r>
              <a:rPr lang="en-US" sz="3100" b="1" dirty="0"/>
              <a:t>	labs paid at 75% of charge</a:t>
            </a:r>
          </a:p>
          <a:p>
            <a:pPr marL="411480" lvl="1" indent="0">
              <a:buNone/>
            </a:pPr>
            <a:r>
              <a:rPr lang="en-US" sz="3100" b="1" dirty="0"/>
              <a:t>$ 11,180.26	MAP more than total charges 				less implants and records 					$10,598.39</a:t>
            </a:r>
          </a:p>
          <a:p>
            <a:pPr marL="411480" lvl="1" indent="0">
              <a:buNone/>
            </a:pPr>
            <a:r>
              <a:rPr lang="en-US" sz="3100" b="1" dirty="0"/>
              <a:t>Amount due:</a:t>
            </a:r>
          </a:p>
          <a:p>
            <a:pPr marL="411480" lvl="1" indent="0">
              <a:buNone/>
            </a:pPr>
            <a:r>
              <a:rPr lang="en-US" sz="3100" b="1" dirty="0"/>
              <a:t>$ 10,598.39	total charges </a:t>
            </a:r>
          </a:p>
          <a:p>
            <a:pPr marL="411480" lvl="1" indent="0">
              <a:buNone/>
            </a:pPr>
            <a:r>
              <a:rPr lang="en-US" sz="3100" b="1" dirty="0"/>
              <a:t>   1,692.00	</a:t>
            </a:r>
            <a:r>
              <a:rPr lang="en-US" sz="3100" b="1" dirty="0" err="1"/>
              <a:t>implantables</a:t>
            </a:r>
            <a:endParaRPr lang="en-US" sz="3100" b="1" dirty="0"/>
          </a:p>
          <a:p>
            <a:pPr marL="411480" lvl="1" indent="0">
              <a:buNone/>
            </a:pPr>
            <a:r>
              <a:rPr lang="en-US" sz="3100" b="1" u="sng" dirty="0"/>
              <a:t>        14.45</a:t>
            </a:r>
            <a:r>
              <a:rPr lang="en-US" sz="3100" b="1" dirty="0"/>
              <a:t>	medical records</a:t>
            </a:r>
          </a:p>
          <a:p>
            <a:pPr marL="393192" lvl="1" indent="0">
              <a:buNone/>
            </a:pPr>
            <a:r>
              <a:rPr lang="en-US" sz="3100" b="1" dirty="0"/>
              <a:t>$ 12,304.84	</a:t>
            </a:r>
          </a:p>
          <a:p>
            <a:pPr marL="114300" indent="0">
              <a:lnSpc>
                <a:spcPct val="80000"/>
              </a:lnSpc>
              <a:buNone/>
            </a:pPr>
            <a:endParaRPr lang="en-US" sz="300" b="1" dirty="0"/>
          </a:p>
          <a:p>
            <a:endParaRPr lang="en-US" dirty="0"/>
          </a:p>
          <a:p>
            <a:endParaRPr lang="en-US" dirty="0"/>
          </a:p>
          <a:p>
            <a:pPr marL="109728" indent="0">
              <a:buNone/>
            </a:pPr>
            <a:endParaRPr lang="en-US" dirty="0"/>
          </a:p>
        </p:txBody>
      </p:sp>
    </p:spTree>
    <p:extLst>
      <p:ext uri="{BB962C8B-B14F-4D97-AF65-F5344CB8AC3E}">
        <p14:creationId xmlns:p14="http://schemas.microsoft.com/office/powerpoint/2010/main" val="3630849153"/>
      </p:ext>
    </p:extLst>
  </p:cSld>
  <p:clrMapOvr>
    <a:masterClrMapping/>
  </p:clrMapOvr>
</p:sld>
</file>

<file path=ppt/slides/slide1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609600"/>
            <a:ext cx="8801100" cy="609600"/>
          </a:xfrm>
        </p:spPr>
        <p:txBody>
          <a:bodyPr>
            <a:normAutofit fontScale="90000"/>
          </a:bodyPr>
          <a:lstStyle/>
          <a:p>
            <a:r>
              <a:rPr lang="en-US" dirty="0"/>
              <a:t>ACH Outpatient Facility Example</a:t>
            </a:r>
          </a:p>
        </p:txBody>
      </p:sp>
      <p:sp>
        <p:nvSpPr>
          <p:cNvPr id="6" name="Content Placeholder 5"/>
          <p:cNvSpPr>
            <a:spLocks noGrp="1"/>
          </p:cNvSpPr>
          <p:nvPr>
            <p:ph idx="1"/>
          </p:nvPr>
        </p:nvSpPr>
        <p:spPr>
          <a:xfrm>
            <a:off x="228601" y="1295400"/>
            <a:ext cx="8763000" cy="5562600"/>
          </a:xfrm>
        </p:spPr>
        <p:txBody>
          <a:bodyPr>
            <a:normAutofit/>
          </a:bodyPr>
          <a:lstStyle/>
          <a:p>
            <a:pPr marL="114300" indent="0">
              <a:lnSpc>
                <a:spcPct val="80000"/>
              </a:lnSpc>
              <a:buNone/>
            </a:pPr>
            <a:r>
              <a:rPr lang="en-US" sz="2800" b="1" dirty="0"/>
              <a:t>What if the charges for procedure code 29806 were 15,964.00? </a:t>
            </a:r>
          </a:p>
          <a:p>
            <a:pPr marL="411480" lvl="1" indent="0">
              <a:buNone/>
            </a:pPr>
            <a:r>
              <a:rPr lang="en-US" sz="4000" dirty="0"/>
              <a:t> </a:t>
            </a:r>
            <a:r>
              <a:rPr lang="en-US" sz="3200" dirty="0">
                <a:solidFill>
                  <a:schemeClr val="tx1"/>
                </a:solidFill>
              </a:rPr>
              <a:t>$ 15,964.00   charge for procedure 29806</a:t>
            </a:r>
          </a:p>
          <a:p>
            <a:pPr marL="630936" lvl="2" indent="0">
              <a:buNone/>
            </a:pPr>
            <a:r>
              <a:rPr lang="en-US" sz="3200" dirty="0"/>
              <a:t>-  11,109.76 	fee per Appendix IV</a:t>
            </a:r>
          </a:p>
          <a:p>
            <a:pPr marL="630936" lvl="2" indent="0">
              <a:buNone/>
            </a:pPr>
            <a:r>
              <a:rPr lang="en-US" sz="3200" u="sng" dirty="0"/>
              <a:t>-  2,500.00</a:t>
            </a:r>
            <a:r>
              <a:rPr lang="en-US" sz="3200" dirty="0"/>
              <a:t>   per Chapter 5, Section 4.06</a:t>
            </a:r>
          </a:p>
          <a:p>
            <a:pPr marL="630936" lvl="2" indent="0">
              <a:buNone/>
            </a:pPr>
            <a:r>
              <a:rPr lang="en-US" sz="3200" dirty="0"/>
              <a:t>    2,354.24</a:t>
            </a:r>
          </a:p>
          <a:p>
            <a:pPr marL="630936" lvl="2" indent="0">
              <a:buNone/>
            </a:pPr>
            <a:r>
              <a:rPr lang="en-US" sz="3200" u="sng" dirty="0"/>
              <a:t> 	      x .75</a:t>
            </a:r>
            <a:r>
              <a:rPr lang="en-US" sz="3200" dirty="0"/>
              <a:t> </a:t>
            </a:r>
          </a:p>
          <a:p>
            <a:pPr marL="630936" lvl="2" indent="0">
              <a:buNone/>
            </a:pPr>
            <a:r>
              <a:rPr lang="en-US" sz="3200" b="1" dirty="0"/>
              <a:t>= $1,765.68 outlier payment</a:t>
            </a:r>
          </a:p>
          <a:p>
            <a:pPr marL="393192" lvl="1" indent="0">
              <a:buNone/>
            </a:pPr>
            <a:endParaRPr lang="en-US" dirty="0"/>
          </a:p>
          <a:p>
            <a:endParaRPr lang="en-US" dirty="0"/>
          </a:p>
          <a:p>
            <a:endParaRPr lang="en-US" dirty="0"/>
          </a:p>
          <a:p>
            <a:pPr marL="109728" indent="0">
              <a:buNone/>
            </a:pPr>
            <a:endParaRPr lang="en-US" dirty="0"/>
          </a:p>
        </p:txBody>
      </p:sp>
    </p:spTree>
    <p:extLst>
      <p:ext uri="{BB962C8B-B14F-4D97-AF65-F5344CB8AC3E}">
        <p14:creationId xmlns:p14="http://schemas.microsoft.com/office/powerpoint/2010/main" val="1280773949"/>
      </p:ext>
    </p:extLst>
  </p:cSld>
  <p:clrMapOvr>
    <a:masterClrMapping/>
  </p:clrMapOvr>
</p:sld>
</file>

<file path=ppt/slides/slide1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609600"/>
            <a:ext cx="8822202" cy="609600"/>
          </a:xfrm>
        </p:spPr>
        <p:txBody>
          <a:bodyPr>
            <a:normAutofit fontScale="90000"/>
          </a:bodyPr>
          <a:lstStyle/>
          <a:p>
            <a:r>
              <a:rPr lang="en-US" dirty="0"/>
              <a:t>ACH Outpatient Facility Example</a:t>
            </a:r>
          </a:p>
        </p:txBody>
      </p:sp>
      <p:sp>
        <p:nvSpPr>
          <p:cNvPr id="6" name="Content Placeholder 5"/>
          <p:cNvSpPr>
            <a:spLocks noGrp="1"/>
          </p:cNvSpPr>
          <p:nvPr>
            <p:ph idx="1"/>
          </p:nvPr>
        </p:nvSpPr>
        <p:spPr>
          <a:xfrm>
            <a:off x="152400" y="1524000"/>
            <a:ext cx="8686800" cy="4676134"/>
          </a:xfrm>
        </p:spPr>
        <p:txBody>
          <a:bodyPr>
            <a:normAutofit/>
          </a:bodyPr>
          <a:lstStyle/>
          <a:p>
            <a:pPr marL="114300" indent="0">
              <a:lnSpc>
                <a:spcPct val="80000"/>
              </a:lnSpc>
              <a:buNone/>
            </a:pPr>
            <a:r>
              <a:rPr lang="en-US" sz="3100" b="1" dirty="0"/>
              <a:t>Amount due with outlier:</a:t>
            </a:r>
          </a:p>
          <a:p>
            <a:pPr marL="411480" lvl="1" indent="0">
              <a:buNone/>
            </a:pPr>
            <a:r>
              <a:rPr lang="en-US" sz="2800" b="1" dirty="0"/>
              <a:t>$ 11,180.26 	total charges were increased by 				$10,000 making the MAP less than 			total charges</a:t>
            </a:r>
          </a:p>
          <a:p>
            <a:pPr marL="411480" lvl="1" indent="0">
              <a:buNone/>
            </a:pPr>
            <a:r>
              <a:rPr lang="en-US" sz="2800" b="1" dirty="0"/>
              <a:t>   1,765.68 	outlier</a:t>
            </a:r>
          </a:p>
          <a:p>
            <a:pPr marL="411480" lvl="1" indent="0">
              <a:buNone/>
            </a:pPr>
            <a:r>
              <a:rPr lang="en-US" sz="2800" b="1" dirty="0"/>
              <a:t>   1,692.00	</a:t>
            </a:r>
            <a:r>
              <a:rPr lang="en-US" sz="2800" b="1" dirty="0" err="1"/>
              <a:t>implantables</a:t>
            </a:r>
            <a:endParaRPr lang="en-US" sz="2800" b="1" dirty="0"/>
          </a:p>
          <a:p>
            <a:pPr marL="411480" lvl="1" indent="0">
              <a:buNone/>
            </a:pPr>
            <a:r>
              <a:rPr lang="en-US" sz="2800" b="1" u="sng" dirty="0"/>
              <a:t>          14.45</a:t>
            </a:r>
            <a:r>
              <a:rPr lang="en-US" sz="2800" b="1" dirty="0"/>
              <a:t>	medical records</a:t>
            </a:r>
          </a:p>
          <a:p>
            <a:pPr marL="393192" lvl="1" indent="0">
              <a:buNone/>
            </a:pPr>
            <a:r>
              <a:rPr lang="en-US" sz="2800" b="1" dirty="0"/>
              <a:t>$ 14,652.39</a:t>
            </a:r>
          </a:p>
          <a:p>
            <a:pPr marL="393192" lvl="1" indent="0">
              <a:buNone/>
            </a:pPr>
            <a:r>
              <a:rPr lang="en-US" sz="3100" b="1" dirty="0"/>
              <a:t>	</a:t>
            </a:r>
            <a:endParaRPr lang="en-US" dirty="0"/>
          </a:p>
          <a:p>
            <a:endParaRPr lang="en-US" dirty="0"/>
          </a:p>
          <a:p>
            <a:pPr marL="109728" indent="0">
              <a:buNone/>
            </a:pPr>
            <a:endParaRPr lang="en-US" dirty="0"/>
          </a:p>
        </p:txBody>
      </p:sp>
    </p:spTree>
    <p:extLst>
      <p:ext uri="{BB962C8B-B14F-4D97-AF65-F5344CB8AC3E}">
        <p14:creationId xmlns:p14="http://schemas.microsoft.com/office/powerpoint/2010/main" val="3205612547"/>
      </p:ext>
    </p:extLst>
  </p:cSld>
  <p:clrMapOvr>
    <a:masterClrMapping/>
  </p:clrMapOvr>
</p:sld>
</file>

<file path=ppt/slides/slide1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609600"/>
            <a:ext cx="8801100" cy="609600"/>
          </a:xfrm>
        </p:spPr>
        <p:txBody>
          <a:bodyPr>
            <a:normAutofit fontScale="90000"/>
          </a:bodyPr>
          <a:lstStyle/>
          <a:p>
            <a:r>
              <a:rPr lang="en-US" dirty="0"/>
              <a:t>ACH Outpatient Facility Example</a:t>
            </a:r>
          </a:p>
        </p:txBody>
      </p:sp>
      <p:sp>
        <p:nvSpPr>
          <p:cNvPr id="6" name="Content Placeholder 5"/>
          <p:cNvSpPr>
            <a:spLocks noGrp="1"/>
          </p:cNvSpPr>
          <p:nvPr>
            <p:ph idx="1"/>
          </p:nvPr>
        </p:nvSpPr>
        <p:spPr>
          <a:xfrm>
            <a:off x="228601" y="1295400"/>
            <a:ext cx="8763000" cy="5562600"/>
          </a:xfrm>
        </p:spPr>
        <p:txBody>
          <a:bodyPr>
            <a:normAutofit/>
          </a:bodyPr>
          <a:lstStyle/>
          <a:p>
            <a:pPr marL="114300" indent="0">
              <a:lnSpc>
                <a:spcPct val="80000"/>
              </a:lnSpc>
              <a:buNone/>
            </a:pPr>
            <a:r>
              <a:rPr lang="en-US" sz="2800" b="1" dirty="0"/>
              <a:t>What if the provider did not submit cost invoices for the implants?  Assume original charges (no outlier).</a:t>
            </a:r>
          </a:p>
          <a:p>
            <a:pPr marL="114300" indent="0">
              <a:lnSpc>
                <a:spcPct val="80000"/>
              </a:lnSpc>
              <a:buNone/>
            </a:pPr>
            <a:r>
              <a:rPr lang="en-US" sz="4000" dirty="0"/>
              <a:t> </a:t>
            </a:r>
            <a:r>
              <a:rPr lang="en-US" sz="3100" b="1" dirty="0"/>
              <a:t>Amount due:</a:t>
            </a:r>
          </a:p>
          <a:p>
            <a:pPr marL="411480" lvl="1" indent="0">
              <a:buNone/>
            </a:pPr>
            <a:r>
              <a:rPr lang="en-US" sz="2800" b="1" dirty="0"/>
              <a:t>$ 11,109.76 	29806 fee per Appendix IV</a:t>
            </a:r>
          </a:p>
          <a:p>
            <a:pPr marL="411480" lvl="1" indent="0">
              <a:buNone/>
            </a:pPr>
            <a:r>
              <a:rPr lang="en-US" sz="2800" b="1" u="sng" dirty="0"/>
              <a:t>        70.50</a:t>
            </a:r>
            <a:r>
              <a:rPr lang="en-US" sz="2800" b="1" dirty="0"/>
              <a:t>	labs paid at 75% of charge</a:t>
            </a:r>
          </a:p>
          <a:p>
            <a:pPr marL="411480" lvl="1" indent="0">
              <a:buNone/>
            </a:pPr>
            <a:r>
              <a:rPr lang="en-US" sz="2800" b="1" dirty="0"/>
              <a:t>$ 11,180.26	MAP less than total charges of 				$12,697.39</a:t>
            </a:r>
          </a:p>
          <a:p>
            <a:pPr marL="411480" lvl="1" indent="0">
              <a:buNone/>
            </a:pPr>
            <a:r>
              <a:rPr lang="en-US" sz="2800" b="1" u="sng" dirty="0"/>
              <a:t>	   14.45</a:t>
            </a:r>
            <a:r>
              <a:rPr lang="en-US" sz="2800" b="1" dirty="0"/>
              <a:t>	</a:t>
            </a:r>
            <a:r>
              <a:rPr lang="en-US" b="1" dirty="0"/>
              <a:t>medical records</a:t>
            </a:r>
          </a:p>
          <a:p>
            <a:pPr marL="411480" lvl="1" indent="0">
              <a:buNone/>
            </a:pPr>
            <a:r>
              <a:rPr lang="en-US" sz="2800" b="1" dirty="0"/>
              <a:t>$ 11,194.71</a:t>
            </a:r>
          </a:p>
          <a:p>
            <a:endParaRPr lang="en-US" dirty="0"/>
          </a:p>
          <a:p>
            <a:endParaRPr lang="en-US" dirty="0"/>
          </a:p>
          <a:p>
            <a:pPr marL="109728" indent="0">
              <a:buNone/>
            </a:pPr>
            <a:endParaRPr lang="en-US" dirty="0"/>
          </a:p>
        </p:txBody>
      </p:sp>
    </p:spTree>
    <p:extLst>
      <p:ext uri="{BB962C8B-B14F-4D97-AF65-F5344CB8AC3E}">
        <p14:creationId xmlns:p14="http://schemas.microsoft.com/office/powerpoint/2010/main" val="2302056259"/>
      </p:ext>
    </p:extLst>
  </p:cSld>
  <p:clrMapOvr>
    <a:masterClrMapping/>
  </p:clrMapOvr>
</p:sld>
</file>

<file path=ppt/slides/slide1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533400"/>
            <a:ext cx="8382000" cy="838200"/>
          </a:xfrm>
        </p:spPr>
        <p:txBody>
          <a:bodyPr>
            <a:normAutofit/>
          </a:bodyPr>
          <a:lstStyle/>
          <a:p>
            <a:r>
              <a:rPr lang="en-US" dirty="0"/>
              <a:t>Statutory and Regulatory Links</a:t>
            </a:r>
          </a:p>
        </p:txBody>
      </p:sp>
      <p:sp>
        <p:nvSpPr>
          <p:cNvPr id="6" name="Content Placeholder 2"/>
          <p:cNvSpPr>
            <a:spLocks noGrp="1"/>
          </p:cNvSpPr>
          <p:nvPr>
            <p:ph idx="1"/>
          </p:nvPr>
        </p:nvSpPr>
        <p:spPr>
          <a:xfrm>
            <a:off x="685800" y="1674409"/>
            <a:ext cx="7696200" cy="3583391"/>
          </a:xfrm>
        </p:spPr>
        <p:txBody>
          <a:bodyPr>
            <a:normAutofit/>
          </a:bodyPr>
          <a:lstStyle/>
          <a:p>
            <a:r>
              <a:rPr lang="en-US" sz="3200" dirty="0"/>
              <a:t>39-A M.R.S.A.</a:t>
            </a:r>
          </a:p>
          <a:p>
            <a:pPr lvl="1"/>
            <a:r>
              <a:rPr lang="en-US" sz="2800" dirty="0">
                <a:hlinkClick r:id="rId3"/>
              </a:rPr>
              <a:t>http://legislature.maine.gov/statutes/39-A/title39-Ach0sec0.html</a:t>
            </a:r>
            <a:endParaRPr lang="en-US" sz="2800" dirty="0"/>
          </a:p>
          <a:p>
            <a:r>
              <a:rPr lang="en-US" sz="3200" dirty="0"/>
              <a:t>Workers’ Compensation Board Rules</a:t>
            </a:r>
          </a:p>
          <a:p>
            <a:pPr lvl="1"/>
            <a:r>
              <a:rPr lang="en-US" sz="2800" dirty="0">
                <a:hlinkClick r:id="rId4"/>
              </a:rPr>
              <a:t>http://maine.gov/wcb/rules.html</a:t>
            </a:r>
            <a:endParaRPr lang="en-US" sz="2800" dirty="0"/>
          </a:p>
          <a:p>
            <a:endParaRPr lang="en-US" dirty="0"/>
          </a:p>
          <a:p>
            <a:pPr lvl="1"/>
            <a:endParaRPr lang="en-US" dirty="0"/>
          </a:p>
          <a:p>
            <a:pPr lvl="1"/>
            <a:endParaRPr lang="en-US" sz="2800" dirty="0"/>
          </a:p>
          <a:p>
            <a:pPr lvl="1"/>
            <a:endParaRPr lang="en-US" sz="2800" dirty="0"/>
          </a:p>
          <a:p>
            <a:pPr marL="0" indent="0">
              <a:buNone/>
            </a:pPr>
            <a:endParaRPr lang="en-US" b="1" dirty="0"/>
          </a:p>
          <a:p>
            <a:pPr marL="0" indent="0">
              <a:buNone/>
            </a:pPr>
            <a:endParaRPr lang="en-US" b="1" dirty="0"/>
          </a:p>
        </p:txBody>
      </p:sp>
      <p:pic>
        <p:nvPicPr>
          <p:cNvPr id="4098"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38200" y="5408209"/>
            <a:ext cx="7778750" cy="1444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5929400"/>
      </p:ext>
    </p:extLst>
  </p:cSld>
  <p:clrMapOvr>
    <a:masterClrMapping/>
  </p:clrMapOvr>
</p:sld>
</file>

<file path=ppt/slides/slide1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533400"/>
            <a:ext cx="8382000" cy="838200"/>
          </a:xfrm>
        </p:spPr>
        <p:txBody>
          <a:bodyPr>
            <a:normAutofit/>
          </a:bodyPr>
          <a:lstStyle/>
          <a:p>
            <a:r>
              <a:rPr lang="en-US" dirty="0"/>
              <a:t>Statutory and Regulatory Links</a:t>
            </a:r>
          </a:p>
        </p:txBody>
      </p:sp>
      <p:sp>
        <p:nvSpPr>
          <p:cNvPr id="6" name="Content Placeholder 2"/>
          <p:cNvSpPr>
            <a:spLocks noGrp="1"/>
          </p:cNvSpPr>
          <p:nvPr>
            <p:ph idx="1"/>
          </p:nvPr>
        </p:nvSpPr>
        <p:spPr>
          <a:xfrm>
            <a:off x="533400" y="1524000"/>
            <a:ext cx="7772400" cy="3889375"/>
          </a:xfrm>
        </p:spPr>
        <p:txBody>
          <a:bodyPr>
            <a:normAutofit/>
          </a:bodyPr>
          <a:lstStyle/>
          <a:p>
            <a:r>
              <a:rPr lang="en-US" sz="3200" dirty="0"/>
              <a:t>Medical Fee Schedule</a:t>
            </a:r>
          </a:p>
          <a:p>
            <a:pPr lvl="1"/>
            <a:r>
              <a:rPr lang="en-US" sz="2800" dirty="0">
                <a:hlinkClick r:id="rId3"/>
              </a:rPr>
              <a:t>http://maine.gov/wcb/Departments/omrs/medfeesched.html</a:t>
            </a:r>
            <a:endParaRPr lang="en-US" sz="2800" dirty="0"/>
          </a:p>
          <a:p>
            <a:r>
              <a:rPr lang="en-US" sz="3200" dirty="0"/>
              <a:t>Bureau of Insurance Rules</a:t>
            </a:r>
          </a:p>
          <a:p>
            <a:pPr lvl="1"/>
            <a:r>
              <a:rPr lang="en-US" sz="2800" dirty="0">
                <a:hlinkClick r:id="rId4"/>
              </a:rPr>
              <a:t>http://www.maine.gov/sos/cec/rules/02/chaps02.htm#031</a:t>
            </a:r>
            <a:endParaRPr lang="en-US" sz="2800" dirty="0"/>
          </a:p>
          <a:p>
            <a:endParaRPr lang="en-US" dirty="0"/>
          </a:p>
          <a:p>
            <a:pPr lvl="1"/>
            <a:endParaRPr lang="en-US" dirty="0"/>
          </a:p>
          <a:p>
            <a:pPr lvl="1"/>
            <a:endParaRPr lang="en-US" sz="2800" dirty="0"/>
          </a:p>
          <a:p>
            <a:pPr lvl="1"/>
            <a:endParaRPr lang="en-US" sz="2800" dirty="0"/>
          </a:p>
          <a:p>
            <a:pPr marL="0" indent="0">
              <a:buNone/>
            </a:pPr>
            <a:endParaRPr lang="en-US" b="1" dirty="0"/>
          </a:p>
          <a:p>
            <a:pPr marL="0" indent="0">
              <a:buNone/>
            </a:pPr>
            <a:endParaRPr lang="en-US" b="1" dirty="0"/>
          </a:p>
        </p:txBody>
      </p:sp>
      <p:pic>
        <p:nvPicPr>
          <p:cNvPr id="5122"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77459" y="5413375"/>
            <a:ext cx="7778750" cy="1444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59088359"/>
      </p:ext>
    </p:extLst>
  </p:cSld>
  <p:clrMapOvr>
    <a:masterClrMapping/>
  </p:clrMapOvr>
</p:sld>
</file>

<file path=ppt/slides/slide1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5281" y="838200"/>
            <a:ext cx="8229600" cy="1143000"/>
          </a:xfrm>
        </p:spPr>
        <p:txBody>
          <a:bodyPr>
            <a:normAutofit fontScale="90000"/>
          </a:bodyPr>
          <a:lstStyle/>
          <a:p>
            <a:r>
              <a:rPr lang="en-US" b="1" dirty="0"/>
              <a:t>WCB website: </a:t>
            </a:r>
            <a:r>
              <a:rPr lang="en-US" u="sng" dirty="0"/>
              <a:t>www.maine.gov/wcb</a:t>
            </a:r>
            <a:endParaRPr lang="en-US" dirty="0"/>
          </a:p>
        </p:txBody>
      </p:sp>
      <p:sp>
        <p:nvSpPr>
          <p:cNvPr id="3" name="Content Placeholder 2"/>
          <p:cNvSpPr>
            <a:spLocks noGrp="1"/>
          </p:cNvSpPr>
          <p:nvPr>
            <p:ph idx="1"/>
          </p:nvPr>
        </p:nvSpPr>
        <p:spPr>
          <a:xfrm>
            <a:off x="609600" y="1981200"/>
            <a:ext cx="7620000" cy="3276600"/>
          </a:xfrm>
        </p:spPr>
        <p:txBody>
          <a:bodyPr>
            <a:normAutofit/>
          </a:bodyPr>
          <a:lstStyle/>
          <a:p>
            <a:r>
              <a:rPr lang="en-US" sz="3600" dirty="0"/>
              <a:t>Messages from Executive Director</a:t>
            </a:r>
          </a:p>
          <a:p>
            <a:r>
              <a:rPr lang="en-US" sz="3600" dirty="0"/>
              <a:t>Board of Directors</a:t>
            </a:r>
          </a:p>
          <a:p>
            <a:pPr lvl="1"/>
            <a:r>
              <a:rPr lang="en-US" sz="3200" dirty="0"/>
              <a:t>Meeting agendas </a:t>
            </a:r>
          </a:p>
          <a:p>
            <a:pPr lvl="1"/>
            <a:r>
              <a:rPr lang="en-US" sz="3200" dirty="0"/>
              <a:t>Meeting minutes</a:t>
            </a:r>
          </a:p>
          <a:p>
            <a:endParaRPr lang="en-US" dirty="0"/>
          </a:p>
        </p:txBody>
      </p:sp>
      <p:pic>
        <p:nvPicPr>
          <p:cNvPr id="6553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0706" y="5257800"/>
            <a:ext cx="7778750" cy="1438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6277960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0447" y="685800"/>
            <a:ext cx="8229600" cy="1066800"/>
          </a:xfrm>
        </p:spPr>
        <p:txBody>
          <a:bodyPr>
            <a:normAutofit/>
          </a:bodyPr>
          <a:lstStyle/>
          <a:p>
            <a:r>
              <a:rPr lang="en-US" dirty="0"/>
              <a:t>Patient Registration </a:t>
            </a:r>
          </a:p>
        </p:txBody>
      </p:sp>
      <p:sp>
        <p:nvSpPr>
          <p:cNvPr id="7" name="Content Placeholder 6"/>
          <p:cNvSpPr>
            <a:spLocks noGrp="1"/>
          </p:cNvSpPr>
          <p:nvPr>
            <p:ph idx="1"/>
          </p:nvPr>
        </p:nvSpPr>
        <p:spPr>
          <a:xfrm>
            <a:off x="573580" y="1944687"/>
            <a:ext cx="8043333" cy="3468688"/>
          </a:xfrm>
        </p:spPr>
        <p:txBody>
          <a:bodyPr>
            <a:noAutofit/>
          </a:bodyPr>
          <a:lstStyle/>
          <a:p>
            <a:r>
              <a:rPr lang="en-US" sz="4000" dirty="0"/>
              <a:t>“The patient states that he does a lot of standing for his job.  He lifted his right leg 2 days ago while working.  He immediately experienced some right calf pain.”</a:t>
            </a:r>
          </a:p>
        </p:txBody>
      </p:sp>
      <p:pic>
        <p:nvPicPr>
          <p:cNvPr id="921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5872" y="5413375"/>
            <a:ext cx="7778750" cy="1444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79102159"/>
      </p:ext>
    </p:extLst>
  </p:cSld>
  <p:clrMapOvr>
    <a:masterClrMapping/>
  </p:clrMapOvr>
</p:sld>
</file>

<file path=ppt/slides/slide1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6575" y="762000"/>
            <a:ext cx="8229600" cy="1143000"/>
          </a:xfrm>
        </p:spPr>
        <p:txBody>
          <a:bodyPr>
            <a:normAutofit fontScale="90000"/>
          </a:bodyPr>
          <a:lstStyle/>
          <a:p>
            <a:r>
              <a:rPr lang="en-US" b="1" dirty="0"/>
              <a:t>WCB website:</a:t>
            </a:r>
            <a:br>
              <a:rPr lang="en-US" u="sng" dirty="0"/>
            </a:br>
            <a:r>
              <a:rPr lang="en-US" u="sng" dirty="0"/>
              <a:t>www.maine.gov/wcb</a:t>
            </a:r>
            <a:endParaRPr lang="en-US" dirty="0"/>
          </a:p>
        </p:txBody>
      </p:sp>
      <p:sp>
        <p:nvSpPr>
          <p:cNvPr id="3" name="Content Placeholder 2"/>
          <p:cNvSpPr>
            <a:spLocks noGrp="1"/>
          </p:cNvSpPr>
          <p:nvPr>
            <p:ph idx="1"/>
          </p:nvPr>
        </p:nvSpPr>
        <p:spPr>
          <a:xfrm>
            <a:off x="533400" y="1895098"/>
            <a:ext cx="7772400" cy="4267200"/>
          </a:xfrm>
        </p:spPr>
        <p:txBody>
          <a:bodyPr>
            <a:normAutofit/>
          </a:bodyPr>
          <a:lstStyle/>
          <a:p>
            <a:r>
              <a:rPr lang="en-US" sz="3600" dirty="0"/>
              <a:t>Proposed Rules</a:t>
            </a:r>
          </a:p>
          <a:p>
            <a:r>
              <a:rPr lang="en-US" sz="3600" dirty="0"/>
              <a:t>List serves</a:t>
            </a:r>
          </a:p>
          <a:p>
            <a:pPr lvl="1"/>
            <a:r>
              <a:rPr lang="en-US" sz="3200" dirty="0"/>
              <a:t>Notice of Rulemaking, Board agendas/minutes</a:t>
            </a:r>
          </a:p>
          <a:p>
            <a:pPr lvl="1"/>
            <a:r>
              <a:rPr lang="en-US" sz="3200" dirty="0"/>
              <a:t>MRS News</a:t>
            </a:r>
          </a:p>
          <a:p>
            <a:endParaRPr lang="en-US" dirty="0"/>
          </a:p>
        </p:txBody>
      </p:sp>
      <p:pic>
        <p:nvPicPr>
          <p:cNvPr id="6656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0" y="5405061"/>
            <a:ext cx="7778750" cy="1438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18392986"/>
      </p:ext>
    </p:extLst>
  </p:cSld>
  <p:clrMapOvr>
    <a:masterClrMapping/>
  </p:clrMapOvr>
</p:sld>
</file>

<file path=ppt/slides/slide1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1143000"/>
          </a:xfrm>
        </p:spPr>
        <p:txBody>
          <a:bodyPr>
            <a:normAutofit fontScale="90000"/>
          </a:bodyPr>
          <a:lstStyle/>
          <a:p>
            <a:r>
              <a:rPr lang="en-US" b="1" dirty="0"/>
              <a:t>WCB website: </a:t>
            </a:r>
            <a:r>
              <a:rPr lang="en-US" u="sng" dirty="0"/>
              <a:t>www.maine.gov/wcb</a:t>
            </a:r>
            <a:endParaRPr lang="en-US" dirty="0"/>
          </a:p>
        </p:txBody>
      </p:sp>
      <p:sp>
        <p:nvSpPr>
          <p:cNvPr id="3" name="Content Placeholder 2"/>
          <p:cNvSpPr>
            <a:spLocks noGrp="1"/>
          </p:cNvSpPr>
          <p:nvPr>
            <p:ph idx="1"/>
          </p:nvPr>
        </p:nvSpPr>
        <p:spPr>
          <a:xfrm>
            <a:off x="152400" y="1600200"/>
            <a:ext cx="8534400" cy="3971925"/>
          </a:xfrm>
        </p:spPr>
        <p:txBody>
          <a:bodyPr>
            <a:normAutofit/>
          </a:bodyPr>
          <a:lstStyle/>
          <a:p>
            <a:r>
              <a:rPr lang="en-US" sz="4000" dirty="0"/>
              <a:t>Medical/Rehab Services</a:t>
            </a:r>
          </a:p>
          <a:p>
            <a:pPr lvl="1"/>
            <a:r>
              <a:rPr lang="en-US" sz="3600" dirty="0"/>
              <a:t>Medical Fee Schedule </a:t>
            </a:r>
          </a:p>
          <a:p>
            <a:pPr lvl="2"/>
            <a:r>
              <a:rPr lang="en-US" sz="3200" dirty="0"/>
              <a:t>Annual updates effective Oct. 1 and Jan. 1</a:t>
            </a:r>
          </a:p>
          <a:p>
            <a:pPr lvl="2"/>
            <a:r>
              <a:rPr lang="en-US" sz="3200" dirty="0"/>
              <a:t>Periodic updates every 3 years</a:t>
            </a:r>
          </a:p>
          <a:p>
            <a:pPr lvl="2"/>
            <a:r>
              <a:rPr lang="en-US" sz="3200" dirty="0"/>
              <a:t>FAQ</a:t>
            </a:r>
          </a:p>
          <a:p>
            <a:pPr lvl="2"/>
            <a:r>
              <a:rPr lang="en-US" sz="3200" dirty="0"/>
              <a:t>Training materials</a:t>
            </a:r>
          </a:p>
          <a:p>
            <a:endParaRPr lang="en-US" dirty="0"/>
          </a:p>
        </p:txBody>
      </p:sp>
      <p:pic>
        <p:nvPicPr>
          <p:cNvPr id="6758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2625" y="5419725"/>
            <a:ext cx="7778750" cy="1438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36544530"/>
      </p:ext>
    </p:extLst>
  </p:cSld>
  <p:clrMapOvr>
    <a:masterClrMapping/>
  </p:clrMapOvr>
</p:sld>
</file>

<file path=ppt/slides/slide1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WCB website:</a:t>
            </a:r>
            <a:br>
              <a:rPr lang="en-US" u="sng" dirty="0"/>
            </a:br>
            <a:r>
              <a:rPr lang="en-US" dirty="0"/>
              <a:t>Featured Links </a:t>
            </a:r>
          </a:p>
        </p:txBody>
      </p:sp>
      <p:sp>
        <p:nvSpPr>
          <p:cNvPr id="3" name="Content Placeholder 2"/>
          <p:cNvSpPr>
            <a:spLocks noGrp="1"/>
          </p:cNvSpPr>
          <p:nvPr>
            <p:ph idx="1"/>
          </p:nvPr>
        </p:nvSpPr>
        <p:spPr>
          <a:xfrm>
            <a:off x="460375" y="1905000"/>
            <a:ext cx="8534400" cy="3810000"/>
          </a:xfrm>
        </p:spPr>
        <p:txBody>
          <a:bodyPr>
            <a:normAutofit/>
          </a:bodyPr>
          <a:lstStyle/>
          <a:p>
            <a:pPr lvl="1"/>
            <a:r>
              <a:rPr lang="en-US" sz="4400" dirty="0"/>
              <a:t>Insurance Coverage Verification</a:t>
            </a:r>
          </a:p>
          <a:p>
            <a:pPr lvl="2"/>
            <a:r>
              <a:rPr lang="en-US" sz="4000" dirty="0"/>
              <a:t>List of Authorized Self-Insured Employers</a:t>
            </a:r>
          </a:p>
          <a:p>
            <a:pPr lvl="2"/>
            <a:r>
              <a:rPr lang="en-US" sz="4000" dirty="0"/>
              <a:t>Access to Coverage Information for Insured Employers</a:t>
            </a:r>
          </a:p>
          <a:p>
            <a:endParaRPr lang="en-US" dirty="0"/>
          </a:p>
        </p:txBody>
      </p:sp>
      <p:pic>
        <p:nvPicPr>
          <p:cNvPr id="6144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8200" y="5419725"/>
            <a:ext cx="7778750" cy="1438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80394957"/>
      </p:ext>
    </p:extLst>
  </p:cSld>
  <p:clrMapOvr>
    <a:masterClrMapping/>
  </p:clrMapOvr>
</p:sld>
</file>

<file path=ppt/slides/slide1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WCB website: </a:t>
            </a:r>
            <a:br>
              <a:rPr lang="en-US" u="sng" dirty="0"/>
            </a:br>
            <a:r>
              <a:rPr lang="en-US" dirty="0"/>
              <a:t>Featured Links</a:t>
            </a:r>
          </a:p>
        </p:txBody>
      </p:sp>
      <p:sp>
        <p:nvSpPr>
          <p:cNvPr id="3" name="Content Placeholder 2"/>
          <p:cNvSpPr>
            <a:spLocks noGrp="1"/>
          </p:cNvSpPr>
          <p:nvPr>
            <p:ph idx="1"/>
          </p:nvPr>
        </p:nvSpPr>
        <p:spPr>
          <a:xfrm>
            <a:off x="457200" y="1981200"/>
            <a:ext cx="8534400" cy="2743200"/>
          </a:xfrm>
        </p:spPr>
        <p:txBody>
          <a:bodyPr>
            <a:normAutofit/>
          </a:bodyPr>
          <a:lstStyle/>
          <a:p>
            <a:r>
              <a:rPr lang="en-US" sz="4600" dirty="0"/>
              <a:t>Bureau of Insurance </a:t>
            </a:r>
          </a:p>
          <a:p>
            <a:pPr lvl="1"/>
            <a:r>
              <a:rPr lang="en-US" sz="4400" dirty="0"/>
              <a:t>License and Contact Information</a:t>
            </a:r>
          </a:p>
          <a:p>
            <a:endParaRPr lang="en-US" dirty="0"/>
          </a:p>
        </p:txBody>
      </p:sp>
      <p:pic>
        <p:nvPicPr>
          <p:cNvPr id="6861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8200" y="5405438"/>
            <a:ext cx="7778750" cy="1438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9033915"/>
      </p:ext>
    </p:extLst>
  </p:cSld>
  <p:clrMapOvr>
    <a:masterClrMapping/>
  </p:clrMapOvr>
</p:sld>
</file>

<file path=ppt/slides/slide1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1143000"/>
          </a:xfrm>
        </p:spPr>
        <p:txBody>
          <a:bodyPr>
            <a:normAutofit/>
          </a:bodyPr>
          <a:lstStyle/>
          <a:p>
            <a:r>
              <a:rPr lang="en-US" b="1" dirty="0"/>
              <a:t>WCB: </a:t>
            </a:r>
            <a:r>
              <a:rPr lang="en-US" dirty="0"/>
              <a:t>Primary Resource</a:t>
            </a:r>
          </a:p>
        </p:txBody>
      </p:sp>
      <p:sp>
        <p:nvSpPr>
          <p:cNvPr id="9" name="Content Placeholder 8"/>
          <p:cNvSpPr>
            <a:spLocks noGrp="1"/>
          </p:cNvSpPr>
          <p:nvPr>
            <p:ph idx="1"/>
          </p:nvPr>
        </p:nvSpPr>
        <p:spPr>
          <a:xfrm>
            <a:off x="533400" y="1676400"/>
            <a:ext cx="8305800" cy="3886200"/>
          </a:xfrm>
        </p:spPr>
        <p:txBody>
          <a:bodyPr>
            <a:noAutofit/>
          </a:bodyPr>
          <a:lstStyle/>
          <a:p>
            <a:pPr marL="0" lvl="1" indent="0">
              <a:buNone/>
            </a:pPr>
            <a:r>
              <a:rPr lang="en-US" sz="3600" dirty="0"/>
              <a:t>– </a:t>
            </a:r>
            <a:r>
              <a:rPr lang="en-US" sz="3600" b="1" dirty="0">
                <a:hlinkClick r:id="rId3"/>
              </a:rPr>
              <a:t>Kimberlee.McCarson@maine.gov</a:t>
            </a:r>
            <a:endParaRPr lang="en-US" sz="3600" b="1" dirty="0"/>
          </a:p>
          <a:p>
            <a:pPr lvl="1"/>
            <a:r>
              <a:rPr lang="en-US" sz="3600" dirty="0"/>
              <a:t>No claim on file</a:t>
            </a:r>
          </a:p>
          <a:p>
            <a:pPr lvl="1"/>
            <a:r>
              <a:rPr lang="en-US" sz="3600" dirty="0"/>
              <a:t>Underpayments</a:t>
            </a:r>
          </a:p>
          <a:p>
            <a:pPr lvl="1"/>
            <a:r>
              <a:rPr lang="en-US" sz="3600" dirty="0"/>
              <a:t>MFS questions/concerns</a:t>
            </a:r>
          </a:p>
          <a:p>
            <a:pPr lvl="1"/>
            <a:endParaRPr lang="en-US" sz="3600" dirty="0"/>
          </a:p>
        </p:txBody>
      </p:sp>
      <p:pic>
        <p:nvPicPr>
          <p:cNvPr id="6349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2625" y="5419725"/>
            <a:ext cx="7778750" cy="1438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47664998"/>
      </p:ext>
    </p:extLst>
  </p:cSld>
  <p:clrMapOvr>
    <a:masterClrMapping/>
  </p:clrMapOvr>
</p:sld>
</file>

<file path=ppt/slides/slide1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lstStyle/>
          <a:p>
            <a:r>
              <a:rPr lang="en-US" b="1" dirty="0"/>
              <a:t>WCB: </a:t>
            </a:r>
            <a:r>
              <a:rPr lang="en-US" dirty="0"/>
              <a:t>Other Resources</a:t>
            </a:r>
          </a:p>
        </p:txBody>
      </p:sp>
      <p:sp>
        <p:nvSpPr>
          <p:cNvPr id="9" name="Content Placeholder 8"/>
          <p:cNvSpPr>
            <a:spLocks noGrp="1"/>
          </p:cNvSpPr>
          <p:nvPr>
            <p:ph idx="1"/>
          </p:nvPr>
        </p:nvSpPr>
        <p:spPr>
          <a:xfrm>
            <a:off x="381000" y="1371599"/>
            <a:ext cx="8686800" cy="4048125"/>
          </a:xfrm>
        </p:spPr>
        <p:txBody>
          <a:bodyPr>
            <a:normAutofit/>
          </a:bodyPr>
          <a:lstStyle/>
          <a:p>
            <a:r>
              <a:rPr lang="en-US" sz="4000" dirty="0"/>
              <a:t>Coverage/Claim Administrator information:</a:t>
            </a:r>
          </a:p>
          <a:p>
            <a:pPr lvl="1"/>
            <a:r>
              <a:rPr lang="en-US" sz="3600" dirty="0">
                <a:hlinkClick r:id="rId3"/>
              </a:rPr>
              <a:t>CoverageVerification.WCB@maine.gov</a:t>
            </a:r>
            <a:endParaRPr lang="en-US" sz="3600" dirty="0"/>
          </a:p>
          <a:p>
            <a:r>
              <a:rPr lang="en-US" sz="4000" dirty="0"/>
              <a:t>Copies of Board Forms:</a:t>
            </a:r>
          </a:p>
          <a:p>
            <a:pPr lvl="1"/>
            <a:r>
              <a:rPr lang="en-US" sz="3600" dirty="0">
                <a:hlinkClick r:id="rId4"/>
              </a:rPr>
              <a:t>Sandra.Wade@maine.gov</a:t>
            </a:r>
            <a:endParaRPr lang="en-US" sz="3600" dirty="0"/>
          </a:p>
          <a:p>
            <a:pPr lvl="3"/>
            <a:endParaRPr lang="en-US" dirty="0"/>
          </a:p>
          <a:p>
            <a:pPr marL="0" indent="0">
              <a:buNone/>
            </a:pPr>
            <a:endParaRPr lang="en-US" dirty="0"/>
          </a:p>
        </p:txBody>
      </p:sp>
      <p:pic>
        <p:nvPicPr>
          <p:cNvPr id="64514"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82625" y="5419725"/>
            <a:ext cx="7778750" cy="1438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380747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838200"/>
            <a:ext cx="7467600" cy="838200"/>
          </a:xfrm>
        </p:spPr>
        <p:txBody>
          <a:bodyPr>
            <a:normAutofit/>
          </a:bodyPr>
          <a:lstStyle/>
          <a:p>
            <a:r>
              <a:rPr lang="en-US" dirty="0"/>
              <a:t>Patient Registration</a:t>
            </a:r>
          </a:p>
        </p:txBody>
      </p:sp>
      <p:sp>
        <p:nvSpPr>
          <p:cNvPr id="5" name="Content Placeholder 4"/>
          <p:cNvSpPr>
            <a:spLocks noGrp="1"/>
          </p:cNvSpPr>
          <p:nvPr>
            <p:ph idx="1"/>
          </p:nvPr>
        </p:nvSpPr>
        <p:spPr>
          <a:xfrm>
            <a:off x="228600" y="1752600"/>
            <a:ext cx="8610599" cy="4419599"/>
          </a:xfrm>
        </p:spPr>
        <p:txBody>
          <a:bodyPr>
            <a:normAutofit/>
          </a:bodyPr>
          <a:lstStyle/>
          <a:p>
            <a:r>
              <a:rPr lang="en-US" sz="3200" dirty="0"/>
              <a:t>Is the patient claiming he/she sustained a personal injury arising out of and in the  course of employment?</a:t>
            </a:r>
          </a:p>
          <a:p>
            <a:endParaRPr lang="en-US" sz="3200" dirty="0"/>
          </a:p>
        </p:txBody>
      </p:sp>
      <p:pic>
        <p:nvPicPr>
          <p:cNvPr id="819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8200" y="5257800"/>
            <a:ext cx="7778750" cy="1444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1816607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7350" y="381000"/>
            <a:ext cx="8229600" cy="838200"/>
          </a:xfrm>
        </p:spPr>
        <p:txBody>
          <a:bodyPr>
            <a:normAutofit/>
          </a:bodyPr>
          <a:lstStyle/>
          <a:p>
            <a:r>
              <a:rPr lang="en-US" dirty="0"/>
              <a:t>Acronyms</a:t>
            </a:r>
          </a:p>
        </p:txBody>
      </p:sp>
      <p:sp>
        <p:nvSpPr>
          <p:cNvPr id="3" name="Content Placeholder 2"/>
          <p:cNvSpPr>
            <a:spLocks noGrp="1"/>
          </p:cNvSpPr>
          <p:nvPr>
            <p:ph idx="1"/>
          </p:nvPr>
        </p:nvSpPr>
        <p:spPr>
          <a:xfrm>
            <a:off x="304800" y="1295400"/>
            <a:ext cx="8522776" cy="4419600"/>
          </a:xfrm>
        </p:spPr>
        <p:txBody>
          <a:bodyPr>
            <a:normAutofit fontScale="62500" lnSpcReduction="20000"/>
          </a:bodyPr>
          <a:lstStyle/>
          <a:p>
            <a:pPr marL="685800" indent="-685800">
              <a:buFont typeface="Arial" panose="020B0604020202020204" pitchFamily="34" charset="0"/>
              <a:buChar char="•"/>
            </a:pPr>
            <a:r>
              <a:rPr lang="en-US" sz="5400" dirty="0">
                <a:latin typeface="Arial" panose="020B0604020202020204" pitchFamily="34" charset="0"/>
                <a:cs typeface="Arial" panose="020B0604020202020204" pitchFamily="34" charset="0"/>
              </a:rPr>
              <a:t>EE – employee</a:t>
            </a:r>
          </a:p>
          <a:p>
            <a:pPr marL="685800" indent="-685800">
              <a:buFont typeface="Arial" panose="020B0604020202020204" pitchFamily="34" charset="0"/>
              <a:buChar char="•"/>
            </a:pPr>
            <a:r>
              <a:rPr lang="en-US" sz="5400" dirty="0">
                <a:latin typeface="Arial" panose="020B0604020202020204" pitchFamily="34" charset="0"/>
                <a:cs typeface="Arial" panose="020B0604020202020204" pitchFamily="34" charset="0"/>
              </a:rPr>
              <a:t>ER – employer</a:t>
            </a:r>
          </a:p>
          <a:p>
            <a:pPr marL="685800" indent="-685800">
              <a:buFont typeface="Arial" panose="020B0604020202020204" pitchFamily="34" charset="0"/>
              <a:buChar char="•"/>
            </a:pPr>
            <a:r>
              <a:rPr lang="en-US" sz="5400" dirty="0">
                <a:latin typeface="Arial" panose="020B0604020202020204" pitchFamily="34" charset="0"/>
                <a:cs typeface="Arial" panose="020B0604020202020204" pitchFamily="34" charset="0"/>
              </a:rPr>
              <a:t>DOI – date of injury</a:t>
            </a:r>
          </a:p>
          <a:p>
            <a:pPr marL="685800" indent="-685800">
              <a:buFont typeface="Arial" panose="020B0604020202020204" pitchFamily="34" charset="0"/>
              <a:buChar char="•"/>
            </a:pPr>
            <a:r>
              <a:rPr lang="en-US" sz="5400" dirty="0">
                <a:latin typeface="Arial" panose="020B0604020202020204" pitchFamily="34" charset="0"/>
                <a:cs typeface="Arial" panose="020B0604020202020204" pitchFamily="34" charset="0"/>
              </a:rPr>
              <a:t>IR – insurer</a:t>
            </a:r>
          </a:p>
          <a:p>
            <a:pPr marL="685800" indent="-685800">
              <a:buFont typeface="Arial" panose="020B0604020202020204" pitchFamily="34" charset="0"/>
              <a:buChar char="•"/>
            </a:pPr>
            <a:r>
              <a:rPr lang="en-US" sz="5400" dirty="0">
                <a:latin typeface="Arial" panose="020B0604020202020204" pitchFamily="34" charset="0"/>
                <a:cs typeface="Arial" panose="020B0604020202020204" pitchFamily="34" charset="0"/>
              </a:rPr>
              <a:t>MFS – medical fee schedule</a:t>
            </a:r>
          </a:p>
          <a:p>
            <a:pPr marL="685800" indent="-685800">
              <a:buFont typeface="Arial" panose="020B0604020202020204" pitchFamily="34" charset="0"/>
              <a:buChar char="•"/>
            </a:pPr>
            <a:r>
              <a:rPr lang="en-US" sz="5400" dirty="0">
                <a:latin typeface="Arial" panose="020B0604020202020204" pitchFamily="34" charset="0"/>
                <a:cs typeface="Arial" panose="020B0604020202020204" pitchFamily="34" charset="0"/>
              </a:rPr>
              <a:t>TPA – third party administrator</a:t>
            </a:r>
          </a:p>
          <a:p>
            <a:pPr marL="685800" indent="-685800">
              <a:buFont typeface="Arial" panose="020B0604020202020204" pitchFamily="34" charset="0"/>
              <a:buChar char="•"/>
            </a:pPr>
            <a:r>
              <a:rPr lang="en-US" sz="5400" dirty="0">
                <a:latin typeface="Arial" panose="020B0604020202020204" pitchFamily="34" charset="0"/>
                <a:cs typeface="Arial" panose="020B0604020202020204" pitchFamily="34" charset="0"/>
              </a:rPr>
              <a:t>WC – workers’ compensation</a:t>
            </a:r>
          </a:p>
          <a:p>
            <a:pPr marL="685800" indent="-685800">
              <a:buFont typeface="Arial" panose="020B0604020202020204" pitchFamily="34" charset="0"/>
              <a:buChar char="•"/>
            </a:pPr>
            <a:r>
              <a:rPr lang="en-US" sz="5400" dirty="0">
                <a:latin typeface="Arial" panose="020B0604020202020204" pitchFamily="34" charset="0"/>
                <a:cs typeface="Arial" panose="020B0604020202020204" pitchFamily="34" charset="0"/>
              </a:rPr>
              <a:t>WCB – Workers’ Compensation Board</a:t>
            </a:r>
          </a:p>
          <a:p>
            <a:pPr marL="685800" indent="-685800">
              <a:buFont typeface="Arial" panose="020B0604020202020204" pitchFamily="34" charset="0"/>
              <a:buChar char="•"/>
            </a:pPr>
            <a:endParaRPr lang="en-US" sz="1000" dirty="0">
              <a:latin typeface="Berlin Sans FB Demi" panose="020E0802020502020306" pitchFamily="34" charset="0"/>
            </a:endParaRPr>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8200" y="5426533"/>
            <a:ext cx="7778750" cy="1444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6710472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838200"/>
            <a:ext cx="7467600" cy="838200"/>
          </a:xfrm>
        </p:spPr>
        <p:txBody>
          <a:bodyPr>
            <a:normAutofit/>
          </a:bodyPr>
          <a:lstStyle/>
          <a:p>
            <a:r>
              <a:rPr lang="en-US" dirty="0"/>
              <a:t>Patient Registration</a:t>
            </a:r>
          </a:p>
        </p:txBody>
      </p:sp>
      <p:sp>
        <p:nvSpPr>
          <p:cNvPr id="5" name="Content Placeholder 4"/>
          <p:cNvSpPr>
            <a:spLocks noGrp="1"/>
          </p:cNvSpPr>
          <p:nvPr>
            <p:ph idx="1"/>
          </p:nvPr>
        </p:nvSpPr>
        <p:spPr>
          <a:xfrm>
            <a:off x="228600" y="1752600"/>
            <a:ext cx="8610599" cy="4419599"/>
          </a:xfrm>
        </p:spPr>
        <p:txBody>
          <a:bodyPr>
            <a:normAutofit/>
          </a:bodyPr>
          <a:lstStyle/>
          <a:p>
            <a:r>
              <a:rPr lang="en-US" sz="3200" dirty="0"/>
              <a:t>“This 24-year old male presents here with his mom.  For the past 2 days he has experienced left-sided sharp chest pain exacerbated with deep breathing and torso movements.  …The patient can recall no specific injury however the day before he had an extremely busy shift while working at a local restaurant kitchen.”</a:t>
            </a:r>
          </a:p>
        </p:txBody>
      </p:sp>
      <p:pic>
        <p:nvPicPr>
          <p:cNvPr id="819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8200" y="5257800"/>
            <a:ext cx="7778750" cy="1444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4417440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838200"/>
            <a:ext cx="7467600" cy="838200"/>
          </a:xfrm>
        </p:spPr>
        <p:txBody>
          <a:bodyPr>
            <a:normAutofit/>
          </a:bodyPr>
          <a:lstStyle/>
          <a:p>
            <a:r>
              <a:rPr lang="en-US" dirty="0"/>
              <a:t>Patient Registration</a:t>
            </a:r>
          </a:p>
        </p:txBody>
      </p:sp>
      <p:sp>
        <p:nvSpPr>
          <p:cNvPr id="5" name="Content Placeholder 4"/>
          <p:cNvSpPr>
            <a:spLocks noGrp="1"/>
          </p:cNvSpPr>
          <p:nvPr>
            <p:ph idx="1"/>
          </p:nvPr>
        </p:nvSpPr>
        <p:spPr>
          <a:xfrm>
            <a:off x="228600" y="1752600"/>
            <a:ext cx="8610599" cy="4419599"/>
          </a:xfrm>
        </p:spPr>
        <p:txBody>
          <a:bodyPr>
            <a:normAutofit/>
          </a:bodyPr>
          <a:lstStyle/>
          <a:p>
            <a:r>
              <a:rPr lang="en-US" sz="3200" dirty="0"/>
              <a:t>This patient is stating he can recall no specific injury, should this be registered as workers’ compensation?</a:t>
            </a:r>
          </a:p>
          <a:p>
            <a:endParaRPr lang="en-US" sz="3200" dirty="0"/>
          </a:p>
        </p:txBody>
      </p:sp>
      <p:pic>
        <p:nvPicPr>
          <p:cNvPr id="819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8200" y="5257800"/>
            <a:ext cx="7778750" cy="1444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9172187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Patient Registration:</a:t>
            </a:r>
            <a:br>
              <a:rPr lang="en-US" dirty="0"/>
            </a:br>
            <a:r>
              <a:rPr lang="en-US" dirty="0"/>
              <a:t>Medicare Set Asides</a:t>
            </a:r>
          </a:p>
        </p:txBody>
      </p:sp>
      <p:sp>
        <p:nvSpPr>
          <p:cNvPr id="3" name="Content Placeholder 2"/>
          <p:cNvSpPr>
            <a:spLocks noGrp="1"/>
          </p:cNvSpPr>
          <p:nvPr>
            <p:ph idx="1"/>
          </p:nvPr>
        </p:nvSpPr>
        <p:spPr>
          <a:xfrm>
            <a:off x="872067" y="1828800"/>
            <a:ext cx="7408333" cy="4297363"/>
          </a:xfrm>
        </p:spPr>
        <p:txBody>
          <a:bodyPr>
            <a:normAutofit/>
          </a:bodyPr>
          <a:lstStyle/>
          <a:p>
            <a:r>
              <a:rPr lang="en-US" sz="3600" dirty="0"/>
              <a:t>A WCMSA allocates a portion of a workers’ compensation settlement for all future work-injury-related medical expenses that are covered and otherwise reimbursable by Medicare. </a:t>
            </a:r>
          </a:p>
        </p:txBody>
      </p:sp>
      <p:pic>
        <p:nvPicPr>
          <p:cNvPr id="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8200" y="5257800"/>
            <a:ext cx="7778750" cy="1444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2266083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Patient Registration: </a:t>
            </a:r>
            <a:br>
              <a:rPr lang="en-US" dirty="0"/>
            </a:br>
            <a:r>
              <a:rPr lang="en-US" dirty="0"/>
              <a:t>Medicare Set Asides</a:t>
            </a:r>
          </a:p>
        </p:txBody>
      </p:sp>
      <p:sp>
        <p:nvSpPr>
          <p:cNvPr id="3" name="Content Placeholder 2"/>
          <p:cNvSpPr>
            <a:spLocks noGrp="1"/>
          </p:cNvSpPr>
          <p:nvPr>
            <p:ph idx="1"/>
          </p:nvPr>
        </p:nvSpPr>
        <p:spPr>
          <a:xfrm>
            <a:off x="609600" y="1905000"/>
            <a:ext cx="7738533" cy="4724400"/>
          </a:xfrm>
        </p:spPr>
        <p:txBody>
          <a:bodyPr>
            <a:normAutofit/>
          </a:bodyPr>
          <a:lstStyle/>
          <a:p>
            <a:r>
              <a:rPr lang="en-US" sz="2800" dirty="0">
                <a:solidFill>
                  <a:srgbClr val="FF0000"/>
                </a:solidFill>
              </a:rPr>
              <a:t>Best practice is to establish a separate financial class for employees with a WCMSA to facilitate the billing/payment process. </a:t>
            </a:r>
          </a:p>
          <a:p>
            <a:pPr lvl="1"/>
            <a:r>
              <a:rPr lang="en-US" sz="2800" dirty="0"/>
              <a:t>If you mistakenly bill Medicare or other insurer for treatment related to the work injury, you are responsible for refunding any payments received for that treatment. </a:t>
            </a:r>
            <a:endParaRPr lang="en-US" sz="1800" dirty="0"/>
          </a:p>
        </p:txBody>
      </p:sp>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8200" y="5265174"/>
            <a:ext cx="7778750" cy="1444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9805123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09600"/>
            <a:ext cx="8229600" cy="715962"/>
          </a:xfrm>
        </p:spPr>
        <p:txBody>
          <a:bodyPr>
            <a:normAutofit fontScale="90000"/>
          </a:bodyPr>
          <a:lstStyle/>
          <a:p>
            <a:r>
              <a:rPr lang="en-US" b="1" dirty="0"/>
              <a:t>Patient Registration</a:t>
            </a:r>
            <a:r>
              <a:rPr lang="en-US" dirty="0"/>
              <a:t>: M-1 Form</a:t>
            </a:r>
          </a:p>
        </p:txBody>
      </p:sp>
      <p:sp>
        <p:nvSpPr>
          <p:cNvPr id="3" name="Content Placeholder 2"/>
          <p:cNvSpPr>
            <a:spLocks noGrp="1"/>
          </p:cNvSpPr>
          <p:nvPr>
            <p:ph idx="1"/>
          </p:nvPr>
        </p:nvSpPr>
        <p:spPr>
          <a:xfrm>
            <a:off x="233082" y="2289129"/>
            <a:ext cx="8382000" cy="3386735"/>
          </a:xfrm>
        </p:spPr>
        <p:txBody>
          <a:bodyPr numCol="2">
            <a:noAutofit/>
          </a:bodyPr>
          <a:lstStyle/>
          <a:p>
            <a:pPr marL="1085850" lvl="1" indent="-685800"/>
            <a:r>
              <a:rPr lang="en-US" sz="1800" b="1" dirty="0">
                <a:latin typeface="Arial" panose="020B0604020202020204" pitchFamily="34" charset="0"/>
                <a:cs typeface="Arial" panose="020B0604020202020204" pitchFamily="34" charset="0"/>
              </a:rPr>
              <a:t>EMPLOYEE NAME:</a:t>
            </a:r>
          </a:p>
          <a:p>
            <a:pPr marL="1085850" lvl="1" indent="-685800"/>
            <a:r>
              <a:rPr lang="en-US" sz="1800" b="1" dirty="0">
                <a:latin typeface="Arial" panose="020B0604020202020204" pitchFamily="34" charset="0"/>
                <a:cs typeface="Arial" panose="020B0604020202020204" pitchFamily="34" charset="0"/>
              </a:rPr>
              <a:t>EMPLOYEE SSN (last 4 digits only):</a:t>
            </a:r>
          </a:p>
          <a:p>
            <a:pPr marL="1085850" lvl="1" indent="-685800"/>
            <a:r>
              <a:rPr lang="en-US" sz="1800" b="1" dirty="0">
                <a:latin typeface="Arial" panose="020B0604020202020204" pitchFamily="34" charset="0"/>
                <a:cs typeface="Arial" panose="020B0604020202020204" pitchFamily="34" charset="0"/>
              </a:rPr>
              <a:t>EMPLOYEE DOB:</a:t>
            </a:r>
          </a:p>
          <a:p>
            <a:pPr marL="1085850" lvl="1" indent="-685800"/>
            <a:r>
              <a:rPr lang="en-US" sz="1800" b="1" dirty="0">
                <a:latin typeface="Arial" panose="020B0604020202020204" pitchFamily="34" charset="0"/>
                <a:cs typeface="Arial" panose="020B0604020202020204" pitchFamily="34" charset="0"/>
              </a:rPr>
              <a:t>EMPLOYEE PHONE:</a:t>
            </a:r>
          </a:p>
          <a:p>
            <a:pPr marL="1085850" lvl="1" indent="-685800"/>
            <a:r>
              <a:rPr lang="en-US" sz="1800" b="1" dirty="0">
                <a:latin typeface="Arial" panose="020B0604020202020204" pitchFamily="34" charset="0"/>
                <a:cs typeface="Arial" panose="020B0604020202020204" pitchFamily="34" charset="0"/>
              </a:rPr>
              <a:t>EMPLOYER NAME:</a:t>
            </a:r>
          </a:p>
          <a:p>
            <a:pPr marL="1085850" lvl="1" indent="-685800"/>
            <a:r>
              <a:rPr lang="en-US" sz="1800" b="1" dirty="0">
                <a:latin typeface="Arial" panose="020B0604020202020204" pitchFamily="34" charset="0"/>
                <a:cs typeface="Arial" panose="020B0604020202020204" pitchFamily="34" charset="0"/>
              </a:rPr>
              <a:t>EMPLOYER ADDRESS:</a:t>
            </a:r>
          </a:p>
          <a:p>
            <a:pPr marL="1085850" lvl="1" indent="-685800"/>
            <a:r>
              <a:rPr lang="en-US" sz="1800" b="1" dirty="0">
                <a:latin typeface="Arial" panose="020B0604020202020204" pitchFamily="34" charset="0"/>
                <a:cs typeface="Arial" panose="020B0604020202020204" pitchFamily="34" charset="0"/>
              </a:rPr>
              <a:t>DATE OF INJURY:</a:t>
            </a:r>
          </a:p>
          <a:p>
            <a:pPr marL="1085850" lvl="1" indent="-685800"/>
            <a:r>
              <a:rPr lang="en-US" sz="1800" b="1" dirty="0">
                <a:latin typeface="Arial" panose="020B0604020202020204" pitchFamily="34" charset="0"/>
                <a:cs typeface="Arial" panose="020B0604020202020204" pitchFamily="34" charset="0"/>
              </a:rPr>
              <a:t>TIME OF INJURY: </a:t>
            </a:r>
          </a:p>
          <a:p>
            <a:pPr marL="1085850" lvl="1" indent="-685800"/>
            <a:endParaRPr lang="en-US" sz="1800" b="1" dirty="0">
              <a:latin typeface="Arial" panose="020B0604020202020204" pitchFamily="34" charset="0"/>
              <a:cs typeface="Arial" panose="020B0604020202020204" pitchFamily="34" charset="0"/>
            </a:endParaRPr>
          </a:p>
          <a:p>
            <a:pPr marL="1085850" lvl="1" indent="-685800"/>
            <a:r>
              <a:rPr lang="en-US" sz="1800" b="1" dirty="0">
                <a:latin typeface="Arial" panose="020B0604020202020204" pitchFamily="34" charset="0"/>
                <a:cs typeface="Arial" panose="020B0604020202020204" pitchFamily="34" charset="0"/>
              </a:rPr>
              <a:t>DID INJURY OCCUR ON EMPLOYER PREMISES? IF NO, LIST PLACE OF INJURY</a:t>
            </a:r>
          </a:p>
          <a:p>
            <a:pPr marL="1085850" lvl="1" indent="-685800"/>
            <a:r>
              <a:rPr lang="en-US" sz="1800" b="1" dirty="0">
                <a:latin typeface="Arial" panose="020B0604020202020204" pitchFamily="34" charset="0"/>
                <a:cs typeface="Arial" panose="020B0604020202020204" pitchFamily="34" charset="0"/>
              </a:rPr>
              <a:t>SUPERVISOR’S NAME</a:t>
            </a:r>
          </a:p>
          <a:p>
            <a:pPr marL="1085850" lvl="1" indent="-685800"/>
            <a:r>
              <a:rPr lang="en-US" sz="1800" b="1" dirty="0">
                <a:latin typeface="Arial" panose="020B0604020202020204" pitchFamily="34" charset="0"/>
                <a:cs typeface="Arial" panose="020B0604020202020204" pitchFamily="34" charset="0"/>
              </a:rPr>
              <a:t>SUPERVISOR’S PHONE:</a:t>
            </a:r>
          </a:p>
          <a:p>
            <a:pPr marL="1085850" lvl="1" indent="-685800"/>
            <a:r>
              <a:rPr lang="en-US" sz="1800" b="1" dirty="0">
                <a:latin typeface="Arial" panose="020B0604020202020204" pitchFamily="34" charset="0"/>
                <a:cs typeface="Arial" panose="020B0604020202020204" pitchFamily="34" charset="0"/>
              </a:rPr>
              <a:t>EMPLOYER FAX:</a:t>
            </a:r>
          </a:p>
          <a:p>
            <a:pPr marL="1085850" lvl="1" indent="-685800"/>
            <a:r>
              <a:rPr lang="en-US" sz="1800" b="1" dirty="0">
                <a:latin typeface="Arial" panose="020B0604020202020204" pitchFamily="34" charset="0"/>
                <a:cs typeface="Arial" panose="020B0604020202020204" pitchFamily="34" charset="0"/>
              </a:rPr>
              <a:t>NATURE/CAUSE OF INJURY:</a:t>
            </a:r>
            <a:endParaRPr lang="en-US" sz="300" b="1" dirty="0">
              <a:latin typeface="Berlin Sans FB Demi" panose="020E0802020502020306" pitchFamily="34" charset="0"/>
            </a:endParaRPr>
          </a:p>
        </p:txBody>
      </p:sp>
      <p:sp>
        <p:nvSpPr>
          <p:cNvPr id="4" name="Rectangle 3"/>
          <p:cNvSpPr/>
          <p:nvPr/>
        </p:nvSpPr>
        <p:spPr>
          <a:xfrm>
            <a:off x="838200" y="1447800"/>
            <a:ext cx="7171765" cy="830997"/>
          </a:xfrm>
          <a:prstGeom prst="rect">
            <a:avLst/>
          </a:prstGeom>
        </p:spPr>
        <p:txBody>
          <a:bodyPr wrap="square">
            <a:spAutoFit/>
          </a:bodyPr>
          <a:lstStyle/>
          <a:p>
            <a:pPr lvl="0" algn="ctr" fontAlgn="auto">
              <a:spcBef>
                <a:spcPct val="20000"/>
              </a:spcBef>
              <a:spcAft>
                <a:spcPts val="0"/>
              </a:spcAft>
              <a:buClr>
                <a:srgbClr val="31B6FD"/>
              </a:buClr>
              <a:buSzPct val="100000"/>
            </a:pPr>
            <a:r>
              <a:rPr lang="en-US" sz="2400" b="1" dirty="0">
                <a:solidFill>
                  <a:srgbClr val="073E87"/>
                </a:solidFill>
                <a:cs typeface="Arial" panose="020B0604020202020204" pitchFamily="34" charset="0"/>
              </a:rPr>
              <a:t>HEADER INFORMATION ON THE M-1 DIAGNOSTIC MEDICAL REPORT</a:t>
            </a:r>
          </a:p>
        </p:txBody>
      </p:sp>
      <p:pic>
        <p:nvPicPr>
          <p:cNvPr id="1229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2037" y="5413375"/>
            <a:ext cx="7778750" cy="1444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5789915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a:t>Patient Registration: </a:t>
            </a:r>
            <a:r>
              <a:rPr lang="en-US" dirty="0"/>
              <a:t>M-1 Form</a:t>
            </a:r>
          </a:p>
        </p:txBody>
      </p:sp>
      <p:sp>
        <p:nvSpPr>
          <p:cNvPr id="3" name="Content Placeholder 2"/>
          <p:cNvSpPr>
            <a:spLocks noGrp="1"/>
          </p:cNvSpPr>
          <p:nvPr>
            <p:ph idx="1"/>
          </p:nvPr>
        </p:nvSpPr>
        <p:spPr>
          <a:xfrm>
            <a:off x="762001" y="2209800"/>
            <a:ext cx="7518400" cy="3916363"/>
          </a:xfrm>
        </p:spPr>
        <p:txBody>
          <a:bodyPr>
            <a:normAutofit/>
          </a:bodyPr>
          <a:lstStyle/>
          <a:p>
            <a:r>
              <a:rPr lang="en-US" sz="4800" dirty="0">
                <a:cs typeface="Arial" panose="020B0604020202020204" pitchFamily="34" charset="0"/>
              </a:rPr>
              <a:t>Capture the employee/patient name, SSN, DOB, address and phone number.</a:t>
            </a:r>
            <a:endParaRPr lang="en-US" sz="3200" dirty="0">
              <a:cs typeface="Arial" panose="020B0604020202020204" pitchFamily="34" charset="0"/>
            </a:endParaRPr>
          </a:p>
          <a:p>
            <a:pPr marL="1085850" lvl="1" indent="-685800">
              <a:buFont typeface="Arial" panose="020B0604020202020204" pitchFamily="34" charset="0"/>
              <a:buChar char="•"/>
            </a:pPr>
            <a:endParaRPr lang="en-US" sz="5000" dirty="0">
              <a:latin typeface="Arial" panose="020B0604020202020204" pitchFamily="34" charset="0"/>
              <a:cs typeface="Arial" panose="020B0604020202020204" pitchFamily="34" charset="0"/>
            </a:endParaRPr>
          </a:p>
          <a:p>
            <a:pPr marL="685800" indent="-685800">
              <a:buFont typeface="Arial" panose="020B0604020202020204" pitchFamily="34" charset="0"/>
              <a:buChar char="•"/>
            </a:pPr>
            <a:endParaRPr lang="en-US" sz="1000" dirty="0">
              <a:latin typeface="Berlin Sans FB Demi" panose="020E0802020502020306" pitchFamily="34" charset="0"/>
            </a:endParaRPr>
          </a:p>
        </p:txBody>
      </p:sp>
      <p:pic>
        <p:nvPicPr>
          <p:cNvPr id="1331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8200" y="5411035"/>
            <a:ext cx="7778750" cy="1444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4392730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a:t>Patient Registration: </a:t>
            </a:r>
            <a:r>
              <a:rPr lang="en-US" dirty="0"/>
              <a:t>M-1 Form</a:t>
            </a:r>
          </a:p>
        </p:txBody>
      </p:sp>
      <p:sp>
        <p:nvSpPr>
          <p:cNvPr id="3" name="Content Placeholder 2"/>
          <p:cNvSpPr>
            <a:spLocks noGrp="1"/>
          </p:cNvSpPr>
          <p:nvPr>
            <p:ph idx="1"/>
          </p:nvPr>
        </p:nvSpPr>
        <p:spPr>
          <a:xfrm>
            <a:off x="685801" y="1905000"/>
            <a:ext cx="7620000" cy="4038600"/>
          </a:xfrm>
        </p:spPr>
        <p:txBody>
          <a:bodyPr>
            <a:noAutofit/>
          </a:bodyPr>
          <a:lstStyle/>
          <a:p>
            <a:r>
              <a:rPr lang="en-US" sz="4400" dirty="0">
                <a:cs typeface="Arial" panose="020B0604020202020204" pitchFamily="34" charset="0"/>
              </a:rPr>
              <a:t>Capture the name, address, and fax number of the employer of injury.</a:t>
            </a:r>
          </a:p>
          <a:p>
            <a:pPr marL="1085850" lvl="1" indent="-685800"/>
            <a:r>
              <a:rPr lang="en-US" sz="3600" dirty="0">
                <a:cs typeface="Arial" panose="020B0604020202020204" pitchFamily="34" charset="0"/>
              </a:rPr>
              <a:t>This may or may not be the patient’s current employer.</a:t>
            </a:r>
          </a:p>
        </p:txBody>
      </p:sp>
      <p:pic>
        <p:nvPicPr>
          <p:cNvPr id="1433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2625" y="5413375"/>
            <a:ext cx="7778750" cy="1444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7312629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a:t>Patient Registration: </a:t>
            </a:r>
            <a:r>
              <a:rPr lang="en-US" dirty="0"/>
              <a:t>M-1 Form</a:t>
            </a:r>
          </a:p>
        </p:txBody>
      </p:sp>
      <p:sp>
        <p:nvSpPr>
          <p:cNvPr id="3" name="Content Placeholder 2"/>
          <p:cNvSpPr>
            <a:spLocks noGrp="1"/>
          </p:cNvSpPr>
          <p:nvPr>
            <p:ph idx="1"/>
          </p:nvPr>
        </p:nvSpPr>
        <p:spPr>
          <a:xfrm>
            <a:off x="872067" y="2133601"/>
            <a:ext cx="7357533" cy="3276600"/>
          </a:xfrm>
        </p:spPr>
        <p:txBody>
          <a:bodyPr>
            <a:normAutofit fontScale="85000" lnSpcReduction="10000"/>
          </a:bodyPr>
          <a:lstStyle/>
          <a:p>
            <a:r>
              <a:rPr lang="en-US" sz="5400" dirty="0">
                <a:cs typeface="Arial" panose="020B0604020202020204" pitchFamily="34" charset="0"/>
              </a:rPr>
              <a:t>Capture the date, time  and location of the injury.</a:t>
            </a:r>
          </a:p>
          <a:p>
            <a:pPr marL="960120" lvl="1" indent="-685800"/>
            <a:r>
              <a:rPr lang="en-US" sz="5000" dirty="0">
                <a:cs typeface="Arial" panose="020B0604020202020204" pitchFamily="34" charset="0"/>
              </a:rPr>
              <a:t>This may or may not be the address of the employer.</a:t>
            </a:r>
          </a:p>
          <a:p>
            <a:pPr marL="960120" lvl="1" indent="-685800"/>
            <a:endParaRPr lang="en-US" sz="5000" dirty="0">
              <a:latin typeface="Arial" panose="020B0604020202020204" pitchFamily="34" charset="0"/>
              <a:cs typeface="Arial" panose="020B0604020202020204" pitchFamily="34" charset="0"/>
            </a:endParaRPr>
          </a:p>
          <a:p>
            <a:pPr marL="0" indent="0">
              <a:buNone/>
            </a:pPr>
            <a:endParaRPr lang="en-US" sz="5400" dirty="0">
              <a:latin typeface="Arial" panose="020B0604020202020204" pitchFamily="34" charset="0"/>
              <a:cs typeface="Arial" panose="020B0604020202020204" pitchFamily="34" charset="0"/>
            </a:endParaRPr>
          </a:p>
          <a:p>
            <a:pPr marL="0" indent="0">
              <a:buNone/>
            </a:pPr>
            <a:endParaRPr lang="en-US" sz="1000" dirty="0">
              <a:latin typeface="Berlin Sans FB Demi" panose="020E0802020502020306" pitchFamily="34" charset="0"/>
            </a:endParaRPr>
          </a:p>
        </p:txBody>
      </p:sp>
      <p:pic>
        <p:nvPicPr>
          <p:cNvPr id="1536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5208" y="5364540"/>
            <a:ext cx="7778750" cy="1444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1492669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a:t>Patient Registration: </a:t>
            </a:r>
            <a:r>
              <a:rPr lang="en-US" dirty="0"/>
              <a:t>M-1 Form</a:t>
            </a:r>
          </a:p>
        </p:txBody>
      </p:sp>
      <p:sp>
        <p:nvSpPr>
          <p:cNvPr id="3" name="Content Placeholder 2"/>
          <p:cNvSpPr>
            <a:spLocks noGrp="1"/>
          </p:cNvSpPr>
          <p:nvPr>
            <p:ph idx="1"/>
          </p:nvPr>
        </p:nvSpPr>
        <p:spPr>
          <a:xfrm>
            <a:off x="819150" y="2057400"/>
            <a:ext cx="7543800" cy="3733800"/>
          </a:xfrm>
        </p:spPr>
        <p:txBody>
          <a:bodyPr>
            <a:normAutofit/>
          </a:bodyPr>
          <a:lstStyle/>
          <a:p>
            <a:r>
              <a:rPr lang="en-US" sz="5400" dirty="0">
                <a:cs typeface="Arial" panose="020B0604020202020204" pitchFamily="34" charset="0"/>
              </a:rPr>
              <a:t>Capture the name and phone number of the employee’s supervisor.</a:t>
            </a:r>
          </a:p>
          <a:p>
            <a:pPr marL="0" indent="0">
              <a:buNone/>
            </a:pPr>
            <a:endParaRPr lang="en-US" sz="5400" dirty="0">
              <a:latin typeface="Arial" panose="020B0604020202020204" pitchFamily="34" charset="0"/>
              <a:cs typeface="Arial" panose="020B0604020202020204" pitchFamily="34" charset="0"/>
            </a:endParaRPr>
          </a:p>
          <a:p>
            <a:pPr marL="0" indent="0">
              <a:buNone/>
            </a:pPr>
            <a:endParaRPr lang="en-US" sz="1000" dirty="0">
              <a:latin typeface="Berlin Sans FB Demi" panose="020E0802020502020306" pitchFamily="34" charset="0"/>
            </a:endParaRPr>
          </a:p>
        </p:txBody>
      </p:sp>
      <p:pic>
        <p:nvPicPr>
          <p:cNvPr id="1638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8200" y="5257800"/>
            <a:ext cx="7778750" cy="1444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1100770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0"/>
            <a:ext cx="8229600" cy="1143000"/>
          </a:xfrm>
        </p:spPr>
        <p:txBody>
          <a:bodyPr>
            <a:normAutofit/>
          </a:bodyPr>
          <a:lstStyle/>
          <a:p>
            <a:r>
              <a:rPr lang="en-US" b="1" dirty="0"/>
              <a:t>Patient Registration: </a:t>
            </a:r>
            <a:r>
              <a:rPr lang="en-US" dirty="0"/>
              <a:t>M-1 Form</a:t>
            </a:r>
          </a:p>
        </p:txBody>
      </p:sp>
      <p:sp>
        <p:nvSpPr>
          <p:cNvPr id="3" name="Content Placeholder 2"/>
          <p:cNvSpPr>
            <a:spLocks noGrp="1"/>
          </p:cNvSpPr>
          <p:nvPr>
            <p:ph idx="1"/>
          </p:nvPr>
        </p:nvSpPr>
        <p:spPr>
          <a:xfrm>
            <a:off x="563751" y="2057400"/>
            <a:ext cx="8000999" cy="3581399"/>
          </a:xfrm>
        </p:spPr>
        <p:txBody>
          <a:bodyPr>
            <a:normAutofit fontScale="85000" lnSpcReduction="10000"/>
          </a:bodyPr>
          <a:lstStyle/>
          <a:p>
            <a:r>
              <a:rPr lang="en-US" sz="5400" dirty="0">
                <a:cs typeface="Arial" panose="020B0604020202020204" pitchFamily="34" charset="0"/>
              </a:rPr>
              <a:t>Capture the nature/cause of the employee/patient’s work-related injury or illness.</a:t>
            </a:r>
          </a:p>
          <a:p>
            <a:pPr marL="1085850" lvl="1" indent="-685800"/>
            <a:r>
              <a:rPr lang="en-US" sz="5000" dirty="0">
                <a:solidFill>
                  <a:srgbClr val="FF0000"/>
                </a:solidFill>
                <a:cs typeface="Arial" panose="020B0604020202020204" pitchFamily="34" charset="0"/>
              </a:rPr>
              <a:t>Use words, not diagnosis codes!</a:t>
            </a:r>
          </a:p>
          <a:p>
            <a:pPr marL="0" indent="0">
              <a:buNone/>
            </a:pPr>
            <a:endParaRPr lang="en-US" sz="5400" dirty="0">
              <a:latin typeface="Arial" panose="020B0604020202020204" pitchFamily="34" charset="0"/>
              <a:cs typeface="Arial" panose="020B0604020202020204" pitchFamily="34" charset="0"/>
            </a:endParaRPr>
          </a:p>
          <a:p>
            <a:pPr marL="0" indent="0">
              <a:buNone/>
            </a:pPr>
            <a:endParaRPr lang="en-US" sz="1000" dirty="0">
              <a:latin typeface="Berlin Sans FB Demi" panose="020E0802020502020306" pitchFamily="34" charset="0"/>
            </a:endParaRPr>
          </a:p>
        </p:txBody>
      </p:sp>
      <p:pic>
        <p:nvPicPr>
          <p:cNvPr id="1741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4876" y="5413375"/>
            <a:ext cx="7778750" cy="1444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4288022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1950" y="152400"/>
            <a:ext cx="8229600" cy="1143000"/>
          </a:xfrm>
        </p:spPr>
        <p:txBody>
          <a:bodyPr>
            <a:normAutofit/>
          </a:bodyPr>
          <a:lstStyle/>
          <a:p>
            <a:pPr algn="ctr"/>
            <a:r>
              <a:rPr lang="en-US" sz="5400" dirty="0">
                <a:solidFill>
                  <a:srgbClr val="002060"/>
                </a:solidFill>
              </a:rPr>
              <a:t>Headlines</a:t>
            </a:r>
          </a:p>
        </p:txBody>
      </p:sp>
      <p:sp>
        <p:nvSpPr>
          <p:cNvPr id="3" name="Content Placeholder 2"/>
          <p:cNvSpPr>
            <a:spLocks noGrp="1"/>
          </p:cNvSpPr>
          <p:nvPr>
            <p:ph idx="1"/>
          </p:nvPr>
        </p:nvSpPr>
        <p:spPr>
          <a:xfrm>
            <a:off x="605847" y="1295400"/>
            <a:ext cx="7728672" cy="4678363"/>
          </a:xfrm>
        </p:spPr>
        <p:txBody>
          <a:bodyPr>
            <a:noAutofit/>
          </a:bodyPr>
          <a:lstStyle/>
          <a:p>
            <a:pPr>
              <a:buFont typeface="Arial" panose="020B0604020202020204" pitchFamily="34" charset="0"/>
              <a:buChar char="•"/>
            </a:pPr>
            <a:r>
              <a:rPr lang="en-US" sz="4000" dirty="0">
                <a:solidFill>
                  <a:srgbClr val="002060"/>
                </a:solidFill>
              </a:rPr>
              <a:t>Notice requirement changed to 60 days for dates of injury on or after 1/1/2020</a:t>
            </a:r>
          </a:p>
          <a:p>
            <a:pPr>
              <a:buFont typeface="Arial" panose="020B0604020202020204" pitchFamily="34" charset="0"/>
              <a:buChar char="•"/>
            </a:pPr>
            <a:r>
              <a:rPr lang="en-US" sz="4000" dirty="0">
                <a:solidFill>
                  <a:srgbClr val="002060"/>
                </a:solidFill>
              </a:rPr>
              <a:t>Annual update complete</a:t>
            </a:r>
          </a:p>
          <a:p>
            <a:pPr>
              <a:buFont typeface="Arial" panose="020B0604020202020204" pitchFamily="34" charset="0"/>
              <a:buChar char="•"/>
            </a:pPr>
            <a:r>
              <a:rPr lang="en-US" sz="4000" dirty="0">
                <a:solidFill>
                  <a:srgbClr val="002060"/>
                </a:solidFill>
              </a:rPr>
              <a:t>Next periodic update will be undertaken in 2020</a:t>
            </a:r>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 y="5410200"/>
            <a:ext cx="7780337" cy="1447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0594029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0"/>
            <a:ext cx="8229600" cy="1143000"/>
          </a:xfrm>
        </p:spPr>
        <p:txBody>
          <a:bodyPr>
            <a:normAutofit/>
          </a:bodyPr>
          <a:lstStyle/>
          <a:p>
            <a:r>
              <a:rPr lang="en-US" b="1" dirty="0"/>
              <a:t>Patient Registration: </a:t>
            </a:r>
            <a:r>
              <a:rPr lang="en-US" dirty="0"/>
              <a:t>M-1 Form</a:t>
            </a:r>
          </a:p>
        </p:txBody>
      </p:sp>
      <p:sp>
        <p:nvSpPr>
          <p:cNvPr id="3" name="Content Placeholder 2"/>
          <p:cNvSpPr>
            <a:spLocks noGrp="1"/>
          </p:cNvSpPr>
          <p:nvPr>
            <p:ph idx="1"/>
          </p:nvPr>
        </p:nvSpPr>
        <p:spPr>
          <a:xfrm>
            <a:off x="563751" y="2057400"/>
            <a:ext cx="8000999" cy="3581399"/>
          </a:xfrm>
        </p:spPr>
        <p:txBody>
          <a:bodyPr>
            <a:normAutofit/>
          </a:bodyPr>
          <a:lstStyle/>
          <a:p>
            <a:r>
              <a:rPr lang="en-US" sz="5400" dirty="0">
                <a:cs typeface="Arial" panose="020B0604020202020204" pitchFamily="34" charset="0"/>
              </a:rPr>
              <a:t>“Pain”, “Burn”, “Cut” etc. is not enough.</a:t>
            </a:r>
          </a:p>
          <a:p>
            <a:pPr lvl="1"/>
            <a:r>
              <a:rPr lang="en-US" sz="4800" dirty="0">
                <a:cs typeface="Arial" panose="020B0604020202020204" pitchFamily="34" charset="0"/>
              </a:rPr>
              <a:t>What was the cause of the pain, burn, cut?</a:t>
            </a:r>
          </a:p>
          <a:p>
            <a:pPr marL="667512" lvl="2" indent="0">
              <a:buNone/>
            </a:pPr>
            <a:endParaRPr lang="en-US" sz="4500" dirty="0">
              <a:solidFill>
                <a:srgbClr val="FF0000"/>
              </a:solidFill>
              <a:cs typeface="Arial" panose="020B0604020202020204" pitchFamily="34" charset="0"/>
            </a:endParaRPr>
          </a:p>
          <a:p>
            <a:pPr marL="0" indent="0">
              <a:buNone/>
            </a:pPr>
            <a:endParaRPr lang="en-US" sz="5400" dirty="0">
              <a:latin typeface="Arial" panose="020B0604020202020204" pitchFamily="34" charset="0"/>
              <a:cs typeface="Arial" panose="020B0604020202020204" pitchFamily="34" charset="0"/>
            </a:endParaRPr>
          </a:p>
          <a:p>
            <a:pPr marL="0" indent="0">
              <a:buNone/>
            </a:pPr>
            <a:endParaRPr lang="en-US" sz="1000" dirty="0">
              <a:latin typeface="Berlin Sans FB Demi" panose="020E0802020502020306" pitchFamily="34" charset="0"/>
            </a:endParaRPr>
          </a:p>
        </p:txBody>
      </p:sp>
      <p:pic>
        <p:nvPicPr>
          <p:cNvPr id="1741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4876" y="5413375"/>
            <a:ext cx="7778750" cy="1444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7922779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Box 26"/>
          <p:cNvSpPr txBox="1">
            <a:spLocks noChangeArrowheads="1"/>
          </p:cNvSpPr>
          <p:nvPr/>
        </p:nvSpPr>
        <p:spPr bwMode="auto">
          <a:xfrm>
            <a:off x="706754" y="442852"/>
            <a:ext cx="3348964" cy="801960"/>
          </a:xfrm>
          <a:prstGeom prst="rect">
            <a:avLst/>
          </a:prstGeom>
          <a:ln>
            <a:headEnd/>
            <a:tailEnd/>
          </a:ln>
        </p:spPr>
        <p:style>
          <a:lnRef idx="2">
            <a:schemeClr val="accent1"/>
          </a:lnRef>
          <a:fillRef idx="1">
            <a:schemeClr val="lt1"/>
          </a:fillRef>
          <a:effectRef idx="0">
            <a:schemeClr val="accent1"/>
          </a:effectRef>
          <a:fontRef idx="minor">
            <a:schemeClr val="dk1"/>
          </a:fontRef>
        </p:style>
        <p:txBody>
          <a:bodyPr wrap="square" lIns="27432" tIns="22860" rIns="27432" bIns="0" anchor="t" upright="1"/>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rtl="0">
              <a:defRPr sz="1000"/>
            </a:pPr>
            <a:endParaRPr lang="en-US" sz="1000" b="0" i="0" u="none" strike="noStrike" baseline="0" dirty="0">
              <a:solidFill>
                <a:srgbClr val="000000"/>
              </a:solidFill>
              <a:latin typeface="Arial"/>
              <a:cs typeface="Arial"/>
            </a:endParaRPr>
          </a:p>
          <a:p>
            <a:pPr algn="ctr" rtl="0">
              <a:defRPr sz="1000"/>
            </a:pPr>
            <a:r>
              <a:rPr lang="en-US" sz="2000" b="0" i="0" u="none" strike="noStrike" baseline="0" dirty="0">
                <a:solidFill>
                  <a:schemeClr val="tx1">
                    <a:lumMod val="40000"/>
                    <a:lumOff val="60000"/>
                  </a:schemeClr>
                </a:solidFill>
                <a:latin typeface="Arial Black" pitchFamily="34" charset="0"/>
                <a:cs typeface="Arial"/>
              </a:rPr>
              <a:t>Patient Registration</a:t>
            </a:r>
          </a:p>
        </p:txBody>
      </p:sp>
      <p:sp>
        <p:nvSpPr>
          <p:cNvPr id="8" name="Text Box 26"/>
          <p:cNvSpPr txBox="1">
            <a:spLocks noChangeArrowheads="1"/>
          </p:cNvSpPr>
          <p:nvPr/>
        </p:nvSpPr>
        <p:spPr bwMode="auto">
          <a:xfrm>
            <a:off x="745374" y="1691618"/>
            <a:ext cx="3348964" cy="801960"/>
          </a:xfrm>
          <a:prstGeom prst="rect">
            <a:avLst/>
          </a:prstGeom>
          <a:ln>
            <a:headEnd/>
            <a:tailEnd/>
          </a:ln>
        </p:spPr>
        <p:style>
          <a:lnRef idx="2">
            <a:schemeClr val="accent1"/>
          </a:lnRef>
          <a:fillRef idx="1">
            <a:schemeClr val="lt1"/>
          </a:fillRef>
          <a:effectRef idx="0">
            <a:schemeClr val="accent1"/>
          </a:effectRef>
          <a:fontRef idx="minor">
            <a:schemeClr val="dk1"/>
          </a:fontRef>
        </p:style>
        <p:txBody>
          <a:bodyPr wrap="square" lIns="27432" tIns="22860" rIns="27432" bIns="0" anchor="t" upright="1"/>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marL="0" indent="0" algn="ctr" rtl="0">
              <a:defRPr sz="1000"/>
            </a:pPr>
            <a:endParaRPr lang="en-US" sz="2000" dirty="0">
              <a:solidFill>
                <a:schemeClr val="tx1">
                  <a:lumMod val="40000"/>
                  <a:lumOff val="60000"/>
                </a:schemeClr>
              </a:solidFill>
              <a:latin typeface="Arial Black" pitchFamily="34" charset="0"/>
              <a:cs typeface="Arial"/>
            </a:endParaRPr>
          </a:p>
          <a:p>
            <a:pPr marL="0" indent="0" algn="ctr" rtl="0">
              <a:defRPr sz="1000"/>
            </a:pPr>
            <a:r>
              <a:rPr lang="en-US" sz="2000" dirty="0">
                <a:solidFill>
                  <a:schemeClr val="tx1">
                    <a:lumMod val="40000"/>
                    <a:lumOff val="60000"/>
                  </a:schemeClr>
                </a:solidFill>
                <a:latin typeface="Arial Black" pitchFamily="34" charset="0"/>
                <a:cs typeface="Arial"/>
              </a:rPr>
              <a:t>Patient Encounter</a:t>
            </a:r>
            <a:endParaRPr lang="en-US" sz="2000" b="0" i="0" u="none" strike="noStrike" baseline="0" dirty="0">
              <a:solidFill>
                <a:schemeClr val="tx1">
                  <a:lumMod val="40000"/>
                  <a:lumOff val="60000"/>
                </a:schemeClr>
              </a:solidFill>
              <a:latin typeface="Arial Black" pitchFamily="34" charset="0"/>
              <a:cs typeface="Arial"/>
            </a:endParaRPr>
          </a:p>
        </p:txBody>
      </p:sp>
      <p:sp>
        <p:nvSpPr>
          <p:cNvPr id="9" name="Flowchart: Document 8"/>
          <p:cNvSpPr/>
          <p:nvPr/>
        </p:nvSpPr>
        <p:spPr>
          <a:xfrm>
            <a:off x="5137458" y="1852009"/>
            <a:ext cx="2177741" cy="1019635"/>
          </a:xfrm>
          <a:prstGeom prst="flowChartDocument">
            <a:avLst/>
          </a:prstGeom>
        </p:spPr>
        <p:style>
          <a:lnRef idx="2">
            <a:schemeClr val="accent1"/>
          </a:lnRef>
          <a:fillRef idx="1">
            <a:schemeClr val="l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r>
              <a:rPr lang="en-US" sz="1800" b="0" i="0" u="none" strike="noStrike" baseline="0" dirty="0">
                <a:solidFill>
                  <a:schemeClr val="tx1">
                    <a:lumMod val="40000"/>
                    <a:lumOff val="60000"/>
                  </a:schemeClr>
                </a:solidFill>
                <a:latin typeface="Arial Black" pitchFamily="34" charset="0"/>
                <a:ea typeface="+mn-ea"/>
                <a:cs typeface="Arial"/>
              </a:rPr>
              <a:t>M-1 Form</a:t>
            </a:r>
            <a:r>
              <a:rPr lang="en-US" sz="1800" b="0" i="0" u="none" strike="noStrike" dirty="0">
                <a:solidFill>
                  <a:schemeClr val="tx1">
                    <a:lumMod val="40000"/>
                    <a:lumOff val="60000"/>
                  </a:schemeClr>
                </a:solidFill>
                <a:latin typeface="Arial Black" pitchFamily="34" charset="0"/>
                <a:ea typeface="+mn-ea"/>
                <a:cs typeface="Arial"/>
              </a:rPr>
              <a:t> to EE/ER within 5 days</a:t>
            </a:r>
            <a:endParaRPr lang="en-US" sz="1800" b="0" i="0" u="none" strike="noStrike" baseline="0" dirty="0">
              <a:solidFill>
                <a:schemeClr val="tx1">
                  <a:lumMod val="40000"/>
                  <a:lumOff val="60000"/>
                </a:schemeClr>
              </a:solidFill>
              <a:latin typeface="Arial Black" pitchFamily="34" charset="0"/>
              <a:ea typeface="+mn-ea"/>
              <a:cs typeface="Arial"/>
            </a:endParaRPr>
          </a:p>
        </p:txBody>
      </p:sp>
      <p:sp>
        <p:nvSpPr>
          <p:cNvPr id="10" name="Flowchart: Document 9"/>
          <p:cNvSpPr/>
          <p:nvPr/>
        </p:nvSpPr>
        <p:spPr>
          <a:xfrm>
            <a:off x="800275" y="2917471"/>
            <a:ext cx="3056158" cy="939437"/>
          </a:xfrm>
          <a:prstGeom prst="flowChartDocument">
            <a:avLst/>
          </a:prstGeom>
        </p:spPr>
        <p:style>
          <a:lnRef idx="2">
            <a:schemeClr val="accent1"/>
          </a:lnRef>
          <a:fillRef idx="1">
            <a:schemeClr val="l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endParaRPr lang="en-US" sz="2000" dirty="0">
              <a:solidFill>
                <a:schemeClr val="tx1">
                  <a:lumMod val="40000"/>
                  <a:lumOff val="60000"/>
                </a:schemeClr>
              </a:solidFill>
              <a:latin typeface="Arial Black" pitchFamily="34" charset="0"/>
            </a:endParaRPr>
          </a:p>
          <a:p>
            <a:pPr algn="ctr"/>
            <a:r>
              <a:rPr lang="en-US" sz="2000" dirty="0">
                <a:solidFill>
                  <a:schemeClr val="tx1">
                    <a:lumMod val="40000"/>
                    <a:lumOff val="60000"/>
                  </a:schemeClr>
                </a:solidFill>
                <a:latin typeface="Arial Black" pitchFamily="34" charset="0"/>
              </a:rPr>
              <a:t>Billing</a:t>
            </a:r>
          </a:p>
        </p:txBody>
      </p:sp>
      <p:sp>
        <p:nvSpPr>
          <p:cNvPr id="11" name="Text Box 26"/>
          <p:cNvSpPr txBox="1">
            <a:spLocks noChangeArrowheads="1"/>
          </p:cNvSpPr>
          <p:nvPr/>
        </p:nvSpPr>
        <p:spPr bwMode="auto">
          <a:xfrm>
            <a:off x="745374" y="4257889"/>
            <a:ext cx="3348964" cy="801960"/>
          </a:xfrm>
          <a:prstGeom prst="rect">
            <a:avLst/>
          </a:prstGeom>
          <a:ln>
            <a:headEnd/>
            <a:tailEnd/>
          </a:ln>
        </p:spPr>
        <p:style>
          <a:lnRef idx="2">
            <a:schemeClr val="accent1"/>
          </a:lnRef>
          <a:fillRef idx="1">
            <a:schemeClr val="lt1"/>
          </a:fillRef>
          <a:effectRef idx="0">
            <a:schemeClr val="accent1"/>
          </a:effectRef>
          <a:fontRef idx="minor">
            <a:schemeClr val="dk1"/>
          </a:fontRef>
        </p:style>
        <p:txBody>
          <a:bodyPr wrap="square" lIns="27432" tIns="22860" rIns="27432" bIns="0" anchor="t" upright="1"/>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rtl="0">
              <a:defRPr sz="1000"/>
            </a:pPr>
            <a:endParaRPr lang="en-US" sz="1000" b="0" i="0" u="none" strike="noStrike" baseline="0" dirty="0">
              <a:solidFill>
                <a:schemeClr val="tx1">
                  <a:lumMod val="40000"/>
                  <a:lumOff val="60000"/>
                </a:schemeClr>
              </a:solidFill>
              <a:latin typeface="Arial"/>
              <a:cs typeface="Arial"/>
            </a:endParaRPr>
          </a:p>
          <a:p>
            <a:pPr algn="ctr" rtl="0">
              <a:defRPr sz="1000"/>
            </a:pPr>
            <a:r>
              <a:rPr lang="en-US" sz="2000" b="0" i="0" u="none" strike="noStrike" baseline="0" dirty="0">
                <a:solidFill>
                  <a:schemeClr val="tx1">
                    <a:lumMod val="40000"/>
                    <a:lumOff val="60000"/>
                  </a:schemeClr>
                </a:solidFill>
                <a:latin typeface="Arial Black" pitchFamily="34" charset="0"/>
                <a:cs typeface="Arial"/>
              </a:rPr>
              <a:t>Reimbursement </a:t>
            </a:r>
          </a:p>
        </p:txBody>
      </p:sp>
      <p:sp>
        <p:nvSpPr>
          <p:cNvPr id="12" name="Flowchart: Manual Operation 11"/>
          <p:cNvSpPr/>
          <p:nvPr/>
        </p:nvSpPr>
        <p:spPr>
          <a:xfrm>
            <a:off x="763674" y="5483742"/>
            <a:ext cx="3092759" cy="1145657"/>
          </a:xfrm>
          <a:prstGeom prst="flowChartManualOperation">
            <a:avLst/>
          </a:prstGeom>
        </p:spPr>
        <p:style>
          <a:lnRef idx="2">
            <a:schemeClr val="accent1"/>
          </a:lnRef>
          <a:fillRef idx="1">
            <a:schemeClr val="l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r>
              <a:rPr lang="en-US" sz="2000" baseline="0" dirty="0">
                <a:solidFill>
                  <a:schemeClr val="tx1">
                    <a:lumMod val="40000"/>
                    <a:lumOff val="60000"/>
                  </a:schemeClr>
                </a:solidFill>
                <a:latin typeface="Arial Black" pitchFamily="34" charset="0"/>
              </a:rPr>
              <a:t>Provider Review</a:t>
            </a:r>
            <a:endParaRPr lang="en-US" sz="2000" dirty="0">
              <a:solidFill>
                <a:schemeClr val="tx1">
                  <a:lumMod val="40000"/>
                  <a:lumOff val="60000"/>
                </a:schemeClr>
              </a:solidFill>
              <a:latin typeface="Arial Black" pitchFamily="34" charset="0"/>
            </a:endParaRPr>
          </a:p>
        </p:txBody>
      </p:sp>
      <p:sp>
        <p:nvSpPr>
          <p:cNvPr id="13" name="Down Arrow 12"/>
          <p:cNvSpPr/>
          <p:nvPr/>
        </p:nvSpPr>
        <p:spPr>
          <a:xfrm>
            <a:off x="2117900" y="1290638"/>
            <a:ext cx="292806" cy="32078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lang="en-US" sz="1100"/>
          </a:p>
        </p:txBody>
      </p:sp>
      <p:sp>
        <p:nvSpPr>
          <p:cNvPr id="14" name="Down Arrow 13"/>
          <p:cNvSpPr/>
          <p:nvPr/>
        </p:nvSpPr>
        <p:spPr>
          <a:xfrm>
            <a:off x="2117900" y="2550861"/>
            <a:ext cx="292806" cy="32078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lang="en-US" sz="1100"/>
          </a:p>
        </p:txBody>
      </p:sp>
      <p:sp>
        <p:nvSpPr>
          <p:cNvPr id="15" name="Down Arrow 14"/>
          <p:cNvSpPr/>
          <p:nvPr/>
        </p:nvSpPr>
        <p:spPr>
          <a:xfrm>
            <a:off x="2099600" y="3879823"/>
            <a:ext cx="292806" cy="32078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lang="en-US" sz="1100"/>
          </a:p>
        </p:txBody>
      </p:sp>
      <p:sp>
        <p:nvSpPr>
          <p:cNvPr id="16" name="Down Arrow 15"/>
          <p:cNvSpPr/>
          <p:nvPr/>
        </p:nvSpPr>
        <p:spPr>
          <a:xfrm>
            <a:off x="2081299" y="5117132"/>
            <a:ext cx="292806" cy="32078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lang="en-US" sz="1100"/>
          </a:p>
        </p:txBody>
      </p:sp>
      <p:sp>
        <p:nvSpPr>
          <p:cNvPr id="17" name="Right Arrow 16"/>
          <p:cNvSpPr/>
          <p:nvPr/>
        </p:nvSpPr>
        <p:spPr>
          <a:xfrm>
            <a:off x="4405444" y="2046772"/>
            <a:ext cx="475809" cy="17184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lang="en-US" sz="1100"/>
          </a:p>
        </p:txBody>
      </p:sp>
      <p:sp>
        <p:nvSpPr>
          <p:cNvPr id="31" name="Flowchart: Document 30"/>
          <p:cNvSpPr/>
          <p:nvPr/>
        </p:nvSpPr>
        <p:spPr>
          <a:xfrm>
            <a:off x="5137458" y="5672774"/>
            <a:ext cx="2863542" cy="956625"/>
          </a:xfrm>
          <a:prstGeom prst="flowChartDocument">
            <a:avLst/>
          </a:prstGeom>
        </p:spPr>
        <p:style>
          <a:lnRef idx="2">
            <a:schemeClr val="accent1"/>
          </a:lnRef>
          <a:fillRef idx="1">
            <a:schemeClr val="l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r>
              <a:rPr lang="en-US" sz="1800" b="0" i="0" u="none" strike="noStrike" baseline="0" dirty="0">
                <a:solidFill>
                  <a:schemeClr val="tx1">
                    <a:lumMod val="40000"/>
                    <a:lumOff val="60000"/>
                  </a:schemeClr>
                </a:solidFill>
                <a:latin typeface="Arial Black" pitchFamily="34" charset="0"/>
                <a:ea typeface="+mn-ea"/>
                <a:cs typeface="Arial"/>
              </a:rPr>
              <a:t>Appeal/Request</a:t>
            </a:r>
            <a:r>
              <a:rPr lang="en-US" sz="1800" b="0" i="0" u="none" strike="noStrike" dirty="0">
                <a:solidFill>
                  <a:schemeClr val="tx1">
                    <a:lumMod val="40000"/>
                    <a:lumOff val="60000"/>
                  </a:schemeClr>
                </a:solidFill>
                <a:latin typeface="Arial Black" pitchFamily="34" charset="0"/>
                <a:ea typeface="+mn-ea"/>
                <a:cs typeface="Arial"/>
              </a:rPr>
              <a:t> for Reconsideration</a:t>
            </a:r>
          </a:p>
          <a:p>
            <a:pPr algn="ctr"/>
            <a:r>
              <a:rPr lang="en-US" sz="1800" baseline="0" dirty="0">
                <a:solidFill>
                  <a:schemeClr val="tx1">
                    <a:lumMod val="40000"/>
                    <a:lumOff val="60000"/>
                  </a:schemeClr>
                </a:solidFill>
                <a:latin typeface="Arial Black" pitchFamily="34" charset="0"/>
                <a:cs typeface="Arial"/>
              </a:rPr>
              <a:t>Provider Petition</a:t>
            </a:r>
            <a:endParaRPr lang="en-US" sz="1800" b="0" i="0" u="none" strike="noStrike" baseline="0" dirty="0">
              <a:solidFill>
                <a:schemeClr val="tx1">
                  <a:lumMod val="40000"/>
                  <a:lumOff val="60000"/>
                </a:schemeClr>
              </a:solidFill>
              <a:latin typeface="Arial Black" pitchFamily="34" charset="0"/>
              <a:ea typeface="+mn-ea"/>
              <a:cs typeface="Arial"/>
            </a:endParaRPr>
          </a:p>
        </p:txBody>
      </p:sp>
      <p:sp>
        <p:nvSpPr>
          <p:cNvPr id="18" name="Right Arrow 17"/>
          <p:cNvSpPr/>
          <p:nvPr/>
        </p:nvSpPr>
        <p:spPr>
          <a:xfrm>
            <a:off x="4405443" y="5970645"/>
            <a:ext cx="475809" cy="17184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lang="en-US" sz="1100"/>
          </a:p>
        </p:txBody>
      </p:sp>
      <p:sp>
        <p:nvSpPr>
          <p:cNvPr id="19" name="Right Arrow 18"/>
          <p:cNvSpPr/>
          <p:nvPr/>
        </p:nvSpPr>
        <p:spPr>
          <a:xfrm>
            <a:off x="4405638" y="3247571"/>
            <a:ext cx="475615" cy="171450"/>
          </a:xfrm>
          <a:prstGeom prst="rightArrow">
            <a:avLst/>
          </a:prstGeom>
          <a:solidFill>
            <a:srgbClr val="00B0F0"/>
          </a:solidFill>
          <a:ln w="25400" cap="flat" cmpd="sng" algn="ctr">
            <a:solidFill>
              <a:srgbClr val="00B0F0"/>
            </a:solidFill>
            <a:prstDash val="solid"/>
          </a:ln>
          <a:effectLst/>
        </p:spPr>
        <p:txBody>
          <a:bodyPr rot="0" spcFirstLastPara="0" vert="horz" wrap="square" lIns="91440" tIns="45720" rIns="91440" bIns="45720" numCol="1" spcCol="0" rtlCol="0" fromWordArt="0" anchor="t" anchorCtr="0" forceAA="0" compatLnSpc="1">
            <a:prstTxWarp prst="textNoShape">
              <a:avLst/>
            </a:prstTxWarp>
            <a:noAutofit/>
          </a:bodyPr>
          <a:lstStyle/>
          <a:p>
            <a:endParaRPr lang="en-US"/>
          </a:p>
        </p:txBody>
      </p:sp>
      <p:sp>
        <p:nvSpPr>
          <p:cNvPr id="20" name="Flowchart: Document 19"/>
          <p:cNvSpPr/>
          <p:nvPr/>
        </p:nvSpPr>
        <p:spPr>
          <a:xfrm>
            <a:off x="5115387" y="3105231"/>
            <a:ext cx="2438400" cy="1152658"/>
          </a:xfrm>
          <a:prstGeom prst="flowChartDocument">
            <a:avLst/>
          </a:prstGeom>
          <a:solidFill>
            <a:sysClr val="window" lastClr="FFFFFF"/>
          </a:solidFill>
          <a:ln w="25400" cap="flat" cmpd="sng" algn="ctr">
            <a:solidFill>
              <a:srgbClr val="00B0F0"/>
            </a:solidFill>
            <a:prstDash val="solid"/>
          </a:ln>
          <a:effectLst/>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algn="ctr" fontAlgn="base">
              <a:spcBef>
                <a:spcPts val="0"/>
              </a:spcBef>
              <a:spcAft>
                <a:spcPts val="0"/>
              </a:spcAft>
            </a:pPr>
            <a:r>
              <a:rPr lang="en-US" kern="1200" dirty="0">
                <a:solidFill>
                  <a:srgbClr val="999999"/>
                </a:solidFill>
                <a:effectLst/>
                <a:latin typeface="Arial Black"/>
                <a:ea typeface="Times New Roman"/>
                <a:cs typeface="Arial"/>
              </a:rPr>
              <a:t>Health care records must also be sent with the bills</a:t>
            </a:r>
            <a:endParaRPr lang="en-US" dirty="0">
              <a:effectLst/>
              <a:latin typeface="Times New Roman"/>
              <a:ea typeface="Times New Roman"/>
            </a:endParaRPr>
          </a:p>
        </p:txBody>
      </p:sp>
      <p:sp>
        <p:nvSpPr>
          <p:cNvPr id="2" name="Oval 1"/>
          <p:cNvSpPr/>
          <p:nvPr/>
        </p:nvSpPr>
        <p:spPr>
          <a:xfrm>
            <a:off x="354134" y="1443283"/>
            <a:ext cx="7646865" cy="142836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1433790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1143000"/>
          </a:xfrm>
        </p:spPr>
        <p:txBody>
          <a:bodyPr>
            <a:normAutofit fontScale="90000"/>
          </a:bodyPr>
          <a:lstStyle/>
          <a:p>
            <a:r>
              <a:rPr lang="en-US" b="1" dirty="0"/>
              <a:t>Authorization:</a:t>
            </a:r>
            <a:br>
              <a:rPr lang="en-US" dirty="0"/>
            </a:br>
            <a:r>
              <a:rPr lang="en-US" dirty="0"/>
              <a:t>MFS Section 1.05</a:t>
            </a:r>
          </a:p>
        </p:txBody>
      </p:sp>
      <p:sp>
        <p:nvSpPr>
          <p:cNvPr id="3" name="Content Placeholder 2"/>
          <p:cNvSpPr>
            <a:spLocks noGrp="1"/>
          </p:cNvSpPr>
          <p:nvPr>
            <p:ph idx="1"/>
          </p:nvPr>
        </p:nvSpPr>
        <p:spPr>
          <a:xfrm>
            <a:off x="381000" y="1600200"/>
            <a:ext cx="8382000" cy="3851356"/>
          </a:xfrm>
        </p:spPr>
        <p:txBody>
          <a:bodyPr>
            <a:normAutofit lnSpcReduction="10000"/>
          </a:bodyPr>
          <a:lstStyle/>
          <a:p>
            <a:pPr lvl="0"/>
            <a:r>
              <a:rPr lang="en-US" sz="3000" dirty="0"/>
              <a:t>Nothing in the Act or these rules requires the authorization of medical, surgical and hospital services, nursing, medicines, and mechanical, surgical aids provided pursuant to 39­-A M.R.S.A. § 206. </a:t>
            </a:r>
          </a:p>
          <a:p>
            <a:pPr lvl="1"/>
            <a:r>
              <a:rPr lang="en-US" sz="2800" dirty="0">
                <a:solidFill>
                  <a:srgbClr val="FF0000"/>
                </a:solidFill>
              </a:rPr>
              <a:t>The patient directs his/her own care after the first 10 days.  Do not hold off on treatment for pre-authorization as pre-authorization is not a guarantee of payment.</a:t>
            </a:r>
          </a:p>
          <a:p>
            <a:endParaRPr lang="en-US" sz="3000" dirty="0"/>
          </a:p>
        </p:txBody>
      </p:sp>
      <p:pic>
        <p:nvPicPr>
          <p:cNvPr id="4710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2625" y="5451556"/>
            <a:ext cx="7778750" cy="1438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8517834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7350" y="685800"/>
            <a:ext cx="8229600" cy="1143000"/>
          </a:xfrm>
        </p:spPr>
        <p:txBody>
          <a:bodyPr>
            <a:normAutofit fontScale="90000"/>
          </a:bodyPr>
          <a:lstStyle/>
          <a:p>
            <a:r>
              <a:rPr lang="en-US" b="1" dirty="0"/>
              <a:t>Medical Information</a:t>
            </a:r>
            <a:r>
              <a:rPr lang="en-US" dirty="0"/>
              <a:t>: </a:t>
            </a:r>
            <a:br>
              <a:rPr lang="en-US" dirty="0"/>
            </a:br>
            <a:r>
              <a:rPr lang="en-US" dirty="0"/>
              <a:t>Act § 208(2)</a:t>
            </a:r>
          </a:p>
        </p:txBody>
      </p:sp>
      <p:sp>
        <p:nvSpPr>
          <p:cNvPr id="3" name="Content Placeholder 2"/>
          <p:cNvSpPr>
            <a:spLocks noGrp="1"/>
          </p:cNvSpPr>
          <p:nvPr>
            <p:ph idx="1"/>
          </p:nvPr>
        </p:nvSpPr>
        <p:spPr>
          <a:xfrm>
            <a:off x="304800" y="1828800"/>
            <a:ext cx="8458200" cy="3886200"/>
          </a:xfrm>
        </p:spPr>
        <p:txBody>
          <a:bodyPr>
            <a:noAutofit/>
          </a:bodyPr>
          <a:lstStyle/>
          <a:p>
            <a:r>
              <a:rPr lang="en-US" sz="3600" dirty="0"/>
              <a:t>Duties of Healthcare providers/M-1 Form Requirements</a:t>
            </a:r>
          </a:p>
          <a:p>
            <a:pPr lvl="1" fontAlgn="auto">
              <a:spcAft>
                <a:spcPts val="0"/>
              </a:spcAft>
            </a:pPr>
            <a:r>
              <a:rPr lang="en-US" sz="3200" dirty="0">
                <a:solidFill>
                  <a:srgbClr val="FF0000"/>
                </a:solidFill>
              </a:rPr>
              <a:t>Initial – to ER and EE within 5 days of examination</a:t>
            </a:r>
          </a:p>
          <a:p>
            <a:pPr lvl="1" fontAlgn="auto">
              <a:spcAft>
                <a:spcPts val="0"/>
              </a:spcAft>
            </a:pPr>
            <a:r>
              <a:rPr lang="en-US" sz="3200" dirty="0"/>
              <a:t>Ongoing – every 30 days</a:t>
            </a:r>
          </a:p>
          <a:p>
            <a:pPr lvl="1" fontAlgn="auto">
              <a:spcAft>
                <a:spcPts val="0"/>
              </a:spcAft>
            </a:pPr>
            <a:r>
              <a:rPr lang="en-US" sz="3200" dirty="0"/>
              <a:t>Final – within 5 days of discharge</a:t>
            </a:r>
          </a:p>
          <a:p>
            <a:pPr lvl="1"/>
            <a:endParaRPr lang="en-US" sz="3400" dirty="0"/>
          </a:p>
          <a:p>
            <a:endParaRPr lang="en-US" sz="3600" dirty="0"/>
          </a:p>
        </p:txBody>
      </p:sp>
      <p:pic>
        <p:nvPicPr>
          <p:cNvPr id="3174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8200" y="5436058"/>
            <a:ext cx="7778750" cy="1438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5029328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1297" y="591312"/>
            <a:ext cx="8229600" cy="627888"/>
          </a:xfrm>
        </p:spPr>
        <p:txBody>
          <a:bodyPr>
            <a:normAutofit fontScale="90000"/>
          </a:bodyPr>
          <a:lstStyle/>
          <a:p>
            <a:r>
              <a:rPr lang="en-US" b="1"/>
              <a:t>Patient Encounter: </a:t>
            </a:r>
            <a:r>
              <a:rPr lang="en-US"/>
              <a:t>M-1 Form</a:t>
            </a:r>
            <a:endParaRPr lang="en-US" dirty="0"/>
          </a:p>
        </p:txBody>
      </p:sp>
      <p:sp>
        <p:nvSpPr>
          <p:cNvPr id="3" name="Content Placeholder 2"/>
          <p:cNvSpPr>
            <a:spLocks noGrp="1"/>
          </p:cNvSpPr>
          <p:nvPr>
            <p:ph idx="1"/>
          </p:nvPr>
        </p:nvSpPr>
        <p:spPr>
          <a:xfrm>
            <a:off x="457200" y="1219200"/>
            <a:ext cx="8229600" cy="4906963"/>
          </a:xfrm>
        </p:spPr>
        <p:txBody>
          <a:bodyPr>
            <a:normAutofit/>
          </a:bodyPr>
          <a:lstStyle/>
          <a:p>
            <a:r>
              <a:rPr lang="en-US" sz="3200" dirty="0"/>
              <a:t>Health care providers must complete the  M-1 form set forth in Appendix I in accordance with 39-A M.R.S.A. § 208. </a:t>
            </a:r>
          </a:p>
          <a:p>
            <a:r>
              <a:rPr lang="en-US" sz="3200" u="sng" dirty="0">
                <a:solidFill>
                  <a:srgbClr val="FF0000"/>
                </a:solidFill>
              </a:rPr>
              <a:t>The use of a form other than the one set forth in Appendix I is prohibited and may subject the health care provider to penalty under 39-A M.R.S.A. § 360. </a:t>
            </a:r>
            <a:endParaRPr lang="en-US" sz="4400" u="sng" dirty="0">
              <a:solidFill>
                <a:srgbClr val="FF0000"/>
              </a:solidFill>
            </a:endParaRPr>
          </a:p>
        </p:txBody>
      </p:sp>
      <p:pic>
        <p:nvPicPr>
          <p:cNvPr id="819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3329" y="5385955"/>
            <a:ext cx="7780337" cy="1447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2166570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229600" cy="1143000"/>
          </a:xfrm>
        </p:spPr>
        <p:txBody>
          <a:bodyPr>
            <a:normAutofit/>
          </a:bodyPr>
          <a:lstStyle/>
          <a:p>
            <a:r>
              <a:rPr lang="en-US" b="1" dirty="0"/>
              <a:t>Patient Encounter: </a:t>
            </a:r>
            <a:r>
              <a:rPr lang="en-US" dirty="0"/>
              <a:t>M-1 Form</a:t>
            </a:r>
          </a:p>
        </p:txBody>
      </p:sp>
      <p:sp>
        <p:nvSpPr>
          <p:cNvPr id="3" name="Content Placeholder 2"/>
          <p:cNvSpPr>
            <a:spLocks noGrp="1"/>
          </p:cNvSpPr>
          <p:nvPr>
            <p:ph idx="1"/>
          </p:nvPr>
        </p:nvSpPr>
        <p:spPr>
          <a:xfrm>
            <a:off x="838200" y="1905000"/>
            <a:ext cx="7509933" cy="4449763"/>
          </a:xfrm>
        </p:spPr>
        <p:txBody>
          <a:bodyPr>
            <a:normAutofit/>
          </a:bodyPr>
          <a:lstStyle/>
          <a:p>
            <a:r>
              <a:rPr lang="en-US" sz="4000" dirty="0">
                <a:solidFill>
                  <a:srgbClr val="002060"/>
                </a:solidFill>
              </a:rPr>
              <a:t>Must use the prescribed form –effective 9/1/18.</a:t>
            </a:r>
          </a:p>
          <a:p>
            <a:pPr lvl="1"/>
            <a:r>
              <a:rPr lang="en-US" sz="3800" dirty="0">
                <a:solidFill>
                  <a:srgbClr val="FF0000"/>
                </a:solidFill>
              </a:rPr>
              <a:t>May be subject to fines if not using the prescribed form.</a:t>
            </a:r>
          </a:p>
        </p:txBody>
      </p:sp>
      <p:pic>
        <p:nvPicPr>
          <p:cNvPr id="1126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90600" y="5413375"/>
            <a:ext cx="7778750" cy="1444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3139450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819912"/>
          </a:xfrm>
        </p:spPr>
        <p:txBody>
          <a:bodyPr>
            <a:normAutofit/>
          </a:bodyPr>
          <a:lstStyle/>
          <a:p>
            <a:r>
              <a:rPr lang="en-US" b="1" dirty="0"/>
              <a:t>Patient Encounter: </a:t>
            </a:r>
            <a:r>
              <a:rPr lang="en-US" dirty="0"/>
              <a:t>M-1 Form</a:t>
            </a:r>
          </a:p>
        </p:txBody>
      </p:sp>
      <p:sp>
        <p:nvSpPr>
          <p:cNvPr id="3" name="Content Placeholder 2"/>
          <p:cNvSpPr>
            <a:spLocks noGrp="1"/>
          </p:cNvSpPr>
          <p:nvPr>
            <p:ph idx="1"/>
          </p:nvPr>
        </p:nvSpPr>
        <p:spPr>
          <a:xfrm>
            <a:off x="533399" y="1524000"/>
            <a:ext cx="7927975" cy="4191000"/>
          </a:xfrm>
        </p:spPr>
        <p:txBody>
          <a:bodyPr>
            <a:normAutofit fontScale="77500" lnSpcReduction="20000"/>
          </a:bodyPr>
          <a:lstStyle/>
          <a:p>
            <a:r>
              <a:rPr lang="en-US" sz="4800" dirty="0">
                <a:cs typeface="Arial" panose="020B0604020202020204" pitchFamily="34" charset="0"/>
              </a:rPr>
              <a:t>Except for the header information, the remainder of the M-1 form must be completed by the health care provider.</a:t>
            </a:r>
          </a:p>
          <a:p>
            <a:r>
              <a:rPr lang="en-US" sz="4800" dirty="0">
                <a:solidFill>
                  <a:srgbClr val="FF0000"/>
                </a:solidFill>
                <a:cs typeface="Arial" panose="020B0604020202020204" pitchFamily="34" charset="0"/>
              </a:rPr>
              <a:t>Make sure the M-1 form is complete.</a:t>
            </a:r>
          </a:p>
          <a:p>
            <a:pPr lvl="1"/>
            <a:r>
              <a:rPr lang="en-US" sz="4600" dirty="0">
                <a:cs typeface="Arial" panose="020B0604020202020204" pitchFamily="34" charset="0"/>
              </a:rPr>
              <a:t>A properly completed M-1 form provides notice to the employer.</a:t>
            </a:r>
          </a:p>
        </p:txBody>
      </p:sp>
      <p:pic>
        <p:nvPicPr>
          <p:cNvPr id="1843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2625" y="5364540"/>
            <a:ext cx="7778750" cy="1444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5146433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457200"/>
            <a:ext cx="8229600" cy="1143000"/>
          </a:xfrm>
        </p:spPr>
        <p:txBody>
          <a:bodyPr>
            <a:normAutofit/>
          </a:bodyPr>
          <a:lstStyle/>
          <a:p>
            <a:r>
              <a:rPr lang="en-US" b="1" dirty="0"/>
              <a:t>Patient Encounter: </a:t>
            </a:r>
            <a:r>
              <a:rPr lang="en-US" dirty="0"/>
              <a:t>M-1 Form</a:t>
            </a:r>
          </a:p>
        </p:txBody>
      </p:sp>
      <p:sp>
        <p:nvSpPr>
          <p:cNvPr id="3" name="Content Placeholder 2"/>
          <p:cNvSpPr>
            <a:spLocks noGrp="1"/>
          </p:cNvSpPr>
          <p:nvPr>
            <p:ph idx="1"/>
          </p:nvPr>
        </p:nvSpPr>
        <p:spPr>
          <a:xfrm>
            <a:off x="457200" y="1676400"/>
            <a:ext cx="8153400" cy="3992563"/>
          </a:xfrm>
        </p:spPr>
        <p:txBody>
          <a:bodyPr>
            <a:noAutofit/>
          </a:bodyPr>
          <a:lstStyle/>
          <a:p>
            <a:r>
              <a:rPr lang="en-US" sz="2800" dirty="0">
                <a:cs typeface="Arial" panose="020B0604020202020204" pitchFamily="34" charset="0"/>
              </a:rPr>
              <a:t>The initial M-1 form must be provided to the employee and the employer within 5 days of the initial examination.</a:t>
            </a:r>
          </a:p>
          <a:p>
            <a:pPr lvl="1"/>
            <a:r>
              <a:rPr lang="en-US" sz="2800" dirty="0">
                <a:solidFill>
                  <a:srgbClr val="FF0000"/>
                </a:solidFill>
                <a:cs typeface="Arial" panose="020B0604020202020204" pitchFamily="34" charset="0"/>
              </a:rPr>
              <a:t>Do not send the employer copy with the employee for him/her to deliver.  </a:t>
            </a:r>
          </a:p>
          <a:p>
            <a:pPr lvl="1"/>
            <a:r>
              <a:rPr lang="en-US" sz="2800" dirty="0">
                <a:solidFill>
                  <a:srgbClr val="FF0000"/>
                </a:solidFill>
                <a:cs typeface="Arial" panose="020B0604020202020204" pitchFamily="34" charset="0"/>
              </a:rPr>
              <a:t>Best practice is to contact the employer and confirm the patient employment relationship  and then fax the form.</a:t>
            </a:r>
          </a:p>
        </p:txBody>
      </p:sp>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8200" y="5257800"/>
            <a:ext cx="7778750" cy="1444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1448659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7350" y="685800"/>
            <a:ext cx="8229600" cy="1143000"/>
          </a:xfrm>
        </p:spPr>
        <p:txBody>
          <a:bodyPr>
            <a:normAutofit fontScale="90000"/>
          </a:bodyPr>
          <a:lstStyle/>
          <a:p>
            <a:r>
              <a:rPr lang="en-US" b="1" dirty="0"/>
              <a:t>Medical Information</a:t>
            </a:r>
            <a:r>
              <a:rPr lang="en-US" dirty="0"/>
              <a:t>: </a:t>
            </a:r>
            <a:br>
              <a:rPr lang="en-US" dirty="0"/>
            </a:br>
            <a:r>
              <a:rPr lang="en-US" dirty="0"/>
              <a:t>Act § 208(1)</a:t>
            </a:r>
          </a:p>
        </p:txBody>
      </p:sp>
      <p:sp>
        <p:nvSpPr>
          <p:cNvPr id="3" name="Content Placeholder 2"/>
          <p:cNvSpPr>
            <a:spLocks noGrp="1"/>
          </p:cNvSpPr>
          <p:nvPr>
            <p:ph idx="1"/>
          </p:nvPr>
        </p:nvSpPr>
        <p:spPr>
          <a:xfrm>
            <a:off x="498475" y="1828800"/>
            <a:ext cx="8458200" cy="3733800"/>
          </a:xfrm>
        </p:spPr>
        <p:txBody>
          <a:bodyPr>
            <a:noAutofit/>
          </a:bodyPr>
          <a:lstStyle/>
          <a:p>
            <a:r>
              <a:rPr lang="en-US" sz="3600" dirty="0"/>
              <a:t>Certificate of Authorization</a:t>
            </a:r>
          </a:p>
          <a:p>
            <a:pPr lvl="1"/>
            <a:r>
              <a:rPr lang="en-US" sz="3200" dirty="0"/>
              <a:t>Authorization from the employee for release of medical information by health care providers to the employer is not required if the information pertains to treatment of an injury or disease that is claimed to be compensable under this Act.</a:t>
            </a:r>
          </a:p>
        </p:txBody>
      </p:sp>
      <p:pic>
        <p:nvPicPr>
          <p:cNvPr id="3174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8200" y="5436058"/>
            <a:ext cx="7778750" cy="1438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6462201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a:t>Patient Encounter: </a:t>
            </a:r>
            <a:r>
              <a:rPr lang="en-US"/>
              <a:t>Health Care Records</a:t>
            </a:r>
            <a:endParaRPr lang="en-US" dirty="0"/>
          </a:p>
        </p:txBody>
      </p:sp>
      <p:sp>
        <p:nvSpPr>
          <p:cNvPr id="3" name="Content Placeholder 2"/>
          <p:cNvSpPr>
            <a:spLocks noGrp="1"/>
          </p:cNvSpPr>
          <p:nvPr>
            <p:ph idx="1"/>
          </p:nvPr>
        </p:nvSpPr>
        <p:spPr>
          <a:xfrm>
            <a:off x="457200" y="1847088"/>
            <a:ext cx="8229600" cy="4279075"/>
          </a:xfrm>
        </p:spPr>
        <p:txBody>
          <a:bodyPr>
            <a:normAutofit/>
          </a:bodyPr>
          <a:lstStyle/>
          <a:p>
            <a:r>
              <a:rPr lang="en-US" sz="2800" dirty="0">
                <a:solidFill>
                  <a:srgbClr val="FF0000"/>
                </a:solidFill>
              </a:rPr>
              <a:t>All parties, including health care providers, shall only use Form WCB-220, WCB-220A, WCB-220B, or WCB-220C set forth in Appendix V. </a:t>
            </a:r>
          </a:p>
          <a:p>
            <a:r>
              <a:rPr lang="en-US" sz="2800" dirty="0">
                <a:solidFill>
                  <a:srgbClr val="FF0000"/>
                </a:solidFill>
              </a:rPr>
              <a:t>The use of forms other than the ones set forth in Appendix V and/or requiring additional forms is prohibited and may subject you to penalties.</a:t>
            </a:r>
            <a:endParaRPr lang="en-US" sz="4000" dirty="0">
              <a:solidFill>
                <a:srgbClr val="FF0000"/>
              </a:solidFill>
            </a:endParaRPr>
          </a:p>
        </p:txBody>
      </p:sp>
      <p:pic>
        <p:nvPicPr>
          <p:cNvPr id="717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5674" y="5257800"/>
            <a:ext cx="7780337" cy="1447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3339348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1066800"/>
            <a:ext cx="8382000" cy="838200"/>
          </a:xfrm>
        </p:spPr>
        <p:txBody>
          <a:bodyPr>
            <a:normAutofit fontScale="90000"/>
          </a:bodyPr>
          <a:lstStyle/>
          <a:p>
            <a:r>
              <a:rPr lang="en-US" dirty="0"/>
              <a:t>Statutory and Regulatory References</a:t>
            </a:r>
          </a:p>
        </p:txBody>
      </p:sp>
      <p:sp>
        <p:nvSpPr>
          <p:cNvPr id="6" name="Content Placeholder 2"/>
          <p:cNvSpPr>
            <a:spLocks noGrp="1"/>
          </p:cNvSpPr>
          <p:nvPr>
            <p:ph idx="1"/>
          </p:nvPr>
        </p:nvSpPr>
        <p:spPr>
          <a:xfrm>
            <a:off x="152400" y="2209800"/>
            <a:ext cx="8991600" cy="4495800"/>
          </a:xfrm>
        </p:spPr>
        <p:txBody>
          <a:bodyPr>
            <a:normAutofit/>
          </a:bodyPr>
          <a:lstStyle/>
          <a:p>
            <a:r>
              <a:rPr lang="en-US" sz="4000" dirty="0"/>
              <a:t>39-A M.R.S.A. § 205(4)</a:t>
            </a:r>
          </a:p>
          <a:p>
            <a:pPr lvl="1"/>
            <a:r>
              <a:rPr lang="en-US" sz="4000" dirty="0"/>
              <a:t>Board Rules Chapter 15</a:t>
            </a:r>
          </a:p>
          <a:p>
            <a:pPr marL="457200" lvl="1" indent="0">
              <a:buNone/>
            </a:pPr>
            <a:endParaRPr lang="en-US" sz="800" dirty="0"/>
          </a:p>
          <a:p>
            <a:r>
              <a:rPr lang="en-US" sz="4000" dirty="0"/>
              <a:t>39-A M.R.S.A. § 206</a:t>
            </a:r>
          </a:p>
          <a:p>
            <a:endParaRPr lang="en-US" sz="800" dirty="0"/>
          </a:p>
          <a:p>
            <a:r>
              <a:rPr lang="en-US" sz="4000" dirty="0"/>
              <a:t>39-A M.R.S.A. § 208</a:t>
            </a:r>
          </a:p>
          <a:p>
            <a:endParaRPr lang="en-US" dirty="0"/>
          </a:p>
          <a:p>
            <a:pPr lvl="1"/>
            <a:endParaRPr lang="en-US" sz="2800" dirty="0"/>
          </a:p>
          <a:p>
            <a:pPr lvl="1"/>
            <a:endParaRPr lang="en-US" sz="2800" dirty="0"/>
          </a:p>
          <a:p>
            <a:pPr lvl="1"/>
            <a:endParaRPr lang="en-US" sz="2800" dirty="0"/>
          </a:p>
          <a:p>
            <a:pPr lvl="1"/>
            <a:endParaRPr lang="en-US" sz="2800" dirty="0"/>
          </a:p>
          <a:p>
            <a:pPr marL="0" indent="0">
              <a:buNone/>
            </a:pPr>
            <a:endParaRPr lang="en-US" b="1" dirty="0"/>
          </a:p>
          <a:p>
            <a:pPr marL="0" indent="0">
              <a:buNone/>
            </a:pPr>
            <a:endParaRPr lang="en-US" b="1" dirty="0"/>
          </a:p>
        </p:txBody>
      </p:sp>
      <p:pic>
        <p:nvPicPr>
          <p:cNvPr id="614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4544" y="5413375"/>
            <a:ext cx="7778750" cy="1444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4099891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704088"/>
            <a:ext cx="8915400" cy="1143000"/>
          </a:xfrm>
        </p:spPr>
        <p:txBody>
          <a:bodyPr>
            <a:normAutofit fontScale="90000"/>
          </a:bodyPr>
          <a:lstStyle/>
          <a:p>
            <a:r>
              <a:rPr lang="en-US" b="1" dirty="0"/>
              <a:t>Patient Encounter: </a:t>
            </a:r>
            <a:r>
              <a:rPr lang="en-US" dirty="0"/>
              <a:t>Health Care Records</a:t>
            </a:r>
          </a:p>
        </p:txBody>
      </p:sp>
      <p:pic>
        <p:nvPicPr>
          <p:cNvPr id="819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8200" y="5257800"/>
            <a:ext cx="7778750" cy="1444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Content Placeholder 5">
            <a:extLst>
              <a:ext uri="{FF2B5EF4-FFF2-40B4-BE49-F238E27FC236}">
                <a16:creationId xmlns:a16="http://schemas.microsoft.com/office/drawing/2014/main" id="{A48AF931-A8B0-44C9-95C9-73CB66F93973}"/>
              </a:ext>
            </a:extLst>
          </p:cNvPr>
          <p:cNvSpPr>
            <a:spLocks noGrp="1"/>
          </p:cNvSpPr>
          <p:nvPr>
            <p:ph idx="1"/>
          </p:nvPr>
        </p:nvSpPr>
        <p:spPr>
          <a:xfrm>
            <a:off x="457200" y="1935163"/>
            <a:ext cx="8229600" cy="4389437"/>
          </a:xfrm>
        </p:spPr>
        <p:txBody>
          <a:bodyPr>
            <a:normAutofit/>
          </a:bodyPr>
          <a:lstStyle/>
          <a:p>
            <a:r>
              <a:rPr lang="en-US" sz="3200" dirty="0">
                <a:solidFill>
                  <a:srgbClr val="FF0000"/>
                </a:solidFill>
              </a:rPr>
              <a:t>“Clinicians should be very careful to avoid recording non-work-related medical information in the workers’ compensation medical records. Workers’ compensation medical records should be kept separate from personal medical records.” – osha.gov</a:t>
            </a:r>
            <a:endParaRPr lang="en-US" dirty="0">
              <a:solidFill>
                <a:srgbClr val="FF0000"/>
              </a:solidFill>
            </a:endParaRPr>
          </a:p>
        </p:txBody>
      </p:sp>
    </p:spTree>
    <p:extLst>
      <p:ext uri="{BB962C8B-B14F-4D97-AF65-F5344CB8AC3E}">
        <p14:creationId xmlns:p14="http://schemas.microsoft.com/office/powerpoint/2010/main" val="293609289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704088"/>
            <a:ext cx="8915400" cy="1143000"/>
          </a:xfrm>
        </p:spPr>
        <p:txBody>
          <a:bodyPr>
            <a:normAutofit fontScale="90000"/>
          </a:bodyPr>
          <a:lstStyle/>
          <a:p>
            <a:r>
              <a:rPr lang="en-US" b="1" dirty="0"/>
              <a:t>Patient Encounter: </a:t>
            </a:r>
            <a:r>
              <a:rPr lang="en-US" dirty="0"/>
              <a:t>Health Care Records</a:t>
            </a:r>
          </a:p>
        </p:txBody>
      </p:sp>
      <p:pic>
        <p:nvPicPr>
          <p:cNvPr id="819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8200" y="5257800"/>
            <a:ext cx="7778750" cy="1444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Content Placeholder 2"/>
          <p:cNvSpPr>
            <a:spLocks noGrp="1"/>
          </p:cNvSpPr>
          <p:nvPr>
            <p:ph idx="1"/>
          </p:nvPr>
        </p:nvSpPr>
        <p:spPr/>
        <p:txBody>
          <a:bodyPr numCol="2"/>
          <a:lstStyle/>
          <a:p>
            <a:r>
              <a:rPr lang="en-US" dirty="0"/>
              <a:t>Current problem list</a:t>
            </a:r>
          </a:p>
          <a:p>
            <a:endParaRPr lang="en-US" sz="800" dirty="0"/>
          </a:p>
          <a:p>
            <a:r>
              <a:rPr lang="en-US" dirty="0"/>
              <a:t>Past medical history</a:t>
            </a:r>
          </a:p>
          <a:p>
            <a:pPr lvl="1"/>
            <a:r>
              <a:rPr lang="en-US" dirty="0"/>
              <a:t>Alcohol abuse</a:t>
            </a:r>
          </a:p>
          <a:p>
            <a:pPr lvl="1"/>
            <a:r>
              <a:rPr lang="en-US" dirty="0"/>
              <a:t>Major depression</a:t>
            </a:r>
          </a:p>
          <a:p>
            <a:pPr lvl="1"/>
            <a:r>
              <a:rPr lang="en-US" dirty="0"/>
              <a:t>Post-traumatic stress disorder</a:t>
            </a:r>
          </a:p>
          <a:p>
            <a:pPr lvl="1"/>
            <a:r>
              <a:rPr lang="en-US" dirty="0"/>
              <a:t>Mental disorder</a:t>
            </a:r>
          </a:p>
          <a:p>
            <a:endParaRPr lang="en-US" dirty="0"/>
          </a:p>
          <a:p>
            <a:endParaRPr lang="en-US" dirty="0"/>
          </a:p>
          <a:p>
            <a:r>
              <a:rPr lang="en-US" dirty="0"/>
              <a:t>Social history</a:t>
            </a:r>
          </a:p>
          <a:p>
            <a:pPr lvl="1"/>
            <a:r>
              <a:rPr lang="en-US" dirty="0"/>
              <a:t>Alcohol</a:t>
            </a:r>
          </a:p>
          <a:p>
            <a:pPr lvl="1"/>
            <a:r>
              <a:rPr lang="en-US" dirty="0"/>
              <a:t>Drug use</a:t>
            </a:r>
          </a:p>
          <a:p>
            <a:pPr lvl="1"/>
            <a:r>
              <a:rPr lang="en-US" dirty="0"/>
              <a:t>Hobbies</a:t>
            </a:r>
          </a:p>
          <a:p>
            <a:pPr marL="393192" lvl="1" indent="0">
              <a:buNone/>
            </a:pPr>
            <a:endParaRPr lang="en-US" sz="800" dirty="0"/>
          </a:p>
          <a:p>
            <a:r>
              <a:rPr lang="en-US" dirty="0"/>
              <a:t>Family medical history</a:t>
            </a:r>
          </a:p>
          <a:p>
            <a:r>
              <a:rPr lang="en-US" dirty="0"/>
              <a:t>Etc.</a:t>
            </a:r>
          </a:p>
          <a:p>
            <a:endParaRPr lang="en-US" dirty="0"/>
          </a:p>
        </p:txBody>
      </p:sp>
    </p:spTree>
    <p:extLst>
      <p:ext uri="{BB962C8B-B14F-4D97-AF65-F5344CB8AC3E}">
        <p14:creationId xmlns:p14="http://schemas.microsoft.com/office/powerpoint/2010/main" val="389640095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Box 26"/>
          <p:cNvSpPr txBox="1">
            <a:spLocks noChangeArrowheads="1"/>
          </p:cNvSpPr>
          <p:nvPr/>
        </p:nvSpPr>
        <p:spPr bwMode="auto">
          <a:xfrm>
            <a:off x="706754" y="442852"/>
            <a:ext cx="3348964" cy="801960"/>
          </a:xfrm>
          <a:prstGeom prst="rect">
            <a:avLst/>
          </a:prstGeom>
          <a:ln>
            <a:headEnd/>
            <a:tailEnd/>
          </a:ln>
        </p:spPr>
        <p:style>
          <a:lnRef idx="2">
            <a:schemeClr val="accent1"/>
          </a:lnRef>
          <a:fillRef idx="1">
            <a:schemeClr val="lt1"/>
          </a:fillRef>
          <a:effectRef idx="0">
            <a:schemeClr val="accent1"/>
          </a:effectRef>
          <a:fontRef idx="minor">
            <a:schemeClr val="dk1"/>
          </a:fontRef>
        </p:style>
        <p:txBody>
          <a:bodyPr wrap="square" lIns="27432" tIns="22860" rIns="27432" bIns="0" anchor="t" upright="1"/>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rtl="0">
              <a:defRPr sz="1000"/>
            </a:pPr>
            <a:endParaRPr lang="en-US" sz="1000" b="0" i="0" u="none" strike="noStrike" baseline="0" dirty="0">
              <a:solidFill>
                <a:srgbClr val="000000"/>
              </a:solidFill>
              <a:latin typeface="Arial"/>
              <a:cs typeface="Arial"/>
            </a:endParaRPr>
          </a:p>
          <a:p>
            <a:pPr algn="ctr" rtl="0">
              <a:defRPr sz="1000"/>
            </a:pPr>
            <a:r>
              <a:rPr lang="en-US" sz="2000" b="0" i="0" u="none" strike="noStrike" baseline="0" dirty="0">
                <a:solidFill>
                  <a:schemeClr val="tx1">
                    <a:lumMod val="40000"/>
                    <a:lumOff val="60000"/>
                  </a:schemeClr>
                </a:solidFill>
                <a:latin typeface="Arial Black" pitchFamily="34" charset="0"/>
                <a:cs typeface="Arial"/>
              </a:rPr>
              <a:t>Patient Registration</a:t>
            </a:r>
          </a:p>
        </p:txBody>
      </p:sp>
      <p:sp>
        <p:nvSpPr>
          <p:cNvPr id="8" name="Text Box 26"/>
          <p:cNvSpPr txBox="1">
            <a:spLocks noChangeArrowheads="1"/>
          </p:cNvSpPr>
          <p:nvPr/>
        </p:nvSpPr>
        <p:spPr bwMode="auto">
          <a:xfrm>
            <a:off x="745374" y="1691618"/>
            <a:ext cx="3348964" cy="801960"/>
          </a:xfrm>
          <a:prstGeom prst="rect">
            <a:avLst/>
          </a:prstGeom>
          <a:ln>
            <a:headEnd/>
            <a:tailEnd/>
          </a:ln>
        </p:spPr>
        <p:style>
          <a:lnRef idx="2">
            <a:schemeClr val="accent1"/>
          </a:lnRef>
          <a:fillRef idx="1">
            <a:schemeClr val="lt1"/>
          </a:fillRef>
          <a:effectRef idx="0">
            <a:schemeClr val="accent1"/>
          </a:effectRef>
          <a:fontRef idx="minor">
            <a:schemeClr val="dk1"/>
          </a:fontRef>
        </p:style>
        <p:txBody>
          <a:bodyPr wrap="square" lIns="27432" tIns="22860" rIns="27432" bIns="0" anchor="t" upright="1"/>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marL="0" indent="0" algn="ctr" rtl="0">
              <a:defRPr sz="1000"/>
            </a:pPr>
            <a:endParaRPr lang="en-US" sz="2000" dirty="0">
              <a:solidFill>
                <a:schemeClr val="tx1">
                  <a:lumMod val="40000"/>
                  <a:lumOff val="60000"/>
                </a:schemeClr>
              </a:solidFill>
              <a:latin typeface="Arial Black" pitchFamily="34" charset="0"/>
              <a:cs typeface="Arial"/>
            </a:endParaRPr>
          </a:p>
          <a:p>
            <a:pPr marL="0" indent="0" algn="ctr" rtl="0">
              <a:defRPr sz="1000"/>
            </a:pPr>
            <a:r>
              <a:rPr lang="en-US" sz="2000" dirty="0">
                <a:solidFill>
                  <a:schemeClr val="tx1">
                    <a:lumMod val="40000"/>
                    <a:lumOff val="60000"/>
                  </a:schemeClr>
                </a:solidFill>
                <a:latin typeface="Arial Black" pitchFamily="34" charset="0"/>
                <a:cs typeface="Arial"/>
              </a:rPr>
              <a:t>Patient Encounter</a:t>
            </a:r>
            <a:endParaRPr lang="en-US" sz="2000" b="0" i="0" u="none" strike="noStrike" baseline="0" dirty="0">
              <a:solidFill>
                <a:schemeClr val="tx1">
                  <a:lumMod val="40000"/>
                  <a:lumOff val="60000"/>
                </a:schemeClr>
              </a:solidFill>
              <a:latin typeface="Arial Black" pitchFamily="34" charset="0"/>
              <a:cs typeface="Arial"/>
            </a:endParaRPr>
          </a:p>
        </p:txBody>
      </p:sp>
      <p:sp>
        <p:nvSpPr>
          <p:cNvPr id="9" name="Flowchart: Document 8"/>
          <p:cNvSpPr/>
          <p:nvPr/>
        </p:nvSpPr>
        <p:spPr>
          <a:xfrm>
            <a:off x="5137458" y="1852009"/>
            <a:ext cx="2177741" cy="1019635"/>
          </a:xfrm>
          <a:prstGeom prst="flowChartDocument">
            <a:avLst/>
          </a:prstGeom>
        </p:spPr>
        <p:style>
          <a:lnRef idx="2">
            <a:schemeClr val="accent1"/>
          </a:lnRef>
          <a:fillRef idx="1">
            <a:schemeClr val="l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r>
              <a:rPr lang="en-US" sz="1800" b="0" i="0" u="none" strike="noStrike" baseline="0" dirty="0">
                <a:solidFill>
                  <a:schemeClr val="tx1">
                    <a:lumMod val="40000"/>
                    <a:lumOff val="60000"/>
                  </a:schemeClr>
                </a:solidFill>
                <a:latin typeface="Arial Black" pitchFamily="34" charset="0"/>
                <a:ea typeface="+mn-ea"/>
                <a:cs typeface="Arial"/>
              </a:rPr>
              <a:t>M-1 Form</a:t>
            </a:r>
            <a:r>
              <a:rPr lang="en-US" sz="1800" b="0" i="0" u="none" strike="noStrike" dirty="0">
                <a:solidFill>
                  <a:schemeClr val="tx1">
                    <a:lumMod val="40000"/>
                    <a:lumOff val="60000"/>
                  </a:schemeClr>
                </a:solidFill>
                <a:latin typeface="Arial Black" pitchFamily="34" charset="0"/>
                <a:ea typeface="+mn-ea"/>
                <a:cs typeface="Arial"/>
              </a:rPr>
              <a:t> to EE/ER within 5 days</a:t>
            </a:r>
            <a:endParaRPr lang="en-US" sz="1800" b="0" i="0" u="none" strike="noStrike" baseline="0" dirty="0">
              <a:solidFill>
                <a:schemeClr val="tx1">
                  <a:lumMod val="40000"/>
                  <a:lumOff val="60000"/>
                </a:schemeClr>
              </a:solidFill>
              <a:latin typeface="Arial Black" pitchFamily="34" charset="0"/>
              <a:ea typeface="+mn-ea"/>
              <a:cs typeface="Arial"/>
            </a:endParaRPr>
          </a:p>
        </p:txBody>
      </p:sp>
      <p:sp>
        <p:nvSpPr>
          <p:cNvPr id="10" name="Flowchart: Document 9"/>
          <p:cNvSpPr/>
          <p:nvPr/>
        </p:nvSpPr>
        <p:spPr>
          <a:xfrm>
            <a:off x="800275" y="2917471"/>
            <a:ext cx="3056158" cy="939437"/>
          </a:xfrm>
          <a:prstGeom prst="flowChartDocument">
            <a:avLst/>
          </a:prstGeom>
        </p:spPr>
        <p:style>
          <a:lnRef idx="2">
            <a:schemeClr val="accent1"/>
          </a:lnRef>
          <a:fillRef idx="1">
            <a:schemeClr val="l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endParaRPr lang="en-US" sz="2000" dirty="0">
              <a:solidFill>
                <a:schemeClr val="tx1">
                  <a:lumMod val="40000"/>
                  <a:lumOff val="60000"/>
                </a:schemeClr>
              </a:solidFill>
              <a:latin typeface="Arial Black" pitchFamily="34" charset="0"/>
            </a:endParaRPr>
          </a:p>
          <a:p>
            <a:pPr algn="ctr"/>
            <a:r>
              <a:rPr lang="en-US" sz="2000" dirty="0">
                <a:solidFill>
                  <a:schemeClr val="tx1">
                    <a:lumMod val="40000"/>
                    <a:lumOff val="60000"/>
                  </a:schemeClr>
                </a:solidFill>
                <a:latin typeface="Arial Black" pitchFamily="34" charset="0"/>
              </a:rPr>
              <a:t>Billing</a:t>
            </a:r>
          </a:p>
        </p:txBody>
      </p:sp>
      <p:sp>
        <p:nvSpPr>
          <p:cNvPr id="11" name="Text Box 26"/>
          <p:cNvSpPr txBox="1">
            <a:spLocks noChangeArrowheads="1"/>
          </p:cNvSpPr>
          <p:nvPr/>
        </p:nvSpPr>
        <p:spPr bwMode="auto">
          <a:xfrm>
            <a:off x="745374" y="4257889"/>
            <a:ext cx="3348964" cy="801960"/>
          </a:xfrm>
          <a:prstGeom prst="rect">
            <a:avLst/>
          </a:prstGeom>
          <a:ln>
            <a:headEnd/>
            <a:tailEnd/>
          </a:ln>
        </p:spPr>
        <p:style>
          <a:lnRef idx="2">
            <a:schemeClr val="accent1"/>
          </a:lnRef>
          <a:fillRef idx="1">
            <a:schemeClr val="lt1"/>
          </a:fillRef>
          <a:effectRef idx="0">
            <a:schemeClr val="accent1"/>
          </a:effectRef>
          <a:fontRef idx="minor">
            <a:schemeClr val="dk1"/>
          </a:fontRef>
        </p:style>
        <p:txBody>
          <a:bodyPr wrap="square" lIns="27432" tIns="22860" rIns="27432" bIns="0" anchor="t" upright="1"/>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rtl="0">
              <a:defRPr sz="1000"/>
            </a:pPr>
            <a:endParaRPr lang="en-US" sz="1000" b="0" i="0" u="none" strike="noStrike" baseline="0" dirty="0">
              <a:solidFill>
                <a:schemeClr val="tx1">
                  <a:lumMod val="40000"/>
                  <a:lumOff val="60000"/>
                </a:schemeClr>
              </a:solidFill>
              <a:latin typeface="Arial"/>
              <a:cs typeface="Arial"/>
            </a:endParaRPr>
          </a:p>
          <a:p>
            <a:pPr algn="ctr" rtl="0">
              <a:defRPr sz="1000"/>
            </a:pPr>
            <a:r>
              <a:rPr lang="en-US" sz="2000" b="0" i="0" u="none" strike="noStrike" baseline="0" dirty="0">
                <a:solidFill>
                  <a:schemeClr val="tx1">
                    <a:lumMod val="40000"/>
                    <a:lumOff val="60000"/>
                  </a:schemeClr>
                </a:solidFill>
                <a:latin typeface="Arial Black" pitchFamily="34" charset="0"/>
                <a:cs typeface="Arial"/>
              </a:rPr>
              <a:t>Reimbursement </a:t>
            </a:r>
          </a:p>
        </p:txBody>
      </p:sp>
      <p:sp>
        <p:nvSpPr>
          <p:cNvPr id="12" name="Flowchart: Manual Operation 11"/>
          <p:cNvSpPr/>
          <p:nvPr/>
        </p:nvSpPr>
        <p:spPr>
          <a:xfrm>
            <a:off x="763674" y="5483742"/>
            <a:ext cx="3092759" cy="1145657"/>
          </a:xfrm>
          <a:prstGeom prst="flowChartManualOperation">
            <a:avLst/>
          </a:prstGeom>
        </p:spPr>
        <p:style>
          <a:lnRef idx="2">
            <a:schemeClr val="accent1"/>
          </a:lnRef>
          <a:fillRef idx="1">
            <a:schemeClr val="l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r>
              <a:rPr lang="en-US" sz="2000" baseline="0" dirty="0">
                <a:solidFill>
                  <a:schemeClr val="tx1">
                    <a:lumMod val="40000"/>
                    <a:lumOff val="60000"/>
                  </a:schemeClr>
                </a:solidFill>
                <a:latin typeface="Arial Black" pitchFamily="34" charset="0"/>
              </a:rPr>
              <a:t>Provider Review</a:t>
            </a:r>
            <a:endParaRPr lang="en-US" sz="2000" dirty="0">
              <a:solidFill>
                <a:schemeClr val="tx1">
                  <a:lumMod val="40000"/>
                  <a:lumOff val="60000"/>
                </a:schemeClr>
              </a:solidFill>
              <a:latin typeface="Arial Black" pitchFamily="34" charset="0"/>
            </a:endParaRPr>
          </a:p>
        </p:txBody>
      </p:sp>
      <p:sp>
        <p:nvSpPr>
          <p:cNvPr id="13" name="Down Arrow 12"/>
          <p:cNvSpPr/>
          <p:nvPr/>
        </p:nvSpPr>
        <p:spPr>
          <a:xfrm>
            <a:off x="2117900" y="1290638"/>
            <a:ext cx="292806" cy="32078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lang="en-US" sz="1100"/>
          </a:p>
        </p:txBody>
      </p:sp>
      <p:sp>
        <p:nvSpPr>
          <p:cNvPr id="14" name="Down Arrow 13"/>
          <p:cNvSpPr/>
          <p:nvPr/>
        </p:nvSpPr>
        <p:spPr>
          <a:xfrm>
            <a:off x="2117900" y="2550861"/>
            <a:ext cx="292806" cy="32078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lang="en-US" sz="1100"/>
          </a:p>
        </p:txBody>
      </p:sp>
      <p:sp>
        <p:nvSpPr>
          <p:cNvPr id="15" name="Down Arrow 14"/>
          <p:cNvSpPr/>
          <p:nvPr/>
        </p:nvSpPr>
        <p:spPr>
          <a:xfrm>
            <a:off x="2099600" y="3879823"/>
            <a:ext cx="292806" cy="32078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lang="en-US" sz="1100"/>
          </a:p>
        </p:txBody>
      </p:sp>
      <p:sp>
        <p:nvSpPr>
          <p:cNvPr id="16" name="Down Arrow 15"/>
          <p:cNvSpPr/>
          <p:nvPr/>
        </p:nvSpPr>
        <p:spPr>
          <a:xfrm>
            <a:off x="2081299" y="5117132"/>
            <a:ext cx="292806" cy="32078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lang="en-US" sz="1100"/>
          </a:p>
        </p:txBody>
      </p:sp>
      <p:sp>
        <p:nvSpPr>
          <p:cNvPr id="17" name="Right Arrow 16"/>
          <p:cNvSpPr/>
          <p:nvPr/>
        </p:nvSpPr>
        <p:spPr>
          <a:xfrm>
            <a:off x="4405444" y="2046772"/>
            <a:ext cx="475809" cy="17184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lang="en-US" sz="1100"/>
          </a:p>
        </p:txBody>
      </p:sp>
      <p:sp>
        <p:nvSpPr>
          <p:cNvPr id="31" name="Flowchart: Document 30"/>
          <p:cNvSpPr/>
          <p:nvPr/>
        </p:nvSpPr>
        <p:spPr>
          <a:xfrm>
            <a:off x="5137458" y="5672774"/>
            <a:ext cx="2863542" cy="956625"/>
          </a:xfrm>
          <a:prstGeom prst="flowChartDocument">
            <a:avLst/>
          </a:prstGeom>
        </p:spPr>
        <p:style>
          <a:lnRef idx="2">
            <a:schemeClr val="accent1"/>
          </a:lnRef>
          <a:fillRef idx="1">
            <a:schemeClr val="l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r>
              <a:rPr lang="en-US" sz="1800" b="0" i="0" u="none" strike="noStrike" baseline="0" dirty="0">
                <a:solidFill>
                  <a:schemeClr val="tx1">
                    <a:lumMod val="40000"/>
                    <a:lumOff val="60000"/>
                  </a:schemeClr>
                </a:solidFill>
                <a:latin typeface="Arial Black" pitchFamily="34" charset="0"/>
                <a:ea typeface="+mn-ea"/>
                <a:cs typeface="Arial"/>
              </a:rPr>
              <a:t>Appeal/Request</a:t>
            </a:r>
            <a:r>
              <a:rPr lang="en-US" sz="1800" b="0" i="0" u="none" strike="noStrike" dirty="0">
                <a:solidFill>
                  <a:schemeClr val="tx1">
                    <a:lumMod val="40000"/>
                    <a:lumOff val="60000"/>
                  </a:schemeClr>
                </a:solidFill>
                <a:latin typeface="Arial Black" pitchFamily="34" charset="0"/>
                <a:ea typeface="+mn-ea"/>
                <a:cs typeface="Arial"/>
              </a:rPr>
              <a:t> for Reconsideration</a:t>
            </a:r>
          </a:p>
          <a:p>
            <a:pPr algn="ctr"/>
            <a:r>
              <a:rPr lang="en-US" sz="1800" baseline="0" dirty="0">
                <a:solidFill>
                  <a:schemeClr val="tx1">
                    <a:lumMod val="40000"/>
                    <a:lumOff val="60000"/>
                  </a:schemeClr>
                </a:solidFill>
                <a:latin typeface="Arial Black" pitchFamily="34" charset="0"/>
                <a:cs typeface="Arial"/>
              </a:rPr>
              <a:t>Provider Petition</a:t>
            </a:r>
            <a:endParaRPr lang="en-US" sz="1800" b="0" i="0" u="none" strike="noStrike" baseline="0" dirty="0">
              <a:solidFill>
                <a:schemeClr val="tx1">
                  <a:lumMod val="40000"/>
                  <a:lumOff val="60000"/>
                </a:schemeClr>
              </a:solidFill>
              <a:latin typeface="Arial Black" pitchFamily="34" charset="0"/>
              <a:ea typeface="+mn-ea"/>
              <a:cs typeface="Arial"/>
            </a:endParaRPr>
          </a:p>
        </p:txBody>
      </p:sp>
      <p:sp>
        <p:nvSpPr>
          <p:cNvPr id="18" name="Right Arrow 17"/>
          <p:cNvSpPr/>
          <p:nvPr/>
        </p:nvSpPr>
        <p:spPr>
          <a:xfrm>
            <a:off x="4405443" y="5970645"/>
            <a:ext cx="475809" cy="17184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lang="en-US" sz="1100"/>
          </a:p>
        </p:txBody>
      </p:sp>
      <p:sp>
        <p:nvSpPr>
          <p:cNvPr id="19" name="Right Arrow 18"/>
          <p:cNvSpPr/>
          <p:nvPr/>
        </p:nvSpPr>
        <p:spPr>
          <a:xfrm>
            <a:off x="4405638" y="3247571"/>
            <a:ext cx="475615" cy="171450"/>
          </a:xfrm>
          <a:prstGeom prst="rightArrow">
            <a:avLst/>
          </a:prstGeom>
          <a:solidFill>
            <a:srgbClr val="00B0F0"/>
          </a:solidFill>
          <a:ln w="25400" cap="flat" cmpd="sng" algn="ctr">
            <a:solidFill>
              <a:srgbClr val="00B0F0"/>
            </a:solidFill>
            <a:prstDash val="solid"/>
          </a:ln>
          <a:effectLst/>
        </p:spPr>
        <p:txBody>
          <a:bodyPr rot="0" spcFirstLastPara="0" vert="horz" wrap="square" lIns="91440" tIns="45720" rIns="91440" bIns="45720" numCol="1" spcCol="0" rtlCol="0" fromWordArt="0" anchor="t" anchorCtr="0" forceAA="0" compatLnSpc="1">
            <a:prstTxWarp prst="textNoShape">
              <a:avLst/>
            </a:prstTxWarp>
            <a:noAutofit/>
          </a:bodyPr>
          <a:lstStyle/>
          <a:p>
            <a:endParaRPr lang="en-US"/>
          </a:p>
        </p:txBody>
      </p:sp>
      <p:sp>
        <p:nvSpPr>
          <p:cNvPr id="20" name="Flowchart: Document 19"/>
          <p:cNvSpPr/>
          <p:nvPr/>
        </p:nvSpPr>
        <p:spPr>
          <a:xfrm>
            <a:off x="5115387" y="3105231"/>
            <a:ext cx="2438400" cy="1152658"/>
          </a:xfrm>
          <a:prstGeom prst="flowChartDocument">
            <a:avLst/>
          </a:prstGeom>
          <a:solidFill>
            <a:sysClr val="window" lastClr="FFFFFF"/>
          </a:solidFill>
          <a:ln w="25400" cap="flat" cmpd="sng" algn="ctr">
            <a:solidFill>
              <a:srgbClr val="00B0F0"/>
            </a:solidFill>
            <a:prstDash val="solid"/>
          </a:ln>
          <a:effectLst/>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algn="ctr" fontAlgn="base">
              <a:spcBef>
                <a:spcPts val="0"/>
              </a:spcBef>
              <a:spcAft>
                <a:spcPts val="0"/>
              </a:spcAft>
            </a:pPr>
            <a:r>
              <a:rPr lang="en-US" kern="1200" dirty="0">
                <a:solidFill>
                  <a:srgbClr val="999999"/>
                </a:solidFill>
                <a:effectLst/>
                <a:latin typeface="Arial Black"/>
                <a:ea typeface="Times New Roman"/>
                <a:cs typeface="Arial"/>
              </a:rPr>
              <a:t>Health care records must also be sent with the bills</a:t>
            </a:r>
            <a:endParaRPr lang="en-US" dirty="0">
              <a:effectLst/>
              <a:latin typeface="Times New Roman"/>
              <a:ea typeface="Times New Roman"/>
            </a:endParaRPr>
          </a:p>
        </p:txBody>
      </p:sp>
      <p:sp>
        <p:nvSpPr>
          <p:cNvPr id="2" name="Oval 1"/>
          <p:cNvSpPr/>
          <p:nvPr/>
        </p:nvSpPr>
        <p:spPr>
          <a:xfrm>
            <a:off x="329657" y="2829527"/>
            <a:ext cx="7646865" cy="142836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8334383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457200"/>
            <a:ext cx="7467600" cy="838200"/>
          </a:xfrm>
        </p:spPr>
        <p:txBody>
          <a:bodyPr>
            <a:normAutofit/>
          </a:bodyPr>
          <a:lstStyle/>
          <a:p>
            <a:r>
              <a:rPr lang="en-US" b="1" dirty="0"/>
              <a:t>Billing: </a:t>
            </a:r>
            <a:r>
              <a:rPr lang="en-US" dirty="0"/>
              <a:t>Timely Filing</a:t>
            </a:r>
          </a:p>
        </p:txBody>
      </p:sp>
      <p:sp>
        <p:nvSpPr>
          <p:cNvPr id="3" name="Content Placeholder 2"/>
          <p:cNvSpPr>
            <a:spLocks noGrp="1"/>
          </p:cNvSpPr>
          <p:nvPr>
            <p:ph idx="1"/>
          </p:nvPr>
        </p:nvSpPr>
        <p:spPr>
          <a:xfrm>
            <a:off x="152400" y="1295400"/>
            <a:ext cx="8839200" cy="4267200"/>
          </a:xfrm>
        </p:spPr>
        <p:txBody>
          <a:bodyPr>
            <a:normAutofit fontScale="92500" lnSpcReduction="20000"/>
          </a:bodyPr>
          <a:lstStyle/>
          <a:p>
            <a:r>
              <a:rPr lang="en-US" sz="4400" dirty="0"/>
              <a:t>There are no “timely filing” requirements for Workers’ Compensation.</a:t>
            </a:r>
          </a:p>
          <a:p>
            <a:pPr lvl="1"/>
            <a:r>
              <a:rPr lang="en-US" sz="4400" dirty="0">
                <a:solidFill>
                  <a:srgbClr val="FF0000"/>
                </a:solidFill>
              </a:rPr>
              <a:t>An employer/insurer cannot put a time limit on the submission of workers’ compensation bills.  The time for filing petitions is governed by 39-­A M.R.S.A. § 306. </a:t>
            </a:r>
            <a:endParaRPr lang="en-US" sz="4200" dirty="0">
              <a:solidFill>
                <a:srgbClr val="FF0000"/>
              </a:solidFill>
            </a:endParaRPr>
          </a:p>
        </p:txBody>
      </p:sp>
      <p:pic>
        <p:nvPicPr>
          <p:cNvPr id="296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7791" y="5451556"/>
            <a:ext cx="7778750" cy="1438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3665181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0598" y="0"/>
            <a:ext cx="7467600" cy="838200"/>
          </a:xfrm>
        </p:spPr>
        <p:txBody>
          <a:bodyPr>
            <a:normAutofit/>
          </a:bodyPr>
          <a:lstStyle/>
          <a:p>
            <a:r>
              <a:rPr lang="en-US" b="1" dirty="0"/>
              <a:t>Billing: </a:t>
            </a:r>
            <a:r>
              <a:rPr lang="en-US" dirty="0"/>
              <a:t>MFS Section 1.06(1)</a:t>
            </a:r>
          </a:p>
        </p:txBody>
      </p:sp>
      <p:sp>
        <p:nvSpPr>
          <p:cNvPr id="3" name="Content Placeholder 2"/>
          <p:cNvSpPr>
            <a:spLocks noGrp="1"/>
          </p:cNvSpPr>
          <p:nvPr>
            <p:ph idx="1"/>
          </p:nvPr>
        </p:nvSpPr>
        <p:spPr>
          <a:xfrm>
            <a:off x="761998" y="838200"/>
            <a:ext cx="7924801" cy="5867400"/>
          </a:xfrm>
        </p:spPr>
        <p:txBody>
          <a:bodyPr>
            <a:normAutofit fontScale="25000" lnSpcReduction="20000"/>
          </a:bodyPr>
          <a:lstStyle/>
          <a:p>
            <a:pPr marL="114300" indent="0">
              <a:buNone/>
            </a:pPr>
            <a:r>
              <a:rPr lang="en-US" sz="12400" dirty="0"/>
              <a:t>Bills must specify:</a:t>
            </a:r>
          </a:p>
          <a:p>
            <a:pPr marL="329184" lvl="1" indent="0">
              <a:buNone/>
            </a:pPr>
            <a:r>
              <a:rPr lang="en-US" sz="12200" dirty="0"/>
              <a:t>-the billing entity’s tax id, </a:t>
            </a:r>
          </a:p>
          <a:p>
            <a:pPr marL="329184" lvl="1" indent="0">
              <a:buNone/>
            </a:pPr>
            <a:r>
              <a:rPr lang="en-US" sz="12200" dirty="0"/>
              <a:t>-the health care provider, </a:t>
            </a:r>
          </a:p>
          <a:p>
            <a:pPr marL="329184" lvl="1" indent="0">
              <a:buNone/>
            </a:pPr>
            <a:r>
              <a:rPr lang="en-US" sz="12200" dirty="0"/>
              <a:t>-the employer, </a:t>
            </a:r>
          </a:p>
          <a:p>
            <a:pPr marL="329184" lvl="1" indent="0">
              <a:buNone/>
            </a:pPr>
            <a:r>
              <a:rPr lang="en-US" sz="12200" dirty="0"/>
              <a:t>-</a:t>
            </a:r>
            <a:r>
              <a:rPr lang="en-US" sz="12400" dirty="0"/>
              <a:t>the employee,</a:t>
            </a:r>
          </a:p>
          <a:p>
            <a:pPr marL="329184" lvl="1" indent="0">
              <a:buNone/>
            </a:pPr>
            <a:r>
              <a:rPr lang="en-US" sz="12200" dirty="0"/>
              <a:t>-the date of injury/occurrence, </a:t>
            </a:r>
          </a:p>
          <a:p>
            <a:pPr marL="329184" lvl="1" indent="0">
              <a:buNone/>
            </a:pPr>
            <a:r>
              <a:rPr lang="en-US" sz="12200" dirty="0"/>
              <a:t>-the date of service, </a:t>
            </a:r>
          </a:p>
          <a:p>
            <a:pPr marL="329184" lvl="1" indent="0">
              <a:buNone/>
            </a:pPr>
            <a:r>
              <a:rPr lang="en-US" sz="12200" dirty="0"/>
              <a:t>-the work-related injury or disease treated, </a:t>
            </a:r>
          </a:p>
          <a:p>
            <a:pPr marL="329184" lvl="1" indent="0">
              <a:buNone/>
            </a:pPr>
            <a:r>
              <a:rPr lang="en-US" sz="12200" dirty="0"/>
              <a:t>-the appropriate procedure code(s), and </a:t>
            </a:r>
          </a:p>
          <a:p>
            <a:pPr marL="329184" lvl="1" indent="0">
              <a:buNone/>
            </a:pPr>
            <a:r>
              <a:rPr lang="en-US" sz="12200" dirty="0"/>
              <a:t>-the charges for each procedure code. </a:t>
            </a:r>
          </a:p>
        </p:txBody>
      </p:sp>
      <p:pic>
        <p:nvPicPr>
          <p:cNvPr id="296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7791" y="5562600"/>
            <a:ext cx="7778750" cy="1327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683157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457200"/>
            <a:ext cx="7467600" cy="838200"/>
          </a:xfrm>
        </p:spPr>
        <p:txBody>
          <a:bodyPr>
            <a:normAutofit/>
          </a:bodyPr>
          <a:lstStyle/>
          <a:p>
            <a:r>
              <a:rPr lang="en-US" b="1" dirty="0"/>
              <a:t>Billing: </a:t>
            </a:r>
            <a:r>
              <a:rPr lang="en-US" dirty="0"/>
              <a:t>MFS</a:t>
            </a:r>
            <a:r>
              <a:rPr lang="en-US" b="1" dirty="0"/>
              <a:t> </a:t>
            </a:r>
            <a:r>
              <a:rPr lang="en-US" dirty="0"/>
              <a:t>Section 1.06(1)</a:t>
            </a:r>
          </a:p>
        </p:txBody>
      </p:sp>
      <p:sp>
        <p:nvSpPr>
          <p:cNvPr id="3" name="Content Placeholder 2"/>
          <p:cNvSpPr>
            <a:spLocks noGrp="1"/>
          </p:cNvSpPr>
          <p:nvPr>
            <p:ph idx="1"/>
          </p:nvPr>
        </p:nvSpPr>
        <p:spPr>
          <a:xfrm>
            <a:off x="228600" y="1295400"/>
            <a:ext cx="8610600" cy="4419600"/>
          </a:xfrm>
        </p:spPr>
        <p:txBody>
          <a:bodyPr>
            <a:normAutofit fontScale="92500" lnSpcReduction="10000"/>
          </a:bodyPr>
          <a:lstStyle/>
          <a:p>
            <a:endParaRPr lang="en-US" sz="1050" dirty="0"/>
          </a:p>
          <a:p>
            <a:r>
              <a:rPr lang="en-US" sz="3600" dirty="0"/>
              <a:t>Bills </a:t>
            </a:r>
            <a:r>
              <a:rPr lang="en-US" sz="3600" b="1" u="sng" dirty="0">
                <a:solidFill>
                  <a:srgbClr val="FF0000"/>
                </a:solidFill>
              </a:rPr>
              <a:t>properly</a:t>
            </a:r>
            <a:r>
              <a:rPr lang="en-US" sz="3600" dirty="0"/>
              <a:t> submitted on standardized claim forms prescribed by the Centers for Medicare &amp; Medicaid are sufficient to comply with this requirement. </a:t>
            </a:r>
          </a:p>
          <a:p>
            <a:pPr lvl="1"/>
            <a:r>
              <a:rPr lang="en-US" sz="3200" dirty="0"/>
              <a:t>Properly means in accordance with the directions.  Make sure you have a copy of the official form directions.</a:t>
            </a:r>
          </a:p>
          <a:p>
            <a:r>
              <a:rPr lang="en-US" sz="3600" dirty="0" err="1"/>
              <a:t>Uncoded</a:t>
            </a:r>
            <a:r>
              <a:rPr lang="en-US" sz="3600" dirty="0"/>
              <a:t> bills </a:t>
            </a:r>
            <a:r>
              <a:rPr lang="en-US" sz="3600" b="1" u="sng" dirty="0">
                <a:solidFill>
                  <a:srgbClr val="FF0000"/>
                </a:solidFill>
              </a:rPr>
              <a:t>may</a:t>
            </a:r>
            <a:r>
              <a:rPr lang="en-US" sz="3600" dirty="0"/>
              <a:t> be returned for coding. </a:t>
            </a:r>
          </a:p>
          <a:p>
            <a:endParaRPr lang="en-US" dirty="0"/>
          </a:p>
        </p:txBody>
      </p:sp>
      <p:pic>
        <p:nvPicPr>
          <p:cNvPr id="307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4876" y="5419725"/>
            <a:ext cx="7778750" cy="1438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7596088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685800"/>
            <a:ext cx="7467600" cy="838200"/>
          </a:xfrm>
        </p:spPr>
        <p:txBody>
          <a:bodyPr>
            <a:normAutofit/>
          </a:bodyPr>
          <a:lstStyle/>
          <a:p>
            <a:r>
              <a:rPr lang="en-US" b="1" dirty="0"/>
              <a:t>Billing: </a:t>
            </a:r>
            <a:r>
              <a:rPr lang="en-US" dirty="0"/>
              <a:t>MFS</a:t>
            </a:r>
            <a:r>
              <a:rPr lang="en-US" b="1" dirty="0"/>
              <a:t> </a:t>
            </a:r>
            <a:r>
              <a:rPr lang="en-US" dirty="0"/>
              <a:t>Section 1.06(2)</a:t>
            </a:r>
          </a:p>
        </p:txBody>
      </p:sp>
      <p:sp>
        <p:nvSpPr>
          <p:cNvPr id="3" name="Content Placeholder 2"/>
          <p:cNvSpPr>
            <a:spLocks noGrp="1"/>
          </p:cNvSpPr>
          <p:nvPr>
            <p:ph idx="1"/>
          </p:nvPr>
        </p:nvSpPr>
        <p:spPr>
          <a:xfrm>
            <a:off x="457200" y="1371600"/>
            <a:ext cx="8023412" cy="3276600"/>
          </a:xfrm>
        </p:spPr>
        <p:txBody>
          <a:bodyPr>
            <a:normAutofit/>
          </a:bodyPr>
          <a:lstStyle/>
          <a:p>
            <a:endParaRPr lang="en-US" sz="1050" dirty="0">
              <a:solidFill>
                <a:srgbClr val="FF0000"/>
              </a:solidFill>
            </a:endParaRPr>
          </a:p>
          <a:p>
            <a:r>
              <a:rPr lang="en-US" sz="4400" dirty="0">
                <a:solidFill>
                  <a:srgbClr val="FF0000"/>
                </a:solidFill>
              </a:rPr>
              <a:t>Bills for insured employers </a:t>
            </a:r>
            <a:r>
              <a:rPr lang="en-US" sz="4400" u="sng" dirty="0">
                <a:solidFill>
                  <a:srgbClr val="FF0000"/>
                </a:solidFill>
              </a:rPr>
              <a:t>must</a:t>
            </a:r>
            <a:r>
              <a:rPr lang="en-US" sz="4400" dirty="0">
                <a:solidFill>
                  <a:srgbClr val="FF0000"/>
                </a:solidFill>
              </a:rPr>
              <a:t> be submitted directly to the insurer of record on the date of injury/illness. </a:t>
            </a:r>
          </a:p>
          <a:p>
            <a:endParaRPr lang="en-US" dirty="0"/>
          </a:p>
        </p:txBody>
      </p:sp>
      <p:pic>
        <p:nvPicPr>
          <p:cNvPr id="2048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 y="5413375"/>
            <a:ext cx="7778750" cy="1444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3517783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8768" y="0"/>
            <a:ext cx="8229600" cy="1143000"/>
          </a:xfrm>
        </p:spPr>
        <p:txBody>
          <a:bodyPr>
            <a:normAutofit fontScale="90000"/>
          </a:bodyPr>
          <a:lstStyle/>
          <a:p>
            <a:br>
              <a:rPr lang="en-US" dirty="0"/>
            </a:br>
            <a:br>
              <a:rPr lang="en-US" dirty="0"/>
            </a:br>
            <a:br>
              <a:rPr lang="en-US" dirty="0"/>
            </a:br>
            <a:br>
              <a:rPr lang="en-US" dirty="0"/>
            </a:br>
            <a:r>
              <a:rPr lang="en-US" b="1" dirty="0"/>
              <a:t>Billing: </a:t>
            </a:r>
            <a:r>
              <a:rPr lang="en-US" dirty="0"/>
              <a:t>MFS</a:t>
            </a:r>
            <a:r>
              <a:rPr lang="en-US" b="1" dirty="0"/>
              <a:t> </a:t>
            </a:r>
            <a:r>
              <a:rPr lang="en-US" dirty="0"/>
              <a:t>Section 1.06(2)</a:t>
            </a:r>
          </a:p>
        </p:txBody>
      </p:sp>
      <p:sp>
        <p:nvSpPr>
          <p:cNvPr id="3" name="Content Placeholder 2"/>
          <p:cNvSpPr>
            <a:spLocks noGrp="1"/>
          </p:cNvSpPr>
          <p:nvPr>
            <p:ph idx="1"/>
          </p:nvPr>
        </p:nvSpPr>
        <p:spPr>
          <a:xfrm>
            <a:off x="457200" y="1219200"/>
            <a:ext cx="8229600" cy="4906963"/>
          </a:xfrm>
        </p:spPr>
        <p:txBody>
          <a:bodyPr>
            <a:normAutofit fontScale="32500" lnSpcReduction="20000"/>
          </a:bodyPr>
          <a:lstStyle/>
          <a:p>
            <a:endParaRPr lang="en-US" sz="2500" u="sng" dirty="0">
              <a:solidFill>
                <a:srgbClr val="002060"/>
              </a:solidFill>
            </a:endParaRPr>
          </a:p>
          <a:p>
            <a:r>
              <a:rPr lang="en-US" sz="12800" dirty="0">
                <a:solidFill>
                  <a:srgbClr val="FF0000"/>
                </a:solidFill>
              </a:rPr>
              <a:t>Health care providers shall attempt to verify the name of the insurer that wrote the workers’ compensation policy for the specific employer on the date of injury/illness prior to the submission of a bill to an insurer.</a:t>
            </a:r>
            <a:endParaRPr lang="en-US" dirty="0">
              <a:solidFill>
                <a:srgbClr val="FF0000"/>
              </a:solidFill>
            </a:endParaRPr>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 y="5410200"/>
            <a:ext cx="7780337" cy="1447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9071807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457200"/>
            <a:ext cx="7467600" cy="838200"/>
          </a:xfrm>
        </p:spPr>
        <p:txBody>
          <a:bodyPr>
            <a:normAutofit/>
          </a:bodyPr>
          <a:lstStyle/>
          <a:p>
            <a:r>
              <a:rPr lang="en-US" b="1" dirty="0"/>
              <a:t>Billing: </a:t>
            </a:r>
            <a:r>
              <a:rPr lang="en-US" dirty="0"/>
              <a:t>Insured Employers</a:t>
            </a:r>
          </a:p>
        </p:txBody>
      </p:sp>
      <p:sp>
        <p:nvSpPr>
          <p:cNvPr id="3" name="Content Placeholder 2"/>
          <p:cNvSpPr>
            <a:spLocks noGrp="1"/>
          </p:cNvSpPr>
          <p:nvPr>
            <p:ph idx="1"/>
          </p:nvPr>
        </p:nvSpPr>
        <p:spPr>
          <a:xfrm>
            <a:off x="609600" y="1295400"/>
            <a:ext cx="8001000" cy="3581400"/>
          </a:xfrm>
        </p:spPr>
        <p:txBody>
          <a:bodyPr>
            <a:normAutofit lnSpcReduction="10000"/>
          </a:bodyPr>
          <a:lstStyle/>
          <a:p>
            <a:r>
              <a:rPr lang="en-US" sz="3600" dirty="0">
                <a:solidFill>
                  <a:srgbClr val="FF0000"/>
                </a:solidFill>
              </a:rPr>
              <a:t>Unless the employer is self-insured through the Maine Bureau of Insurance, employers are not allowed to pay WC medical bills directly.</a:t>
            </a:r>
          </a:p>
          <a:p>
            <a:pPr lvl="1"/>
            <a:r>
              <a:rPr lang="en-US" sz="3400" dirty="0"/>
              <a:t>The insurer is responsible from the first dollar regardless of any deductible.</a:t>
            </a:r>
          </a:p>
          <a:p>
            <a:endParaRPr lang="en-US" dirty="0"/>
          </a:p>
        </p:txBody>
      </p:sp>
      <p:pic>
        <p:nvPicPr>
          <p:cNvPr id="2150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2625" y="5413375"/>
            <a:ext cx="7778750" cy="1444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77840719"/>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09600"/>
            <a:ext cx="8229600" cy="1143000"/>
          </a:xfrm>
        </p:spPr>
        <p:txBody>
          <a:bodyPr>
            <a:normAutofit/>
          </a:bodyPr>
          <a:lstStyle/>
          <a:p>
            <a:r>
              <a:rPr lang="en-US" b="1" dirty="0"/>
              <a:t>Billing: </a:t>
            </a:r>
            <a:r>
              <a:rPr lang="en-US" dirty="0"/>
              <a:t>MFS Section 1.07(1)</a:t>
            </a:r>
          </a:p>
        </p:txBody>
      </p:sp>
      <p:sp>
        <p:nvSpPr>
          <p:cNvPr id="3" name="Content Placeholder 2"/>
          <p:cNvSpPr>
            <a:spLocks noGrp="1"/>
          </p:cNvSpPr>
          <p:nvPr>
            <p:ph idx="1"/>
          </p:nvPr>
        </p:nvSpPr>
        <p:spPr>
          <a:xfrm>
            <a:off x="228600" y="1828800"/>
            <a:ext cx="8686800" cy="4572000"/>
          </a:xfrm>
        </p:spPr>
        <p:txBody>
          <a:bodyPr/>
          <a:lstStyle/>
          <a:p>
            <a:r>
              <a:rPr lang="en-US" sz="3200" dirty="0"/>
              <a:t>Health care providers may charge the patient directly only for the treatment of conditions that are unrelated to the compensable injury or disease. See 39­A M.R.S.A. §206(13).</a:t>
            </a:r>
          </a:p>
          <a:p>
            <a:pPr lvl="1"/>
            <a:r>
              <a:rPr lang="en-US" sz="2800" dirty="0">
                <a:solidFill>
                  <a:srgbClr val="FF0000"/>
                </a:solidFill>
              </a:rPr>
              <a:t>Best practice is to create completely separate encounters when the patient is receiving treatment for a work-injury and other conditions.</a:t>
            </a:r>
          </a:p>
          <a:p>
            <a:pPr lvl="0"/>
            <a:endParaRPr lang="en-US" sz="2600" dirty="0"/>
          </a:p>
        </p:txBody>
      </p:sp>
      <p:pic>
        <p:nvPicPr>
          <p:cNvPr id="4915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2625" y="5419725"/>
            <a:ext cx="7778750" cy="1438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8879470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838200"/>
            <a:ext cx="8382000" cy="838200"/>
          </a:xfrm>
        </p:spPr>
        <p:txBody>
          <a:bodyPr>
            <a:normAutofit fontScale="90000"/>
          </a:bodyPr>
          <a:lstStyle/>
          <a:p>
            <a:r>
              <a:rPr lang="en-US" dirty="0"/>
              <a:t>Statutory and Regulatory References</a:t>
            </a:r>
          </a:p>
        </p:txBody>
      </p:sp>
      <p:sp>
        <p:nvSpPr>
          <p:cNvPr id="6" name="Content Placeholder 2"/>
          <p:cNvSpPr>
            <a:spLocks noGrp="1"/>
          </p:cNvSpPr>
          <p:nvPr>
            <p:ph idx="1"/>
          </p:nvPr>
        </p:nvSpPr>
        <p:spPr>
          <a:xfrm>
            <a:off x="76200" y="1676400"/>
            <a:ext cx="8991600" cy="4191000"/>
          </a:xfrm>
        </p:spPr>
        <p:txBody>
          <a:bodyPr>
            <a:normAutofit/>
          </a:bodyPr>
          <a:lstStyle/>
          <a:p>
            <a:r>
              <a:rPr lang="en-US" sz="3200" dirty="0">
                <a:solidFill>
                  <a:srgbClr val="FF0000"/>
                </a:solidFill>
              </a:rPr>
              <a:t>39-A M.R.S.A. § 209-A</a:t>
            </a:r>
          </a:p>
          <a:p>
            <a:pPr lvl="1"/>
            <a:r>
              <a:rPr lang="en-US" sz="3200" dirty="0">
                <a:solidFill>
                  <a:srgbClr val="FF0000"/>
                </a:solidFill>
              </a:rPr>
              <a:t>Board Rules Chapter 5, aka Medical Fee Schedule</a:t>
            </a:r>
          </a:p>
          <a:p>
            <a:pPr lvl="1"/>
            <a:endParaRPr lang="en-US" sz="800" dirty="0"/>
          </a:p>
          <a:p>
            <a:r>
              <a:rPr lang="en-US" sz="3200" dirty="0"/>
              <a:t>39-A M.R.S.A. § 222</a:t>
            </a:r>
          </a:p>
          <a:p>
            <a:pPr lvl="1"/>
            <a:r>
              <a:rPr lang="en-US" sz="3200" dirty="0"/>
              <a:t>Bureau of Insurance Rules Chapter 530</a:t>
            </a:r>
          </a:p>
          <a:p>
            <a:pPr lvl="1"/>
            <a:endParaRPr lang="en-US" sz="800" dirty="0"/>
          </a:p>
          <a:p>
            <a:r>
              <a:rPr lang="en-US" sz="3200" dirty="0"/>
              <a:t>39-A M.R.S.A § 306</a:t>
            </a:r>
          </a:p>
          <a:p>
            <a:pPr lvl="1"/>
            <a:endParaRPr lang="en-US" sz="2800" dirty="0"/>
          </a:p>
          <a:p>
            <a:pPr lvl="1"/>
            <a:endParaRPr lang="en-US" sz="2800" dirty="0"/>
          </a:p>
          <a:p>
            <a:pPr lvl="1"/>
            <a:endParaRPr lang="en-US" sz="2800" dirty="0"/>
          </a:p>
          <a:p>
            <a:pPr lvl="1"/>
            <a:endParaRPr lang="en-US" sz="2800" dirty="0"/>
          </a:p>
          <a:p>
            <a:pPr marL="0" indent="0">
              <a:buNone/>
            </a:pPr>
            <a:endParaRPr lang="en-US" b="1" dirty="0"/>
          </a:p>
          <a:p>
            <a:pPr marL="0" indent="0">
              <a:buNone/>
            </a:pPr>
            <a:endParaRPr lang="en-US" b="1" dirty="0"/>
          </a:p>
        </p:txBody>
      </p:sp>
      <p:pic>
        <p:nvPicPr>
          <p:cNvPr id="717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2625" y="5426533"/>
            <a:ext cx="7778750" cy="1444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19533857"/>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457200"/>
            <a:ext cx="7467600" cy="838200"/>
          </a:xfrm>
        </p:spPr>
        <p:txBody>
          <a:bodyPr>
            <a:normAutofit/>
          </a:bodyPr>
          <a:lstStyle/>
          <a:p>
            <a:r>
              <a:rPr lang="en-US" b="1" dirty="0"/>
              <a:t>Billing: </a:t>
            </a:r>
            <a:r>
              <a:rPr lang="en-US" dirty="0"/>
              <a:t>MFS Section 3.01</a:t>
            </a:r>
          </a:p>
        </p:txBody>
      </p:sp>
      <p:sp>
        <p:nvSpPr>
          <p:cNvPr id="3" name="Content Placeholder 2"/>
          <p:cNvSpPr>
            <a:spLocks noGrp="1"/>
          </p:cNvSpPr>
          <p:nvPr>
            <p:ph idx="1"/>
          </p:nvPr>
        </p:nvSpPr>
        <p:spPr>
          <a:xfrm>
            <a:off x="722204" y="1371600"/>
            <a:ext cx="7543800" cy="4267200"/>
          </a:xfrm>
        </p:spPr>
        <p:txBody>
          <a:bodyPr>
            <a:normAutofit/>
          </a:bodyPr>
          <a:lstStyle/>
          <a:p>
            <a:r>
              <a:rPr lang="en-US" sz="3600" dirty="0"/>
              <a:t>Bills for inpatient services must be submitted on a CMS Uniform Billing (UB-04) form. </a:t>
            </a:r>
            <a:r>
              <a:rPr lang="en-US" sz="3600" dirty="0">
                <a:solidFill>
                  <a:srgbClr val="FF0000"/>
                </a:solidFill>
              </a:rPr>
              <a:t>Health care providers are not required to provide the MS-DRG. Inpatient bills without the MS-DRG do not constitute </a:t>
            </a:r>
            <a:r>
              <a:rPr lang="en-US" sz="3600" dirty="0" err="1">
                <a:solidFill>
                  <a:srgbClr val="FF0000"/>
                </a:solidFill>
              </a:rPr>
              <a:t>uncoded</a:t>
            </a:r>
            <a:r>
              <a:rPr lang="en-US" sz="3600" dirty="0">
                <a:solidFill>
                  <a:srgbClr val="FF0000"/>
                </a:solidFill>
              </a:rPr>
              <a:t> bills. </a:t>
            </a:r>
          </a:p>
        </p:txBody>
      </p:sp>
      <p:pic>
        <p:nvPicPr>
          <p:cNvPr id="296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7791" y="5451556"/>
            <a:ext cx="7778750" cy="1438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07078026"/>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457200"/>
            <a:ext cx="7467600" cy="838200"/>
          </a:xfrm>
        </p:spPr>
        <p:txBody>
          <a:bodyPr>
            <a:normAutofit/>
          </a:bodyPr>
          <a:lstStyle/>
          <a:p>
            <a:r>
              <a:rPr lang="en-US" b="1" dirty="0"/>
              <a:t>Billing: </a:t>
            </a:r>
            <a:r>
              <a:rPr lang="en-US" dirty="0"/>
              <a:t>MFS Section 4.01</a:t>
            </a:r>
          </a:p>
        </p:txBody>
      </p:sp>
      <p:sp>
        <p:nvSpPr>
          <p:cNvPr id="3" name="Content Placeholder 2"/>
          <p:cNvSpPr>
            <a:spLocks noGrp="1"/>
          </p:cNvSpPr>
          <p:nvPr>
            <p:ph idx="1"/>
          </p:nvPr>
        </p:nvSpPr>
        <p:spPr>
          <a:xfrm>
            <a:off x="722204" y="1371600"/>
            <a:ext cx="7543800" cy="4267200"/>
          </a:xfrm>
        </p:spPr>
        <p:txBody>
          <a:bodyPr>
            <a:normAutofit/>
          </a:bodyPr>
          <a:lstStyle/>
          <a:p>
            <a:r>
              <a:rPr lang="en-US" sz="3600" dirty="0"/>
              <a:t>Bills for hospital outpatient and ambulatory surgical services must be submitted on a UB-04 form. </a:t>
            </a:r>
            <a:r>
              <a:rPr lang="en-US" sz="3600" dirty="0">
                <a:solidFill>
                  <a:srgbClr val="FF0000"/>
                </a:solidFill>
              </a:rPr>
              <a:t>Outpatient hospital facility services performed on the same day for the same patient must be reported on a single UB-04 form. </a:t>
            </a:r>
          </a:p>
        </p:txBody>
      </p:sp>
      <p:pic>
        <p:nvPicPr>
          <p:cNvPr id="296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7791" y="5451556"/>
            <a:ext cx="7778750" cy="1438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86750852"/>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457200"/>
            <a:ext cx="7467600" cy="838200"/>
          </a:xfrm>
        </p:spPr>
        <p:txBody>
          <a:bodyPr>
            <a:normAutofit/>
          </a:bodyPr>
          <a:lstStyle/>
          <a:p>
            <a:r>
              <a:rPr lang="en-US" b="1" dirty="0"/>
              <a:t>Billing: </a:t>
            </a:r>
            <a:r>
              <a:rPr lang="en-US" dirty="0"/>
              <a:t>Billing Forms</a:t>
            </a:r>
          </a:p>
        </p:txBody>
      </p:sp>
      <p:sp>
        <p:nvSpPr>
          <p:cNvPr id="3" name="Content Placeholder 2"/>
          <p:cNvSpPr>
            <a:spLocks noGrp="1"/>
          </p:cNvSpPr>
          <p:nvPr>
            <p:ph idx="1"/>
          </p:nvPr>
        </p:nvSpPr>
        <p:spPr>
          <a:xfrm>
            <a:off x="762000" y="1295400"/>
            <a:ext cx="7543800" cy="4267200"/>
          </a:xfrm>
        </p:spPr>
        <p:txBody>
          <a:bodyPr>
            <a:normAutofit/>
          </a:bodyPr>
          <a:lstStyle/>
          <a:p>
            <a:r>
              <a:rPr lang="en-US" sz="4400" dirty="0"/>
              <a:t>There is no prescribed billing form for professional services. </a:t>
            </a:r>
          </a:p>
          <a:p>
            <a:pPr lvl="1"/>
            <a:r>
              <a:rPr lang="en-US" sz="4200" dirty="0">
                <a:solidFill>
                  <a:srgbClr val="FF0000"/>
                </a:solidFill>
              </a:rPr>
              <a:t>A HCFA-1500 is preferred by claim administrators but not required.</a:t>
            </a:r>
          </a:p>
        </p:txBody>
      </p:sp>
      <p:pic>
        <p:nvPicPr>
          <p:cNvPr id="296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7791" y="5451556"/>
            <a:ext cx="7778750" cy="1438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13989951"/>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1143000"/>
          </a:xfrm>
        </p:spPr>
        <p:txBody>
          <a:bodyPr>
            <a:normAutofit/>
          </a:bodyPr>
          <a:lstStyle/>
          <a:p>
            <a:r>
              <a:rPr lang="en-US" b="1" dirty="0"/>
              <a:t>Billing: </a:t>
            </a:r>
            <a:r>
              <a:rPr lang="en-US" dirty="0"/>
              <a:t>Medicare Set Asides</a:t>
            </a:r>
          </a:p>
        </p:txBody>
      </p:sp>
      <p:sp>
        <p:nvSpPr>
          <p:cNvPr id="3" name="Content Placeholder 2"/>
          <p:cNvSpPr>
            <a:spLocks noGrp="1"/>
          </p:cNvSpPr>
          <p:nvPr>
            <p:ph idx="1"/>
          </p:nvPr>
        </p:nvSpPr>
        <p:spPr>
          <a:xfrm>
            <a:off x="304800" y="1600200"/>
            <a:ext cx="8534400" cy="4906963"/>
          </a:xfrm>
        </p:spPr>
        <p:txBody>
          <a:bodyPr>
            <a:noAutofit/>
          </a:bodyPr>
          <a:lstStyle/>
          <a:p>
            <a:r>
              <a:rPr lang="en-US" sz="2800" dirty="0"/>
              <a:t>If a health care provider is treating an employee for a work injury and that employee has a WCMSA based on the Maine WC MFS, the provider must bill the employee directly using the billing procedures outlined in Board Rules Chapter 5. </a:t>
            </a:r>
          </a:p>
          <a:p>
            <a:pPr lvl="1"/>
            <a:r>
              <a:rPr lang="en-US" sz="2800" dirty="0">
                <a:solidFill>
                  <a:srgbClr val="FF0000"/>
                </a:solidFill>
              </a:rPr>
              <a:t>This means you must bill with all the required billing elements, e.g. procedure codes</a:t>
            </a:r>
            <a:r>
              <a:rPr lang="en-US" sz="3200" dirty="0">
                <a:solidFill>
                  <a:srgbClr val="FF0000"/>
                </a:solidFill>
              </a:rPr>
              <a:t>.</a:t>
            </a:r>
          </a:p>
        </p:txBody>
      </p:sp>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0" y="5334000"/>
            <a:ext cx="7778750" cy="1438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1805447"/>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38130" y="609600"/>
            <a:ext cx="7848600" cy="838200"/>
          </a:xfrm>
        </p:spPr>
        <p:txBody>
          <a:bodyPr>
            <a:normAutofit/>
          </a:bodyPr>
          <a:lstStyle/>
          <a:p>
            <a:r>
              <a:rPr lang="en-US" b="1" dirty="0"/>
              <a:t>Billing: </a:t>
            </a:r>
            <a:r>
              <a:rPr lang="en-US" dirty="0"/>
              <a:t>Health Care Records</a:t>
            </a:r>
          </a:p>
        </p:txBody>
      </p:sp>
      <p:sp>
        <p:nvSpPr>
          <p:cNvPr id="3" name="Content Placeholder 2"/>
          <p:cNvSpPr>
            <a:spLocks noGrp="1"/>
          </p:cNvSpPr>
          <p:nvPr>
            <p:ph idx="1"/>
          </p:nvPr>
        </p:nvSpPr>
        <p:spPr>
          <a:xfrm>
            <a:off x="306092" y="1676400"/>
            <a:ext cx="8534400" cy="3505200"/>
          </a:xfrm>
        </p:spPr>
        <p:txBody>
          <a:bodyPr>
            <a:normAutofit lnSpcReduction="10000"/>
          </a:bodyPr>
          <a:lstStyle/>
          <a:p>
            <a:r>
              <a:rPr lang="en-US" sz="4000" dirty="0"/>
              <a:t>Health care records must be sent with the bill to substantiate the services.  This includes the M-1 form (if applicable).</a:t>
            </a:r>
          </a:p>
          <a:p>
            <a:pPr lvl="1"/>
            <a:r>
              <a:rPr lang="en-US" sz="3600" dirty="0">
                <a:solidFill>
                  <a:srgbClr val="FF0000"/>
                </a:solidFill>
              </a:rPr>
              <a:t>An M-1 form alone does not meet the definition of “health care records”.</a:t>
            </a:r>
          </a:p>
          <a:p>
            <a:pPr marL="0" indent="0">
              <a:buNone/>
            </a:pPr>
            <a:endParaRPr lang="en-US" sz="1000" dirty="0"/>
          </a:p>
          <a:p>
            <a:endParaRPr lang="en-US" dirty="0"/>
          </a:p>
        </p:txBody>
      </p:sp>
      <p:pic>
        <p:nvPicPr>
          <p:cNvPr id="3277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3917" y="5181600"/>
            <a:ext cx="7778750" cy="1438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47355446"/>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br>
              <a:rPr lang="en-US" dirty="0"/>
            </a:br>
            <a:br>
              <a:rPr lang="en-US" dirty="0"/>
            </a:br>
            <a:br>
              <a:rPr lang="en-US" dirty="0"/>
            </a:br>
            <a:r>
              <a:rPr lang="en-US" b="1" dirty="0"/>
              <a:t>Billing: </a:t>
            </a:r>
            <a:r>
              <a:rPr lang="en-US" dirty="0"/>
              <a:t>Health Care Records</a:t>
            </a:r>
            <a:br>
              <a:rPr lang="en-US" dirty="0"/>
            </a:br>
            <a:endParaRPr lang="en-US" dirty="0"/>
          </a:p>
        </p:txBody>
      </p:sp>
      <p:sp>
        <p:nvSpPr>
          <p:cNvPr id="3" name="Content Placeholder 2"/>
          <p:cNvSpPr>
            <a:spLocks noGrp="1"/>
          </p:cNvSpPr>
          <p:nvPr>
            <p:ph idx="1"/>
          </p:nvPr>
        </p:nvSpPr>
        <p:spPr>
          <a:xfrm>
            <a:off x="457200" y="1219200"/>
            <a:ext cx="8229600" cy="4906963"/>
          </a:xfrm>
        </p:spPr>
        <p:txBody>
          <a:bodyPr>
            <a:normAutofit/>
          </a:bodyPr>
          <a:lstStyle/>
          <a:p>
            <a:r>
              <a:rPr lang="en-US" sz="2800" dirty="0">
                <a:solidFill>
                  <a:srgbClr val="002060"/>
                </a:solidFill>
              </a:rPr>
              <a:t>Health care providers may charge for copies of the health care records required to accompany the bill. </a:t>
            </a:r>
          </a:p>
          <a:p>
            <a:r>
              <a:rPr lang="en-US" sz="2800" dirty="0">
                <a:solidFill>
                  <a:srgbClr val="FF0000"/>
                </a:solidFill>
              </a:rPr>
              <a:t>The charge is to be identified </a:t>
            </a:r>
            <a:r>
              <a:rPr lang="en-US" sz="2800" u="sng" dirty="0">
                <a:solidFill>
                  <a:srgbClr val="FF0000"/>
                </a:solidFill>
              </a:rPr>
              <a:t>on the bill </a:t>
            </a:r>
            <a:r>
              <a:rPr lang="en-US" sz="2800" dirty="0">
                <a:solidFill>
                  <a:srgbClr val="FF0000"/>
                </a:solidFill>
              </a:rPr>
              <a:t>using CPT® Code S9981 (units equal total number of pages). </a:t>
            </a:r>
          </a:p>
          <a:p>
            <a:r>
              <a:rPr lang="en-US" sz="2800" dirty="0">
                <a:solidFill>
                  <a:srgbClr val="002060"/>
                </a:solidFill>
              </a:rPr>
              <a:t>The maximum fee for copies is $5 for the first page and 45¢ for each additional page, up to a maximum of $250.00. </a:t>
            </a:r>
            <a:endParaRPr lang="en-US" sz="2400" dirty="0">
              <a:solidFill>
                <a:srgbClr val="002060"/>
              </a:solidFill>
            </a:endParaRPr>
          </a:p>
        </p:txBody>
      </p:sp>
      <p:pic>
        <p:nvPicPr>
          <p:cNvPr id="614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1037" y="5257800"/>
            <a:ext cx="7780337" cy="1447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37946722"/>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609600"/>
            <a:ext cx="7620000" cy="838200"/>
          </a:xfrm>
        </p:spPr>
        <p:txBody>
          <a:bodyPr>
            <a:normAutofit/>
          </a:bodyPr>
          <a:lstStyle/>
          <a:p>
            <a:r>
              <a:rPr lang="en-US" b="1" dirty="0"/>
              <a:t>Billing: </a:t>
            </a:r>
            <a:r>
              <a:rPr lang="en-US" dirty="0"/>
              <a:t>Health Care Records</a:t>
            </a:r>
          </a:p>
        </p:txBody>
      </p:sp>
      <p:sp>
        <p:nvSpPr>
          <p:cNvPr id="3" name="Content Placeholder 2"/>
          <p:cNvSpPr>
            <a:spLocks noGrp="1"/>
          </p:cNvSpPr>
          <p:nvPr>
            <p:ph idx="1"/>
          </p:nvPr>
        </p:nvSpPr>
        <p:spPr>
          <a:xfrm>
            <a:off x="304800" y="1524000"/>
            <a:ext cx="8610600" cy="4191000"/>
          </a:xfrm>
        </p:spPr>
        <p:txBody>
          <a:bodyPr>
            <a:normAutofit/>
          </a:bodyPr>
          <a:lstStyle/>
          <a:p>
            <a:r>
              <a:rPr lang="en-US" sz="3400" dirty="0"/>
              <a:t>If you do not have a release from the patient, information unrelated to the claimed injury must be redacted from the record/claim forms.</a:t>
            </a:r>
          </a:p>
          <a:p>
            <a:pPr lvl="1"/>
            <a:r>
              <a:rPr lang="en-US" sz="3200" dirty="0">
                <a:solidFill>
                  <a:srgbClr val="FF0000"/>
                </a:solidFill>
              </a:rPr>
              <a:t>Best practice is to have a record for WC patients that does not include information unrelated to the claimed injury.</a:t>
            </a:r>
            <a:endParaRPr lang="en-US" dirty="0">
              <a:solidFill>
                <a:srgbClr val="FF0000"/>
              </a:solidFill>
            </a:endParaRPr>
          </a:p>
          <a:p>
            <a:endParaRPr lang="en-US" sz="1000" dirty="0"/>
          </a:p>
          <a:p>
            <a:endParaRPr lang="en-US" dirty="0"/>
          </a:p>
        </p:txBody>
      </p:sp>
      <p:pic>
        <p:nvPicPr>
          <p:cNvPr id="3379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0" y="5334000"/>
            <a:ext cx="7778750" cy="1438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65931890"/>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819912"/>
          </a:xfrm>
        </p:spPr>
        <p:txBody>
          <a:bodyPr>
            <a:normAutofit/>
          </a:bodyPr>
          <a:lstStyle/>
          <a:p>
            <a:r>
              <a:rPr lang="en-US" b="1" dirty="0"/>
              <a:t>Billing: </a:t>
            </a:r>
            <a:r>
              <a:rPr lang="en-US" dirty="0"/>
              <a:t>M-1 Form</a:t>
            </a:r>
          </a:p>
        </p:txBody>
      </p:sp>
      <p:sp>
        <p:nvSpPr>
          <p:cNvPr id="3" name="Content Placeholder 2"/>
          <p:cNvSpPr>
            <a:spLocks noGrp="1"/>
          </p:cNvSpPr>
          <p:nvPr>
            <p:ph idx="1"/>
          </p:nvPr>
        </p:nvSpPr>
        <p:spPr>
          <a:xfrm>
            <a:off x="533399" y="1524000"/>
            <a:ext cx="7927975" cy="4191000"/>
          </a:xfrm>
        </p:spPr>
        <p:txBody>
          <a:bodyPr>
            <a:normAutofit/>
          </a:bodyPr>
          <a:lstStyle/>
          <a:p>
            <a:r>
              <a:rPr lang="en-US" sz="4800" dirty="0">
                <a:solidFill>
                  <a:srgbClr val="FF0000"/>
                </a:solidFill>
                <a:cs typeface="Arial" panose="020B0604020202020204" pitchFamily="34" charset="0"/>
              </a:rPr>
              <a:t>Make sure the M-1 form is complete.</a:t>
            </a:r>
          </a:p>
          <a:p>
            <a:pPr lvl="1"/>
            <a:r>
              <a:rPr lang="en-US" sz="4600" dirty="0">
                <a:cs typeface="Arial" panose="020B0604020202020204" pitchFamily="34" charset="0"/>
              </a:rPr>
              <a:t>Make sure you are not charging for incomplete forms. </a:t>
            </a:r>
            <a:endParaRPr lang="en-US" sz="800" dirty="0"/>
          </a:p>
        </p:txBody>
      </p:sp>
      <p:pic>
        <p:nvPicPr>
          <p:cNvPr id="1843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2625" y="5364540"/>
            <a:ext cx="7778750" cy="1444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19593752"/>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1143000"/>
          </a:xfrm>
        </p:spPr>
        <p:txBody>
          <a:bodyPr>
            <a:normAutofit/>
          </a:bodyPr>
          <a:lstStyle/>
          <a:p>
            <a:r>
              <a:rPr lang="en-US" b="1" dirty="0"/>
              <a:t>Billing: </a:t>
            </a:r>
            <a:r>
              <a:rPr lang="en-US" dirty="0"/>
              <a:t>Confirming Coverage</a:t>
            </a:r>
          </a:p>
        </p:txBody>
      </p:sp>
      <p:sp>
        <p:nvSpPr>
          <p:cNvPr id="3" name="Content Placeholder 2"/>
          <p:cNvSpPr>
            <a:spLocks noGrp="1"/>
          </p:cNvSpPr>
          <p:nvPr>
            <p:ph idx="1"/>
          </p:nvPr>
        </p:nvSpPr>
        <p:spPr>
          <a:xfrm>
            <a:off x="304800" y="1524000"/>
            <a:ext cx="8229600" cy="3886200"/>
          </a:xfrm>
        </p:spPr>
        <p:txBody>
          <a:bodyPr>
            <a:normAutofit/>
          </a:bodyPr>
          <a:lstStyle/>
          <a:p>
            <a:r>
              <a:rPr lang="en-US" sz="4800" dirty="0">
                <a:solidFill>
                  <a:srgbClr val="FF0000"/>
                </a:solidFill>
                <a:cs typeface="Arial" panose="020B0604020202020204" pitchFamily="34" charset="0"/>
              </a:rPr>
              <a:t>Use the employer information on the M-1 form to determine coverage/claim administrator information.</a:t>
            </a:r>
          </a:p>
        </p:txBody>
      </p:sp>
      <p:pic>
        <p:nvPicPr>
          <p:cNvPr id="1945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9415" y="5442031"/>
            <a:ext cx="7778750" cy="1444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45553593"/>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85800"/>
            <a:ext cx="8229600" cy="1143000"/>
          </a:xfrm>
        </p:spPr>
        <p:txBody>
          <a:bodyPr>
            <a:normAutofit/>
          </a:bodyPr>
          <a:lstStyle/>
          <a:p>
            <a:r>
              <a:rPr lang="en-US" b="1" dirty="0"/>
              <a:t>Billing: </a:t>
            </a:r>
            <a:r>
              <a:rPr lang="en-US" dirty="0"/>
              <a:t>Confirming Coverage</a:t>
            </a:r>
          </a:p>
        </p:txBody>
      </p:sp>
      <p:sp>
        <p:nvSpPr>
          <p:cNvPr id="3" name="Content Placeholder 2"/>
          <p:cNvSpPr>
            <a:spLocks noGrp="1"/>
          </p:cNvSpPr>
          <p:nvPr>
            <p:ph idx="1"/>
          </p:nvPr>
        </p:nvSpPr>
        <p:spPr>
          <a:xfrm>
            <a:off x="533400" y="1981201"/>
            <a:ext cx="8077200" cy="3505200"/>
          </a:xfrm>
        </p:spPr>
        <p:txBody>
          <a:bodyPr>
            <a:normAutofit fontScale="92500"/>
          </a:bodyPr>
          <a:lstStyle/>
          <a:p>
            <a:r>
              <a:rPr lang="en-US" sz="4800" dirty="0">
                <a:solidFill>
                  <a:srgbClr val="FF0000"/>
                </a:solidFill>
                <a:cs typeface="Arial" panose="020B0604020202020204" pitchFamily="34" charset="0"/>
              </a:rPr>
              <a:t>Check the Board’s self-insured list on the website FIRST.</a:t>
            </a:r>
          </a:p>
          <a:p>
            <a:pPr lvl="3"/>
            <a:r>
              <a:rPr lang="en-US" sz="3900" dirty="0">
                <a:solidFill>
                  <a:srgbClr val="000066"/>
                </a:solidFill>
                <a:cs typeface="Arial" panose="020B0604020202020204" pitchFamily="34" charset="0"/>
              </a:rPr>
              <a:t>Some self-insured employers also have excess insurance policies.</a:t>
            </a:r>
          </a:p>
          <a:p>
            <a:pPr marL="685800" indent="-685800">
              <a:buFont typeface="Arial" panose="020B0604020202020204" pitchFamily="34" charset="0"/>
              <a:buChar char="•"/>
            </a:pPr>
            <a:endParaRPr lang="en-US" sz="1000" dirty="0">
              <a:latin typeface="Berlin Sans FB Demi" panose="020E0802020502020306" pitchFamily="34" charset="0"/>
            </a:endParaRPr>
          </a:p>
        </p:txBody>
      </p:sp>
      <p:pic>
        <p:nvPicPr>
          <p:cNvPr id="2253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2625" y="5413375"/>
            <a:ext cx="7778750" cy="1444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0578769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1219200"/>
            <a:ext cx="7467600" cy="838200"/>
          </a:xfrm>
        </p:spPr>
        <p:txBody>
          <a:bodyPr>
            <a:normAutofit fontScale="90000"/>
          </a:bodyPr>
          <a:lstStyle/>
          <a:p>
            <a:r>
              <a:rPr lang="en-US" b="1" dirty="0"/>
              <a:t>Rights of Parties as to Medical and Other Services</a:t>
            </a:r>
            <a:r>
              <a:rPr lang="en-US" dirty="0"/>
              <a:t>: Act § 206 </a:t>
            </a:r>
          </a:p>
        </p:txBody>
      </p:sp>
      <p:sp>
        <p:nvSpPr>
          <p:cNvPr id="3" name="Content Placeholder 2"/>
          <p:cNvSpPr>
            <a:spLocks noGrp="1"/>
          </p:cNvSpPr>
          <p:nvPr>
            <p:ph idx="1"/>
          </p:nvPr>
        </p:nvSpPr>
        <p:spPr>
          <a:xfrm>
            <a:off x="533400" y="2286000"/>
            <a:ext cx="8159750" cy="3538538"/>
          </a:xfrm>
        </p:spPr>
        <p:txBody>
          <a:bodyPr>
            <a:noAutofit/>
          </a:bodyPr>
          <a:lstStyle/>
          <a:p>
            <a:pPr lvl="0"/>
            <a:r>
              <a:rPr lang="en-US" sz="3600" dirty="0"/>
              <a:t>An employee sustaining a personal injury </a:t>
            </a:r>
            <a:r>
              <a:rPr lang="en-US" sz="3600" b="1" u="sng" dirty="0"/>
              <a:t>arising out of and in the  course of employment</a:t>
            </a:r>
            <a:r>
              <a:rPr lang="en-US" sz="3600" dirty="0"/>
              <a:t> or disabled by occupational disease … </a:t>
            </a: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4400" y="5443538"/>
            <a:ext cx="7778750" cy="1438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80257985"/>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a:t>Billing: </a:t>
            </a:r>
            <a:r>
              <a:rPr lang="en-US" dirty="0"/>
              <a:t>Confirming Coverage</a:t>
            </a:r>
          </a:p>
        </p:txBody>
      </p:sp>
      <p:sp>
        <p:nvSpPr>
          <p:cNvPr id="3" name="Content Placeholder 2"/>
          <p:cNvSpPr>
            <a:spLocks noGrp="1"/>
          </p:cNvSpPr>
          <p:nvPr>
            <p:ph idx="1"/>
          </p:nvPr>
        </p:nvSpPr>
        <p:spPr>
          <a:xfrm>
            <a:off x="533400" y="1828801"/>
            <a:ext cx="8001000" cy="3733800"/>
          </a:xfrm>
        </p:spPr>
        <p:txBody>
          <a:bodyPr>
            <a:normAutofit lnSpcReduction="10000"/>
          </a:bodyPr>
          <a:lstStyle/>
          <a:p>
            <a:r>
              <a:rPr lang="en-US" sz="4200" dirty="0">
                <a:solidFill>
                  <a:srgbClr val="002060"/>
                </a:solidFill>
                <a:cs typeface="Arial" panose="020B0604020202020204" pitchFamily="34" charset="0"/>
              </a:rPr>
              <a:t>If the employer is not self-insured, use the Employer Insurance Coverage Search.</a:t>
            </a:r>
          </a:p>
          <a:p>
            <a:pPr lvl="3"/>
            <a:r>
              <a:rPr lang="en-US" sz="3600" dirty="0">
                <a:solidFill>
                  <a:srgbClr val="FF0000"/>
                </a:solidFill>
                <a:cs typeface="Arial" panose="020B0604020202020204" pitchFamily="34" charset="0"/>
              </a:rPr>
              <a:t>Coverage is confirmed only if you find the ER address listed on the policy.</a:t>
            </a:r>
          </a:p>
          <a:p>
            <a:pPr marL="685800" indent="-685800">
              <a:buFont typeface="Arial" panose="020B0604020202020204" pitchFamily="34" charset="0"/>
              <a:buChar char="•"/>
            </a:pPr>
            <a:endParaRPr lang="en-US" sz="1000" dirty="0">
              <a:latin typeface="Berlin Sans FB Demi" panose="020E0802020502020306" pitchFamily="34" charset="0"/>
            </a:endParaRPr>
          </a:p>
        </p:txBody>
      </p:sp>
      <p:pic>
        <p:nvPicPr>
          <p:cNvPr id="2355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2625" y="5413375"/>
            <a:ext cx="7778750" cy="1444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18303931"/>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a:t>Billing: </a:t>
            </a:r>
            <a:r>
              <a:rPr lang="en-US" dirty="0"/>
              <a:t>Confirming Coverage</a:t>
            </a:r>
          </a:p>
        </p:txBody>
      </p:sp>
      <p:pic>
        <p:nvPicPr>
          <p:cNvPr id="2052" name="Picture 4"/>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457200" y="1981200"/>
            <a:ext cx="8435802" cy="4495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095767719"/>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a:t>Billing: </a:t>
            </a:r>
            <a:r>
              <a:rPr lang="en-US" dirty="0"/>
              <a:t>Confirming Coverage</a:t>
            </a:r>
          </a:p>
        </p:txBody>
      </p:sp>
      <p:pic>
        <p:nvPicPr>
          <p:cNvPr id="1027" name="Picture 3"/>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457200" y="1936928"/>
            <a:ext cx="8229600" cy="438590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792637643"/>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667512"/>
          </a:xfrm>
        </p:spPr>
        <p:txBody>
          <a:bodyPr>
            <a:normAutofit fontScale="90000"/>
          </a:bodyPr>
          <a:lstStyle/>
          <a:p>
            <a:r>
              <a:rPr lang="en-US" b="1" dirty="0"/>
              <a:t>Billing: </a:t>
            </a:r>
            <a:r>
              <a:rPr lang="en-US" dirty="0"/>
              <a:t>Confirming Coverage</a:t>
            </a:r>
          </a:p>
        </p:txBody>
      </p:sp>
      <p:sp>
        <p:nvSpPr>
          <p:cNvPr id="3" name="Content Placeholder 2"/>
          <p:cNvSpPr>
            <a:spLocks noGrp="1"/>
          </p:cNvSpPr>
          <p:nvPr>
            <p:ph idx="1"/>
          </p:nvPr>
        </p:nvSpPr>
        <p:spPr>
          <a:xfrm>
            <a:off x="457200" y="1371600"/>
            <a:ext cx="8153400" cy="5059363"/>
          </a:xfrm>
        </p:spPr>
        <p:txBody>
          <a:bodyPr>
            <a:normAutofit/>
          </a:bodyPr>
          <a:lstStyle/>
          <a:p>
            <a:r>
              <a:rPr lang="en-US" sz="3600" dirty="0">
                <a:solidFill>
                  <a:srgbClr val="FF0000"/>
                </a:solidFill>
                <a:cs typeface="Arial" panose="020B0604020202020204" pitchFamily="34" charset="0"/>
              </a:rPr>
              <a:t>If you cannot confirm coverage, send an email to: </a:t>
            </a:r>
            <a:r>
              <a:rPr lang="en-US" sz="3600" dirty="0">
                <a:solidFill>
                  <a:srgbClr val="FF0000"/>
                </a:solidFill>
                <a:cs typeface="Arial" panose="020B0604020202020204" pitchFamily="34" charset="0"/>
                <a:hlinkClick r:id="rId3"/>
              </a:rPr>
              <a:t>CoverageVerification.WCB@maine.gov</a:t>
            </a:r>
            <a:endParaRPr lang="en-US" sz="3600" dirty="0">
              <a:solidFill>
                <a:srgbClr val="FF0000"/>
              </a:solidFill>
              <a:cs typeface="Arial" panose="020B0604020202020204" pitchFamily="34" charset="0"/>
            </a:endParaRPr>
          </a:p>
          <a:p>
            <a:pPr lvl="1"/>
            <a:r>
              <a:rPr lang="en-US" sz="3600" dirty="0">
                <a:solidFill>
                  <a:srgbClr val="FF0000"/>
                </a:solidFill>
                <a:cs typeface="Arial" panose="020B0604020202020204" pitchFamily="34" charset="0"/>
              </a:rPr>
              <a:t>Include the name and address of the employer along with the DOI.</a:t>
            </a:r>
          </a:p>
          <a:p>
            <a:pPr marL="685800" indent="-685800">
              <a:buFont typeface="Arial" panose="020B0604020202020204" pitchFamily="34" charset="0"/>
              <a:buChar char="•"/>
            </a:pPr>
            <a:endParaRPr lang="en-US" sz="1000" dirty="0">
              <a:latin typeface="Berlin Sans FB Demi" panose="020E0802020502020306" pitchFamily="34" charset="0"/>
            </a:endParaRPr>
          </a:p>
        </p:txBody>
      </p:sp>
      <p:pic>
        <p:nvPicPr>
          <p:cNvPr id="24578"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2625" y="5411035"/>
            <a:ext cx="7778750" cy="1444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05187490"/>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819912"/>
          </a:xfrm>
        </p:spPr>
        <p:txBody>
          <a:bodyPr>
            <a:normAutofit/>
          </a:bodyPr>
          <a:lstStyle/>
          <a:p>
            <a:r>
              <a:rPr lang="en-US" b="1" dirty="0"/>
              <a:t>Billing: </a:t>
            </a:r>
            <a:r>
              <a:rPr lang="en-US" dirty="0"/>
              <a:t>Insurance Groups</a:t>
            </a:r>
          </a:p>
        </p:txBody>
      </p:sp>
      <p:sp>
        <p:nvSpPr>
          <p:cNvPr id="3" name="Content Placeholder 2"/>
          <p:cNvSpPr>
            <a:spLocks noGrp="1"/>
          </p:cNvSpPr>
          <p:nvPr>
            <p:ph idx="1"/>
          </p:nvPr>
        </p:nvSpPr>
        <p:spPr>
          <a:xfrm>
            <a:off x="609600" y="1828800"/>
            <a:ext cx="8001000" cy="4602163"/>
          </a:xfrm>
        </p:spPr>
        <p:txBody>
          <a:bodyPr>
            <a:normAutofit/>
          </a:bodyPr>
          <a:lstStyle/>
          <a:p>
            <a:r>
              <a:rPr lang="en-US" sz="3600" dirty="0">
                <a:solidFill>
                  <a:srgbClr val="FF0000"/>
                </a:solidFill>
                <a:cs typeface="Arial" panose="020B0604020202020204" pitchFamily="34" charset="0"/>
              </a:rPr>
              <a:t>The Insurance Coverage Verification Tool provides the name of the insurance underwriting company; most underwriting companies are part of an insurance group.</a:t>
            </a:r>
          </a:p>
          <a:p>
            <a:pPr marL="685800" indent="-685800">
              <a:buFont typeface="Arial" panose="020B0604020202020204" pitchFamily="34" charset="0"/>
              <a:buChar char="•"/>
            </a:pPr>
            <a:endParaRPr lang="en-US" sz="1000" dirty="0">
              <a:latin typeface="Berlin Sans FB Demi" panose="020E0802020502020306" pitchFamily="34" charset="0"/>
            </a:endParaRPr>
          </a:p>
        </p:txBody>
      </p:sp>
      <p:pic>
        <p:nvPicPr>
          <p:cNvPr id="2457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2625" y="5411035"/>
            <a:ext cx="7778750" cy="1444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04005399"/>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685800"/>
          </a:xfrm>
        </p:spPr>
        <p:txBody>
          <a:bodyPr>
            <a:normAutofit fontScale="90000"/>
          </a:bodyPr>
          <a:lstStyle/>
          <a:p>
            <a:r>
              <a:rPr lang="en-US" b="1" dirty="0"/>
              <a:t>Billing: </a:t>
            </a:r>
            <a:r>
              <a:rPr lang="en-US" dirty="0"/>
              <a:t>Insurance Groups</a:t>
            </a:r>
          </a:p>
        </p:txBody>
      </p:sp>
      <p:sp>
        <p:nvSpPr>
          <p:cNvPr id="3" name="Content Placeholder 2"/>
          <p:cNvSpPr>
            <a:spLocks noGrp="1"/>
          </p:cNvSpPr>
          <p:nvPr>
            <p:ph idx="1"/>
          </p:nvPr>
        </p:nvSpPr>
        <p:spPr>
          <a:xfrm>
            <a:off x="609600" y="1905000"/>
            <a:ext cx="8001000" cy="4525963"/>
          </a:xfrm>
        </p:spPr>
        <p:txBody>
          <a:bodyPr>
            <a:normAutofit/>
          </a:bodyPr>
          <a:lstStyle/>
          <a:p>
            <a:pPr marL="0" indent="0">
              <a:buNone/>
            </a:pPr>
            <a:endParaRPr lang="en-US" sz="4800" dirty="0">
              <a:solidFill>
                <a:srgbClr val="FF0000"/>
              </a:solidFill>
              <a:cs typeface="Arial" panose="020B0604020202020204" pitchFamily="34" charset="0"/>
            </a:endParaRPr>
          </a:p>
          <a:p>
            <a:pPr marL="685800" indent="-685800">
              <a:buFont typeface="Arial" panose="020B0604020202020204" pitchFamily="34" charset="0"/>
              <a:buChar char="•"/>
            </a:pPr>
            <a:endParaRPr lang="en-US" sz="1000" dirty="0">
              <a:latin typeface="Berlin Sans FB Demi" panose="020E0802020502020306" pitchFamily="34" charset="0"/>
            </a:endParaRPr>
          </a:p>
        </p:txBody>
      </p:sp>
      <p:pic>
        <p:nvPicPr>
          <p:cNvPr id="2457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2625" y="5411035"/>
            <a:ext cx="7778750" cy="1444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4" name="Table 3"/>
          <p:cNvGraphicFramePr>
            <a:graphicFrameLocks noGrp="1"/>
          </p:cNvGraphicFramePr>
          <p:nvPr>
            <p:extLst>
              <p:ext uri="{D42A27DB-BD31-4B8C-83A1-F6EECF244321}">
                <p14:modId xmlns:p14="http://schemas.microsoft.com/office/powerpoint/2010/main" val="879859937"/>
              </p:ext>
            </p:extLst>
          </p:nvPr>
        </p:nvGraphicFramePr>
        <p:xfrm>
          <a:off x="152400" y="1219200"/>
          <a:ext cx="9753599" cy="4345330"/>
        </p:xfrm>
        <a:graphic>
          <a:graphicData uri="http://schemas.openxmlformats.org/drawingml/2006/table">
            <a:tbl>
              <a:tblPr/>
              <a:tblGrid>
                <a:gridCol w="925682">
                  <a:extLst>
                    <a:ext uri="{9D8B030D-6E8A-4147-A177-3AD203B41FA5}">
                      <a16:colId xmlns:a16="http://schemas.microsoft.com/office/drawing/2014/main" val="20000"/>
                    </a:ext>
                  </a:extLst>
                </a:gridCol>
                <a:gridCol w="1512718">
                  <a:extLst>
                    <a:ext uri="{9D8B030D-6E8A-4147-A177-3AD203B41FA5}">
                      <a16:colId xmlns:a16="http://schemas.microsoft.com/office/drawing/2014/main" val="20001"/>
                    </a:ext>
                  </a:extLst>
                </a:gridCol>
                <a:gridCol w="993422">
                  <a:extLst>
                    <a:ext uri="{9D8B030D-6E8A-4147-A177-3AD203B41FA5}">
                      <a16:colId xmlns:a16="http://schemas.microsoft.com/office/drawing/2014/main" val="20002"/>
                    </a:ext>
                  </a:extLst>
                </a:gridCol>
                <a:gridCol w="722489">
                  <a:extLst>
                    <a:ext uri="{9D8B030D-6E8A-4147-A177-3AD203B41FA5}">
                      <a16:colId xmlns:a16="http://schemas.microsoft.com/office/drawing/2014/main" val="20003"/>
                    </a:ext>
                  </a:extLst>
                </a:gridCol>
                <a:gridCol w="5599288">
                  <a:extLst>
                    <a:ext uri="{9D8B030D-6E8A-4147-A177-3AD203B41FA5}">
                      <a16:colId xmlns:a16="http://schemas.microsoft.com/office/drawing/2014/main" val="20004"/>
                    </a:ext>
                  </a:extLst>
                </a:gridCol>
              </a:tblGrid>
              <a:tr h="381000">
                <a:tc>
                  <a:txBody>
                    <a:bodyPr/>
                    <a:lstStyle/>
                    <a:p>
                      <a:pPr algn="l" fontAlgn="b"/>
                      <a:r>
                        <a:rPr lang="en-US" sz="1400" b="1" i="0" u="none" strike="noStrike" dirty="0">
                          <a:solidFill>
                            <a:schemeClr val="tx1"/>
                          </a:solidFill>
                          <a:effectLst/>
                          <a:latin typeface="Calibri"/>
                        </a:rPr>
                        <a:t>Group Number</a:t>
                      </a:r>
                    </a:p>
                  </a:txBody>
                  <a:tcPr marL="7813" marR="7813" marT="7813" marB="0" anchor="b">
                    <a:lnL>
                      <a:noFill/>
                    </a:lnL>
                    <a:lnR>
                      <a:noFill/>
                    </a:lnR>
                    <a:lnT>
                      <a:noFill/>
                    </a:lnT>
                    <a:lnB>
                      <a:noFill/>
                    </a:lnB>
                    <a:solidFill>
                      <a:srgbClr val="C4D79B"/>
                    </a:solidFill>
                  </a:tcPr>
                </a:tc>
                <a:tc>
                  <a:txBody>
                    <a:bodyPr/>
                    <a:lstStyle/>
                    <a:p>
                      <a:pPr algn="l" fontAlgn="b"/>
                      <a:r>
                        <a:rPr lang="en-US" sz="1400" b="1" i="0" u="none" strike="noStrike" dirty="0">
                          <a:solidFill>
                            <a:schemeClr val="tx1"/>
                          </a:solidFill>
                          <a:effectLst/>
                          <a:latin typeface="Calibri"/>
                        </a:rPr>
                        <a:t>Group Name</a:t>
                      </a:r>
                    </a:p>
                  </a:txBody>
                  <a:tcPr marL="7813" marR="7813" marT="7813" marB="0" anchor="b">
                    <a:lnL>
                      <a:noFill/>
                    </a:lnL>
                    <a:lnR>
                      <a:noFill/>
                    </a:lnR>
                    <a:lnT>
                      <a:noFill/>
                    </a:lnT>
                    <a:lnB>
                      <a:noFill/>
                    </a:lnB>
                    <a:solidFill>
                      <a:srgbClr val="C4D79B"/>
                    </a:solidFill>
                  </a:tcPr>
                </a:tc>
                <a:tc>
                  <a:txBody>
                    <a:bodyPr/>
                    <a:lstStyle/>
                    <a:p>
                      <a:pPr algn="l" fontAlgn="b"/>
                      <a:r>
                        <a:rPr lang="en-US" sz="1400" b="1" i="0" u="none" strike="noStrike" dirty="0">
                          <a:solidFill>
                            <a:schemeClr val="tx1"/>
                          </a:solidFill>
                          <a:effectLst/>
                          <a:latin typeface="Calibri"/>
                        </a:rPr>
                        <a:t>License</a:t>
                      </a:r>
                    </a:p>
                    <a:p>
                      <a:pPr algn="l" fontAlgn="b"/>
                      <a:r>
                        <a:rPr lang="en-US" sz="1400" b="1" i="0" u="none" strike="noStrike" dirty="0">
                          <a:solidFill>
                            <a:schemeClr val="tx1"/>
                          </a:solidFill>
                          <a:effectLst/>
                          <a:latin typeface="Calibri"/>
                        </a:rPr>
                        <a:t>Number</a:t>
                      </a:r>
                    </a:p>
                  </a:txBody>
                  <a:tcPr marL="7813" marR="7813" marT="7813" marB="0" anchor="b">
                    <a:lnL>
                      <a:noFill/>
                    </a:lnL>
                    <a:lnR>
                      <a:noFill/>
                    </a:lnR>
                    <a:lnT>
                      <a:noFill/>
                    </a:lnT>
                    <a:lnB>
                      <a:noFill/>
                    </a:lnB>
                    <a:solidFill>
                      <a:srgbClr val="C4D79B"/>
                    </a:solidFill>
                  </a:tcPr>
                </a:tc>
                <a:tc>
                  <a:txBody>
                    <a:bodyPr/>
                    <a:lstStyle/>
                    <a:p>
                      <a:pPr algn="l" fontAlgn="b"/>
                      <a:r>
                        <a:rPr lang="en-US" sz="1400" b="1" i="0" u="none" strike="noStrike">
                          <a:solidFill>
                            <a:schemeClr val="tx1"/>
                          </a:solidFill>
                          <a:effectLst/>
                          <a:latin typeface="Calibri"/>
                        </a:rPr>
                        <a:t>NAIC</a:t>
                      </a:r>
                    </a:p>
                  </a:txBody>
                  <a:tcPr marL="7813" marR="7813" marT="7813" marB="0" anchor="b">
                    <a:lnL>
                      <a:noFill/>
                    </a:lnL>
                    <a:lnR>
                      <a:noFill/>
                    </a:lnR>
                    <a:lnT>
                      <a:noFill/>
                    </a:lnT>
                    <a:lnB>
                      <a:noFill/>
                    </a:lnB>
                    <a:solidFill>
                      <a:srgbClr val="C4D79B"/>
                    </a:solidFill>
                  </a:tcPr>
                </a:tc>
                <a:tc>
                  <a:txBody>
                    <a:bodyPr/>
                    <a:lstStyle/>
                    <a:p>
                      <a:pPr algn="l" fontAlgn="b"/>
                      <a:r>
                        <a:rPr lang="en-US" sz="1400" b="1" i="0" u="none" strike="noStrike" dirty="0" err="1">
                          <a:solidFill>
                            <a:schemeClr val="tx1"/>
                          </a:solidFill>
                          <a:effectLst/>
                          <a:latin typeface="Calibri"/>
                        </a:rPr>
                        <a:t>FullName</a:t>
                      </a:r>
                      <a:endParaRPr lang="en-US" sz="1400" b="1" i="0" u="none" strike="noStrike" dirty="0">
                        <a:solidFill>
                          <a:schemeClr val="tx1"/>
                        </a:solidFill>
                        <a:effectLst/>
                        <a:latin typeface="Calibri"/>
                      </a:endParaRPr>
                    </a:p>
                  </a:txBody>
                  <a:tcPr marL="7813" marR="7813" marT="7813" marB="0" anchor="b">
                    <a:lnL>
                      <a:noFill/>
                    </a:lnL>
                    <a:lnR>
                      <a:noFill/>
                    </a:lnR>
                    <a:lnT>
                      <a:noFill/>
                    </a:lnT>
                    <a:lnB>
                      <a:noFill/>
                    </a:lnB>
                    <a:solidFill>
                      <a:srgbClr val="C4D79B"/>
                    </a:solidFill>
                  </a:tcPr>
                </a:tc>
                <a:extLst>
                  <a:ext uri="{0D108BD9-81ED-4DB2-BD59-A6C34878D82A}">
                    <a16:rowId xmlns:a16="http://schemas.microsoft.com/office/drawing/2014/main" val="10000"/>
                  </a:ext>
                </a:extLst>
              </a:tr>
              <a:tr h="359648">
                <a:tc>
                  <a:txBody>
                    <a:bodyPr/>
                    <a:lstStyle/>
                    <a:p>
                      <a:pPr algn="l" fontAlgn="b"/>
                      <a:r>
                        <a:rPr lang="en-US" sz="1400" b="0" i="0" u="none" strike="noStrike">
                          <a:solidFill>
                            <a:schemeClr val="tx1"/>
                          </a:solidFill>
                          <a:effectLst/>
                          <a:latin typeface="Calibri"/>
                        </a:rPr>
                        <a:t>12</a:t>
                      </a:r>
                    </a:p>
                  </a:txBody>
                  <a:tcPr marL="7813" marR="7813" marT="7813" marB="0" anchor="b">
                    <a:lnL>
                      <a:noFill/>
                    </a:lnL>
                    <a:lnR>
                      <a:noFill/>
                    </a:lnR>
                    <a:lnT>
                      <a:noFill/>
                    </a:lnT>
                    <a:lnB>
                      <a:noFill/>
                    </a:lnB>
                  </a:tcPr>
                </a:tc>
                <a:tc>
                  <a:txBody>
                    <a:bodyPr/>
                    <a:lstStyle/>
                    <a:p>
                      <a:pPr algn="l" fontAlgn="b"/>
                      <a:r>
                        <a:rPr lang="en-US" sz="1400" b="0" i="0" u="none" strike="noStrike">
                          <a:solidFill>
                            <a:schemeClr val="tx1"/>
                          </a:solidFill>
                          <a:effectLst/>
                          <a:latin typeface="Calibri"/>
                        </a:rPr>
                        <a:t>AMERICAN INTL GRP</a:t>
                      </a:r>
                    </a:p>
                  </a:txBody>
                  <a:tcPr marL="7813" marR="7813" marT="7813" marB="0" anchor="b">
                    <a:lnL>
                      <a:noFill/>
                    </a:lnL>
                    <a:lnR>
                      <a:noFill/>
                    </a:lnR>
                    <a:lnT>
                      <a:noFill/>
                    </a:lnT>
                    <a:lnB>
                      <a:noFill/>
                    </a:lnB>
                  </a:tcPr>
                </a:tc>
                <a:tc>
                  <a:txBody>
                    <a:bodyPr/>
                    <a:lstStyle/>
                    <a:p>
                      <a:pPr algn="l" fontAlgn="b"/>
                      <a:r>
                        <a:rPr lang="en-US" sz="1400" b="0" i="0" u="none" strike="noStrike" dirty="0">
                          <a:solidFill>
                            <a:schemeClr val="tx1"/>
                          </a:solidFill>
                          <a:effectLst/>
                          <a:latin typeface="Calibri"/>
                        </a:rPr>
                        <a:t>367</a:t>
                      </a:r>
                    </a:p>
                  </a:txBody>
                  <a:tcPr marL="7813" marR="7813" marT="7813" marB="0" anchor="b">
                    <a:lnL>
                      <a:noFill/>
                    </a:lnL>
                    <a:lnR>
                      <a:noFill/>
                    </a:lnR>
                    <a:lnT>
                      <a:noFill/>
                    </a:lnT>
                    <a:lnB>
                      <a:noFill/>
                    </a:lnB>
                  </a:tcPr>
                </a:tc>
                <a:tc>
                  <a:txBody>
                    <a:bodyPr/>
                    <a:lstStyle/>
                    <a:p>
                      <a:pPr algn="l" fontAlgn="b"/>
                      <a:r>
                        <a:rPr lang="en-US" sz="1400" b="0" i="0" u="none" strike="noStrike" dirty="0">
                          <a:solidFill>
                            <a:schemeClr val="tx1"/>
                          </a:solidFill>
                          <a:effectLst/>
                          <a:latin typeface="Calibri"/>
                        </a:rPr>
                        <a:t>19380</a:t>
                      </a:r>
                    </a:p>
                  </a:txBody>
                  <a:tcPr marL="7813" marR="7813" marT="7813" marB="0" anchor="b">
                    <a:lnL>
                      <a:noFill/>
                    </a:lnL>
                    <a:lnR>
                      <a:noFill/>
                    </a:lnR>
                    <a:lnT>
                      <a:noFill/>
                    </a:lnT>
                    <a:lnB>
                      <a:noFill/>
                    </a:lnB>
                  </a:tcPr>
                </a:tc>
                <a:tc>
                  <a:txBody>
                    <a:bodyPr/>
                    <a:lstStyle/>
                    <a:p>
                      <a:pPr algn="l" fontAlgn="b"/>
                      <a:r>
                        <a:rPr lang="en-US" sz="1400" b="0" i="0" u="none" strike="noStrike">
                          <a:solidFill>
                            <a:schemeClr val="tx1"/>
                          </a:solidFill>
                          <a:effectLst/>
                          <a:latin typeface="Calibri"/>
                        </a:rPr>
                        <a:t>AMERICAN HOME ASSURANCE COMPANY</a:t>
                      </a:r>
                    </a:p>
                  </a:txBody>
                  <a:tcPr marL="7813" marR="7813" marT="7813" marB="0" anchor="b">
                    <a:lnL>
                      <a:noFill/>
                    </a:lnL>
                    <a:lnR>
                      <a:noFill/>
                    </a:lnR>
                    <a:lnT>
                      <a:noFill/>
                    </a:lnT>
                    <a:lnB>
                      <a:noFill/>
                    </a:lnB>
                  </a:tcPr>
                </a:tc>
                <a:extLst>
                  <a:ext uri="{0D108BD9-81ED-4DB2-BD59-A6C34878D82A}">
                    <a16:rowId xmlns:a16="http://schemas.microsoft.com/office/drawing/2014/main" val="10001"/>
                  </a:ext>
                </a:extLst>
              </a:tr>
              <a:tr h="359648">
                <a:tc>
                  <a:txBody>
                    <a:bodyPr/>
                    <a:lstStyle/>
                    <a:p>
                      <a:pPr algn="l" fontAlgn="b"/>
                      <a:r>
                        <a:rPr lang="en-US" sz="1400" b="0" i="0" u="none" strike="noStrike">
                          <a:solidFill>
                            <a:schemeClr val="tx1"/>
                          </a:solidFill>
                          <a:effectLst/>
                          <a:latin typeface="Calibri"/>
                        </a:rPr>
                        <a:t>12</a:t>
                      </a:r>
                    </a:p>
                  </a:txBody>
                  <a:tcPr marL="7813" marR="7813" marT="7813" marB="0" anchor="b">
                    <a:lnL>
                      <a:noFill/>
                    </a:lnL>
                    <a:lnR>
                      <a:noFill/>
                    </a:lnR>
                    <a:lnT>
                      <a:noFill/>
                    </a:lnT>
                    <a:lnB>
                      <a:noFill/>
                    </a:lnB>
                  </a:tcPr>
                </a:tc>
                <a:tc>
                  <a:txBody>
                    <a:bodyPr/>
                    <a:lstStyle/>
                    <a:p>
                      <a:pPr algn="l" fontAlgn="b"/>
                      <a:r>
                        <a:rPr lang="en-US" sz="1400" b="0" i="0" u="none" strike="noStrike">
                          <a:solidFill>
                            <a:schemeClr val="tx1"/>
                          </a:solidFill>
                          <a:effectLst/>
                          <a:latin typeface="Calibri"/>
                        </a:rPr>
                        <a:t>AMERICAN INTL GRP</a:t>
                      </a:r>
                    </a:p>
                  </a:txBody>
                  <a:tcPr marL="7813" marR="7813" marT="7813" marB="0" anchor="b">
                    <a:lnL>
                      <a:noFill/>
                    </a:lnL>
                    <a:lnR>
                      <a:noFill/>
                    </a:lnR>
                    <a:lnT>
                      <a:noFill/>
                    </a:lnT>
                    <a:lnB>
                      <a:noFill/>
                    </a:lnB>
                  </a:tcPr>
                </a:tc>
                <a:tc>
                  <a:txBody>
                    <a:bodyPr/>
                    <a:lstStyle/>
                    <a:p>
                      <a:pPr algn="l" fontAlgn="b"/>
                      <a:r>
                        <a:rPr lang="en-US" sz="1400" b="0" i="0" u="none" strike="noStrike">
                          <a:solidFill>
                            <a:schemeClr val="tx1"/>
                          </a:solidFill>
                          <a:effectLst/>
                          <a:latin typeface="Calibri"/>
                        </a:rPr>
                        <a:t>308</a:t>
                      </a:r>
                    </a:p>
                  </a:txBody>
                  <a:tcPr marL="7813" marR="7813" marT="7813" marB="0" anchor="b">
                    <a:lnL>
                      <a:noFill/>
                    </a:lnL>
                    <a:lnR>
                      <a:noFill/>
                    </a:lnR>
                    <a:lnT>
                      <a:noFill/>
                    </a:lnT>
                    <a:lnB>
                      <a:noFill/>
                    </a:lnB>
                  </a:tcPr>
                </a:tc>
                <a:tc>
                  <a:txBody>
                    <a:bodyPr/>
                    <a:lstStyle/>
                    <a:p>
                      <a:pPr algn="l" fontAlgn="b"/>
                      <a:r>
                        <a:rPr lang="en-US" sz="1400" b="0" i="0" u="none" strike="noStrike" dirty="0">
                          <a:solidFill>
                            <a:schemeClr val="tx1"/>
                          </a:solidFill>
                          <a:effectLst/>
                          <a:latin typeface="Calibri"/>
                        </a:rPr>
                        <a:t>19399</a:t>
                      </a:r>
                    </a:p>
                  </a:txBody>
                  <a:tcPr marL="7813" marR="7813" marT="7813" marB="0" anchor="b">
                    <a:lnL>
                      <a:noFill/>
                    </a:lnL>
                    <a:lnR>
                      <a:noFill/>
                    </a:lnR>
                    <a:lnT>
                      <a:noFill/>
                    </a:lnT>
                    <a:lnB>
                      <a:noFill/>
                    </a:lnB>
                  </a:tcPr>
                </a:tc>
                <a:tc>
                  <a:txBody>
                    <a:bodyPr/>
                    <a:lstStyle/>
                    <a:p>
                      <a:pPr algn="l" fontAlgn="b"/>
                      <a:r>
                        <a:rPr lang="en-US" sz="1400" b="0" i="0" u="none" strike="noStrike" dirty="0">
                          <a:solidFill>
                            <a:schemeClr val="tx1"/>
                          </a:solidFill>
                          <a:effectLst/>
                          <a:latin typeface="Calibri"/>
                        </a:rPr>
                        <a:t>AIU INSURANCE COMPANY</a:t>
                      </a:r>
                    </a:p>
                  </a:txBody>
                  <a:tcPr marL="7813" marR="7813" marT="7813" marB="0" anchor="b">
                    <a:lnL>
                      <a:noFill/>
                    </a:lnL>
                    <a:lnR>
                      <a:noFill/>
                    </a:lnR>
                    <a:lnT>
                      <a:noFill/>
                    </a:lnT>
                    <a:lnB>
                      <a:noFill/>
                    </a:lnB>
                  </a:tcPr>
                </a:tc>
                <a:extLst>
                  <a:ext uri="{0D108BD9-81ED-4DB2-BD59-A6C34878D82A}">
                    <a16:rowId xmlns:a16="http://schemas.microsoft.com/office/drawing/2014/main" val="10002"/>
                  </a:ext>
                </a:extLst>
              </a:tr>
              <a:tr h="359648">
                <a:tc>
                  <a:txBody>
                    <a:bodyPr/>
                    <a:lstStyle/>
                    <a:p>
                      <a:pPr algn="l" fontAlgn="b"/>
                      <a:r>
                        <a:rPr lang="en-US" sz="1400" b="0" i="0" u="none" strike="noStrike">
                          <a:solidFill>
                            <a:schemeClr val="tx1"/>
                          </a:solidFill>
                          <a:effectLst/>
                          <a:latin typeface="Calibri"/>
                        </a:rPr>
                        <a:t>12</a:t>
                      </a:r>
                    </a:p>
                  </a:txBody>
                  <a:tcPr marL="7813" marR="7813" marT="7813" marB="0" anchor="b">
                    <a:lnL>
                      <a:noFill/>
                    </a:lnL>
                    <a:lnR>
                      <a:noFill/>
                    </a:lnR>
                    <a:lnT>
                      <a:noFill/>
                    </a:lnT>
                    <a:lnB>
                      <a:noFill/>
                    </a:lnB>
                  </a:tcPr>
                </a:tc>
                <a:tc>
                  <a:txBody>
                    <a:bodyPr/>
                    <a:lstStyle/>
                    <a:p>
                      <a:pPr algn="l" fontAlgn="b"/>
                      <a:r>
                        <a:rPr lang="en-US" sz="1400" b="0" i="0" u="none" strike="noStrike">
                          <a:solidFill>
                            <a:schemeClr val="tx1"/>
                          </a:solidFill>
                          <a:effectLst/>
                          <a:latin typeface="Calibri"/>
                        </a:rPr>
                        <a:t>AMERICAN INTL GRP</a:t>
                      </a:r>
                    </a:p>
                  </a:txBody>
                  <a:tcPr marL="7813" marR="7813" marT="7813" marB="0" anchor="b">
                    <a:lnL>
                      <a:noFill/>
                    </a:lnL>
                    <a:lnR>
                      <a:noFill/>
                    </a:lnR>
                    <a:lnT>
                      <a:noFill/>
                    </a:lnT>
                    <a:lnB>
                      <a:noFill/>
                    </a:lnB>
                  </a:tcPr>
                </a:tc>
                <a:tc>
                  <a:txBody>
                    <a:bodyPr/>
                    <a:lstStyle/>
                    <a:p>
                      <a:pPr algn="l" fontAlgn="b"/>
                      <a:r>
                        <a:rPr lang="en-US" sz="1400" b="0" i="0" u="none" strike="noStrike">
                          <a:solidFill>
                            <a:schemeClr val="tx1"/>
                          </a:solidFill>
                          <a:effectLst/>
                          <a:latin typeface="Calibri"/>
                        </a:rPr>
                        <a:t>393</a:t>
                      </a:r>
                    </a:p>
                  </a:txBody>
                  <a:tcPr marL="7813" marR="7813" marT="7813" marB="0" anchor="b">
                    <a:lnL>
                      <a:noFill/>
                    </a:lnL>
                    <a:lnR>
                      <a:noFill/>
                    </a:lnR>
                    <a:lnT>
                      <a:noFill/>
                    </a:lnT>
                    <a:lnB>
                      <a:noFill/>
                    </a:lnB>
                  </a:tcPr>
                </a:tc>
                <a:tc>
                  <a:txBody>
                    <a:bodyPr/>
                    <a:lstStyle/>
                    <a:p>
                      <a:pPr algn="l" fontAlgn="b"/>
                      <a:r>
                        <a:rPr lang="en-US" sz="1400" b="0" i="0" u="none" strike="noStrike">
                          <a:solidFill>
                            <a:schemeClr val="tx1"/>
                          </a:solidFill>
                          <a:effectLst/>
                          <a:latin typeface="Calibri"/>
                        </a:rPr>
                        <a:t>19402</a:t>
                      </a:r>
                    </a:p>
                  </a:txBody>
                  <a:tcPr marL="7813" marR="7813" marT="7813" marB="0" anchor="b">
                    <a:lnL>
                      <a:noFill/>
                    </a:lnL>
                    <a:lnR>
                      <a:noFill/>
                    </a:lnR>
                    <a:lnT>
                      <a:noFill/>
                    </a:lnT>
                    <a:lnB>
                      <a:noFill/>
                    </a:lnB>
                  </a:tcPr>
                </a:tc>
                <a:tc>
                  <a:txBody>
                    <a:bodyPr/>
                    <a:lstStyle/>
                    <a:p>
                      <a:pPr algn="l" fontAlgn="b"/>
                      <a:r>
                        <a:rPr lang="en-US" sz="1400" b="0" i="0" u="none" strike="noStrike" dirty="0">
                          <a:solidFill>
                            <a:schemeClr val="tx1"/>
                          </a:solidFill>
                          <a:effectLst/>
                          <a:latin typeface="Calibri"/>
                        </a:rPr>
                        <a:t>AIG PROPERTY CASUALTY COMPANY</a:t>
                      </a:r>
                    </a:p>
                  </a:txBody>
                  <a:tcPr marL="7813" marR="7813" marT="7813" marB="0" anchor="b">
                    <a:lnL>
                      <a:noFill/>
                    </a:lnL>
                    <a:lnR>
                      <a:noFill/>
                    </a:lnR>
                    <a:lnT>
                      <a:noFill/>
                    </a:lnT>
                    <a:lnB>
                      <a:noFill/>
                    </a:lnB>
                  </a:tcPr>
                </a:tc>
                <a:extLst>
                  <a:ext uri="{0D108BD9-81ED-4DB2-BD59-A6C34878D82A}">
                    <a16:rowId xmlns:a16="http://schemas.microsoft.com/office/drawing/2014/main" val="10003"/>
                  </a:ext>
                </a:extLst>
              </a:tr>
              <a:tr h="359648">
                <a:tc>
                  <a:txBody>
                    <a:bodyPr/>
                    <a:lstStyle/>
                    <a:p>
                      <a:pPr algn="l" fontAlgn="b"/>
                      <a:r>
                        <a:rPr lang="en-US" sz="1400" b="0" i="0" u="none" strike="noStrike">
                          <a:solidFill>
                            <a:schemeClr val="tx1"/>
                          </a:solidFill>
                          <a:effectLst/>
                          <a:latin typeface="Calibri"/>
                        </a:rPr>
                        <a:t>12</a:t>
                      </a:r>
                    </a:p>
                  </a:txBody>
                  <a:tcPr marL="7813" marR="7813" marT="7813" marB="0" anchor="b">
                    <a:lnL>
                      <a:noFill/>
                    </a:lnL>
                    <a:lnR>
                      <a:noFill/>
                    </a:lnR>
                    <a:lnT>
                      <a:noFill/>
                    </a:lnT>
                    <a:lnB>
                      <a:noFill/>
                    </a:lnB>
                  </a:tcPr>
                </a:tc>
                <a:tc>
                  <a:txBody>
                    <a:bodyPr/>
                    <a:lstStyle/>
                    <a:p>
                      <a:pPr algn="l" fontAlgn="b"/>
                      <a:r>
                        <a:rPr lang="en-US" sz="1400" b="0" i="0" u="none" strike="noStrike">
                          <a:solidFill>
                            <a:schemeClr val="tx1"/>
                          </a:solidFill>
                          <a:effectLst/>
                          <a:latin typeface="Calibri"/>
                        </a:rPr>
                        <a:t>AMERICAN INTL GRP</a:t>
                      </a:r>
                    </a:p>
                  </a:txBody>
                  <a:tcPr marL="7813" marR="7813" marT="7813" marB="0" anchor="b">
                    <a:lnL>
                      <a:noFill/>
                    </a:lnL>
                    <a:lnR>
                      <a:noFill/>
                    </a:lnR>
                    <a:lnT>
                      <a:noFill/>
                    </a:lnT>
                    <a:lnB>
                      <a:noFill/>
                    </a:lnB>
                  </a:tcPr>
                </a:tc>
                <a:tc>
                  <a:txBody>
                    <a:bodyPr/>
                    <a:lstStyle/>
                    <a:p>
                      <a:pPr algn="l" fontAlgn="b"/>
                      <a:r>
                        <a:rPr lang="en-US" sz="1400" b="0" i="0" u="none" strike="noStrike">
                          <a:solidFill>
                            <a:schemeClr val="tx1"/>
                          </a:solidFill>
                          <a:effectLst/>
                          <a:latin typeface="Calibri"/>
                        </a:rPr>
                        <a:t>413</a:t>
                      </a:r>
                    </a:p>
                  </a:txBody>
                  <a:tcPr marL="7813" marR="7813" marT="7813" marB="0" anchor="b">
                    <a:lnL>
                      <a:noFill/>
                    </a:lnL>
                    <a:lnR>
                      <a:noFill/>
                    </a:lnR>
                    <a:lnT>
                      <a:noFill/>
                    </a:lnT>
                    <a:lnB>
                      <a:noFill/>
                    </a:lnB>
                  </a:tcPr>
                </a:tc>
                <a:tc>
                  <a:txBody>
                    <a:bodyPr/>
                    <a:lstStyle/>
                    <a:p>
                      <a:pPr algn="l" fontAlgn="b"/>
                      <a:r>
                        <a:rPr lang="en-US" sz="1400" b="0" i="0" u="none" strike="noStrike">
                          <a:solidFill>
                            <a:schemeClr val="tx1"/>
                          </a:solidFill>
                          <a:effectLst/>
                          <a:latin typeface="Calibri"/>
                        </a:rPr>
                        <a:t>19410</a:t>
                      </a:r>
                    </a:p>
                  </a:txBody>
                  <a:tcPr marL="7813" marR="7813" marT="7813" marB="0" anchor="b">
                    <a:lnL>
                      <a:noFill/>
                    </a:lnL>
                    <a:lnR>
                      <a:noFill/>
                    </a:lnR>
                    <a:lnT>
                      <a:noFill/>
                    </a:lnT>
                    <a:lnB>
                      <a:noFill/>
                    </a:lnB>
                  </a:tcPr>
                </a:tc>
                <a:tc>
                  <a:txBody>
                    <a:bodyPr/>
                    <a:lstStyle/>
                    <a:p>
                      <a:pPr algn="l" fontAlgn="b"/>
                      <a:r>
                        <a:rPr lang="en-US" sz="1400" b="0" i="0" u="none" strike="noStrike" dirty="0">
                          <a:solidFill>
                            <a:schemeClr val="tx1"/>
                          </a:solidFill>
                          <a:effectLst/>
                          <a:latin typeface="Calibri"/>
                        </a:rPr>
                        <a:t>COMMERCE AND INDUSTRY INSURANCE COMPANY</a:t>
                      </a:r>
                    </a:p>
                  </a:txBody>
                  <a:tcPr marL="7813" marR="7813" marT="7813" marB="0" anchor="b">
                    <a:lnL>
                      <a:noFill/>
                    </a:lnL>
                    <a:lnR>
                      <a:noFill/>
                    </a:lnR>
                    <a:lnT>
                      <a:noFill/>
                    </a:lnT>
                    <a:lnB>
                      <a:noFill/>
                    </a:lnB>
                  </a:tcPr>
                </a:tc>
                <a:extLst>
                  <a:ext uri="{0D108BD9-81ED-4DB2-BD59-A6C34878D82A}">
                    <a16:rowId xmlns:a16="http://schemas.microsoft.com/office/drawing/2014/main" val="10004"/>
                  </a:ext>
                </a:extLst>
              </a:tr>
              <a:tr h="359648">
                <a:tc>
                  <a:txBody>
                    <a:bodyPr/>
                    <a:lstStyle/>
                    <a:p>
                      <a:pPr algn="l" fontAlgn="b"/>
                      <a:r>
                        <a:rPr lang="en-US" sz="1400" b="0" i="0" u="none" strike="noStrike">
                          <a:solidFill>
                            <a:schemeClr val="tx1"/>
                          </a:solidFill>
                          <a:effectLst/>
                          <a:latin typeface="Calibri"/>
                        </a:rPr>
                        <a:t>12</a:t>
                      </a:r>
                    </a:p>
                  </a:txBody>
                  <a:tcPr marL="7813" marR="7813" marT="7813" marB="0" anchor="b">
                    <a:lnL>
                      <a:noFill/>
                    </a:lnL>
                    <a:lnR>
                      <a:noFill/>
                    </a:lnR>
                    <a:lnT>
                      <a:noFill/>
                    </a:lnT>
                    <a:lnB>
                      <a:noFill/>
                    </a:lnB>
                  </a:tcPr>
                </a:tc>
                <a:tc>
                  <a:txBody>
                    <a:bodyPr/>
                    <a:lstStyle/>
                    <a:p>
                      <a:pPr algn="l" fontAlgn="b"/>
                      <a:r>
                        <a:rPr lang="en-US" sz="1400" b="0" i="0" u="none" strike="noStrike">
                          <a:solidFill>
                            <a:schemeClr val="tx1"/>
                          </a:solidFill>
                          <a:effectLst/>
                          <a:latin typeface="Calibri"/>
                        </a:rPr>
                        <a:t>AMERICAN INTL GRP</a:t>
                      </a:r>
                    </a:p>
                  </a:txBody>
                  <a:tcPr marL="7813" marR="7813" marT="7813" marB="0" anchor="b">
                    <a:lnL>
                      <a:noFill/>
                    </a:lnL>
                    <a:lnR>
                      <a:noFill/>
                    </a:lnR>
                    <a:lnT>
                      <a:noFill/>
                    </a:lnT>
                    <a:lnB>
                      <a:noFill/>
                    </a:lnB>
                  </a:tcPr>
                </a:tc>
                <a:tc>
                  <a:txBody>
                    <a:bodyPr/>
                    <a:lstStyle/>
                    <a:p>
                      <a:pPr algn="l" fontAlgn="b"/>
                      <a:r>
                        <a:rPr lang="en-US" sz="1400" b="0" i="0" u="none" strike="noStrike">
                          <a:solidFill>
                            <a:schemeClr val="tx1"/>
                          </a:solidFill>
                          <a:effectLst/>
                          <a:latin typeface="Calibri"/>
                        </a:rPr>
                        <a:t>482</a:t>
                      </a:r>
                    </a:p>
                  </a:txBody>
                  <a:tcPr marL="7813" marR="7813" marT="7813" marB="0" anchor="b">
                    <a:lnL>
                      <a:noFill/>
                    </a:lnL>
                    <a:lnR>
                      <a:noFill/>
                    </a:lnR>
                    <a:lnT>
                      <a:noFill/>
                    </a:lnT>
                    <a:lnB>
                      <a:noFill/>
                    </a:lnB>
                  </a:tcPr>
                </a:tc>
                <a:tc>
                  <a:txBody>
                    <a:bodyPr/>
                    <a:lstStyle/>
                    <a:p>
                      <a:pPr algn="l" fontAlgn="b"/>
                      <a:r>
                        <a:rPr lang="en-US" sz="1400" b="0" i="0" u="none" strike="noStrike">
                          <a:solidFill>
                            <a:schemeClr val="tx1"/>
                          </a:solidFill>
                          <a:effectLst/>
                          <a:latin typeface="Calibri"/>
                        </a:rPr>
                        <a:t>19429</a:t>
                      </a:r>
                    </a:p>
                  </a:txBody>
                  <a:tcPr marL="7813" marR="7813" marT="7813" marB="0" anchor="b">
                    <a:lnL>
                      <a:noFill/>
                    </a:lnL>
                    <a:lnR>
                      <a:noFill/>
                    </a:lnR>
                    <a:lnT>
                      <a:noFill/>
                    </a:lnT>
                    <a:lnB>
                      <a:noFill/>
                    </a:lnB>
                  </a:tcPr>
                </a:tc>
                <a:tc>
                  <a:txBody>
                    <a:bodyPr/>
                    <a:lstStyle/>
                    <a:p>
                      <a:pPr algn="l" fontAlgn="b"/>
                      <a:r>
                        <a:rPr lang="en-US" sz="1400" b="0" i="0" u="none" strike="noStrike" dirty="0">
                          <a:solidFill>
                            <a:schemeClr val="tx1"/>
                          </a:solidFill>
                          <a:effectLst/>
                          <a:latin typeface="Calibri"/>
                        </a:rPr>
                        <a:t>INSURANCE COMPANY OF THE STATE OF PENNSYLVANIA</a:t>
                      </a:r>
                    </a:p>
                  </a:txBody>
                  <a:tcPr marL="7813" marR="7813" marT="7813" marB="0" anchor="b">
                    <a:lnL>
                      <a:noFill/>
                    </a:lnL>
                    <a:lnR>
                      <a:noFill/>
                    </a:lnR>
                    <a:lnT>
                      <a:noFill/>
                    </a:lnT>
                    <a:lnB>
                      <a:noFill/>
                    </a:lnB>
                  </a:tcPr>
                </a:tc>
                <a:extLst>
                  <a:ext uri="{0D108BD9-81ED-4DB2-BD59-A6C34878D82A}">
                    <a16:rowId xmlns:a16="http://schemas.microsoft.com/office/drawing/2014/main" val="10005"/>
                  </a:ext>
                </a:extLst>
              </a:tr>
              <a:tr h="359648">
                <a:tc>
                  <a:txBody>
                    <a:bodyPr/>
                    <a:lstStyle/>
                    <a:p>
                      <a:pPr algn="l" fontAlgn="b"/>
                      <a:r>
                        <a:rPr lang="en-US" sz="1400" b="0" i="0" u="none" strike="noStrike">
                          <a:solidFill>
                            <a:schemeClr val="tx1"/>
                          </a:solidFill>
                          <a:effectLst/>
                          <a:latin typeface="Calibri"/>
                        </a:rPr>
                        <a:t>12</a:t>
                      </a:r>
                    </a:p>
                  </a:txBody>
                  <a:tcPr marL="7813" marR="7813" marT="7813" marB="0" anchor="b">
                    <a:lnL>
                      <a:noFill/>
                    </a:lnL>
                    <a:lnR>
                      <a:noFill/>
                    </a:lnR>
                    <a:lnT>
                      <a:noFill/>
                    </a:lnT>
                    <a:lnB>
                      <a:noFill/>
                    </a:lnB>
                  </a:tcPr>
                </a:tc>
                <a:tc>
                  <a:txBody>
                    <a:bodyPr/>
                    <a:lstStyle/>
                    <a:p>
                      <a:pPr algn="l" fontAlgn="b"/>
                      <a:r>
                        <a:rPr lang="en-US" sz="1400" b="0" i="0" u="none" strike="noStrike">
                          <a:solidFill>
                            <a:schemeClr val="tx1"/>
                          </a:solidFill>
                          <a:effectLst/>
                          <a:latin typeface="Calibri"/>
                        </a:rPr>
                        <a:t>AMERICAN INTL GRP</a:t>
                      </a:r>
                    </a:p>
                  </a:txBody>
                  <a:tcPr marL="7813" marR="7813" marT="7813" marB="0" anchor="b">
                    <a:lnL>
                      <a:noFill/>
                    </a:lnL>
                    <a:lnR>
                      <a:noFill/>
                    </a:lnR>
                    <a:lnT>
                      <a:noFill/>
                    </a:lnT>
                    <a:lnB>
                      <a:noFill/>
                    </a:lnB>
                  </a:tcPr>
                </a:tc>
                <a:tc>
                  <a:txBody>
                    <a:bodyPr/>
                    <a:lstStyle/>
                    <a:p>
                      <a:pPr algn="l" fontAlgn="b"/>
                      <a:r>
                        <a:rPr lang="en-US" sz="1400" b="0" i="0" u="none" strike="noStrike">
                          <a:solidFill>
                            <a:schemeClr val="tx1"/>
                          </a:solidFill>
                          <a:effectLst/>
                          <a:latin typeface="Calibri"/>
                        </a:rPr>
                        <a:t>527</a:t>
                      </a:r>
                    </a:p>
                  </a:txBody>
                  <a:tcPr marL="7813" marR="7813" marT="7813" marB="0" anchor="b">
                    <a:lnL>
                      <a:noFill/>
                    </a:lnL>
                    <a:lnR>
                      <a:noFill/>
                    </a:lnR>
                    <a:lnT>
                      <a:noFill/>
                    </a:lnT>
                    <a:lnB>
                      <a:noFill/>
                    </a:lnB>
                  </a:tcPr>
                </a:tc>
                <a:tc>
                  <a:txBody>
                    <a:bodyPr/>
                    <a:lstStyle/>
                    <a:p>
                      <a:pPr algn="l" fontAlgn="b"/>
                      <a:r>
                        <a:rPr lang="en-US" sz="1400" b="0" i="0" u="none" strike="noStrike">
                          <a:solidFill>
                            <a:schemeClr val="tx1"/>
                          </a:solidFill>
                          <a:effectLst/>
                          <a:latin typeface="Calibri"/>
                        </a:rPr>
                        <a:t>19445</a:t>
                      </a:r>
                    </a:p>
                  </a:txBody>
                  <a:tcPr marL="7813" marR="7813" marT="7813" marB="0" anchor="b">
                    <a:lnL>
                      <a:noFill/>
                    </a:lnL>
                    <a:lnR>
                      <a:noFill/>
                    </a:lnR>
                    <a:lnT>
                      <a:noFill/>
                    </a:lnT>
                    <a:lnB>
                      <a:noFill/>
                    </a:lnB>
                  </a:tcPr>
                </a:tc>
                <a:tc>
                  <a:txBody>
                    <a:bodyPr/>
                    <a:lstStyle/>
                    <a:p>
                      <a:pPr algn="l" fontAlgn="b"/>
                      <a:r>
                        <a:rPr lang="en-US" sz="1400" b="0" i="0" u="none" strike="noStrike" dirty="0">
                          <a:solidFill>
                            <a:schemeClr val="tx1"/>
                          </a:solidFill>
                          <a:effectLst/>
                          <a:latin typeface="Calibri"/>
                        </a:rPr>
                        <a:t>NATIONAL UNION FIRE INSURANCE COMPANY OF PITTSBURGH PA</a:t>
                      </a:r>
                    </a:p>
                  </a:txBody>
                  <a:tcPr marL="7813" marR="7813" marT="7813" marB="0" anchor="b">
                    <a:lnL>
                      <a:noFill/>
                    </a:lnL>
                    <a:lnR>
                      <a:noFill/>
                    </a:lnR>
                    <a:lnT>
                      <a:noFill/>
                    </a:lnT>
                    <a:lnB>
                      <a:noFill/>
                    </a:lnB>
                  </a:tcPr>
                </a:tc>
                <a:extLst>
                  <a:ext uri="{0D108BD9-81ED-4DB2-BD59-A6C34878D82A}">
                    <a16:rowId xmlns:a16="http://schemas.microsoft.com/office/drawing/2014/main" val="10006"/>
                  </a:ext>
                </a:extLst>
              </a:tr>
              <a:tr h="359648">
                <a:tc>
                  <a:txBody>
                    <a:bodyPr/>
                    <a:lstStyle/>
                    <a:p>
                      <a:pPr algn="l" fontAlgn="b"/>
                      <a:r>
                        <a:rPr lang="en-US" sz="1400" b="0" i="0" u="none" strike="noStrike">
                          <a:solidFill>
                            <a:schemeClr val="tx1"/>
                          </a:solidFill>
                          <a:effectLst/>
                          <a:latin typeface="Calibri"/>
                        </a:rPr>
                        <a:t>12</a:t>
                      </a:r>
                    </a:p>
                  </a:txBody>
                  <a:tcPr marL="7813" marR="7813" marT="7813" marB="0" anchor="b">
                    <a:lnL>
                      <a:noFill/>
                    </a:lnL>
                    <a:lnR>
                      <a:noFill/>
                    </a:lnR>
                    <a:lnT>
                      <a:noFill/>
                    </a:lnT>
                    <a:lnB>
                      <a:noFill/>
                    </a:lnB>
                  </a:tcPr>
                </a:tc>
                <a:tc>
                  <a:txBody>
                    <a:bodyPr/>
                    <a:lstStyle/>
                    <a:p>
                      <a:pPr algn="l" fontAlgn="b"/>
                      <a:r>
                        <a:rPr lang="en-US" sz="1400" b="0" i="0" u="none" strike="noStrike">
                          <a:solidFill>
                            <a:schemeClr val="tx1"/>
                          </a:solidFill>
                          <a:effectLst/>
                          <a:latin typeface="Calibri"/>
                        </a:rPr>
                        <a:t>AMERICAN INTL GRP</a:t>
                      </a:r>
                    </a:p>
                  </a:txBody>
                  <a:tcPr marL="7813" marR="7813" marT="7813" marB="0" anchor="b">
                    <a:lnL>
                      <a:noFill/>
                    </a:lnL>
                    <a:lnR>
                      <a:noFill/>
                    </a:lnR>
                    <a:lnT>
                      <a:noFill/>
                    </a:lnT>
                    <a:lnB>
                      <a:noFill/>
                    </a:lnB>
                  </a:tcPr>
                </a:tc>
                <a:tc>
                  <a:txBody>
                    <a:bodyPr/>
                    <a:lstStyle/>
                    <a:p>
                      <a:pPr algn="l" fontAlgn="b"/>
                      <a:r>
                        <a:rPr lang="en-US" sz="1400" b="0" i="0" u="none" strike="noStrike">
                          <a:solidFill>
                            <a:schemeClr val="tx1"/>
                          </a:solidFill>
                          <a:effectLst/>
                          <a:latin typeface="Calibri"/>
                        </a:rPr>
                        <a:t>452</a:t>
                      </a:r>
                    </a:p>
                  </a:txBody>
                  <a:tcPr marL="7813" marR="7813" marT="7813" marB="0" anchor="b">
                    <a:lnL>
                      <a:noFill/>
                    </a:lnL>
                    <a:lnR>
                      <a:noFill/>
                    </a:lnR>
                    <a:lnT>
                      <a:noFill/>
                    </a:lnT>
                    <a:lnB>
                      <a:noFill/>
                    </a:lnB>
                  </a:tcPr>
                </a:tc>
                <a:tc>
                  <a:txBody>
                    <a:bodyPr/>
                    <a:lstStyle/>
                    <a:p>
                      <a:pPr algn="l" fontAlgn="b"/>
                      <a:r>
                        <a:rPr lang="en-US" sz="1400" b="0" i="0" u="none" strike="noStrike">
                          <a:solidFill>
                            <a:schemeClr val="tx1"/>
                          </a:solidFill>
                          <a:effectLst/>
                          <a:latin typeface="Calibri"/>
                        </a:rPr>
                        <a:t>23809</a:t>
                      </a:r>
                    </a:p>
                  </a:txBody>
                  <a:tcPr marL="7813" marR="7813" marT="7813" marB="0" anchor="b">
                    <a:lnL>
                      <a:noFill/>
                    </a:lnL>
                    <a:lnR>
                      <a:noFill/>
                    </a:lnR>
                    <a:lnT>
                      <a:noFill/>
                    </a:lnT>
                    <a:lnB>
                      <a:noFill/>
                    </a:lnB>
                  </a:tcPr>
                </a:tc>
                <a:tc>
                  <a:txBody>
                    <a:bodyPr/>
                    <a:lstStyle/>
                    <a:p>
                      <a:pPr algn="l" fontAlgn="b"/>
                      <a:r>
                        <a:rPr lang="en-US" sz="1400" b="0" i="0" u="none" strike="noStrike" dirty="0">
                          <a:solidFill>
                            <a:schemeClr val="tx1"/>
                          </a:solidFill>
                          <a:effectLst/>
                          <a:latin typeface="Calibri"/>
                        </a:rPr>
                        <a:t>GRANITE STATE INSURANCE COMPANY</a:t>
                      </a:r>
                    </a:p>
                  </a:txBody>
                  <a:tcPr marL="7813" marR="7813" marT="7813" marB="0" anchor="b">
                    <a:lnL>
                      <a:noFill/>
                    </a:lnL>
                    <a:lnR>
                      <a:noFill/>
                    </a:lnR>
                    <a:lnT>
                      <a:noFill/>
                    </a:lnT>
                    <a:lnB>
                      <a:noFill/>
                    </a:lnB>
                  </a:tcPr>
                </a:tc>
                <a:extLst>
                  <a:ext uri="{0D108BD9-81ED-4DB2-BD59-A6C34878D82A}">
                    <a16:rowId xmlns:a16="http://schemas.microsoft.com/office/drawing/2014/main" val="10007"/>
                  </a:ext>
                </a:extLst>
              </a:tr>
              <a:tr h="359648">
                <a:tc>
                  <a:txBody>
                    <a:bodyPr/>
                    <a:lstStyle/>
                    <a:p>
                      <a:pPr algn="l" fontAlgn="b"/>
                      <a:r>
                        <a:rPr lang="en-US" sz="1400" b="0" i="0" u="none" strike="noStrike">
                          <a:solidFill>
                            <a:schemeClr val="tx1"/>
                          </a:solidFill>
                          <a:effectLst/>
                          <a:latin typeface="Calibri"/>
                        </a:rPr>
                        <a:t>12</a:t>
                      </a:r>
                    </a:p>
                  </a:txBody>
                  <a:tcPr marL="7813" marR="7813" marT="7813" marB="0" anchor="b">
                    <a:lnL>
                      <a:noFill/>
                    </a:lnL>
                    <a:lnR>
                      <a:noFill/>
                    </a:lnR>
                    <a:lnT>
                      <a:noFill/>
                    </a:lnT>
                    <a:lnB>
                      <a:noFill/>
                    </a:lnB>
                  </a:tcPr>
                </a:tc>
                <a:tc>
                  <a:txBody>
                    <a:bodyPr/>
                    <a:lstStyle/>
                    <a:p>
                      <a:pPr algn="l" fontAlgn="b"/>
                      <a:r>
                        <a:rPr lang="en-US" sz="1400" b="0" i="0" u="none" strike="noStrike">
                          <a:solidFill>
                            <a:schemeClr val="tx1"/>
                          </a:solidFill>
                          <a:effectLst/>
                          <a:latin typeface="Calibri"/>
                        </a:rPr>
                        <a:t>AMERICAN INTL GRP</a:t>
                      </a:r>
                    </a:p>
                  </a:txBody>
                  <a:tcPr marL="7813" marR="7813" marT="7813" marB="0" anchor="b">
                    <a:lnL>
                      <a:noFill/>
                    </a:lnL>
                    <a:lnR>
                      <a:noFill/>
                    </a:lnR>
                    <a:lnT>
                      <a:noFill/>
                    </a:lnT>
                    <a:lnB>
                      <a:noFill/>
                    </a:lnB>
                  </a:tcPr>
                </a:tc>
                <a:tc>
                  <a:txBody>
                    <a:bodyPr/>
                    <a:lstStyle/>
                    <a:p>
                      <a:pPr algn="l" fontAlgn="b"/>
                      <a:r>
                        <a:rPr lang="en-US" sz="1400" b="0" i="0" u="none" strike="noStrike">
                          <a:solidFill>
                            <a:schemeClr val="tx1"/>
                          </a:solidFill>
                          <a:effectLst/>
                          <a:latin typeface="Calibri"/>
                        </a:rPr>
                        <a:t>53254</a:t>
                      </a:r>
                    </a:p>
                  </a:txBody>
                  <a:tcPr marL="7813" marR="7813" marT="7813" marB="0" anchor="b">
                    <a:lnL>
                      <a:noFill/>
                    </a:lnL>
                    <a:lnR>
                      <a:noFill/>
                    </a:lnR>
                    <a:lnT>
                      <a:noFill/>
                    </a:lnT>
                    <a:lnB>
                      <a:noFill/>
                    </a:lnB>
                  </a:tcPr>
                </a:tc>
                <a:tc>
                  <a:txBody>
                    <a:bodyPr/>
                    <a:lstStyle/>
                    <a:p>
                      <a:pPr algn="l" fontAlgn="b"/>
                      <a:r>
                        <a:rPr lang="en-US" sz="1400" b="0" i="0" u="none" strike="noStrike">
                          <a:solidFill>
                            <a:schemeClr val="tx1"/>
                          </a:solidFill>
                          <a:effectLst/>
                          <a:latin typeface="Calibri"/>
                        </a:rPr>
                        <a:t>23817</a:t>
                      </a:r>
                    </a:p>
                  </a:txBody>
                  <a:tcPr marL="7813" marR="7813" marT="7813" marB="0" anchor="b">
                    <a:lnL>
                      <a:noFill/>
                    </a:lnL>
                    <a:lnR>
                      <a:noFill/>
                    </a:lnR>
                    <a:lnT>
                      <a:noFill/>
                    </a:lnT>
                    <a:lnB>
                      <a:noFill/>
                    </a:lnB>
                  </a:tcPr>
                </a:tc>
                <a:tc>
                  <a:txBody>
                    <a:bodyPr/>
                    <a:lstStyle/>
                    <a:p>
                      <a:pPr algn="l" fontAlgn="b"/>
                      <a:r>
                        <a:rPr lang="en-US" sz="1400" b="0" i="0" u="none" strike="noStrike" dirty="0">
                          <a:solidFill>
                            <a:schemeClr val="tx1"/>
                          </a:solidFill>
                          <a:effectLst/>
                          <a:latin typeface="Calibri"/>
                        </a:rPr>
                        <a:t>ILLINOIS NATIONAL INSURANCE COMPANY</a:t>
                      </a:r>
                    </a:p>
                  </a:txBody>
                  <a:tcPr marL="7813" marR="7813" marT="7813" marB="0" anchor="b">
                    <a:lnL>
                      <a:noFill/>
                    </a:lnL>
                    <a:lnR>
                      <a:noFill/>
                    </a:lnR>
                    <a:lnT>
                      <a:noFill/>
                    </a:lnT>
                    <a:lnB>
                      <a:noFill/>
                    </a:lnB>
                  </a:tcPr>
                </a:tc>
                <a:extLst>
                  <a:ext uri="{0D108BD9-81ED-4DB2-BD59-A6C34878D82A}">
                    <a16:rowId xmlns:a16="http://schemas.microsoft.com/office/drawing/2014/main" val="10008"/>
                  </a:ext>
                </a:extLst>
              </a:tr>
              <a:tr h="359648">
                <a:tc>
                  <a:txBody>
                    <a:bodyPr/>
                    <a:lstStyle/>
                    <a:p>
                      <a:pPr algn="l" fontAlgn="b"/>
                      <a:r>
                        <a:rPr lang="en-US" sz="1400" b="0" i="0" u="none" strike="noStrike">
                          <a:solidFill>
                            <a:schemeClr val="tx1"/>
                          </a:solidFill>
                          <a:effectLst/>
                          <a:latin typeface="Calibri"/>
                        </a:rPr>
                        <a:t>12</a:t>
                      </a:r>
                    </a:p>
                  </a:txBody>
                  <a:tcPr marL="7813" marR="7813" marT="7813" marB="0" anchor="b">
                    <a:lnL>
                      <a:noFill/>
                    </a:lnL>
                    <a:lnR>
                      <a:noFill/>
                    </a:lnR>
                    <a:lnT>
                      <a:noFill/>
                    </a:lnT>
                    <a:lnB>
                      <a:noFill/>
                    </a:lnB>
                  </a:tcPr>
                </a:tc>
                <a:tc>
                  <a:txBody>
                    <a:bodyPr/>
                    <a:lstStyle/>
                    <a:p>
                      <a:pPr algn="l" fontAlgn="b"/>
                      <a:r>
                        <a:rPr lang="en-US" sz="1400" b="0" i="0" u="none" strike="noStrike">
                          <a:solidFill>
                            <a:schemeClr val="tx1"/>
                          </a:solidFill>
                          <a:effectLst/>
                          <a:latin typeface="Calibri"/>
                        </a:rPr>
                        <a:t>AMERICAN INTL GRP</a:t>
                      </a:r>
                    </a:p>
                  </a:txBody>
                  <a:tcPr marL="7813" marR="7813" marT="7813" marB="0" anchor="b">
                    <a:lnL>
                      <a:noFill/>
                    </a:lnL>
                    <a:lnR>
                      <a:noFill/>
                    </a:lnR>
                    <a:lnT>
                      <a:noFill/>
                    </a:lnT>
                    <a:lnB>
                      <a:noFill/>
                    </a:lnB>
                  </a:tcPr>
                </a:tc>
                <a:tc>
                  <a:txBody>
                    <a:bodyPr/>
                    <a:lstStyle/>
                    <a:p>
                      <a:pPr algn="l" fontAlgn="b"/>
                      <a:r>
                        <a:rPr lang="en-US" sz="1400" b="0" i="0" u="none" strike="noStrike">
                          <a:solidFill>
                            <a:schemeClr val="tx1"/>
                          </a:solidFill>
                          <a:effectLst/>
                          <a:latin typeface="Calibri"/>
                        </a:rPr>
                        <a:t>531</a:t>
                      </a:r>
                    </a:p>
                  </a:txBody>
                  <a:tcPr marL="7813" marR="7813" marT="7813" marB="0" anchor="b">
                    <a:lnL>
                      <a:noFill/>
                    </a:lnL>
                    <a:lnR>
                      <a:noFill/>
                    </a:lnR>
                    <a:lnT>
                      <a:noFill/>
                    </a:lnT>
                    <a:lnB>
                      <a:noFill/>
                    </a:lnB>
                  </a:tcPr>
                </a:tc>
                <a:tc>
                  <a:txBody>
                    <a:bodyPr/>
                    <a:lstStyle/>
                    <a:p>
                      <a:pPr algn="l" fontAlgn="b"/>
                      <a:r>
                        <a:rPr lang="en-US" sz="1400" b="0" i="0" u="none" strike="noStrike">
                          <a:solidFill>
                            <a:schemeClr val="tx1"/>
                          </a:solidFill>
                          <a:effectLst/>
                          <a:latin typeface="Calibri"/>
                        </a:rPr>
                        <a:t>23841</a:t>
                      </a:r>
                    </a:p>
                  </a:txBody>
                  <a:tcPr marL="7813" marR="7813" marT="7813" marB="0" anchor="b">
                    <a:lnL>
                      <a:noFill/>
                    </a:lnL>
                    <a:lnR>
                      <a:noFill/>
                    </a:lnR>
                    <a:lnT>
                      <a:noFill/>
                    </a:lnT>
                    <a:lnB>
                      <a:noFill/>
                    </a:lnB>
                  </a:tcPr>
                </a:tc>
                <a:tc>
                  <a:txBody>
                    <a:bodyPr/>
                    <a:lstStyle/>
                    <a:p>
                      <a:pPr algn="l" fontAlgn="b"/>
                      <a:r>
                        <a:rPr lang="en-US" sz="1400" b="0" i="0" u="none" strike="noStrike" dirty="0">
                          <a:solidFill>
                            <a:schemeClr val="tx1"/>
                          </a:solidFill>
                          <a:effectLst/>
                          <a:latin typeface="Calibri"/>
                        </a:rPr>
                        <a:t>NEW HAMPSHIRE INSURANCE COMPANY</a:t>
                      </a:r>
                    </a:p>
                  </a:txBody>
                  <a:tcPr marL="7813" marR="7813" marT="7813" marB="0" anchor="b">
                    <a:lnL>
                      <a:noFill/>
                    </a:lnL>
                    <a:lnR>
                      <a:noFill/>
                    </a:lnR>
                    <a:lnT>
                      <a:noFill/>
                    </a:lnT>
                    <a:lnB>
                      <a:noFill/>
                    </a:lnB>
                  </a:tcPr>
                </a:tc>
                <a:extLst>
                  <a:ext uri="{0D108BD9-81ED-4DB2-BD59-A6C34878D82A}">
                    <a16:rowId xmlns:a16="http://schemas.microsoft.com/office/drawing/2014/main" val="10009"/>
                  </a:ext>
                </a:extLst>
              </a:tr>
            </a:tbl>
          </a:graphicData>
        </a:graphic>
      </p:graphicFrame>
    </p:spTree>
    <p:extLst>
      <p:ext uri="{BB962C8B-B14F-4D97-AF65-F5344CB8AC3E}">
        <p14:creationId xmlns:p14="http://schemas.microsoft.com/office/powerpoint/2010/main" val="397306840"/>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0944" y="914400"/>
            <a:ext cx="8458200" cy="838200"/>
          </a:xfrm>
        </p:spPr>
        <p:txBody>
          <a:bodyPr>
            <a:normAutofit fontScale="90000"/>
          </a:bodyPr>
          <a:lstStyle/>
          <a:p>
            <a:r>
              <a:rPr lang="en-US" b="1" dirty="0"/>
              <a:t>Billing: </a:t>
            </a:r>
            <a:r>
              <a:rPr lang="en-US" dirty="0"/>
              <a:t>Third Party Administrators</a:t>
            </a:r>
          </a:p>
        </p:txBody>
      </p:sp>
      <p:sp>
        <p:nvSpPr>
          <p:cNvPr id="3" name="Content Placeholder 2"/>
          <p:cNvSpPr>
            <a:spLocks noGrp="1"/>
          </p:cNvSpPr>
          <p:nvPr>
            <p:ph idx="1"/>
          </p:nvPr>
        </p:nvSpPr>
        <p:spPr>
          <a:xfrm>
            <a:off x="304800" y="1752600"/>
            <a:ext cx="8458200" cy="4267200"/>
          </a:xfrm>
        </p:spPr>
        <p:txBody>
          <a:bodyPr>
            <a:normAutofit/>
          </a:bodyPr>
          <a:lstStyle/>
          <a:p>
            <a:r>
              <a:rPr lang="en-US" sz="3500" dirty="0"/>
              <a:t>Contractual arrangement with the insurer or self-insurer to administer its claims.</a:t>
            </a:r>
          </a:p>
          <a:p>
            <a:r>
              <a:rPr lang="en-US" sz="3500" dirty="0"/>
              <a:t>A TPA is generally chosen by the employer so there is not always a one to one relationship, e.g. not all ACE claims are handled by ESIS.</a:t>
            </a:r>
            <a:endParaRPr lang="en-US" sz="3600" dirty="0"/>
          </a:p>
          <a:p>
            <a:pPr marL="0" indent="0">
              <a:buNone/>
            </a:pPr>
            <a:endParaRPr lang="en-US" sz="1200" dirty="0"/>
          </a:p>
          <a:p>
            <a:endParaRPr lang="en-US" dirty="0"/>
          </a:p>
        </p:txBody>
      </p:sp>
      <p:pic>
        <p:nvPicPr>
          <p:cNvPr id="266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0669" y="5419725"/>
            <a:ext cx="7778750" cy="1438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80000906"/>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066800"/>
            <a:ext cx="8839200" cy="838200"/>
          </a:xfrm>
        </p:spPr>
        <p:txBody>
          <a:bodyPr>
            <a:normAutofit/>
          </a:bodyPr>
          <a:lstStyle/>
          <a:p>
            <a:r>
              <a:rPr lang="en-US" b="1" dirty="0"/>
              <a:t>Billing: </a:t>
            </a:r>
            <a:r>
              <a:rPr lang="en-US" dirty="0"/>
              <a:t>Third Party Administrators</a:t>
            </a:r>
          </a:p>
        </p:txBody>
      </p:sp>
      <p:sp>
        <p:nvSpPr>
          <p:cNvPr id="3" name="Content Placeholder 2"/>
          <p:cNvSpPr>
            <a:spLocks noGrp="1"/>
          </p:cNvSpPr>
          <p:nvPr>
            <p:ph idx="1"/>
          </p:nvPr>
        </p:nvSpPr>
        <p:spPr>
          <a:xfrm>
            <a:off x="533400" y="1981200"/>
            <a:ext cx="8305800" cy="3505200"/>
          </a:xfrm>
        </p:spPr>
        <p:txBody>
          <a:bodyPr>
            <a:normAutofit/>
          </a:bodyPr>
          <a:lstStyle/>
          <a:p>
            <a:r>
              <a:rPr lang="en-US" sz="3600" dirty="0">
                <a:solidFill>
                  <a:srgbClr val="FF0000"/>
                </a:solidFill>
              </a:rPr>
              <a:t>The Board’s website will not identify if the claim is being handled by a TPA.</a:t>
            </a:r>
          </a:p>
          <a:p>
            <a:r>
              <a:rPr lang="en-US" sz="3600" dirty="0"/>
              <a:t>Contact the Self-Insurer/Insurer or email the Board if you are unsure if there is a third party handling the claims.</a:t>
            </a:r>
            <a:endParaRPr lang="en-US" sz="1000" dirty="0"/>
          </a:p>
          <a:p>
            <a:endParaRPr lang="en-US" dirty="0"/>
          </a:p>
        </p:txBody>
      </p:sp>
      <p:pic>
        <p:nvPicPr>
          <p:cNvPr id="276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0" y="5419725"/>
            <a:ext cx="7778750" cy="1438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89064106"/>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229600" cy="914400"/>
          </a:xfrm>
        </p:spPr>
        <p:txBody>
          <a:bodyPr>
            <a:normAutofit/>
          </a:bodyPr>
          <a:lstStyle/>
          <a:p>
            <a:r>
              <a:rPr lang="en-US" b="1" dirty="0"/>
              <a:t>Billing: </a:t>
            </a:r>
            <a:r>
              <a:rPr lang="en-US" dirty="0"/>
              <a:t>Other</a:t>
            </a:r>
            <a:r>
              <a:rPr lang="en-US" b="1" dirty="0"/>
              <a:t> </a:t>
            </a:r>
            <a:r>
              <a:rPr lang="en-US" dirty="0"/>
              <a:t>Third Parties</a:t>
            </a:r>
          </a:p>
        </p:txBody>
      </p:sp>
      <p:sp>
        <p:nvSpPr>
          <p:cNvPr id="3" name="Content Placeholder 2"/>
          <p:cNvSpPr>
            <a:spLocks noGrp="1"/>
          </p:cNvSpPr>
          <p:nvPr>
            <p:ph idx="1"/>
          </p:nvPr>
        </p:nvSpPr>
        <p:spPr>
          <a:xfrm>
            <a:off x="564397" y="1447800"/>
            <a:ext cx="8077200" cy="4038600"/>
          </a:xfrm>
        </p:spPr>
        <p:txBody>
          <a:bodyPr>
            <a:normAutofit/>
          </a:bodyPr>
          <a:lstStyle/>
          <a:p>
            <a:r>
              <a:rPr lang="en-US" sz="4800" dirty="0">
                <a:solidFill>
                  <a:srgbClr val="FF0000"/>
                </a:solidFill>
                <a:cs typeface="Arial" panose="020B0604020202020204" pitchFamily="34" charset="0"/>
              </a:rPr>
              <a:t>Some claim administrators use other third parties to process medical bills, e.g. </a:t>
            </a:r>
            <a:r>
              <a:rPr lang="en-US" sz="4800" dirty="0" err="1">
                <a:solidFill>
                  <a:srgbClr val="FF0000"/>
                </a:solidFill>
                <a:cs typeface="Arial" panose="020B0604020202020204" pitchFamily="34" charset="0"/>
              </a:rPr>
              <a:t>Corvel</a:t>
            </a:r>
            <a:r>
              <a:rPr lang="en-US" sz="4600" dirty="0">
                <a:cs typeface="Arial" panose="020B0604020202020204" pitchFamily="34" charset="0"/>
              </a:rPr>
              <a:t>.</a:t>
            </a:r>
          </a:p>
          <a:p>
            <a:pPr marL="685800" indent="-685800">
              <a:buFont typeface="Arial" panose="020B0604020202020204" pitchFamily="34" charset="0"/>
              <a:buChar char="•"/>
            </a:pPr>
            <a:endParaRPr lang="en-US" sz="1000" dirty="0">
              <a:latin typeface="Berlin Sans FB Demi" panose="020E0802020502020306" pitchFamily="34" charset="0"/>
            </a:endParaRPr>
          </a:p>
        </p:txBody>
      </p:sp>
      <p:pic>
        <p:nvPicPr>
          <p:cNvPr id="2560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3622" y="5257800"/>
            <a:ext cx="7778750" cy="1444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1566687"/>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457200"/>
            <a:ext cx="8153400" cy="838200"/>
          </a:xfrm>
        </p:spPr>
        <p:txBody>
          <a:bodyPr>
            <a:normAutofit fontScale="90000"/>
          </a:bodyPr>
          <a:lstStyle/>
          <a:p>
            <a:r>
              <a:rPr lang="en-US" b="1" dirty="0"/>
              <a:t>Billing: </a:t>
            </a:r>
            <a:r>
              <a:rPr lang="en-US" dirty="0"/>
              <a:t>Confirm Mailing Address</a:t>
            </a:r>
          </a:p>
        </p:txBody>
      </p:sp>
      <p:sp>
        <p:nvSpPr>
          <p:cNvPr id="3" name="Content Placeholder 2"/>
          <p:cNvSpPr>
            <a:spLocks noGrp="1"/>
          </p:cNvSpPr>
          <p:nvPr>
            <p:ph idx="1"/>
          </p:nvPr>
        </p:nvSpPr>
        <p:spPr>
          <a:xfrm>
            <a:off x="228600" y="1295400"/>
            <a:ext cx="8610600" cy="4267200"/>
          </a:xfrm>
        </p:spPr>
        <p:txBody>
          <a:bodyPr>
            <a:normAutofit fontScale="92500" lnSpcReduction="10000"/>
          </a:bodyPr>
          <a:lstStyle/>
          <a:p>
            <a:r>
              <a:rPr lang="en-US" sz="3600" dirty="0">
                <a:solidFill>
                  <a:srgbClr val="FF0000"/>
                </a:solidFill>
              </a:rPr>
              <a:t>Confirm the mailing address where medical bills should be sent BEFORE mailing bills/records.</a:t>
            </a:r>
          </a:p>
          <a:p>
            <a:endParaRPr lang="en-US" sz="1000" dirty="0"/>
          </a:p>
          <a:p>
            <a:r>
              <a:rPr lang="en-US" sz="3500" dirty="0"/>
              <a:t>The self-insured employer or insurer is still ultimately responsible so you may legally send the bills/records to the ER/IR even if there is one or more third party involved in handling the claim.</a:t>
            </a:r>
          </a:p>
          <a:p>
            <a:endParaRPr lang="en-US" sz="1000" dirty="0"/>
          </a:p>
          <a:p>
            <a:endParaRPr lang="en-US" dirty="0"/>
          </a:p>
        </p:txBody>
      </p:sp>
      <p:pic>
        <p:nvPicPr>
          <p:cNvPr id="286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2625" y="5419725"/>
            <a:ext cx="7778750" cy="1438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4233265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1371600"/>
            <a:ext cx="7467600" cy="838200"/>
          </a:xfrm>
        </p:spPr>
        <p:txBody>
          <a:bodyPr>
            <a:normAutofit fontScale="90000"/>
          </a:bodyPr>
          <a:lstStyle/>
          <a:p>
            <a:r>
              <a:rPr lang="en-US" b="1" dirty="0"/>
              <a:t>Rights of Parties as to Medical and Other Services</a:t>
            </a:r>
            <a:r>
              <a:rPr lang="en-US" dirty="0"/>
              <a:t>: Act § 206 </a:t>
            </a:r>
          </a:p>
        </p:txBody>
      </p:sp>
      <p:sp>
        <p:nvSpPr>
          <p:cNvPr id="3" name="Content Placeholder 2"/>
          <p:cNvSpPr>
            <a:spLocks noGrp="1"/>
          </p:cNvSpPr>
          <p:nvPr>
            <p:ph idx="1"/>
          </p:nvPr>
        </p:nvSpPr>
        <p:spPr>
          <a:xfrm>
            <a:off x="387351" y="2209800"/>
            <a:ext cx="8305799" cy="3233738"/>
          </a:xfrm>
        </p:spPr>
        <p:txBody>
          <a:bodyPr>
            <a:noAutofit/>
          </a:bodyPr>
          <a:lstStyle/>
          <a:p>
            <a:pPr lvl="0"/>
            <a:r>
              <a:rPr lang="en-US" sz="3600" dirty="0"/>
              <a:t>… is entitled to </a:t>
            </a:r>
            <a:r>
              <a:rPr lang="en-US" sz="3600" b="1" u="sng" dirty="0"/>
              <a:t>reasonable and proper</a:t>
            </a:r>
            <a:r>
              <a:rPr lang="en-US" sz="3600" b="1" dirty="0"/>
              <a:t> </a:t>
            </a:r>
            <a:r>
              <a:rPr lang="en-US" sz="3600" dirty="0"/>
              <a:t>medical, surgical and hospital services, nursing, medicines, and mechanical, surgical aids, as needed, paid for by the employer. </a:t>
            </a: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4400" y="5443538"/>
            <a:ext cx="7778750" cy="1438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1186429"/>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9451" y="304800"/>
            <a:ext cx="8229600" cy="1143000"/>
          </a:xfrm>
        </p:spPr>
        <p:txBody>
          <a:bodyPr>
            <a:normAutofit/>
          </a:bodyPr>
          <a:lstStyle/>
          <a:p>
            <a:r>
              <a:rPr lang="en-US" b="1" dirty="0"/>
              <a:t>Billing: </a:t>
            </a:r>
            <a:r>
              <a:rPr lang="en-US" dirty="0"/>
              <a:t>Scenario 1</a:t>
            </a:r>
          </a:p>
        </p:txBody>
      </p:sp>
      <p:sp>
        <p:nvSpPr>
          <p:cNvPr id="3" name="Content Placeholder 2"/>
          <p:cNvSpPr>
            <a:spLocks noGrp="1"/>
          </p:cNvSpPr>
          <p:nvPr>
            <p:ph idx="1"/>
          </p:nvPr>
        </p:nvSpPr>
        <p:spPr/>
        <p:txBody>
          <a:bodyPr>
            <a:normAutofit/>
          </a:bodyPr>
          <a:lstStyle/>
          <a:p>
            <a:endParaRPr lang="en-US" sz="1050" dirty="0"/>
          </a:p>
          <a:p>
            <a:endParaRPr lang="en-US" dirty="0"/>
          </a:p>
        </p:txBody>
      </p:sp>
      <p:graphicFrame>
        <p:nvGraphicFramePr>
          <p:cNvPr id="6" name="Table 5"/>
          <p:cNvGraphicFramePr>
            <a:graphicFrameLocks noGrp="1"/>
          </p:cNvGraphicFramePr>
          <p:nvPr>
            <p:extLst>
              <p:ext uri="{D42A27DB-BD31-4B8C-83A1-F6EECF244321}">
                <p14:modId xmlns:p14="http://schemas.microsoft.com/office/powerpoint/2010/main" val="3114259961"/>
              </p:ext>
            </p:extLst>
          </p:nvPr>
        </p:nvGraphicFramePr>
        <p:xfrm>
          <a:off x="297051" y="1447800"/>
          <a:ext cx="8534400" cy="2214479"/>
        </p:xfrm>
        <a:graphic>
          <a:graphicData uri="http://schemas.openxmlformats.org/drawingml/2006/table">
            <a:tbl>
              <a:tblPr firstRow="1" bandRow="1">
                <a:tableStyleId>{5C22544A-7EE6-4342-B048-85BDC9FD1C3A}</a:tableStyleId>
              </a:tblPr>
              <a:tblGrid>
                <a:gridCol w="4114800">
                  <a:extLst>
                    <a:ext uri="{9D8B030D-6E8A-4147-A177-3AD203B41FA5}">
                      <a16:colId xmlns:a16="http://schemas.microsoft.com/office/drawing/2014/main" val="20000"/>
                    </a:ext>
                  </a:extLst>
                </a:gridCol>
                <a:gridCol w="4419600">
                  <a:extLst>
                    <a:ext uri="{9D8B030D-6E8A-4147-A177-3AD203B41FA5}">
                      <a16:colId xmlns:a16="http://schemas.microsoft.com/office/drawing/2014/main" val="20001"/>
                    </a:ext>
                  </a:extLst>
                </a:gridCol>
              </a:tblGrid>
              <a:tr h="147721">
                <a:tc>
                  <a:txBody>
                    <a:bodyPr/>
                    <a:lstStyle/>
                    <a:p>
                      <a:r>
                        <a:rPr lang="en-US" sz="3200" dirty="0">
                          <a:solidFill>
                            <a:schemeClr val="tx1"/>
                          </a:solidFill>
                        </a:rPr>
                        <a:t>Employee Claim</a:t>
                      </a:r>
                    </a:p>
                  </a:txBody>
                  <a:tcPr/>
                </a:tc>
                <a:tc>
                  <a:txBody>
                    <a:bodyPr/>
                    <a:lstStyle/>
                    <a:p>
                      <a:r>
                        <a:rPr lang="en-US" sz="3200" dirty="0">
                          <a:solidFill>
                            <a:schemeClr val="tx1"/>
                          </a:solidFill>
                        </a:rPr>
                        <a:t>Medical Documentation</a:t>
                      </a:r>
                    </a:p>
                  </a:txBody>
                  <a:tcPr/>
                </a:tc>
                <a:extLst>
                  <a:ext uri="{0D108BD9-81ED-4DB2-BD59-A6C34878D82A}">
                    <a16:rowId xmlns:a16="http://schemas.microsoft.com/office/drawing/2014/main" val="10000"/>
                  </a:ext>
                </a:extLst>
              </a:tr>
              <a:tr h="1147679">
                <a:tc>
                  <a:txBody>
                    <a:bodyPr/>
                    <a:lstStyle/>
                    <a:p>
                      <a:r>
                        <a:rPr lang="en-US" sz="4400" b="1" dirty="0"/>
                        <a:t>Work-Related</a:t>
                      </a:r>
                    </a:p>
                  </a:txBody>
                  <a:tcPr/>
                </a:tc>
                <a:tc>
                  <a:txBody>
                    <a:bodyPr/>
                    <a:lstStyle/>
                    <a:p>
                      <a:r>
                        <a:rPr lang="en-US" sz="4400" b="1" dirty="0"/>
                        <a:t>Work-Related</a:t>
                      </a:r>
                    </a:p>
                  </a:txBody>
                  <a:tcPr/>
                </a:tc>
                <a:extLst>
                  <a:ext uri="{0D108BD9-81ED-4DB2-BD59-A6C34878D82A}">
                    <a16:rowId xmlns:a16="http://schemas.microsoft.com/office/drawing/2014/main" val="10001"/>
                  </a:ext>
                </a:extLst>
              </a:tr>
            </a:tbl>
          </a:graphicData>
        </a:graphic>
      </p:graphicFrame>
      <p:sp>
        <p:nvSpPr>
          <p:cNvPr id="7" name="TextBox 6"/>
          <p:cNvSpPr txBox="1"/>
          <p:nvPr/>
        </p:nvSpPr>
        <p:spPr>
          <a:xfrm>
            <a:off x="962069" y="3733800"/>
            <a:ext cx="7162800" cy="1015663"/>
          </a:xfrm>
          <a:prstGeom prst="rect">
            <a:avLst/>
          </a:prstGeom>
          <a:noFill/>
        </p:spPr>
        <p:txBody>
          <a:bodyPr wrap="square" rtlCol="0">
            <a:spAutoFit/>
          </a:bodyPr>
          <a:lstStyle/>
          <a:p>
            <a:pPr algn="ctr"/>
            <a:r>
              <a:rPr lang="en-US" sz="6000" b="1" dirty="0">
                <a:solidFill>
                  <a:prstClr val="black"/>
                </a:solidFill>
                <a:latin typeface="Constantia"/>
              </a:rPr>
              <a:t>Bill To: ER/IR/TPA</a:t>
            </a:r>
          </a:p>
        </p:txBody>
      </p:sp>
      <p:pic>
        <p:nvPicPr>
          <p:cNvPr id="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2625" y="5408902"/>
            <a:ext cx="7778750" cy="1450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650087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9451" y="228600"/>
            <a:ext cx="8229600" cy="1143000"/>
          </a:xfrm>
        </p:spPr>
        <p:txBody>
          <a:bodyPr>
            <a:normAutofit/>
          </a:bodyPr>
          <a:lstStyle/>
          <a:p>
            <a:r>
              <a:rPr lang="en-US" b="1" dirty="0"/>
              <a:t>Billing: </a:t>
            </a:r>
            <a:r>
              <a:rPr lang="en-US" dirty="0"/>
              <a:t>Scenario 2</a:t>
            </a:r>
          </a:p>
        </p:txBody>
      </p:sp>
      <p:sp>
        <p:nvSpPr>
          <p:cNvPr id="3" name="Content Placeholder 2"/>
          <p:cNvSpPr>
            <a:spLocks noGrp="1"/>
          </p:cNvSpPr>
          <p:nvPr>
            <p:ph idx="1"/>
          </p:nvPr>
        </p:nvSpPr>
        <p:spPr/>
        <p:txBody>
          <a:bodyPr>
            <a:normAutofit/>
          </a:bodyPr>
          <a:lstStyle/>
          <a:p>
            <a:endParaRPr lang="en-US" sz="1050" dirty="0"/>
          </a:p>
          <a:p>
            <a:endParaRPr lang="en-US" dirty="0"/>
          </a:p>
        </p:txBody>
      </p:sp>
      <p:graphicFrame>
        <p:nvGraphicFramePr>
          <p:cNvPr id="6" name="Table 5"/>
          <p:cNvGraphicFramePr>
            <a:graphicFrameLocks noGrp="1"/>
          </p:cNvGraphicFramePr>
          <p:nvPr>
            <p:extLst>
              <p:ext uri="{D42A27DB-BD31-4B8C-83A1-F6EECF244321}">
                <p14:modId xmlns:p14="http://schemas.microsoft.com/office/powerpoint/2010/main" val="2999029484"/>
              </p:ext>
            </p:extLst>
          </p:nvPr>
        </p:nvGraphicFramePr>
        <p:xfrm>
          <a:off x="297051" y="1447800"/>
          <a:ext cx="8534400" cy="2804160"/>
        </p:xfrm>
        <a:graphic>
          <a:graphicData uri="http://schemas.openxmlformats.org/drawingml/2006/table">
            <a:tbl>
              <a:tblPr firstRow="1" bandRow="1">
                <a:tableStyleId>{5C22544A-7EE6-4342-B048-85BDC9FD1C3A}</a:tableStyleId>
              </a:tblPr>
              <a:tblGrid>
                <a:gridCol w="4114800">
                  <a:extLst>
                    <a:ext uri="{9D8B030D-6E8A-4147-A177-3AD203B41FA5}">
                      <a16:colId xmlns:a16="http://schemas.microsoft.com/office/drawing/2014/main" val="20000"/>
                    </a:ext>
                  </a:extLst>
                </a:gridCol>
                <a:gridCol w="4419600">
                  <a:extLst>
                    <a:ext uri="{9D8B030D-6E8A-4147-A177-3AD203B41FA5}">
                      <a16:colId xmlns:a16="http://schemas.microsoft.com/office/drawing/2014/main" val="20001"/>
                    </a:ext>
                  </a:extLst>
                </a:gridCol>
              </a:tblGrid>
              <a:tr h="147721">
                <a:tc>
                  <a:txBody>
                    <a:bodyPr/>
                    <a:lstStyle/>
                    <a:p>
                      <a:r>
                        <a:rPr lang="en-US" sz="3200" dirty="0">
                          <a:solidFill>
                            <a:schemeClr val="tx1"/>
                          </a:solidFill>
                        </a:rPr>
                        <a:t>Employee Claim</a:t>
                      </a:r>
                    </a:p>
                  </a:txBody>
                  <a:tcPr/>
                </a:tc>
                <a:tc>
                  <a:txBody>
                    <a:bodyPr/>
                    <a:lstStyle/>
                    <a:p>
                      <a:r>
                        <a:rPr lang="en-US" sz="3200" dirty="0">
                          <a:solidFill>
                            <a:schemeClr val="tx1"/>
                          </a:solidFill>
                        </a:rPr>
                        <a:t>Medical Documentation</a:t>
                      </a:r>
                    </a:p>
                  </a:txBody>
                  <a:tcPr/>
                </a:tc>
                <a:extLst>
                  <a:ext uri="{0D108BD9-81ED-4DB2-BD59-A6C34878D82A}">
                    <a16:rowId xmlns:a16="http://schemas.microsoft.com/office/drawing/2014/main" val="10000"/>
                  </a:ext>
                </a:extLst>
              </a:tr>
              <a:tr h="1147679">
                <a:tc>
                  <a:txBody>
                    <a:bodyPr/>
                    <a:lstStyle/>
                    <a:p>
                      <a:r>
                        <a:rPr lang="en-US" sz="3600" b="1" dirty="0"/>
                        <a:t>Work-Related</a:t>
                      </a:r>
                    </a:p>
                  </a:txBody>
                  <a:tcPr/>
                </a:tc>
                <a:tc>
                  <a:txBody>
                    <a:bodyPr/>
                    <a:lstStyle/>
                    <a:p>
                      <a:r>
                        <a:rPr lang="en-US" sz="3600" b="1" dirty="0"/>
                        <a:t>Not Work-Related or Not Yet Determined</a:t>
                      </a:r>
                    </a:p>
                  </a:txBody>
                  <a:tcPr/>
                </a:tc>
                <a:extLst>
                  <a:ext uri="{0D108BD9-81ED-4DB2-BD59-A6C34878D82A}">
                    <a16:rowId xmlns:a16="http://schemas.microsoft.com/office/drawing/2014/main" val="10001"/>
                  </a:ext>
                </a:extLst>
              </a:tr>
            </a:tbl>
          </a:graphicData>
        </a:graphic>
      </p:graphicFrame>
      <p:sp>
        <p:nvSpPr>
          <p:cNvPr id="7" name="TextBox 6"/>
          <p:cNvSpPr txBox="1"/>
          <p:nvPr/>
        </p:nvSpPr>
        <p:spPr>
          <a:xfrm>
            <a:off x="982851" y="4343400"/>
            <a:ext cx="7162800" cy="1015663"/>
          </a:xfrm>
          <a:prstGeom prst="rect">
            <a:avLst/>
          </a:prstGeom>
          <a:noFill/>
        </p:spPr>
        <p:txBody>
          <a:bodyPr wrap="square" rtlCol="0">
            <a:spAutoFit/>
          </a:bodyPr>
          <a:lstStyle/>
          <a:p>
            <a:pPr algn="ctr"/>
            <a:r>
              <a:rPr lang="en-US" sz="6000" b="1" dirty="0">
                <a:solidFill>
                  <a:prstClr val="black"/>
                </a:solidFill>
                <a:latin typeface="Constantia"/>
              </a:rPr>
              <a:t>Bill To: ER/IR/TPA</a:t>
            </a:r>
          </a:p>
        </p:txBody>
      </p:sp>
      <p:pic>
        <p:nvPicPr>
          <p:cNvPr id="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2625" y="5408902"/>
            <a:ext cx="7778750" cy="1450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568196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9451" y="381000"/>
            <a:ext cx="8229600" cy="1143000"/>
          </a:xfrm>
        </p:spPr>
        <p:txBody>
          <a:bodyPr>
            <a:normAutofit/>
          </a:bodyPr>
          <a:lstStyle/>
          <a:p>
            <a:r>
              <a:rPr lang="en-US" b="1" dirty="0"/>
              <a:t>Billing: </a:t>
            </a:r>
            <a:r>
              <a:rPr lang="en-US" dirty="0"/>
              <a:t>Scenario 3</a:t>
            </a:r>
          </a:p>
        </p:txBody>
      </p:sp>
      <p:sp>
        <p:nvSpPr>
          <p:cNvPr id="3" name="Content Placeholder 2"/>
          <p:cNvSpPr>
            <a:spLocks noGrp="1"/>
          </p:cNvSpPr>
          <p:nvPr>
            <p:ph idx="1"/>
          </p:nvPr>
        </p:nvSpPr>
        <p:spPr/>
        <p:txBody>
          <a:bodyPr>
            <a:normAutofit/>
          </a:bodyPr>
          <a:lstStyle/>
          <a:p>
            <a:endParaRPr lang="en-US" sz="1050" dirty="0"/>
          </a:p>
          <a:p>
            <a:endParaRPr lang="en-US" dirty="0"/>
          </a:p>
        </p:txBody>
      </p:sp>
      <p:graphicFrame>
        <p:nvGraphicFramePr>
          <p:cNvPr id="6" name="Table 5"/>
          <p:cNvGraphicFramePr>
            <a:graphicFrameLocks noGrp="1"/>
          </p:cNvGraphicFramePr>
          <p:nvPr>
            <p:extLst>
              <p:ext uri="{D42A27DB-BD31-4B8C-83A1-F6EECF244321}">
                <p14:modId xmlns:p14="http://schemas.microsoft.com/office/powerpoint/2010/main" val="3046396993"/>
              </p:ext>
            </p:extLst>
          </p:nvPr>
        </p:nvGraphicFramePr>
        <p:xfrm>
          <a:off x="297051" y="1600200"/>
          <a:ext cx="8534400" cy="2499360"/>
        </p:xfrm>
        <a:graphic>
          <a:graphicData uri="http://schemas.openxmlformats.org/drawingml/2006/table">
            <a:tbl>
              <a:tblPr firstRow="1" bandRow="1">
                <a:tableStyleId>{5C22544A-7EE6-4342-B048-85BDC9FD1C3A}</a:tableStyleId>
              </a:tblPr>
              <a:tblGrid>
                <a:gridCol w="4114800">
                  <a:extLst>
                    <a:ext uri="{9D8B030D-6E8A-4147-A177-3AD203B41FA5}">
                      <a16:colId xmlns:a16="http://schemas.microsoft.com/office/drawing/2014/main" val="20000"/>
                    </a:ext>
                  </a:extLst>
                </a:gridCol>
                <a:gridCol w="4419600">
                  <a:extLst>
                    <a:ext uri="{9D8B030D-6E8A-4147-A177-3AD203B41FA5}">
                      <a16:colId xmlns:a16="http://schemas.microsoft.com/office/drawing/2014/main" val="20001"/>
                    </a:ext>
                  </a:extLst>
                </a:gridCol>
              </a:tblGrid>
              <a:tr h="147721">
                <a:tc>
                  <a:txBody>
                    <a:bodyPr/>
                    <a:lstStyle/>
                    <a:p>
                      <a:r>
                        <a:rPr lang="en-US" sz="3200" dirty="0">
                          <a:solidFill>
                            <a:schemeClr val="tx1"/>
                          </a:solidFill>
                        </a:rPr>
                        <a:t>Employee Claim</a:t>
                      </a:r>
                    </a:p>
                  </a:txBody>
                  <a:tcPr/>
                </a:tc>
                <a:tc>
                  <a:txBody>
                    <a:bodyPr/>
                    <a:lstStyle/>
                    <a:p>
                      <a:r>
                        <a:rPr lang="en-US" sz="3200" dirty="0">
                          <a:solidFill>
                            <a:schemeClr val="tx1"/>
                          </a:solidFill>
                        </a:rPr>
                        <a:t>Medical Documentation</a:t>
                      </a:r>
                    </a:p>
                  </a:txBody>
                  <a:tcPr/>
                </a:tc>
                <a:extLst>
                  <a:ext uri="{0D108BD9-81ED-4DB2-BD59-A6C34878D82A}">
                    <a16:rowId xmlns:a16="http://schemas.microsoft.com/office/drawing/2014/main" val="10000"/>
                  </a:ext>
                </a:extLst>
              </a:tr>
              <a:tr h="1147679">
                <a:tc>
                  <a:txBody>
                    <a:bodyPr/>
                    <a:lstStyle/>
                    <a:p>
                      <a:r>
                        <a:rPr lang="en-US" sz="4400" b="1" dirty="0"/>
                        <a:t>Not Work-Related</a:t>
                      </a:r>
                    </a:p>
                  </a:txBody>
                  <a:tcPr/>
                </a:tc>
                <a:tc>
                  <a:txBody>
                    <a:bodyPr/>
                    <a:lstStyle/>
                    <a:p>
                      <a:r>
                        <a:rPr lang="en-US" sz="4400" b="1" dirty="0"/>
                        <a:t>Work-Related</a:t>
                      </a:r>
                    </a:p>
                  </a:txBody>
                  <a:tcPr/>
                </a:tc>
                <a:extLst>
                  <a:ext uri="{0D108BD9-81ED-4DB2-BD59-A6C34878D82A}">
                    <a16:rowId xmlns:a16="http://schemas.microsoft.com/office/drawing/2014/main" val="10001"/>
                  </a:ext>
                </a:extLst>
              </a:tr>
            </a:tbl>
          </a:graphicData>
        </a:graphic>
      </p:graphicFrame>
      <p:sp>
        <p:nvSpPr>
          <p:cNvPr id="7" name="TextBox 6"/>
          <p:cNvSpPr txBox="1"/>
          <p:nvPr/>
        </p:nvSpPr>
        <p:spPr>
          <a:xfrm>
            <a:off x="1003633" y="4267200"/>
            <a:ext cx="7162800" cy="1015663"/>
          </a:xfrm>
          <a:prstGeom prst="rect">
            <a:avLst/>
          </a:prstGeom>
          <a:noFill/>
        </p:spPr>
        <p:txBody>
          <a:bodyPr wrap="square" rtlCol="0">
            <a:spAutoFit/>
          </a:bodyPr>
          <a:lstStyle/>
          <a:p>
            <a:pPr algn="ctr"/>
            <a:r>
              <a:rPr lang="en-US" sz="6000" b="1" dirty="0">
                <a:solidFill>
                  <a:prstClr val="black"/>
                </a:solidFill>
                <a:latin typeface="Constantia"/>
              </a:rPr>
              <a:t>Bill To: Employee</a:t>
            </a:r>
          </a:p>
        </p:txBody>
      </p:sp>
      <p:pic>
        <p:nvPicPr>
          <p:cNvPr id="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2625" y="5408902"/>
            <a:ext cx="7778750" cy="1450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698953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9451" y="304800"/>
            <a:ext cx="8229600" cy="1143000"/>
          </a:xfrm>
        </p:spPr>
        <p:txBody>
          <a:bodyPr>
            <a:normAutofit/>
          </a:bodyPr>
          <a:lstStyle/>
          <a:p>
            <a:r>
              <a:rPr lang="en-US" b="1" dirty="0"/>
              <a:t>Billing: </a:t>
            </a:r>
            <a:r>
              <a:rPr lang="en-US" dirty="0"/>
              <a:t>Scenario 4</a:t>
            </a:r>
          </a:p>
        </p:txBody>
      </p:sp>
      <p:sp>
        <p:nvSpPr>
          <p:cNvPr id="3" name="Content Placeholder 2"/>
          <p:cNvSpPr>
            <a:spLocks noGrp="1"/>
          </p:cNvSpPr>
          <p:nvPr>
            <p:ph idx="1"/>
          </p:nvPr>
        </p:nvSpPr>
        <p:spPr/>
        <p:txBody>
          <a:bodyPr>
            <a:normAutofit/>
          </a:bodyPr>
          <a:lstStyle/>
          <a:p>
            <a:endParaRPr lang="en-US" sz="1050" dirty="0"/>
          </a:p>
          <a:p>
            <a:endParaRPr lang="en-US" dirty="0"/>
          </a:p>
        </p:txBody>
      </p:sp>
      <p:graphicFrame>
        <p:nvGraphicFramePr>
          <p:cNvPr id="6" name="Table 5"/>
          <p:cNvGraphicFramePr>
            <a:graphicFrameLocks noGrp="1"/>
          </p:cNvGraphicFramePr>
          <p:nvPr>
            <p:extLst>
              <p:ext uri="{D42A27DB-BD31-4B8C-83A1-F6EECF244321}">
                <p14:modId xmlns:p14="http://schemas.microsoft.com/office/powerpoint/2010/main" val="929315874"/>
              </p:ext>
            </p:extLst>
          </p:nvPr>
        </p:nvGraphicFramePr>
        <p:xfrm>
          <a:off x="297051" y="1447800"/>
          <a:ext cx="8534400" cy="2499360"/>
        </p:xfrm>
        <a:graphic>
          <a:graphicData uri="http://schemas.openxmlformats.org/drawingml/2006/table">
            <a:tbl>
              <a:tblPr firstRow="1" bandRow="1">
                <a:tableStyleId>{5C22544A-7EE6-4342-B048-85BDC9FD1C3A}</a:tableStyleId>
              </a:tblPr>
              <a:tblGrid>
                <a:gridCol w="4114800">
                  <a:extLst>
                    <a:ext uri="{9D8B030D-6E8A-4147-A177-3AD203B41FA5}">
                      <a16:colId xmlns:a16="http://schemas.microsoft.com/office/drawing/2014/main" val="20000"/>
                    </a:ext>
                  </a:extLst>
                </a:gridCol>
                <a:gridCol w="4419600">
                  <a:extLst>
                    <a:ext uri="{9D8B030D-6E8A-4147-A177-3AD203B41FA5}">
                      <a16:colId xmlns:a16="http://schemas.microsoft.com/office/drawing/2014/main" val="20001"/>
                    </a:ext>
                  </a:extLst>
                </a:gridCol>
              </a:tblGrid>
              <a:tr h="147721">
                <a:tc>
                  <a:txBody>
                    <a:bodyPr/>
                    <a:lstStyle/>
                    <a:p>
                      <a:r>
                        <a:rPr lang="en-US" sz="3200" dirty="0">
                          <a:solidFill>
                            <a:schemeClr val="tx1"/>
                          </a:solidFill>
                        </a:rPr>
                        <a:t>Employee Claim</a:t>
                      </a:r>
                    </a:p>
                  </a:txBody>
                  <a:tcPr/>
                </a:tc>
                <a:tc>
                  <a:txBody>
                    <a:bodyPr/>
                    <a:lstStyle/>
                    <a:p>
                      <a:r>
                        <a:rPr lang="en-US" sz="3200" dirty="0">
                          <a:solidFill>
                            <a:schemeClr val="tx1"/>
                          </a:solidFill>
                        </a:rPr>
                        <a:t>Medical Documentation</a:t>
                      </a:r>
                    </a:p>
                  </a:txBody>
                  <a:tcPr/>
                </a:tc>
                <a:extLst>
                  <a:ext uri="{0D108BD9-81ED-4DB2-BD59-A6C34878D82A}">
                    <a16:rowId xmlns:a16="http://schemas.microsoft.com/office/drawing/2014/main" val="10000"/>
                  </a:ext>
                </a:extLst>
              </a:tr>
              <a:tr h="1147679">
                <a:tc>
                  <a:txBody>
                    <a:bodyPr/>
                    <a:lstStyle/>
                    <a:p>
                      <a:r>
                        <a:rPr lang="en-US" sz="4400" b="1" dirty="0"/>
                        <a:t>Not Work-Related</a:t>
                      </a:r>
                    </a:p>
                  </a:txBody>
                  <a:tcPr/>
                </a:tc>
                <a:tc>
                  <a:txBody>
                    <a:bodyPr/>
                    <a:lstStyle/>
                    <a:p>
                      <a:r>
                        <a:rPr lang="en-US" sz="4400" b="1" dirty="0"/>
                        <a:t>Not Work-Related</a:t>
                      </a:r>
                    </a:p>
                  </a:txBody>
                  <a:tcPr/>
                </a:tc>
                <a:extLst>
                  <a:ext uri="{0D108BD9-81ED-4DB2-BD59-A6C34878D82A}">
                    <a16:rowId xmlns:a16="http://schemas.microsoft.com/office/drawing/2014/main" val="10001"/>
                  </a:ext>
                </a:extLst>
              </a:tr>
            </a:tbl>
          </a:graphicData>
        </a:graphic>
      </p:graphicFrame>
      <p:sp>
        <p:nvSpPr>
          <p:cNvPr id="7" name="TextBox 6"/>
          <p:cNvSpPr txBox="1"/>
          <p:nvPr/>
        </p:nvSpPr>
        <p:spPr>
          <a:xfrm>
            <a:off x="982851" y="4072602"/>
            <a:ext cx="7162800" cy="1015663"/>
          </a:xfrm>
          <a:prstGeom prst="rect">
            <a:avLst/>
          </a:prstGeom>
          <a:noFill/>
        </p:spPr>
        <p:txBody>
          <a:bodyPr wrap="square" rtlCol="0">
            <a:spAutoFit/>
          </a:bodyPr>
          <a:lstStyle/>
          <a:p>
            <a:pPr algn="ctr"/>
            <a:r>
              <a:rPr lang="en-US" sz="6000" b="1" dirty="0">
                <a:solidFill>
                  <a:prstClr val="black"/>
                </a:solidFill>
                <a:latin typeface="Constantia"/>
              </a:rPr>
              <a:t>Not WC</a:t>
            </a:r>
          </a:p>
        </p:txBody>
      </p:sp>
      <p:pic>
        <p:nvPicPr>
          <p:cNvPr id="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2625" y="5408902"/>
            <a:ext cx="7778750" cy="1450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583908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954741"/>
          </a:xfrm>
        </p:spPr>
        <p:txBody>
          <a:bodyPr>
            <a:normAutofit fontScale="90000"/>
          </a:bodyPr>
          <a:lstStyle/>
          <a:p>
            <a:r>
              <a:rPr lang="en-US" b="1" dirty="0"/>
              <a:t>Billing: </a:t>
            </a:r>
            <a:br>
              <a:rPr lang="en-US" dirty="0"/>
            </a:br>
            <a:r>
              <a:rPr lang="en-US" dirty="0"/>
              <a:t>Notice of a Claim</a:t>
            </a:r>
          </a:p>
        </p:txBody>
      </p:sp>
      <p:sp>
        <p:nvSpPr>
          <p:cNvPr id="3" name="Content Placeholder 2"/>
          <p:cNvSpPr>
            <a:spLocks noGrp="1"/>
          </p:cNvSpPr>
          <p:nvPr>
            <p:ph idx="1"/>
          </p:nvPr>
        </p:nvSpPr>
        <p:spPr>
          <a:xfrm>
            <a:off x="151108" y="1600200"/>
            <a:ext cx="8839200" cy="4191000"/>
          </a:xfrm>
        </p:spPr>
        <p:txBody>
          <a:bodyPr>
            <a:normAutofit lnSpcReduction="10000"/>
          </a:bodyPr>
          <a:lstStyle/>
          <a:p>
            <a:r>
              <a:rPr lang="en-US" sz="3600" i="1" dirty="0"/>
              <a:t>Lewis Wilson v. Central Maine Towing, Inc. and The Phoenix Insurance Co. </a:t>
            </a:r>
            <a:r>
              <a:rPr lang="en-US" sz="3200" dirty="0"/>
              <a:t>	</a:t>
            </a:r>
          </a:p>
          <a:p>
            <a:pPr lvl="1"/>
            <a:r>
              <a:rPr lang="en-US" sz="3200" dirty="0">
                <a:solidFill>
                  <a:srgbClr val="FF0000"/>
                </a:solidFill>
              </a:rPr>
              <a:t>If a bill for medical services is received and accompanied by an M-1 and/or other medical information that identifies the time, place, cause and nature of the injury, the employer may be deemed to have knowledge of the injury. </a:t>
            </a:r>
            <a:r>
              <a:rPr lang="en-US" sz="2800" dirty="0"/>
              <a:t>	</a:t>
            </a:r>
          </a:p>
        </p:txBody>
      </p:sp>
      <p:pic>
        <p:nvPicPr>
          <p:cNvPr id="3481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1333" y="5419725"/>
            <a:ext cx="7778750" cy="1438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6119678"/>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066800"/>
            <a:ext cx="8229600" cy="954741"/>
          </a:xfrm>
        </p:spPr>
        <p:txBody>
          <a:bodyPr>
            <a:normAutofit fontScale="90000"/>
          </a:bodyPr>
          <a:lstStyle/>
          <a:p>
            <a:r>
              <a:rPr lang="en-US" b="1" dirty="0"/>
              <a:t>Billing:</a:t>
            </a:r>
            <a:br>
              <a:rPr lang="en-US" dirty="0"/>
            </a:br>
            <a:r>
              <a:rPr lang="en-US" dirty="0"/>
              <a:t>Notice of a Claim</a:t>
            </a:r>
          </a:p>
        </p:txBody>
      </p:sp>
      <p:sp>
        <p:nvSpPr>
          <p:cNvPr id="3" name="Content Placeholder 2"/>
          <p:cNvSpPr>
            <a:spLocks noGrp="1"/>
          </p:cNvSpPr>
          <p:nvPr>
            <p:ph idx="1"/>
          </p:nvPr>
        </p:nvSpPr>
        <p:spPr>
          <a:xfrm>
            <a:off x="455612" y="2133600"/>
            <a:ext cx="8232775" cy="4493002"/>
          </a:xfrm>
        </p:spPr>
        <p:txBody>
          <a:bodyPr>
            <a:normAutofit/>
          </a:bodyPr>
          <a:lstStyle/>
          <a:p>
            <a:r>
              <a:rPr lang="en-US" sz="3600" dirty="0"/>
              <a:t>Bills for covered employers are not supposed to be returned to the provider just because the employer has failed to report the claim.</a:t>
            </a:r>
            <a:endParaRPr lang="en-US" sz="3600" dirty="0">
              <a:solidFill>
                <a:srgbClr val="FF0000"/>
              </a:solidFill>
            </a:endParaRPr>
          </a:p>
        </p:txBody>
      </p:sp>
      <p:pic>
        <p:nvPicPr>
          <p:cNvPr id="3789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2625" y="5374065"/>
            <a:ext cx="7778750" cy="1438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9538182"/>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Box 26"/>
          <p:cNvSpPr txBox="1">
            <a:spLocks noChangeArrowheads="1"/>
          </p:cNvSpPr>
          <p:nvPr/>
        </p:nvSpPr>
        <p:spPr bwMode="auto">
          <a:xfrm>
            <a:off x="706754" y="442852"/>
            <a:ext cx="3348964" cy="801960"/>
          </a:xfrm>
          <a:prstGeom prst="rect">
            <a:avLst/>
          </a:prstGeom>
          <a:ln>
            <a:headEnd/>
            <a:tailEnd/>
          </a:ln>
        </p:spPr>
        <p:style>
          <a:lnRef idx="2">
            <a:schemeClr val="accent1"/>
          </a:lnRef>
          <a:fillRef idx="1">
            <a:schemeClr val="lt1"/>
          </a:fillRef>
          <a:effectRef idx="0">
            <a:schemeClr val="accent1"/>
          </a:effectRef>
          <a:fontRef idx="minor">
            <a:schemeClr val="dk1"/>
          </a:fontRef>
        </p:style>
        <p:txBody>
          <a:bodyPr wrap="square" lIns="27432" tIns="22860" rIns="27432" bIns="0" anchor="t" upright="1"/>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rtl="0">
              <a:defRPr sz="1000"/>
            </a:pPr>
            <a:endParaRPr lang="en-US" sz="1000" b="0" i="0" u="none" strike="noStrike" baseline="0" dirty="0">
              <a:solidFill>
                <a:srgbClr val="000000"/>
              </a:solidFill>
              <a:latin typeface="Arial"/>
              <a:cs typeface="Arial"/>
            </a:endParaRPr>
          </a:p>
          <a:p>
            <a:pPr algn="ctr" rtl="0">
              <a:defRPr sz="1000"/>
            </a:pPr>
            <a:r>
              <a:rPr lang="en-US" sz="2000" b="0" i="0" u="none" strike="noStrike" baseline="0" dirty="0">
                <a:solidFill>
                  <a:schemeClr val="tx1">
                    <a:lumMod val="40000"/>
                    <a:lumOff val="60000"/>
                  </a:schemeClr>
                </a:solidFill>
                <a:latin typeface="Arial Black" pitchFamily="34" charset="0"/>
                <a:cs typeface="Arial"/>
              </a:rPr>
              <a:t>Patient Registration</a:t>
            </a:r>
          </a:p>
        </p:txBody>
      </p:sp>
      <p:sp>
        <p:nvSpPr>
          <p:cNvPr id="8" name="Text Box 26"/>
          <p:cNvSpPr txBox="1">
            <a:spLocks noChangeArrowheads="1"/>
          </p:cNvSpPr>
          <p:nvPr/>
        </p:nvSpPr>
        <p:spPr bwMode="auto">
          <a:xfrm>
            <a:off x="745374" y="1691618"/>
            <a:ext cx="3348964" cy="801960"/>
          </a:xfrm>
          <a:prstGeom prst="rect">
            <a:avLst/>
          </a:prstGeom>
          <a:ln>
            <a:headEnd/>
            <a:tailEnd/>
          </a:ln>
        </p:spPr>
        <p:style>
          <a:lnRef idx="2">
            <a:schemeClr val="accent1"/>
          </a:lnRef>
          <a:fillRef idx="1">
            <a:schemeClr val="lt1"/>
          </a:fillRef>
          <a:effectRef idx="0">
            <a:schemeClr val="accent1"/>
          </a:effectRef>
          <a:fontRef idx="minor">
            <a:schemeClr val="dk1"/>
          </a:fontRef>
        </p:style>
        <p:txBody>
          <a:bodyPr wrap="square" lIns="27432" tIns="22860" rIns="27432" bIns="0" anchor="t" upright="1"/>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marL="0" indent="0" algn="ctr" rtl="0">
              <a:defRPr sz="1000"/>
            </a:pPr>
            <a:endParaRPr lang="en-US" sz="2000" dirty="0">
              <a:solidFill>
                <a:schemeClr val="tx1">
                  <a:lumMod val="40000"/>
                  <a:lumOff val="60000"/>
                </a:schemeClr>
              </a:solidFill>
              <a:latin typeface="Arial Black" pitchFamily="34" charset="0"/>
              <a:cs typeface="Arial"/>
            </a:endParaRPr>
          </a:p>
          <a:p>
            <a:pPr marL="0" indent="0" algn="ctr" rtl="0">
              <a:defRPr sz="1000"/>
            </a:pPr>
            <a:r>
              <a:rPr lang="en-US" sz="2000" dirty="0">
                <a:solidFill>
                  <a:schemeClr val="tx1">
                    <a:lumMod val="40000"/>
                    <a:lumOff val="60000"/>
                  </a:schemeClr>
                </a:solidFill>
                <a:latin typeface="Arial Black" pitchFamily="34" charset="0"/>
                <a:cs typeface="Arial"/>
              </a:rPr>
              <a:t>Patient Encounter</a:t>
            </a:r>
            <a:endParaRPr lang="en-US" sz="2000" b="0" i="0" u="none" strike="noStrike" baseline="0" dirty="0">
              <a:solidFill>
                <a:schemeClr val="tx1">
                  <a:lumMod val="40000"/>
                  <a:lumOff val="60000"/>
                </a:schemeClr>
              </a:solidFill>
              <a:latin typeface="Arial Black" pitchFamily="34" charset="0"/>
              <a:cs typeface="Arial"/>
            </a:endParaRPr>
          </a:p>
        </p:txBody>
      </p:sp>
      <p:sp>
        <p:nvSpPr>
          <p:cNvPr id="9" name="Flowchart: Document 8"/>
          <p:cNvSpPr/>
          <p:nvPr/>
        </p:nvSpPr>
        <p:spPr>
          <a:xfrm>
            <a:off x="5137458" y="1852009"/>
            <a:ext cx="2177741" cy="1019635"/>
          </a:xfrm>
          <a:prstGeom prst="flowChartDocument">
            <a:avLst/>
          </a:prstGeom>
        </p:spPr>
        <p:style>
          <a:lnRef idx="2">
            <a:schemeClr val="accent1"/>
          </a:lnRef>
          <a:fillRef idx="1">
            <a:schemeClr val="l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r>
              <a:rPr lang="en-US" sz="1800" b="0" i="0" u="none" strike="noStrike" baseline="0" dirty="0">
                <a:solidFill>
                  <a:schemeClr val="tx1">
                    <a:lumMod val="40000"/>
                    <a:lumOff val="60000"/>
                  </a:schemeClr>
                </a:solidFill>
                <a:latin typeface="Arial Black" pitchFamily="34" charset="0"/>
                <a:ea typeface="+mn-ea"/>
                <a:cs typeface="Arial"/>
              </a:rPr>
              <a:t>M-1 Form</a:t>
            </a:r>
            <a:r>
              <a:rPr lang="en-US" sz="1800" b="0" i="0" u="none" strike="noStrike" dirty="0">
                <a:solidFill>
                  <a:schemeClr val="tx1">
                    <a:lumMod val="40000"/>
                    <a:lumOff val="60000"/>
                  </a:schemeClr>
                </a:solidFill>
                <a:latin typeface="Arial Black" pitchFamily="34" charset="0"/>
                <a:ea typeface="+mn-ea"/>
                <a:cs typeface="Arial"/>
              </a:rPr>
              <a:t> to EE/ER within 5 days</a:t>
            </a:r>
            <a:endParaRPr lang="en-US" sz="1800" b="0" i="0" u="none" strike="noStrike" baseline="0" dirty="0">
              <a:solidFill>
                <a:schemeClr val="tx1">
                  <a:lumMod val="40000"/>
                  <a:lumOff val="60000"/>
                </a:schemeClr>
              </a:solidFill>
              <a:latin typeface="Arial Black" pitchFamily="34" charset="0"/>
              <a:ea typeface="+mn-ea"/>
              <a:cs typeface="Arial"/>
            </a:endParaRPr>
          </a:p>
        </p:txBody>
      </p:sp>
      <p:sp>
        <p:nvSpPr>
          <p:cNvPr id="10" name="Flowchart: Document 9"/>
          <p:cNvSpPr/>
          <p:nvPr/>
        </p:nvSpPr>
        <p:spPr>
          <a:xfrm>
            <a:off x="800275" y="2917471"/>
            <a:ext cx="3056158" cy="939437"/>
          </a:xfrm>
          <a:prstGeom prst="flowChartDocument">
            <a:avLst/>
          </a:prstGeom>
        </p:spPr>
        <p:style>
          <a:lnRef idx="2">
            <a:schemeClr val="accent1"/>
          </a:lnRef>
          <a:fillRef idx="1">
            <a:schemeClr val="l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endParaRPr lang="en-US" sz="2000" dirty="0">
              <a:solidFill>
                <a:schemeClr val="tx1">
                  <a:lumMod val="40000"/>
                  <a:lumOff val="60000"/>
                </a:schemeClr>
              </a:solidFill>
              <a:latin typeface="Arial Black" pitchFamily="34" charset="0"/>
            </a:endParaRPr>
          </a:p>
          <a:p>
            <a:pPr algn="ctr"/>
            <a:r>
              <a:rPr lang="en-US" sz="2000" dirty="0">
                <a:solidFill>
                  <a:schemeClr val="tx1">
                    <a:lumMod val="40000"/>
                    <a:lumOff val="60000"/>
                  </a:schemeClr>
                </a:solidFill>
                <a:latin typeface="Arial Black" pitchFamily="34" charset="0"/>
              </a:rPr>
              <a:t>Billing</a:t>
            </a:r>
          </a:p>
        </p:txBody>
      </p:sp>
      <p:sp>
        <p:nvSpPr>
          <p:cNvPr id="11" name="Text Box 26"/>
          <p:cNvSpPr txBox="1">
            <a:spLocks noChangeArrowheads="1"/>
          </p:cNvSpPr>
          <p:nvPr/>
        </p:nvSpPr>
        <p:spPr bwMode="auto">
          <a:xfrm>
            <a:off x="745374" y="4257889"/>
            <a:ext cx="3348964" cy="801960"/>
          </a:xfrm>
          <a:prstGeom prst="rect">
            <a:avLst/>
          </a:prstGeom>
          <a:ln>
            <a:headEnd/>
            <a:tailEnd/>
          </a:ln>
        </p:spPr>
        <p:style>
          <a:lnRef idx="2">
            <a:schemeClr val="accent1"/>
          </a:lnRef>
          <a:fillRef idx="1">
            <a:schemeClr val="lt1"/>
          </a:fillRef>
          <a:effectRef idx="0">
            <a:schemeClr val="accent1"/>
          </a:effectRef>
          <a:fontRef idx="minor">
            <a:schemeClr val="dk1"/>
          </a:fontRef>
        </p:style>
        <p:txBody>
          <a:bodyPr wrap="square" lIns="27432" tIns="22860" rIns="27432" bIns="0" anchor="t" upright="1"/>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rtl="0">
              <a:defRPr sz="1000"/>
            </a:pPr>
            <a:endParaRPr lang="en-US" sz="1000" b="0" i="0" u="none" strike="noStrike" baseline="0" dirty="0">
              <a:solidFill>
                <a:schemeClr val="tx1">
                  <a:lumMod val="40000"/>
                  <a:lumOff val="60000"/>
                </a:schemeClr>
              </a:solidFill>
              <a:latin typeface="Arial"/>
              <a:cs typeface="Arial"/>
            </a:endParaRPr>
          </a:p>
          <a:p>
            <a:pPr algn="ctr" rtl="0">
              <a:defRPr sz="1000"/>
            </a:pPr>
            <a:r>
              <a:rPr lang="en-US" sz="2000" b="0" i="0" u="none" strike="noStrike" baseline="0" dirty="0">
                <a:solidFill>
                  <a:schemeClr val="tx1">
                    <a:lumMod val="40000"/>
                    <a:lumOff val="60000"/>
                  </a:schemeClr>
                </a:solidFill>
                <a:latin typeface="Arial Black" pitchFamily="34" charset="0"/>
                <a:cs typeface="Arial"/>
              </a:rPr>
              <a:t>Reimbursement </a:t>
            </a:r>
          </a:p>
        </p:txBody>
      </p:sp>
      <p:sp>
        <p:nvSpPr>
          <p:cNvPr id="12" name="Flowchart: Manual Operation 11"/>
          <p:cNvSpPr/>
          <p:nvPr/>
        </p:nvSpPr>
        <p:spPr>
          <a:xfrm>
            <a:off x="763674" y="5483742"/>
            <a:ext cx="3092759" cy="1145657"/>
          </a:xfrm>
          <a:prstGeom prst="flowChartManualOperation">
            <a:avLst/>
          </a:prstGeom>
        </p:spPr>
        <p:style>
          <a:lnRef idx="2">
            <a:schemeClr val="accent1"/>
          </a:lnRef>
          <a:fillRef idx="1">
            <a:schemeClr val="l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r>
              <a:rPr lang="en-US" sz="2000" baseline="0" dirty="0">
                <a:solidFill>
                  <a:schemeClr val="tx1">
                    <a:lumMod val="40000"/>
                    <a:lumOff val="60000"/>
                  </a:schemeClr>
                </a:solidFill>
                <a:latin typeface="Arial Black" pitchFamily="34" charset="0"/>
              </a:rPr>
              <a:t>Provider Review</a:t>
            </a:r>
            <a:endParaRPr lang="en-US" sz="2000" dirty="0">
              <a:solidFill>
                <a:schemeClr val="tx1">
                  <a:lumMod val="40000"/>
                  <a:lumOff val="60000"/>
                </a:schemeClr>
              </a:solidFill>
              <a:latin typeface="Arial Black" pitchFamily="34" charset="0"/>
            </a:endParaRPr>
          </a:p>
        </p:txBody>
      </p:sp>
      <p:sp>
        <p:nvSpPr>
          <p:cNvPr id="13" name="Down Arrow 12"/>
          <p:cNvSpPr/>
          <p:nvPr/>
        </p:nvSpPr>
        <p:spPr>
          <a:xfrm>
            <a:off x="2117900" y="1290638"/>
            <a:ext cx="292806" cy="32078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lang="en-US" sz="1100"/>
          </a:p>
        </p:txBody>
      </p:sp>
      <p:sp>
        <p:nvSpPr>
          <p:cNvPr id="14" name="Down Arrow 13"/>
          <p:cNvSpPr/>
          <p:nvPr/>
        </p:nvSpPr>
        <p:spPr>
          <a:xfrm>
            <a:off x="2117900" y="2550861"/>
            <a:ext cx="292806" cy="32078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lang="en-US" sz="1100"/>
          </a:p>
        </p:txBody>
      </p:sp>
      <p:sp>
        <p:nvSpPr>
          <p:cNvPr id="15" name="Down Arrow 14"/>
          <p:cNvSpPr/>
          <p:nvPr/>
        </p:nvSpPr>
        <p:spPr>
          <a:xfrm>
            <a:off x="2099600" y="3879823"/>
            <a:ext cx="292806" cy="32078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lang="en-US" sz="1100"/>
          </a:p>
        </p:txBody>
      </p:sp>
      <p:sp>
        <p:nvSpPr>
          <p:cNvPr id="16" name="Down Arrow 15"/>
          <p:cNvSpPr/>
          <p:nvPr/>
        </p:nvSpPr>
        <p:spPr>
          <a:xfrm>
            <a:off x="2081299" y="5117132"/>
            <a:ext cx="292806" cy="32078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lang="en-US" sz="1100"/>
          </a:p>
        </p:txBody>
      </p:sp>
      <p:sp>
        <p:nvSpPr>
          <p:cNvPr id="17" name="Right Arrow 16"/>
          <p:cNvSpPr/>
          <p:nvPr/>
        </p:nvSpPr>
        <p:spPr>
          <a:xfrm>
            <a:off x="4405444" y="2046772"/>
            <a:ext cx="475809" cy="17184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lang="en-US" sz="1100"/>
          </a:p>
        </p:txBody>
      </p:sp>
      <p:sp>
        <p:nvSpPr>
          <p:cNvPr id="31" name="Flowchart: Document 30"/>
          <p:cNvSpPr/>
          <p:nvPr/>
        </p:nvSpPr>
        <p:spPr>
          <a:xfrm>
            <a:off x="5137458" y="5672774"/>
            <a:ext cx="2863542" cy="956625"/>
          </a:xfrm>
          <a:prstGeom prst="flowChartDocument">
            <a:avLst/>
          </a:prstGeom>
        </p:spPr>
        <p:style>
          <a:lnRef idx="2">
            <a:schemeClr val="accent1"/>
          </a:lnRef>
          <a:fillRef idx="1">
            <a:schemeClr val="l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r>
              <a:rPr lang="en-US" sz="1800" b="0" i="0" u="none" strike="noStrike" baseline="0" dirty="0">
                <a:solidFill>
                  <a:schemeClr val="tx1">
                    <a:lumMod val="40000"/>
                    <a:lumOff val="60000"/>
                  </a:schemeClr>
                </a:solidFill>
                <a:latin typeface="Arial Black" pitchFamily="34" charset="0"/>
                <a:ea typeface="+mn-ea"/>
                <a:cs typeface="Arial"/>
              </a:rPr>
              <a:t>Appeal/Request</a:t>
            </a:r>
            <a:r>
              <a:rPr lang="en-US" sz="1800" b="0" i="0" u="none" strike="noStrike" dirty="0">
                <a:solidFill>
                  <a:schemeClr val="tx1">
                    <a:lumMod val="40000"/>
                    <a:lumOff val="60000"/>
                  </a:schemeClr>
                </a:solidFill>
                <a:latin typeface="Arial Black" pitchFamily="34" charset="0"/>
                <a:ea typeface="+mn-ea"/>
                <a:cs typeface="Arial"/>
              </a:rPr>
              <a:t> for Reconsideration</a:t>
            </a:r>
          </a:p>
          <a:p>
            <a:pPr algn="ctr"/>
            <a:r>
              <a:rPr lang="en-US" sz="1800" baseline="0" dirty="0">
                <a:solidFill>
                  <a:schemeClr val="tx1">
                    <a:lumMod val="40000"/>
                    <a:lumOff val="60000"/>
                  </a:schemeClr>
                </a:solidFill>
                <a:latin typeface="Arial Black" pitchFamily="34" charset="0"/>
                <a:cs typeface="Arial"/>
              </a:rPr>
              <a:t>Provider Petition</a:t>
            </a:r>
            <a:endParaRPr lang="en-US" sz="1800" b="0" i="0" u="none" strike="noStrike" baseline="0" dirty="0">
              <a:solidFill>
                <a:schemeClr val="tx1">
                  <a:lumMod val="40000"/>
                  <a:lumOff val="60000"/>
                </a:schemeClr>
              </a:solidFill>
              <a:latin typeface="Arial Black" pitchFamily="34" charset="0"/>
              <a:ea typeface="+mn-ea"/>
              <a:cs typeface="Arial"/>
            </a:endParaRPr>
          </a:p>
        </p:txBody>
      </p:sp>
      <p:sp>
        <p:nvSpPr>
          <p:cNvPr id="18" name="Right Arrow 17"/>
          <p:cNvSpPr/>
          <p:nvPr/>
        </p:nvSpPr>
        <p:spPr>
          <a:xfrm>
            <a:off x="4405443" y="5970645"/>
            <a:ext cx="475809" cy="17184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lang="en-US" sz="1100"/>
          </a:p>
        </p:txBody>
      </p:sp>
      <p:sp>
        <p:nvSpPr>
          <p:cNvPr id="19" name="Right Arrow 18"/>
          <p:cNvSpPr/>
          <p:nvPr/>
        </p:nvSpPr>
        <p:spPr>
          <a:xfrm>
            <a:off x="4405638" y="3247571"/>
            <a:ext cx="475615" cy="171450"/>
          </a:xfrm>
          <a:prstGeom prst="rightArrow">
            <a:avLst/>
          </a:prstGeom>
          <a:solidFill>
            <a:srgbClr val="00B0F0"/>
          </a:solidFill>
          <a:ln w="25400" cap="flat" cmpd="sng" algn="ctr">
            <a:solidFill>
              <a:srgbClr val="00B0F0"/>
            </a:solidFill>
            <a:prstDash val="solid"/>
          </a:ln>
          <a:effectLst/>
        </p:spPr>
        <p:txBody>
          <a:bodyPr rot="0" spcFirstLastPara="0" vert="horz" wrap="square" lIns="91440" tIns="45720" rIns="91440" bIns="45720" numCol="1" spcCol="0" rtlCol="0" fromWordArt="0" anchor="t" anchorCtr="0" forceAA="0" compatLnSpc="1">
            <a:prstTxWarp prst="textNoShape">
              <a:avLst/>
            </a:prstTxWarp>
            <a:noAutofit/>
          </a:bodyPr>
          <a:lstStyle/>
          <a:p>
            <a:endParaRPr lang="en-US"/>
          </a:p>
        </p:txBody>
      </p:sp>
      <p:sp>
        <p:nvSpPr>
          <p:cNvPr id="20" name="Flowchart: Document 19"/>
          <p:cNvSpPr/>
          <p:nvPr/>
        </p:nvSpPr>
        <p:spPr>
          <a:xfrm>
            <a:off x="5115387" y="3105231"/>
            <a:ext cx="2438400" cy="1152658"/>
          </a:xfrm>
          <a:prstGeom prst="flowChartDocument">
            <a:avLst/>
          </a:prstGeom>
          <a:solidFill>
            <a:sysClr val="window" lastClr="FFFFFF"/>
          </a:solidFill>
          <a:ln w="25400" cap="flat" cmpd="sng" algn="ctr">
            <a:solidFill>
              <a:srgbClr val="00B0F0"/>
            </a:solidFill>
            <a:prstDash val="solid"/>
          </a:ln>
          <a:effectLst/>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algn="ctr" fontAlgn="base">
              <a:spcBef>
                <a:spcPts val="0"/>
              </a:spcBef>
              <a:spcAft>
                <a:spcPts val="0"/>
              </a:spcAft>
            </a:pPr>
            <a:r>
              <a:rPr lang="en-US" kern="1200" dirty="0">
                <a:solidFill>
                  <a:srgbClr val="999999"/>
                </a:solidFill>
                <a:effectLst/>
                <a:latin typeface="Arial Black"/>
                <a:ea typeface="Times New Roman"/>
                <a:cs typeface="Arial"/>
              </a:rPr>
              <a:t>Health care records must also be sent with the bills</a:t>
            </a:r>
            <a:endParaRPr lang="en-US" dirty="0">
              <a:effectLst/>
              <a:latin typeface="Times New Roman"/>
              <a:ea typeface="Times New Roman"/>
            </a:endParaRPr>
          </a:p>
        </p:txBody>
      </p:sp>
      <p:sp>
        <p:nvSpPr>
          <p:cNvPr id="2" name="Oval 1"/>
          <p:cNvSpPr/>
          <p:nvPr/>
        </p:nvSpPr>
        <p:spPr>
          <a:xfrm>
            <a:off x="474406" y="3978894"/>
            <a:ext cx="3948438" cy="129863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13367681"/>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Reimbursement:</a:t>
            </a:r>
            <a:br>
              <a:rPr lang="en-US" dirty="0"/>
            </a:br>
            <a:r>
              <a:rPr lang="en-US" dirty="0"/>
              <a:t>Medicare Set Asides</a:t>
            </a:r>
          </a:p>
        </p:txBody>
      </p:sp>
      <p:sp>
        <p:nvSpPr>
          <p:cNvPr id="3" name="Content Placeholder 2"/>
          <p:cNvSpPr>
            <a:spLocks noGrp="1"/>
          </p:cNvSpPr>
          <p:nvPr>
            <p:ph idx="1"/>
          </p:nvPr>
        </p:nvSpPr>
        <p:spPr>
          <a:xfrm>
            <a:off x="838200" y="2133600"/>
            <a:ext cx="7408333" cy="4221163"/>
          </a:xfrm>
        </p:spPr>
        <p:txBody>
          <a:bodyPr>
            <a:normAutofit/>
          </a:bodyPr>
          <a:lstStyle/>
          <a:p>
            <a:r>
              <a:rPr lang="en-US" sz="3600" dirty="0"/>
              <a:t>Employees with a WCMSA based on the Maine WC MFS are required to pay for treatment related to the work injury pursuant to the Maine WC MFS. </a:t>
            </a:r>
          </a:p>
        </p:txBody>
      </p:sp>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8200" y="5257800"/>
            <a:ext cx="7778750" cy="1444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30742599"/>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Reimbursement:</a:t>
            </a:r>
            <a:br>
              <a:rPr lang="en-US" dirty="0"/>
            </a:br>
            <a:r>
              <a:rPr lang="en-US" dirty="0"/>
              <a:t>U&amp;C or MAP</a:t>
            </a:r>
          </a:p>
        </p:txBody>
      </p:sp>
      <p:sp>
        <p:nvSpPr>
          <p:cNvPr id="3" name="Content Placeholder 2"/>
          <p:cNvSpPr>
            <a:spLocks noGrp="1"/>
          </p:cNvSpPr>
          <p:nvPr>
            <p:ph idx="1"/>
          </p:nvPr>
        </p:nvSpPr>
        <p:spPr>
          <a:xfrm>
            <a:off x="457200" y="1981200"/>
            <a:ext cx="8153400" cy="3124200"/>
          </a:xfrm>
        </p:spPr>
        <p:txBody>
          <a:bodyPr>
            <a:normAutofit/>
          </a:bodyPr>
          <a:lstStyle/>
          <a:p>
            <a:pPr lvl="0"/>
            <a:r>
              <a:rPr lang="en-US" sz="3600" dirty="0"/>
              <a:t>The employer/insurer must pay the health care </a:t>
            </a:r>
            <a:r>
              <a:rPr lang="en-US" sz="3600" b="1" u="sng" dirty="0"/>
              <a:t>provider's usual and customary charge</a:t>
            </a:r>
            <a:r>
              <a:rPr lang="en-US" sz="3600" dirty="0"/>
              <a:t> or the </a:t>
            </a:r>
            <a:r>
              <a:rPr lang="en-US" sz="3600" b="1" u="sng" dirty="0"/>
              <a:t>maximum allowable payment under this chapter</a:t>
            </a:r>
            <a:r>
              <a:rPr lang="en-US" sz="3600" dirty="0"/>
              <a:t>, whichever is less, …</a:t>
            </a:r>
          </a:p>
          <a:p>
            <a:pPr lvl="0"/>
            <a:endParaRPr lang="en-US" sz="2600" dirty="0"/>
          </a:p>
        </p:txBody>
      </p:sp>
      <p:pic>
        <p:nvPicPr>
          <p:cNvPr id="5017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1333" y="5419725"/>
            <a:ext cx="7778750" cy="1438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2980322"/>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0742" y="533400"/>
            <a:ext cx="8229600" cy="1143000"/>
          </a:xfrm>
        </p:spPr>
        <p:txBody>
          <a:bodyPr>
            <a:normAutofit fontScale="90000"/>
          </a:bodyPr>
          <a:lstStyle/>
          <a:p>
            <a:r>
              <a:rPr lang="en-US" b="1" dirty="0"/>
              <a:t>Reimbursement: </a:t>
            </a:r>
            <a:r>
              <a:rPr lang="en-US" dirty="0"/>
              <a:t>Usual and Customary Charge</a:t>
            </a:r>
          </a:p>
        </p:txBody>
      </p:sp>
      <p:sp>
        <p:nvSpPr>
          <p:cNvPr id="3" name="Content Placeholder 2"/>
          <p:cNvSpPr>
            <a:spLocks noGrp="1"/>
          </p:cNvSpPr>
          <p:nvPr>
            <p:ph idx="1"/>
          </p:nvPr>
        </p:nvSpPr>
        <p:spPr>
          <a:xfrm>
            <a:off x="412642" y="1752600"/>
            <a:ext cx="8305800" cy="3819525"/>
          </a:xfrm>
        </p:spPr>
        <p:txBody>
          <a:bodyPr/>
          <a:lstStyle/>
          <a:p>
            <a:r>
              <a:rPr lang="en-US" sz="4200" dirty="0"/>
              <a:t>Leanne Fernald v. Shaw’s Supermarkets, Inc.  and William J. Babine v. Bath Iron Works</a:t>
            </a:r>
          </a:p>
          <a:p>
            <a:pPr lvl="2"/>
            <a:r>
              <a:rPr lang="en-US" sz="2800" dirty="0"/>
              <a:t>Usual and customary charge is defined as the charge on the price list for the medical service that is maintained by the provider.</a:t>
            </a:r>
            <a:endParaRPr lang="en-US" sz="7200" dirty="0"/>
          </a:p>
          <a:p>
            <a:pPr marL="457200" lvl="1" indent="0">
              <a:buNone/>
            </a:pPr>
            <a:endParaRPr lang="en-US" sz="900" dirty="0"/>
          </a:p>
          <a:p>
            <a:pPr lvl="1"/>
            <a:endParaRPr lang="en-US" sz="900" dirty="0"/>
          </a:p>
          <a:p>
            <a:endParaRPr lang="en-US" dirty="0"/>
          </a:p>
        </p:txBody>
      </p:sp>
      <p:pic>
        <p:nvPicPr>
          <p:cNvPr id="522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6167" y="5419725"/>
            <a:ext cx="7778750" cy="1438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1391773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838200"/>
            <a:ext cx="7467600" cy="838200"/>
          </a:xfrm>
        </p:spPr>
        <p:txBody>
          <a:bodyPr>
            <a:normAutofit fontScale="90000"/>
          </a:bodyPr>
          <a:lstStyle/>
          <a:p>
            <a:r>
              <a:rPr lang="en-US" b="1" dirty="0"/>
              <a:t>Rights of Parties as to Medical and Other Services</a:t>
            </a:r>
            <a:r>
              <a:rPr lang="en-US" dirty="0"/>
              <a:t>: Act § 206 </a:t>
            </a:r>
          </a:p>
        </p:txBody>
      </p:sp>
      <p:sp>
        <p:nvSpPr>
          <p:cNvPr id="3" name="Content Placeholder 2"/>
          <p:cNvSpPr>
            <a:spLocks noGrp="1"/>
          </p:cNvSpPr>
          <p:nvPr>
            <p:ph idx="1"/>
          </p:nvPr>
        </p:nvSpPr>
        <p:spPr>
          <a:xfrm>
            <a:off x="761999" y="1828800"/>
            <a:ext cx="7699375" cy="3886200"/>
          </a:xfrm>
        </p:spPr>
        <p:txBody>
          <a:bodyPr>
            <a:noAutofit/>
          </a:bodyPr>
          <a:lstStyle/>
          <a:p>
            <a:r>
              <a:rPr lang="en-US" sz="3200" dirty="0"/>
              <a:t>The employer initially has the right to select for the employee a health care provider authorized to practice as such under the laws of the State.</a:t>
            </a:r>
          </a:p>
          <a:p>
            <a:r>
              <a:rPr lang="en-US" sz="3200" dirty="0"/>
              <a:t>After 10 days from the inception of health care, the employee may select a different health care provider.</a:t>
            </a:r>
          </a:p>
        </p:txBody>
      </p:sp>
      <p:pic>
        <p:nvPicPr>
          <p:cNvPr id="1024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2625" y="5413375"/>
            <a:ext cx="7778750" cy="1444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30576993"/>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0742" y="685800"/>
            <a:ext cx="8229600" cy="1143000"/>
          </a:xfrm>
        </p:spPr>
        <p:txBody>
          <a:bodyPr>
            <a:normAutofit fontScale="90000"/>
          </a:bodyPr>
          <a:lstStyle/>
          <a:p>
            <a:r>
              <a:rPr lang="en-US" b="1" dirty="0"/>
              <a:t>Reimbursement: </a:t>
            </a:r>
            <a:r>
              <a:rPr lang="en-US" dirty="0"/>
              <a:t>Maximum Allowable Payment (MAP)</a:t>
            </a:r>
          </a:p>
        </p:txBody>
      </p:sp>
      <p:sp>
        <p:nvSpPr>
          <p:cNvPr id="3" name="Content Placeholder 2"/>
          <p:cNvSpPr>
            <a:spLocks noGrp="1"/>
          </p:cNvSpPr>
          <p:nvPr>
            <p:ph idx="1"/>
          </p:nvPr>
        </p:nvSpPr>
        <p:spPr>
          <a:xfrm>
            <a:off x="457200" y="1981200"/>
            <a:ext cx="8382000" cy="5105400"/>
          </a:xfrm>
        </p:spPr>
        <p:txBody>
          <a:bodyPr/>
          <a:lstStyle/>
          <a:p>
            <a:r>
              <a:rPr lang="en-US" sz="3700" dirty="0"/>
              <a:t>The sum of all fees for medical, surgical and hospital services, nursing, medicines, and mechanical, surgical aids established by the Board pursuant to Chapter 5.</a:t>
            </a:r>
          </a:p>
          <a:p>
            <a:pPr marL="457200" lvl="1" indent="0">
              <a:buNone/>
            </a:pPr>
            <a:endParaRPr lang="en-US" sz="900" dirty="0"/>
          </a:p>
          <a:p>
            <a:pPr lvl="1"/>
            <a:endParaRPr lang="en-US" sz="900" dirty="0"/>
          </a:p>
          <a:p>
            <a:endParaRPr lang="en-US" dirty="0"/>
          </a:p>
        </p:txBody>
      </p:sp>
      <p:pic>
        <p:nvPicPr>
          <p:cNvPr id="532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6167" y="5419725"/>
            <a:ext cx="7778750" cy="1438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73924367"/>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Reimbursement:</a:t>
            </a:r>
            <a:br>
              <a:rPr lang="en-US" dirty="0"/>
            </a:br>
            <a:r>
              <a:rPr lang="en-US" dirty="0"/>
              <a:t>MFS Section 1.07(2)</a:t>
            </a:r>
          </a:p>
        </p:txBody>
      </p:sp>
      <p:sp>
        <p:nvSpPr>
          <p:cNvPr id="3" name="Content Placeholder 2"/>
          <p:cNvSpPr>
            <a:spLocks noGrp="1"/>
          </p:cNvSpPr>
          <p:nvPr>
            <p:ph idx="1"/>
          </p:nvPr>
        </p:nvSpPr>
        <p:spPr>
          <a:xfrm>
            <a:off x="457200" y="1981200"/>
            <a:ext cx="8153400" cy="3657600"/>
          </a:xfrm>
        </p:spPr>
        <p:txBody>
          <a:bodyPr>
            <a:normAutofit/>
          </a:bodyPr>
          <a:lstStyle/>
          <a:p>
            <a:pPr lvl="0"/>
            <a:r>
              <a:rPr lang="en-US" sz="3600" dirty="0"/>
              <a:t>The employer/insurer must pay …, </a:t>
            </a:r>
            <a:r>
              <a:rPr lang="en-US" sz="3600" b="1" u="sng" dirty="0"/>
              <a:t>within 30 days of receipt </a:t>
            </a:r>
            <a:r>
              <a:rPr lang="en-US" sz="3600" dirty="0"/>
              <a:t>of a </a:t>
            </a:r>
            <a:r>
              <a:rPr lang="en-US" sz="3600" b="1" u="sng" dirty="0">
                <a:solidFill>
                  <a:srgbClr val="FF0000"/>
                </a:solidFill>
              </a:rPr>
              <a:t>properly coded bill</a:t>
            </a:r>
            <a:r>
              <a:rPr lang="en-US" sz="3600" dirty="0">
                <a:solidFill>
                  <a:srgbClr val="FF0000"/>
                </a:solidFill>
              </a:rPr>
              <a:t> </a:t>
            </a:r>
            <a:r>
              <a:rPr lang="en-US" sz="3600" dirty="0"/>
              <a:t>unless the bill or previous bills from the same health care provider have been controverted or denied. </a:t>
            </a:r>
          </a:p>
          <a:p>
            <a:pPr lvl="0"/>
            <a:endParaRPr lang="en-US" sz="2600" dirty="0"/>
          </a:p>
        </p:txBody>
      </p:sp>
      <p:pic>
        <p:nvPicPr>
          <p:cNvPr id="5120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2625" y="5419725"/>
            <a:ext cx="7778750" cy="1438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96066125"/>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229600" cy="1143000"/>
          </a:xfrm>
        </p:spPr>
        <p:txBody>
          <a:bodyPr>
            <a:normAutofit fontScale="90000"/>
          </a:bodyPr>
          <a:lstStyle/>
          <a:p>
            <a:r>
              <a:rPr lang="en-US" b="1" dirty="0"/>
              <a:t>Reimbursement: </a:t>
            </a:r>
            <a:br>
              <a:rPr lang="en-US" dirty="0"/>
            </a:br>
            <a:r>
              <a:rPr lang="en-US" dirty="0"/>
              <a:t>MFS Section 1.07(2)</a:t>
            </a:r>
          </a:p>
        </p:txBody>
      </p:sp>
      <p:sp>
        <p:nvSpPr>
          <p:cNvPr id="3" name="Content Placeholder 2"/>
          <p:cNvSpPr>
            <a:spLocks noGrp="1"/>
          </p:cNvSpPr>
          <p:nvPr>
            <p:ph idx="1"/>
          </p:nvPr>
        </p:nvSpPr>
        <p:spPr>
          <a:xfrm>
            <a:off x="381000" y="1752600"/>
            <a:ext cx="8229600" cy="3810000"/>
          </a:xfrm>
        </p:spPr>
        <p:txBody>
          <a:bodyPr>
            <a:noAutofit/>
          </a:bodyPr>
          <a:lstStyle/>
          <a:p>
            <a:r>
              <a:rPr lang="en-US" sz="3200" dirty="0"/>
              <a:t>Changes to bills are not allowed.  When there is a dispute, the employer/insurer must pay the undisputed amounts, if any, and file a notice of controversy. </a:t>
            </a:r>
          </a:p>
          <a:p>
            <a:r>
              <a:rPr lang="en-US" sz="3200" dirty="0"/>
              <a:t>A copy of the denial/NOC Form must be sent to the health care provider from whom the bill originated. </a:t>
            </a:r>
          </a:p>
        </p:txBody>
      </p:sp>
      <p:pic>
        <p:nvPicPr>
          <p:cNvPr id="542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2957" y="5419725"/>
            <a:ext cx="7778750" cy="1438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6948155"/>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1143000"/>
          </a:xfrm>
        </p:spPr>
        <p:txBody>
          <a:bodyPr>
            <a:normAutofit fontScale="90000"/>
          </a:bodyPr>
          <a:lstStyle/>
          <a:p>
            <a:r>
              <a:rPr lang="en-US" b="1" dirty="0"/>
              <a:t>Reimbursement</a:t>
            </a:r>
            <a:r>
              <a:rPr lang="en-US" dirty="0"/>
              <a:t>:</a:t>
            </a:r>
            <a:br>
              <a:rPr lang="en-US" dirty="0"/>
            </a:br>
            <a:r>
              <a:rPr lang="en-US" dirty="0"/>
              <a:t>MFS Section 1.07(2)</a:t>
            </a:r>
          </a:p>
        </p:txBody>
      </p:sp>
      <p:sp>
        <p:nvSpPr>
          <p:cNvPr id="3" name="Content Placeholder 2"/>
          <p:cNvSpPr>
            <a:spLocks noGrp="1"/>
          </p:cNvSpPr>
          <p:nvPr>
            <p:ph idx="1"/>
          </p:nvPr>
        </p:nvSpPr>
        <p:spPr>
          <a:xfrm>
            <a:off x="457200" y="1447800"/>
            <a:ext cx="8534400" cy="4572000"/>
          </a:xfrm>
        </p:spPr>
        <p:txBody>
          <a:bodyPr>
            <a:noAutofit/>
          </a:bodyPr>
          <a:lstStyle/>
          <a:p>
            <a:r>
              <a:rPr lang="en-US" sz="3000" dirty="0">
                <a:solidFill>
                  <a:srgbClr val="FF0000"/>
                </a:solidFill>
              </a:rPr>
              <a:t>In cases where the underlying injury has been controverted or denied, a copy of the notice of controversy must be sent to each health care provider that submits or has submitted a request for payment within 30 days of receipt. </a:t>
            </a:r>
          </a:p>
          <a:p>
            <a:pPr lvl="0"/>
            <a:r>
              <a:rPr lang="en-US" sz="3000" dirty="0"/>
              <a:t>A health care provider, employee or other interested party is entitled to file a petition.</a:t>
            </a:r>
          </a:p>
        </p:txBody>
      </p:sp>
      <p:pic>
        <p:nvPicPr>
          <p:cNvPr id="552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2625" y="5419725"/>
            <a:ext cx="7778750" cy="1438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94213647"/>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1143000"/>
          </a:xfrm>
        </p:spPr>
        <p:txBody>
          <a:bodyPr>
            <a:normAutofit fontScale="90000"/>
          </a:bodyPr>
          <a:lstStyle/>
          <a:p>
            <a:r>
              <a:rPr lang="en-US" b="1" dirty="0"/>
              <a:t>Reimbursement:</a:t>
            </a:r>
            <a:br>
              <a:rPr lang="en-US" dirty="0"/>
            </a:br>
            <a:r>
              <a:rPr lang="en-US" dirty="0"/>
              <a:t>MFS Section 1.07(5)</a:t>
            </a:r>
          </a:p>
        </p:txBody>
      </p:sp>
      <p:sp>
        <p:nvSpPr>
          <p:cNvPr id="3" name="Content Placeholder 2"/>
          <p:cNvSpPr>
            <a:spLocks noGrp="1"/>
          </p:cNvSpPr>
          <p:nvPr>
            <p:ph idx="1"/>
          </p:nvPr>
        </p:nvSpPr>
        <p:spPr>
          <a:xfrm>
            <a:off x="762000" y="1447800"/>
            <a:ext cx="7772400" cy="3810000"/>
          </a:xfrm>
        </p:spPr>
        <p:txBody>
          <a:bodyPr>
            <a:normAutofit/>
          </a:bodyPr>
          <a:lstStyle/>
          <a:p>
            <a:pPr lvl="0"/>
            <a:r>
              <a:rPr lang="en-US" sz="3600" dirty="0"/>
              <a:t>A written payment agreement </a:t>
            </a:r>
            <a:r>
              <a:rPr lang="en-US" sz="3600" dirty="0">
                <a:solidFill>
                  <a:srgbClr val="FF0000"/>
                </a:solidFill>
              </a:rPr>
              <a:t>directly between a health care provider and an ER/IR</a:t>
            </a:r>
            <a:r>
              <a:rPr lang="en-US" sz="3600" dirty="0"/>
              <a:t> supersedes the maximum allowable payment otherwise available under the MFS.</a:t>
            </a:r>
          </a:p>
        </p:txBody>
      </p:sp>
      <p:pic>
        <p:nvPicPr>
          <p:cNvPr id="563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8200" y="5419725"/>
            <a:ext cx="7778750" cy="1438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22005137"/>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1143000"/>
          </a:xfrm>
        </p:spPr>
        <p:txBody>
          <a:bodyPr>
            <a:normAutofit fontScale="90000"/>
          </a:bodyPr>
          <a:lstStyle/>
          <a:p>
            <a:r>
              <a:rPr lang="en-US" b="1" dirty="0"/>
              <a:t>Reimbursement:</a:t>
            </a:r>
            <a:br>
              <a:rPr lang="en-US" dirty="0"/>
            </a:br>
            <a:r>
              <a:rPr lang="en-US" dirty="0"/>
              <a:t>MFS Section 1.07(5)</a:t>
            </a:r>
          </a:p>
        </p:txBody>
      </p:sp>
      <p:sp>
        <p:nvSpPr>
          <p:cNvPr id="3" name="Content Placeholder 2"/>
          <p:cNvSpPr>
            <a:spLocks noGrp="1"/>
          </p:cNvSpPr>
          <p:nvPr>
            <p:ph idx="1"/>
          </p:nvPr>
        </p:nvSpPr>
        <p:spPr>
          <a:xfrm>
            <a:off x="304800" y="1447800"/>
            <a:ext cx="8610600" cy="4343400"/>
          </a:xfrm>
        </p:spPr>
        <p:txBody>
          <a:bodyPr>
            <a:noAutofit/>
          </a:bodyPr>
          <a:lstStyle/>
          <a:p>
            <a:r>
              <a:rPr lang="en-US" sz="3200" dirty="0"/>
              <a:t>A written payment agreement </a:t>
            </a:r>
            <a:r>
              <a:rPr lang="en-US" sz="3200" dirty="0">
                <a:solidFill>
                  <a:srgbClr val="FF0000"/>
                </a:solidFill>
              </a:rPr>
              <a:t>between a health care provider and an entity other than the ER/IR</a:t>
            </a:r>
            <a:r>
              <a:rPr lang="en-US" sz="3200" dirty="0"/>
              <a:t> seeking to invoke its terms supersedes the maximum allowable payment otherwise available under the MFS </a:t>
            </a:r>
            <a:r>
              <a:rPr lang="en-US" sz="3200" dirty="0">
                <a:solidFill>
                  <a:srgbClr val="FF0000"/>
                </a:solidFill>
              </a:rPr>
              <a:t>only if the ER/IR is a contractual beneficiary of the payment agreement on the date of service.</a:t>
            </a:r>
          </a:p>
        </p:txBody>
      </p:sp>
      <p:pic>
        <p:nvPicPr>
          <p:cNvPr id="5734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2625" y="5420560"/>
            <a:ext cx="7778750" cy="1438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33846653"/>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Box 26"/>
          <p:cNvSpPr txBox="1">
            <a:spLocks noChangeArrowheads="1"/>
          </p:cNvSpPr>
          <p:nvPr/>
        </p:nvSpPr>
        <p:spPr bwMode="auto">
          <a:xfrm>
            <a:off x="706754" y="442852"/>
            <a:ext cx="3348964" cy="801960"/>
          </a:xfrm>
          <a:prstGeom prst="rect">
            <a:avLst/>
          </a:prstGeom>
          <a:ln>
            <a:headEnd/>
            <a:tailEnd/>
          </a:ln>
        </p:spPr>
        <p:style>
          <a:lnRef idx="2">
            <a:schemeClr val="accent1"/>
          </a:lnRef>
          <a:fillRef idx="1">
            <a:schemeClr val="lt1"/>
          </a:fillRef>
          <a:effectRef idx="0">
            <a:schemeClr val="accent1"/>
          </a:effectRef>
          <a:fontRef idx="minor">
            <a:schemeClr val="dk1"/>
          </a:fontRef>
        </p:style>
        <p:txBody>
          <a:bodyPr wrap="square" lIns="27432" tIns="22860" rIns="27432" bIns="0" anchor="t" upright="1"/>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rtl="0">
              <a:defRPr sz="1000"/>
            </a:pPr>
            <a:endParaRPr lang="en-US" sz="1000" b="0" i="0" u="none" strike="noStrike" baseline="0" dirty="0">
              <a:solidFill>
                <a:srgbClr val="000000"/>
              </a:solidFill>
              <a:latin typeface="Arial"/>
              <a:cs typeface="Arial"/>
            </a:endParaRPr>
          </a:p>
          <a:p>
            <a:pPr algn="ctr" rtl="0">
              <a:defRPr sz="1000"/>
            </a:pPr>
            <a:r>
              <a:rPr lang="en-US" sz="2000" b="0" i="0" u="none" strike="noStrike" baseline="0" dirty="0">
                <a:solidFill>
                  <a:schemeClr val="tx1">
                    <a:lumMod val="40000"/>
                    <a:lumOff val="60000"/>
                  </a:schemeClr>
                </a:solidFill>
                <a:latin typeface="Arial Black" pitchFamily="34" charset="0"/>
                <a:cs typeface="Arial"/>
              </a:rPr>
              <a:t>Patient Registration</a:t>
            </a:r>
          </a:p>
        </p:txBody>
      </p:sp>
      <p:sp>
        <p:nvSpPr>
          <p:cNvPr id="8" name="Text Box 26"/>
          <p:cNvSpPr txBox="1">
            <a:spLocks noChangeArrowheads="1"/>
          </p:cNvSpPr>
          <p:nvPr/>
        </p:nvSpPr>
        <p:spPr bwMode="auto">
          <a:xfrm>
            <a:off x="745374" y="1691618"/>
            <a:ext cx="3348964" cy="801960"/>
          </a:xfrm>
          <a:prstGeom prst="rect">
            <a:avLst/>
          </a:prstGeom>
          <a:ln>
            <a:headEnd/>
            <a:tailEnd/>
          </a:ln>
        </p:spPr>
        <p:style>
          <a:lnRef idx="2">
            <a:schemeClr val="accent1"/>
          </a:lnRef>
          <a:fillRef idx="1">
            <a:schemeClr val="lt1"/>
          </a:fillRef>
          <a:effectRef idx="0">
            <a:schemeClr val="accent1"/>
          </a:effectRef>
          <a:fontRef idx="minor">
            <a:schemeClr val="dk1"/>
          </a:fontRef>
        </p:style>
        <p:txBody>
          <a:bodyPr wrap="square" lIns="27432" tIns="22860" rIns="27432" bIns="0" anchor="t" upright="1"/>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marL="0" indent="0" algn="ctr" rtl="0">
              <a:defRPr sz="1000"/>
            </a:pPr>
            <a:endParaRPr lang="en-US" sz="2000" dirty="0">
              <a:solidFill>
                <a:schemeClr val="tx1">
                  <a:lumMod val="40000"/>
                  <a:lumOff val="60000"/>
                </a:schemeClr>
              </a:solidFill>
              <a:latin typeface="Arial Black" pitchFamily="34" charset="0"/>
              <a:cs typeface="Arial"/>
            </a:endParaRPr>
          </a:p>
          <a:p>
            <a:pPr marL="0" indent="0" algn="ctr" rtl="0">
              <a:defRPr sz="1000"/>
            </a:pPr>
            <a:r>
              <a:rPr lang="en-US" sz="2000" dirty="0">
                <a:solidFill>
                  <a:schemeClr val="tx1">
                    <a:lumMod val="40000"/>
                    <a:lumOff val="60000"/>
                  </a:schemeClr>
                </a:solidFill>
                <a:latin typeface="Arial Black" pitchFamily="34" charset="0"/>
                <a:cs typeface="Arial"/>
              </a:rPr>
              <a:t>Patient Encounter</a:t>
            </a:r>
            <a:endParaRPr lang="en-US" sz="2000" b="0" i="0" u="none" strike="noStrike" baseline="0" dirty="0">
              <a:solidFill>
                <a:schemeClr val="tx1">
                  <a:lumMod val="40000"/>
                  <a:lumOff val="60000"/>
                </a:schemeClr>
              </a:solidFill>
              <a:latin typeface="Arial Black" pitchFamily="34" charset="0"/>
              <a:cs typeface="Arial"/>
            </a:endParaRPr>
          </a:p>
        </p:txBody>
      </p:sp>
      <p:sp>
        <p:nvSpPr>
          <p:cNvPr id="9" name="Flowchart: Document 8"/>
          <p:cNvSpPr/>
          <p:nvPr/>
        </p:nvSpPr>
        <p:spPr>
          <a:xfrm>
            <a:off x="5137458" y="1852009"/>
            <a:ext cx="2177741" cy="1019635"/>
          </a:xfrm>
          <a:prstGeom prst="flowChartDocument">
            <a:avLst/>
          </a:prstGeom>
        </p:spPr>
        <p:style>
          <a:lnRef idx="2">
            <a:schemeClr val="accent1"/>
          </a:lnRef>
          <a:fillRef idx="1">
            <a:schemeClr val="l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r>
              <a:rPr lang="en-US" sz="1800" b="0" i="0" u="none" strike="noStrike" baseline="0" dirty="0">
                <a:solidFill>
                  <a:schemeClr val="tx1">
                    <a:lumMod val="40000"/>
                    <a:lumOff val="60000"/>
                  </a:schemeClr>
                </a:solidFill>
                <a:latin typeface="Arial Black" pitchFamily="34" charset="0"/>
                <a:ea typeface="+mn-ea"/>
                <a:cs typeface="Arial"/>
              </a:rPr>
              <a:t>M-1 Form</a:t>
            </a:r>
            <a:r>
              <a:rPr lang="en-US" sz="1800" b="0" i="0" u="none" strike="noStrike" dirty="0">
                <a:solidFill>
                  <a:schemeClr val="tx1">
                    <a:lumMod val="40000"/>
                    <a:lumOff val="60000"/>
                  </a:schemeClr>
                </a:solidFill>
                <a:latin typeface="Arial Black" pitchFamily="34" charset="0"/>
                <a:ea typeface="+mn-ea"/>
                <a:cs typeface="Arial"/>
              </a:rPr>
              <a:t> to EE/ER within 5 days</a:t>
            </a:r>
            <a:endParaRPr lang="en-US" sz="1800" b="0" i="0" u="none" strike="noStrike" baseline="0" dirty="0">
              <a:solidFill>
                <a:schemeClr val="tx1">
                  <a:lumMod val="40000"/>
                  <a:lumOff val="60000"/>
                </a:schemeClr>
              </a:solidFill>
              <a:latin typeface="Arial Black" pitchFamily="34" charset="0"/>
              <a:ea typeface="+mn-ea"/>
              <a:cs typeface="Arial"/>
            </a:endParaRPr>
          </a:p>
        </p:txBody>
      </p:sp>
      <p:sp>
        <p:nvSpPr>
          <p:cNvPr id="10" name="Flowchart: Document 9"/>
          <p:cNvSpPr/>
          <p:nvPr/>
        </p:nvSpPr>
        <p:spPr>
          <a:xfrm>
            <a:off x="800275" y="2917471"/>
            <a:ext cx="3056158" cy="939437"/>
          </a:xfrm>
          <a:prstGeom prst="flowChartDocument">
            <a:avLst/>
          </a:prstGeom>
        </p:spPr>
        <p:style>
          <a:lnRef idx="2">
            <a:schemeClr val="accent1"/>
          </a:lnRef>
          <a:fillRef idx="1">
            <a:schemeClr val="l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endParaRPr lang="en-US" sz="2000" dirty="0">
              <a:solidFill>
                <a:schemeClr val="tx1">
                  <a:lumMod val="40000"/>
                  <a:lumOff val="60000"/>
                </a:schemeClr>
              </a:solidFill>
              <a:latin typeface="Arial Black" pitchFamily="34" charset="0"/>
            </a:endParaRPr>
          </a:p>
          <a:p>
            <a:pPr algn="ctr"/>
            <a:r>
              <a:rPr lang="en-US" sz="2000" dirty="0">
                <a:solidFill>
                  <a:schemeClr val="tx1">
                    <a:lumMod val="40000"/>
                    <a:lumOff val="60000"/>
                  </a:schemeClr>
                </a:solidFill>
                <a:latin typeface="Arial Black" pitchFamily="34" charset="0"/>
              </a:rPr>
              <a:t>Billing</a:t>
            </a:r>
          </a:p>
        </p:txBody>
      </p:sp>
      <p:sp>
        <p:nvSpPr>
          <p:cNvPr id="11" name="Text Box 26"/>
          <p:cNvSpPr txBox="1">
            <a:spLocks noChangeArrowheads="1"/>
          </p:cNvSpPr>
          <p:nvPr/>
        </p:nvSpPr>
        <p:spPr bwMode="auto">
          <a:xfrm>
            <a:off x="745374" y="4257889"/>
            <a:ext cx="3348964" cy="801960"/>
          </a:xfrm>
          <a:prstGeom prst="rect">
            <a:avLst/>
          </a:prstGeom>
          <a:ln>
            <a:headEnd/>
            <a:tailEnd/>
          </a:ln>
        </p:spPr>
        <p:style>
          <a:lnRef idx="2">
            <a:schemeClr val="accent1"/>
          </a:lnRef>
          <a:fillRef idx="1">
            <a:schemeClr val="lt1"/>
          </a:fillRef>
          <a:effectRef idx="0">
            <a:schemeClr val="accent1"/>
          </a:effectRef>
          <a:fontRef idx="minor">
            <a:schemeClr val="dk1"/>
          </a:fontRef>
        </p:style>
        <p:txBody>
          <a:bodyPr wrap="square" lIns="27432" tIns="22860" rIns="27432" bIns="0" anchor="t" upright="1"/>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rtl="0">
              <a:defRPr sz="1000"/>
            </a:pPr>
            <a:endParaRPr lang="en-US" sz="1000" b="0" i="0" u="none" strike="noStrike" baseline="0" dirty="0">
              <a:solidFill>
                <a:schemeClr val="tx1">
                  <a:lumMod val="40000"/>
                  <a:lumOff val="60000"/>
                </a:schemeClr>
              </a:solidFill>
              <a:latin typeface="Arial"/>
              <a:cs typeface="Arial"/>
            </a:endParaRPr>
          </a:p>
          <a:p>
            <a:pPr algn="ctr" rtl="0">
              <a:defRPr sz="1000"/>
            </a:pPr>
            <a:r>
              <a:rPr lang="en-US" sz="2000" b="0" i="0" u="none" strike="noStrike" baseline="0" dirty="0">
                <a:solidFill>
                  <a:schemeClr val="tx1">
                    <a:lumMod val="40000"/>
                    <a:lumOff val="60000"/>
                  </a:schemeClr>
                </a:solidFill>
                <a:latin typeface="Arial Black" pitchFamily="34" charset="0"/>
                <a:cs typeface="Arial"/>
              </a:rPr>
              <a:t>Reimbursement </a:t>
            </a:r>
          </a:p>
        </p:txBody>
      </p:sp>
      <p:sp>
        <p:nvSpPr>
          <p:cNvPr id="12" name="Flowchart: Manual Operation 11"/>
          <p:cNvSpPr/>
          <p:nvPr/>
        </p:nvSpPr>
        <p:spPr>
          <a:xfrm>
            <a:off x="763674" y="5483742"/>
            <a:ext cx="3092759" cy="1145657"/>
          </a:xfrm>
          <a:prstGeom prst="flowChartManualOperation">
            <a:avLst/>
          </a:prstGeom>
        </p:spPr>
        <p:style>
          <a:lnRef idx="2">
            <a:schemeClr val="accent1"/>
          </a:lnRef>
          <a:fillRef idx="1">
            <a:schemeClr val="l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r>
              <a:rPr lang="en-US" sz="2000" baseline="0" dirty="0">
                <a:solidFill>
                  <a:schemeClr val="tx1">
                    <a:lumMod val="40000"/>
                    <a:lumOff val="60000"/>
                  </a:schemeClr>
                </a:solidFill>
                <a:latin typeface="Arial Black" pitchFamily="34" charset="0"/>
              </a:rPr>
              <a:t>Provider Review</a:t>
            </a:r>
            <a:endParaRPr lang="en-US" sz="2000" dirty="0">
              <a:solidFill>
                <a:schemeClr val="tx1">
                  <a:lumMod val="40000"/>
                  <a:lumOff val="60000"/>
                </a:schemeClr>
              </a:solidFill>
              <a:latin typeface="Arial Black" pitchFamily="34" charset="0"/>
            </a:endParaRPr>
          </a:p>
        </p:txBody>
      </p:sp>
      <p:sp>
        <p:nvSpPr>
          <p:cNvPr id="13" name="Down Arrow 12"/>
          <p:cNvSpPr/>
          <p:nvPr/>
        </p:nvSpPr>
        <p:spPr>
          <a:xfrm>
            <a:off x="2117900" y="1290638"/>
            <a:ext cx="292806" cy="32078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lang="en-US" sz="1100"/>
          </a:p>
        </p:txBody>
      </p:sp>
      <p:sp>
        <p:nvSpPr>
          <p:cNvPr id="14" name="Down Arrow 13"/>
          <p:cNvSpPr/>
          <p:nvPr/>
        </p:nvSpPr>
        <p:spPr>
          <a:xfrm>
            <a:off x="2117900" y="2550861"/>
            <a:ext cx="292806" cy="32078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lang="en-US" sz="1100"/>
          </a:p>
        </p:txBody>
      </p:sp>
      <p:sp>
        <p:nvSpPr>
          <p:cNvPr id="15" name="Down Arrow 14"/>
          <p:cNvSpPr/>
          <p:nvPr/>
        </p:nvSpPr>
        <p:spPr>
          <a:xfrm>
            <a:off x="2099600" y="3879823"/>
            <a:ext cx="292806" cy="32078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lang="en-US" sz="1100"/>
          </a:p>
        </p:txBody>
      </p:sp>
      <p:sp>
        <p:nvSpPr>
          <p:cNvPr id="16" name="Down Arrow 15"/>
          <p:cNvSpPr/>
          <p:nvPr/>
        </p:nvSpPr>
        <p:spPr>
          <a:xfrm>
            <a:off x="2081299" y="5117132"/>
            <a:ext cx="292806" cy="32078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lang="en-US" sz="1100"/>
          </a:p>
        </p:txBody>
      </p:sp>
      <p:sp>
        <p:nvSpPr>
          <p:cNvPr id="17" name="Right Arrow 16"/>
          <p:cNvSpPr/>
          <p:nvPr/>
        </p:nvSpPr>
        <p:spPr>
          <a:xfrm>
            <a:off x="4405444" y="2046772"/>
            <a:ext cx="475809" cy="17184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lang="en-US" sz="1100"/>
          </a:p>
        </p:txBody>
      </p:sp>
      <p:sp>
        <p:nvSpPr>
          <p:cNvPr id="31" name="Flowchart: Document 30"/>
          <p:cNvSpPr/>
          <p:nvPr/>
        </p:nvSpPr>
        <p:spPr>
          <a:xfrm>
            <a:off x="5137458" y="5672774"/>
            <a:ext cx="2863542" cy="956625"/>
          </a:xfrm>
          <a:prstGeom prst="flowChartDocument">
            <a:avLst/>
          </a:prstGeom>
        </p:spPr>
        <p:style>
          <a:lnRef idx="2">
            <a:schemeClr val="accent1"/>
          </a:lnRef>
          <a:fillRef idx="1">
            <a:schemeClr val="l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r>
              <a:rPr lang="en-US" sz="1800" b="0" i="0" u="none" strike="noStrike" baseline="0" dirty="0">
                <a:solidFill>
                  <a:schemeClr val="tx1">
                    <a:lumMod val="40000"/>
                    <a:lumOff val="60000"/>
                  </a:schemeClr>
                </a:solidFill>
                <a:latin typeface="Arial Black" pitchFamily="34" charset="0"/>
                <a:ea typeface="+mn-ea"/>
                <a:cs typeface="Arial"/>
              </a:rPr>
              <a:t>Appeal/Request</a:t>
            </a:r>
            <a:r>
              <a:rPr lang="en-US" sz="1800" b="0" i="0" u="none" strike="noStrike" dirty="0">
                <a:solidFill>
                  <a:schemeClr val="tx1">
                    <a:lumMod val="40000"/>
                    <a:lumOff val="60000"/>
                  </a:schemeClr>
                </a:solidFill>
                <a:latin typeface="Arial Black" pitchFamily="34" charset="0"/>
                <a:ea typeface="+mn-ea"/>
                <a:cs typeface="Arial"/>
              </a:rPr>
              <a:t> for Reconsideration</a:t>
            </a:r>
          </a:p>
          <a:p>
            <a:pPr algn="ctr"/>
            <a:r>
              <a:rPr lang="en-US" sz="1800" baseline="0" dirty="0">
                <a:solidFill>
                  <a:schemeClr val="tx1">
                    <a:lumMod val="40000"/>
                    <a:lumOff val="60000"/>
                  </a:schemeClr>
                </a:solidFill>
                <a:latin typeface="Arial Black" pitchFamily="34" charset="0"/>
                <a:cs typeface="Arial"/>
              </a:rPr>
              <a:t>Provider Petition</a:t>
            </a:r>
            <a:endParaRPr lang="en-US" sz="1800" b="0" i="0" u="none" strike="noStrike" baseline="0" dirty="0">
              <a:solidFill>
                <a:schemeClr val="tx1">
                  <a:lumMod val="40000"/>
                  <a:lumOff val="60000"/>
                </a:schemeClr>
              </a:solidFill>
              <a:latin typeface="Arial Black" pitchFamily="34" charset="0"/>
              <a:ea typeface="+mn-ea"/>
              <a:cs typeface="Arial"/>
            </a:endParaRPr>
          </a:p>
        </p:txBody>
      </p:sp>
      <p:sp>
        <p:nvSpPr>
          <p:cNvPr id="18" name="Right Arrow 17"/>
          <p:cNvSpPr/>
          <p:nvPr/>
        </p:nvSpPr>
        <p:spPr>
          <a:xfrm>
            <a:off x="4405443" y="5970645"/>
            <a:ext cx="475809" cy="17184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lang="en-US" sz="1100"/>
          </a:p>
        </p:txBody>
      </p:sp>
      <p:sp>
        <p:nvSpPr>
          <p:cNvPr id="19" name="Right Arrow 18"/>
          <p:cNvSpPr/>
          <p:nvPr/>
        </p:nvSpPr>
        <p:spPr>
          <a:xfrm>
            <a:off x="4405638" y="3247571"/>
            <a:ext cx="475615" cy="171450"/>
          </a:xfrm>
          <a:prstGeom prst="rightArrow">
            <a:avLst/>
          </a:prstGeom>
          <a:solidFill>
            <a:srgbClr val="00B0F0"/>
          </a:solidFill>
          <a:ln w="25400" cap="flat" cmpd="sng" algn="ctr">
            <a:solidFill>
              <a:srgbClr val="00B0F0"/>
            </a:solidFill>
            <a:prstDash val="solid"/>
          </a:ln>
          <a:effectLst/>
        </p:spPr>
        <p:txBody>
          <a:bodyPr rot="0" spcFirstLastPara="0" vert="horz" wrap="square" lIns="91440" tIns="45720" rIns="91440" bIns="45720" numCol="1" spcCol="0" rtlCol="0" fromWordArt="0" anchor="t" anchorCtr="0" forceAA="0" compatLnSpc="1">
            <a:prstTxWarp prst="textNoShape">
              <a:avLst/>
            </a:prstTxWarp>
            <a:noAutofit/>
          </a:bodyPr>
          <a:lstStyle/>
          <a:p>
            <a:endParaRPr lang="en-US"/>
          </a:p>
        </p:txBody>
      </p:sp>
      <p:sp>
        <p:nvSpPr>
          <p:cNvPr id="20" name="Flowchart: Document 19"/>
          <p:cNvSpPr/>
          <p:nvPr/>
        </p:nvSpPr>
        <p:spPr>
          <a:xfrm>
            <a:off x="5115387" y="3105231"/>
            <a:ext cx="2438400" cy="1152658"/>
          </a:xfrm>
          <a:prstGeom prst="flowChartDocument">
            <a:avLst/>
          </a:prstGeom>
          <a:solidFill>
            <a:sysClr val="window" lastClr="FFFFFF"/>
          </a:solidFill>
          <a:ln w="25400" cap="flat" cmpd="sng" algn="ctr">
            <a:solidFill>
              <a:srgbClr val="00B0F0"/>
            </a:solidFill>
            <a:prstDash val="solid"/>
          </a:ln>
          <a:effectLst/>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algn="ctr" fontAlgn="base">
              <a:spcBef>
                <a:spcPts val="0"/>
              </a:spcBef>
              <a:spcAft>
                <a:spcPts val="0"/>
              </a:spcAft>
            </a:pPr>
            <a:r>
              <a:rPr lang="en-US" kern="1200" dirty="0">
                <a:solidFill>
                  <a:srgbClr val="999999"/>
                </a:solidFill>
                <a:effectLst/>
                <a:latin typeface="Arial Black"/>
                <a:ea typeface="Times New Roman"/>
                <a:cs typeface="Arial"/>
              </a:rPr>
              <a:t>Health care records must also be sent with the bills</a:t>
            </a:r>
            <a:endParaRPr lang="en-US" dirty="0">
              <a:effectLst/>
              <a:latin typeface="Times New Roman"/>
              <a:ea typeface="Times New Roman"/>
            </a:endParaRPr>
          </a:p>
        </p:txBody>
      </p:sp>
      <p:sp>
        <p:nvSpPr>
          <p:cNvPr id="2" name="Oval 1"/>
          <p:cNvSpPr/>
          <p:nvPr/>
        </p:nvSpPr>
        <p:spPr>
          <a:xfrm>
            <a:off x="368883" y="5342389"/>
            <a:ext cx="7646865" cy="142836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491568487"/>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9050"/>
            <a:ext cx="8229600" cy="1143000"/>
          </a:xfrm>
        </p:spPr>
        <p:txBody>
          <a:bodyPr>
            <a:normAutofit/>
          </a:bodyPr>
          <a:lstStyle/>
          <a:p>
            <a:r>
              <a:rPr lang="en-US" b="1" dirty="0"/>
              <a:t>Provider Review: </a:t>
            </a:r>
            <a:r>
              <a:rPr lang="en-US" dirty="0"/>
              <a:t>Jurisdiction</a:t>
            </a:r>
          </a:p>
        </p:txBody>
      </p:sp>
      <p:sp>
        <p:nvSpPr>
          <p:cNvPr id="3" name="Content Placeholder 2"/>
          <p:cNvSpPr>
            <a:spLocks noGrp="1"/>
          </p:cNvSpPr>
          <p:nvPr>
            <p:ph idx="1"/>
          </p:nvPr>
        </p:nvSpPr>
        <p:spPr>
          <a:xfrm>
            <a:off x="457200" y="1143000"/>
            <a:ext cx="8229600" cy="4906963"/>
          </a:xfrm>
        </p:spPr>
        <p:txBody>
          <a:bodyPr>
            <a:normAutofit/>
          </a:bodyPr>
          <a:lstStyle/>
          <a:p>
            <a:r>
              <a:rPr lang="en-US" sz="3200" dirty="0">
                <a:solidFill>
                  <a:srgbClr val="FF0000"/>
                </a:solidFill>
              </a:rPr>
              <a:t>You may be treating patients with WC claims that do not fall under the Act.  Jurisdiction is based on a variety of factors and not based on where the provider is located (concurrent jurisdiction may exist).</a:t>
            </a:r>
          </a:p>
          <a:p>
            <a:pPr lvl="1"/>
            <a:r>
              <a:rPr lang="en-US" sz="2800" dirty="0"/>
              <a:t>Federal employees</a:t>
            </a:r>
          </a:p>
          <a:p>
            <a:pPr lvl="1"/>
            <a:r>
              <a:rPr lang="en-US" sz="2800" dirty="0"/>
              <a:t>Long Shore and Jones Act claims</a:t>
            </a:r>
          </a:p>
          <a:p>
            <a:pPr lvl="1"/>
            <a:r>
              <a:rPr lang="en-US" sz="2800" dirty="0"/>
              <a:t>Other states/Countries</a:t>
            </a:r>
          </a:p>
        </p:txBody>
      </p:sp>
      <p:pic>
        <p:nvPicPr>
          <p:cNvPr id="1331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8200" y="5413375"/>
            <a:ext cx="7778750" cy="1444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11910251"/>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85800"/>
            <a:ext cx="8229600" cy="1252728"/>
          </a:xfrm>
        </p:spPr>
        <p:txBody>
          <a:bodyPr>
            <a:normAutofit fontScale="90000"/>
          </a:bodyPr>
          <a:lstStyle/>
          <a:p>
            <a:br>
              <a:rPr lang="en-US" dirty="0"/>
            </a:br>
            <a:r>
              <a:rPr lang="en-US" b="1" dirty="0"/>
              <a:t>Provisional Medical Payments: </a:t>
            </a:r>
            <a:br>
              <a:rPr lang="en-US" dirty="0"/>
            </a:br>
            <a:r>
              <a:rPr lang="en-US" dirty="0"/>
              <a:t>Act § 222</a:t>
            </a:r>
          </a:p>
        </p:txBody>
      </p:sp>
      <p:sp>
        <p:nvSpPr>
          <p:cNvPr id="3" name="Content Placeholder 2"/>
          <p:cNvSpPr>
            <a:spLocks noGrp="1"/>
          </p:cNvSpPr>
          <p:nvPr>
            <p:ph idx="1"/>
          </p:nvPr>
        </p:nvSpPr>
        <p:spPr>
          <a:xfrm>
            <a:off x="609600" y="2209800"/>
            <a:ext cx="8077200" cy="4495799"/>
          </a:xfrm>
        </p:spPr>
        <p:txBody>
          <a:bodyPr>
            <a:normAutofit/>
          </a:bodyPr>
          <a:lstStyle/>
          <a:p>
            <a:r>
              <a:rPr lang="en-US" sz="3200" dirty="0"/>
              <a:t>If you receive a denial/NOC Form in response to the submission of one or more medical bills, you can legally submit the bills to the patient’s health insurer (if any) or to the patient (if none).  See Bureau of Insurance Rules Chapter 530.</a:t>
            </a:r>
          </a:p>
          <a:p>
            <a:endParaRPr lang="en-US" dirty="0"/>
          </a:p>
        </p:txBody>
      </p:sp>
      <p:pic>
        <p:nvPicPr>
          <p:cNvPr id="4096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2625" y="5419725"/>
            <a:ext cx="7778750" cy="1438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03843761"/>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896112"/>
          </a:xfrm>
        </p:spPr>
        <p:txBody>
          <a:bodyPr>
            <a:normAutofit fontScale="90000"/>
          </a:bodyPr>
          <a:lstStyle/>
          <a:p>
            <a:r>
              <a:rPr lang="en-US" b="1" dirty="0"/>
              <a:t>Provider Review: </a:t>
            </a:r>
            <a:r>
              <a:rPr lang="en-US" dirty="0"/>
              <a:t>Overpayments</a:t>
            </a:r>
          </a:p>
        </p:txBody>
      </p:sp>
      <p:sp>
        <p:nvSpPr>
          <p:cNvPr id="3" name="Content Placeholder 2"/>
          <p:cNvSpPr>
            <a:spLocks noGrp="1"/>
          </p:cNvSpPr>
          <p:nvPr>
            <p:ph idx="1"/>
          </p:nvPr>
        </p:nvSpPr>
        <p:spPr>
          <a:xfrm>
            <a:off x="152400" y="1676400"/>
            <a:ext cx="8534400" cy="3810000"/>
          </a:xfrm>
        </p:spPr>
        <p:txBody>
          <a:bodyPr>
            <a:normAutofit fontScale="92500" lnSpcReduction="10000"/>
          </a:bodyPr>
          <a:lstStyle/>
          <a:p>
            <a:pPr>
              <a:spcAft>
                <a:spcPts val="600"/>
              </a:spcAft>
            </a:pPr>
            <a:r>
              <a:rPr lang="en-US" sz="3600" dirty="0"/>
              <a:t>Workers’ Compensation Board Decision No.96-0:Donald C. Pritchard, Jr. v. S.D. Warren Company and Sedgwick James of Northern New England </a:t>
            </a:r>
          </a:p>
          <a:p>
            <a:pPr>
              <a:spcAft>
                <a:spcPts val="600"/>
              </a:spcAft>
            </a:pPr>
            <a:r>
              <a:rPr lang="en-US" sz="3600" dirty="0"/>
              <a:t>The present Act provides this employer with no mechanism to recover what the employer regards as an overpayment of compensation. </a:t>
            </a:r>
          </a:p>
          <a:p>
            <a:endParaRPr lang="en-US" dirty="0"/>
          </a:p>
        </p:txBody>
      </p:sp>
      <p:pic>
        <p:nvPicPr>
          <p:cNvPr id="1433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1675" y="5257800"/>
            <a:ext cx="7778750" cy="1444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2029252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2071" y="838200"/>
            <a:ext cx="8229600" cy="1252728"/>
          </a:xfrm>
        </p:spPr>
        <p:txBody>
          <a:bodyPr>
            <a:normAutofit fontScale="90000"/>
          </a:bodyPr>
          <a:lstStyle/>
          <a:p>
            <a:br>
              <a:rPr lang="en-US" dirty="0"/>
            </a:br>
            <a:r>
              <a:rPr lang="en-US" b="1" dirty="0"/>
              <a:t>Employee Not Liable: </a:t>
            </a:r>
            <a:br>
              <a:rPr lang="en-US" dirty="0"/>
            </a:br>
            <a:r>
              <a:rPr lang="en-US" dirty="0"/>
              <a:t>Act § 206(13)</a:t>
            </a:r>
          </a:p>
        </p:txBody>
      </p:sp>
      <p:sp>
        <p:nvSpPr>
          <p:cNvPr id="3" name="Content Placeholder 2"/>
          <p:cNvSpPr>
            <a:spLocks noGrp="1"/>
          </p:cNvSpPr>
          <p:nvPr>
            <p:ph idx="1"/>
          </p:nvPr>
        </p:nvSpPr>
        <p:spPr>
          <a:xfrm>
            <a:off x="685801" y="2133599"/>
            <a:ext cx="7543800" cy="3124201"/>
          </a:xfrm>
        </p:spPr>
        <p:txBody>
          <a:bodyPr>
            <a:normAutofit/>
          </a:bodyPr>
          <a:lstStyle/>
          <a:p>
            <a:r>
              <a:rPr lang="en-US" sz="3200" dirty="0"/>
              <a:t>An employee is generally not liable for any portion of the cost of any provided medical or health care services related to a work-related injury or illness.</a:t>
            </a:r>
          </a:p>
          <a:p>
            <a:pPr lvl="1"/>
            <a:endParaRPr lang="en-US" dirty="0"/>
          </a:p>
        </p:txBody>
      </p:sp>
      <p:pic>
        <p:nvPicPr>
          <p:cNvPr id="3891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7496" y="5419725"/>
            <a:ext cx="7778750" cy="1438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70603235"/>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9638" y="533400"/>
            <a:ext cx="8229600" cy="1143000"/>
          </a:xfrm>
        </p:spPr>
        <p:txBody>
          <a:bodyPr>
            <a:normAutofit fontScale="90000"/>
          </a:bodyPr>
          <a:lstStyle/>
          <a:p>
            <a:r>
              <a:rPr lang="en-US" b="1" dirty="0"/>
              <a:t>Statute of Limitations: </a:t>
            </a:r>
            <a:br>
              <a:rPr lang="en-US" b="1" dirty="0"/>
            </a:br>
            <a:r>
              <a:rPr lang="en-US" dirty="0"/>
              <a:t>Act § 306</a:t>
            </a:r>
          </a:p>
        </p:txBody>
      </p:sp>
      <p:sp>
        <p:nvSpPr>
          <p:cNvPr id="3" name="Content Placeholder 2"/>
          <p:cNvSpPr>
            <a:spLocks noGrp="1"/>
          </p:cNvSpPr>
          <p:nvPr>
            <p:ph idx="1"/>
          </p:nvPr>
        </p:nvSpPr>
        <p:spPr>
          <a:xfrm>
            <a:off x="457200" y="1676400"/>
            <a:ext cx="7696200" cy="3743325"/>
          </a:xfrm>
        </p:spPr>
        <p:txBody>
          <a:bodyPr>
            <a:normAutofit fontScale="92500" lnSpcReduction="10000"/>
          </a:bodyPr>
          <a:lstStyle/>
          <a:p>
            <a:r>
              <a:rPr lang="en-US" sz="3200" dirty="0"/>
              <a:t>Except as provided in this section, a petition brought under this Act is barred unless filed </a:t>
            </a:r>
            <a:r>
              <a:rPr lang="en-US" sz="3200" b="1" u="sng" dirty="0"/>
              <a:t>within 2 years after the date of injury</a:t>
            </a:r>
            <a:r>
              <a:rPr lang="en-US" sz="3200" dirty="0"/>
              <a:t> or the date the employee's employer files a required first report of injury if required in section 303, whichever is later.</a:t>
            </a:r>
          </a:p>
          <a:p>
            <a:pPr lvl="2"/>
            <a:r>
              <a:rPr lang="en-US" sz="3200" dirty="0">
                <a:solidFill>
                  <a:srgbClr val="FF0000"/>
                </a:solidFill>
              </a:rPr>
              <a:t>This means that you have only 2 years to file a petition on a medical only claim.</a:t>
            </a:r>
          </a:p>
          <a:p>
            <a:endParaRPr lang="en-US" sz="2800" dirty="0"/>
          </a:p>
        </p:txBody>
      </p:sp>
      <p:pic>
        <p:nvPicPr>
          <p:cNvPr id="4301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8200" y="5419725"/>
            <a:ext cx="7778750" cy="1438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32914698"/>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1143000"/>
          </a:xfrm>
        </p:spPr>
        <p:txBody>
          <a:bodyPr>
            <a:normAutofit fontScale="90000"/>
          </a:bodyPr>
          <a:lstStyle/>
          <a:p>
            <a:r>
              <a:rPr lang="en-US" b="1" dirty="0"/>
              <a:t>Provider Review: </a:t>
            </a:r>
            <a:r>
              <a:rPr lang="en-US" dirty="0"/>
              <a:t>Outstanding Bills</a:t>
            </a:r>
          </a:p>
        </p:txBody>
      </p:sp>
      <p:sp>
        <p:nvSpPr>
          <p:cNvPr id="3" name="Content Placeholder 2"/>
          <p:cNvSpPr>
            <a:spLocks noGrp="1"/>
          </p:cNvSpPr>
          <p:nvPr>
            <p:ph idx="1"/>
          </p:nvPr>
        </p:nvSpPr>
        <p:spPr>
          <a:xfrm>
            <a:off x="457200" y="1524000"/>
            <a:ext cx="8001000" cy="4495800"/>
          </a:xfrm>
        </p:spPr>
        <p:txBody>
          <a:bodyPr/>
          <a:lstStyle/>
          <a:p>
            <a:r>
              <a:rPr lang="en-US" sz="2500" b="1" dirty="0"/>
              <a:t>Options (one or more) :</a:t>
            </a:r>
          </a:p>
          <a:p>
            <a:pPr marL="850392" lvl="1" indent="-457200">
              <a:buFont typeface="+mj-lt"/>
              <a:buAutoNum type="arabicPeriod"/>
            </a:pPr>
            <a:r>
              <a:rPr lang="en-US" sz="2500" dirty="0"/>
              <a:t>Send notice of nonpayment via certified mail.</a:t>
            </a:r>
          </a:p>
          <a:p>
            <a:pPr marL="850392" lvl="1" indent="-457200">
              <a:buFont typeface="+mj-lt"/>
              <a:buAutoNum type="arabicPeriod"/>
            </a:pPr>
            <a:r>
              <a:rPr lang="en-US" sz="2500" dirty="0"/>
              <a:t>File a Complaint for Penalties (if original billing was sent via certified mail).</a:t>
            </a:r>
          </a:p>
          <a:p>
            <a:pPr marL="850392" lvl="1" indent="-457200">
              <a:buFont typeface="+mj-lt"/>
              <a:buAutoNum type="arabicPeriod"/>
            </a:pPr>
            <a:r>
              <a:rPr lang="en-US" sz="2500" dirty="0"/>
              <a:t>File a Provider’s Petition for Payment of Medical   and Related Services (WCB-190A). </a:t>
            </a:r>
          </a:p>
          <a:p>
            <a:pPr marL="850392" lvl="1" indent="-457200">
              <a:buFont typeface="+mj-lt"/>
              <a:buAutoNum type="arabicPeriod"/>
            </a:pPr>
            <a:r>
              <a:rPr lang="en-US" sz="2500" dirty="0"/>
              <a:t>Contact the Office of  Medical/Rehabilitation Services (i.e. me) via email.</a:t>
            </a:r>
          </a:p>
          <a:p>
            <a:pPr marL="850392" lvl="1" indent="-457200">
              <a:buFont typeface="+mj-lt"/>
              <a:buAutoNum type="arabicPeriod"/>
            </a:pPr>
            <a:endParaRPr lang="en-US" sz="2500" dirty="0"/>
          </a:p>
          <a:p>
            <a:endParaRPr lang="en-US"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2625" y="5405438"/>
            <a:ext cx="7778750" cy="1438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16282374"/>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normAutofit fontScale="90000"/>
          </a:bodyPr>
          <a:lstStyle/>
          <a:p>
            <a:r>
              <a:rPr lang="en-US" b="1" dirty="0"/>
              <a:t>Statute of Limitations: </a:t>
            </a:r>
            <a:br>
              <a:rPr lang="en-US" dirty="0"/>
            </a:br>
            <a:r>
              <a:rPr lang="en-US" dirty="0"/>
              <a:t>Act § 306</a:t>
            </a:r>
          </a:p>
        </p:txBody>
      </p:sp>
      <p:sp>
        <p:nvSpPr>
          <p:cNvPr id="3" name="Content Placeholder 2"/>
          <p:cNvSpPr>
            <a:spLocks noGrp="1"/>
          </p:cNvSpPr>
          <p:nvPr>
            <p:ph idx="1"/>
          </p:nvPr>
        </p:nvSpPr>
        <p:spPr>
          <a:xfrm>
            <a:off x="457200" y="1295400"/>
            <a:ext cx="8077200" cy="4572000"/>
          </a:xfrm>
        </p:spPr>
        <p:txBody>
          <a:bodyPr>
            <a:normAutofit lnSpcReduction="10000"/>
          </a:bodyPr>
          <a:lstStyle/>
          <a:p>
            <a:r>
              <a:rPr lang="en-US" sz="3200" dirty="0"/>
              <a:t>If an employer or insurer pays benefits under this Act, with or without prejudice, within the period provided in subsection 1, the period during which an employee or other interested party must file a petition is </a:t>
            </a:r>
            <a:r>
              <a:rPr lang="en-US" sz="3200" b="1" u="sng" dirty="0"/>
              <a:t>6 years from the date of the most recent payment</a:t>
            </a:r>
            <a:r>
              <a:rPr lang="en-US" sz="3200" dirty="0"/>
              <a:t>.</a:t>
            </a:r>
          </a:p>
          <a:p>
            <a:pPr lvl="1"/>
            <a:r>
              <a:rPr lang="en-US" sz="3200" dirty="0"/>
              <a:t>This means you have 6 years to file a petition on an underpayment.</a:t>
            </a:r>
          </a:p>
          <a:p>
            <a:endParaRPr lang="en-US" sz="2800" dirty="0"/>
          </a:p>
        </p:txBody>
      </p:sp>
      <p:pic>
        <p:nvPicPr>
          <p:cNvPr id="4403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2625" y="5419725"/>
            <a:ext cx="7778750" cy="1438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61319631"/>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1143000"/>
          </a:xfrm>
        </p:spPr>
        <p:txBody>
          <a:bodyPr>
            <a:normAutofit/>
          </a:bodyPr>
          <a:lstStyle/>
          <a:p>
            <a:r>
              <a:rPr lang="en-US" b="1" dirty="0"/>
              <a:t>Provider Review: </a:t>
            </a:r>
            <a:r>
              <a:rPr lang="en-US" dirty="0"/>
              <a:t>Balance Due</a:t>
            </a:r>
          </a:p>
        </p:txBody>
      </p:sp>
      <p:sp>
        <p:nvSpPr>
          <p:cNvPr id="3" name="Content Placeholder 2"/>
          <p:cNvSpPr>
            <a:spLocks noGrp="1"/>
          </p:cNvSpPr>
          <p:nvPr>
            <p:ph idx="1"/>
          </p:nvPr>
        </p:nvSpPr>
        <p:spPr>
          <a:xfrm>
            <a:off x="612775" y="1457325"/>
            <a:ext cx="7848600" cy="3962400"/>
          </a:xfrm>
        </p:spPr>
        <p:txBody>
          <a:bodyPr>
            <a:normAutofit/>
          </a:bodyPr>
          <a:lstStyle/>
          <a:p>
            <a:r>
              <a:rPr lang="en-US" sz="2500" b="1" dirty="0"/>
              <a:t>Options (one or more) :</a:t>
            </a:r>
          </a:p>
          <a:p>
            <a:pPr marL="850392" lvl="1" indent="-457200">
              <a:buFont typeface="+mj-lt"/>
              <a:buAutoNum type="arabicPeriod"/>
            </a:pPr>
            <a:r>
              <a:rPr lang="en-US" sz="2500" dirty="0"/>
              <a:t>File an appeal /request for reconsideration with the </a:t>
            </a:r>
            <a:r>
              <a:rPr lang="en-US" sz="2500" dirty="0" err="1"/>
              <a:t>payor</a:t>
            </a:r>
            <a:r>
              <a:rPr lang="en-US" sz="2500" dirty="0"/>
              <a:t>.</a:t>
            </a:r>
          </a:p>
          <a:p>
            <a:pPr marL="850392" lvl="1" indent="-457200">
              <a:buFont typeface="+mj-lt"/>
              <a:buAutoNum type="arabicPeriod"/>
            </a:pPr>
            <a:r>
              <a:rPr lang="en-US" sz="2500" dirty="0"/>
              <a:t>File a Complaint for Penalties (if original billing was sent via certified mail).</a:t>
            </a:r>
          </a:p>
          <a:p>
            <a:pPr marL="850392" lvl="1" indent="-457200">
              <a:buFont typeface="+mj-lt"/>
              <a:buAutoNum type="arabicPeriod"/>
            </a:pPr>
            <a:r>
              <a:rPr lang="en-US" sz="2500" dirty="0"/>
              <a:t>File a Provider’s Petition for Payment of Medical and Related Services (WCB-190A).</a:t>
            </a:r>
          </a:p>
          <a:p>
            <a:pPr marL="850392" lvl="1" indent="-457200">
              <a:buFont typeface="+mj-lt"/>
              <a:buAutoNum type="arabicPeriod"/>
            </a:pPr>
            <a:r>
              <a:rPr lang="en-US" sz="2500" dirty="0"/>
              <a:t>Contact the Office of  Medical/Rehabilitation Services (i.e. me) via email.</a:t>
            </a:r>
          </a:p>
          <a:p>
            <a:pPr marL="0" indent="0">
              <a:buNone/>
            </a:pPr>
            <a:endParaRPr lang="en-US" dirty="0"/>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2625" y="5419725"/>
            <a:ext cx="7778750" cy="1438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32670372"/>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1143000"/>
          </a:xfrm>
        </p:spPr>
        <p:txBody>
          <a:bodyPr>
            <a:normAutofit fontScale="90000"/>
          </a:bodyPr>
          <a:lstStyle/>
          <a:p>
            <a:r>
              <a:rPr lang="en-US" b="1" dirty="0"/>
              <a:t>Provider Review: </a:t>
            </a:r>
            <a:r>
              <a:rPr lang="en-US" dirty="0"/>
              <a:t>Appeal/Request for Reconsideration</a:t>
            </a:r>
          </a:p>
        </p:txBody>
      </p:sp>
      <p:sp>
        <p:nvSpPr>
          <p:cNvPr id="3" name="Content Placeholder 2"/>
          <p:cNvSpPr>
            <a:spLocks noGrp="1"/>
          </p:cNvSpPr>
          <p:nvPr>
            <p:ph idx="1"/>
          </p:nvPr>
        </p:nvSpPr>
        <p:spPr>
          <a:xfrm>
            <a:off x="228600" y="1524000"/>
            <a:ext cx="8610600" cy="4495800"/>
          </a:xfrm>
        </p:spPr>
        <p:txBody>
          <a:bodyPr>
            <a:normAutofit/>
          </a:bodyPr>
          <a:lstStyle/>
          <a:p>
            <a:pPr marL="393192" lvl="1" indent="0">
              <a:buNone/>
            </a:pPr>
            <a:r>
              <a:rPr lang="en-US" sz="2800" dirty="0"/>
              <a:t>There is no requirement for a provider to file an appeal and/or request for reconsideration with the </a:t>
            </a:r>
            <a:r>
              <a:rPr lang="en-US" sz="2800" dirty="0" err="1"/>
              <a:t>payor</a:t>
            </a:r>
            <a:r>
              <a:rPr lang="en-US" sz="2800" dirty="0"/>
              <a:t> before filing a petition with the Maine Workers’ Compensation Board.  A health care provider, employee or other interested party is entitled to file a petition for payment of medical and related services for determination of any dispute regarding the provision of medical services.  The time for filing petitions is governed by 39-A M.R.S.A.  § 306.</a:t>
            </a:r>
            <a:endParaRPr lang="en-US" sz="2500" dirty="0"/>
          </a:p>
          <a:p>
            <a:endParaRPr lang="en-US"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2625" y="5405438"/>
            <a:ext cx="7778750" cy="1438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23441572"/>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1143000"/>
          </a:xfrm>
        </p:spPr>
        <p:txBody>
          <a:bodyPr>
            <a:normAutofit fontScale="90000"/>
          </a:bodyPr>
          <a:lstStyle/>
          <a:p>
            <a:r>
              <a:rPr lang="en-US" b="1" dirty="0"/>
              <a:t>Payment of bills for medical or health care services</a:t>
            </a:r>
            <a:r>
              <a:rPr lang="en-US" dirty="0"/>
              <a:t>: Act § 205(4) </a:t>
            </a:r>
          </a:p>
        </p:txBody>
      </p:sp>
      <p:sp>
        <p:nvSpPr>
          <p:cNvPr id="3" name="Content Placeholder 2"/>
          <p:cNvSpPr>
            <a:spLocks noGrp="1"/>
          </p:cNvSpPr>
          <p:nvPr>
            <p:ph idx="1"/>
          </p:nvPr>
        </p:nvSpPr>
        <p:spPr>
          <a:xfrm>
            <a:off x="381000" y="1524001"/>
            <a:ext cx="8458199" cy="4343400"/>
          </a:xfrm>
        </p:spPr>
        <p:txBody>
          <a:bodyPr>
            <a:normAutofit/>
          </a:bodyPr>
          <a:lstStyle/>
          <a:p>
            <a:r>
              <a:rPr lang="en-US" sz="3000" dirty="0"/>
              <a:t>When there is no ongoing dispute, if bills for medical or health care services are not paid within 30 days after the insurer has received </a:t>
            </a:r>
            <a:r>
              <a:rPr lang="en-US" sz="3000" b="1" u="sng" dirty="0"/>
              <a:t>notice of nonpayment by certified mail</a:t>
            </a:r>
            <a:r>
              <a:rPr lang="en-US" sz="3000" dirty="0"/>
              <a:t> from the provider … , $50 or the amount of the bill due, whichever is less, must be added and paid </a:t>
            </a:r>
            <a:r>
              <a:rPr lang="en-US" sz="2800" dirty="0"/>
              <a:t>for each day over 30 days </a:t>
            </a:r>
            <a:r>
              <a:rPr lang="en-US" sz="3000" dirty="0"/>
              <a:t> ...Not more than $1,500 in total may be added. </a:t>
            </a:r>
          </a:p>
        </p:txBody>
      </p:sp>
      <p:pic>
        <p:nvPicPr>
          <p:cNvPr id="3686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0" y="5419725"/>
            <a:ext cx="7778750" cy="1438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70599309"/>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
            <a:ext cx="8229600" cy="1143000"/>
          </a:xfrm>
        </p:spPr>
        <p:txBody>
          <a:bodyPr/>
          <a:lstStyle/>
          <a:p>
            <a:r>
              <a:rPr lang="en-US" b="1" dirty="0"/>
              <a:t>Board Forms</a:t>
            </a:r>
          </a:p>
        </p:txBody>
      </p:sp>
      <p:sp>
        <p:nvSpPr>
          <p:cNvPr id="3" name="Content Placeholder 2"/>
          <p:cNvSpPr>
            <a:spLocks noGrp="1"/>
          </p:cNvSpPr>
          <p:nvPr>
            <p:ph idx="1"/>
          </p:nvPr>
        </p:nvSpPr>
        <p:spPr>
          <a:xfrm>
            <a:off x="181610" y="1143000"/>
            <a:ext cx="8981440" cy="5486400"/>
          </a:xfrm>
        </p:spPr>
        <p:txBody>
          <a:bodyPr>
            <a:normAutofit/>
          </a:bodyPr>
          <a:lstStyle/>
          <a:p>
            <a:pPr marL="0" indent="0">
              <a:buNone/>
            </a:pPr>
            <a:r>
              <a:rPr lang="en-US" sz="3200" b="1" dirty="0">
                <a:hlinkClick r:id="rId3"/>
              </a:rPr>
              <a:t>http://maine.gov/wcb/forms/index.html</a:t>
            </a:r>
            <a:r>
              <a:rPr lang="en-US" sz="3200" b="1" dirty="0"/>
              <a:t>:</a:t>
            </a:r>
          </a:p>
          <a:p>
            <a:endParaRPr lang="en-US" sz="1000" dirty="0"/>
          </a:p>
        </p:txBody>
      </p:sp>
      <p:graphicFrame>
        <p:nvGraphicFramePr>
          <p:cNvPr id="5" name="Table 4"/>
          <p:cNvGraphicFramePr>
            <a:graphicFrameLocks noGrp="1"/>
          </p:cNvGraphicFramePr>
          <p:nvPr>
            <p:extLst>
              <p:ext uri="{D42A27DB-BD31-4B8C-83A1-F6EECF244321}">
                <p14:modId xmlns:p14="http://schemas.microsoft.com/office/powerpoint/2010/main" val="2225460833"/>
              </p:ext>
            </p:extLst>
          </p:nvPr>
        </p:nvGraphicFramePr>
        <p:xfrm>
          <a:off x="250825" y="1752600"/>
          <a:ext cx="8229600" cy="1337310"/>
        </p:xfrm>
        <a:graphic>
          <a:graphicData uri="http://schemas.openxmlformats.org/drawingml/2006/table">
            <a:tbl>
              <a:tblPr/>
              <a:tblGrid>
                <a:gridCol w="4114800">
                  <a:extLst>
                    <a:ext uri="{9D8B030D-6E8A-4147-A177-3AD203B41FA5}">
                      <a16:colId xmlns:a16="http://schemas.microsoft.com/office/drawing/2014/main" val="20000"/>
                    </a:ext>
                  </a:extLst>
                </a:gridCol>
                <a:gridCol w="4114800">
                  <a:extLst>
                    <a:ext uri="{9D8B030D-6E8A-4147-A177-3AD203B41FA5}">
                      <a16:colId xmlns:a16="http://schemas.microsoft.com/office/drawing/2014/main" val="20001"/>
                    </a:ext>
                  </a:extLst>
                </a:gridCol>
              </a:tblGrid>
              <a:tr h="0">
                <a:tc>
                  <a:txBody>
                    <a:bodyPr/>
                    <a:lstStyle/>
                    <a:p>
                      <a:pPr fontAlgn="t"/>
                      <a:r>
                        <a:rPr lang="en-US" sz="2800" u="none" strike="noStrike" dirty="0">
                          <a:solidFill>
                            <a:srgbClr val="551A8B"/>
                          </a:solidFill>
                          <a:effectLst/>
                          <a:hlinkClick r:id="rId4"/>
                        </a:rPr>
                        <a:t>WCB-190A</a:t>
                      </a:r>
                      <a:endParaRPr lang="en-US" sz="2800" dirty="0">
                        <a:effectLst/>
                      </a:endParaRPr>
                    </a:p>
                  </a:txBody>
                  <a:tcPr marL="76200" marR="76200" marT="28575" marB="28575">
                    <a:lnL w="9525" cap="flat" cmpd="sng" algn="ctr">
                      <a:solidFill>
                        <a:srgbClr val="D9D9D9"/>
                      </a:solidFill>
                      <a:prstDash val="solid"/>
                      <a:round/>
                      <a:headEnd type="none" w="med" len="med"/>
                      <a:tailEnd type="none" w="med" len="med"/>
                    </a:lnL>
                    <a:lnR w="9525" cap="flat" cmpd="sng" algn="ctr">
                      <a:solidFill>
                        <a:srgbClr val="D9D9D9"/>
                      </a:solidFill>
                      <a:prstDash val="solid"/>
                      <a:round/>
                      <a:headEnd type="none" w="med" len="med"/>
                      <a:tailEnd type="none" w="med" len="med"/>
                    </a:lnR>
                    <a:lnT w="9525" cap="flat" cmpd="sng" algn="ctr">
                      <a:solidFill>
                        <a:srgbClr val="D9D9D9"/>
                      </a:solidFill>
                      <a:prstDash val="solid"/>
                      <a:round/>
                      <a:headEnd type="none" w="med" len="med"/>
                      <a:tailEnd type="none" w="med" len="med"/>
                    </a:lnT>
                    <a:lnB w="9525" cap="flat" cmpd="sng" algn="ctr">
                      <a:solidFill>
                        <a:srgbClr val="D9D9D9"/>
                      </a:solidFill>
                      <a:prstDash val="solid"/>
                      <a:round/>
                      <a:headEnd type="none" w="med" len="med"/>
                      <a:tailEnd type="none" w="med" len="med"/>
                    </a:lnB>
                    <a:solidFill>
                      <a:srgbClr val="FFFFFF"/>
                    </a:solidFill>
                  </a:tcPr>
                </a:tc>
                <a:tc>
                  <a:txBody>
                    <a:bodyPr/>
                    <a:lstStyle/>
                    <a:p>
                      <a:pPr fontAlgn="t"/>
                      <a:r>
                        <a:rPr lang="en-US" sz="2800" dirty="0">
                          <a:effectLst/>
                        </a:rPr>
                        <a:t>Provider's Petition for Payment of Medical and Related Services</a:t>
                      </a:r>
                    </a:p>
                  </a:txBody>
                  <a:tcPr marL="76200" marR="76200" marT="28575" marB="28575">
                    <a:lnL w="9525" cap="flat" cmpd="sng" algn="ctr">
                      <a:solidFill>
                        <a:srgbClr val="D9D9D9"/>
                      </a:solidFill>
                      <a:prstDash val="solid"/>
                      <a:round/>
                      <a:headEnd type="none" w="med" len="med"/>
                      <a:tailEnd type="none" w="med" len="med"/>
                    </a:lnL>
                    <a:lnR w="9525" cap="flat" cmpd="sng" algn="ctr">
                      <a:solidFill>
                        <a:srgbClr val="D9D9D9"/>
                      </a:solidFill>
                      <a:prstDash val="solid"/>
                      <a:round/>
                      <a:headEnd type="none" w="med" len="med"/>
                      <a:tailEnd type="none" w="med" len="med"/>
                    </a:lnR>
                    <a:lnT w="9525" cap="flat" cmpd="sng" algn="ctr">
                      <a:solidFill>
                        <a:srgbClr val="D9D9D9"/>
                      </a:solidFill>
                      <a:prstDash val="solid"/>
                      <a:round/>
                      <a:headEnd type="none" w="med" len="med"/>
                      <a:tailEnd type="none" w="med" len="med"/>
                    </a:lnT>
                    <a:lnB w="9525" cap="flat" cmpd="sng" algn="ctr">
                      <a:solidFill>
                        <a:srgbClr val="D9D9D9"/>
                      </a:solidFill>
                      <a:prstDash val="solid"/>
                      <a:round/>
                      <a:headEnd type="none" w="med" len="med"/>
                      <a:tailEnd type="none" w="med" len="med"/>
                    </a:lnB>
                    <a:solidFill>
                      <a:srgbClr val="FFFFFF"/>
                    </a:solidFill>
                  </a:tcPr>
                </a:tc>
                <a:extLst>
                  <a:ext uri="{0D108BD9-81ED-4DB2-BD59-A6C34878D82A}">
                    <a16:rowId xmlns:a16="http://schemas.microsoft.com/office/drawing/2014/main" val="10000"/>
                  </a:ext>
                </a:extLst>
              </a:tr>
            </a:tbl>
          </a:graphicData>
        </a:graphic>
      </p:graphicFrame>
      <p:graphicFrame>
        <p:nvGraphicFramePr>
          <p:cNvPr id="6" name="Table 5"/>
          <p:cNvGraphicFramePr>
            <a:graphicFrameLocks noGrp="1"/>
          </p:cNvGraphicFramePr>
          <p:nvPr>
            <p:extLst>
              <p:ext uri="{D42A27DB-BD31-4B8C-83A1-F6EECF244321}">
                <p14:modId xmlns:p14="http://schemas.microsoft.com/office/powerpoint/2010/main" val="1056560682"/>
              </p:ext>
            </p:extLst>
          </p:nvPr>
        </p:nvGraphicFramePr>
        <p:xfrm>
          <a:off x="231775" y="3276600"/>
          <a:ext cx="8229600" cy="910590"/>
        </p:xfrm>
        <a:graphic>
          <a:graphicData uri="http://schemas.openxmlformats.org/drawingml/2006/table">
            <a:tbl>
              <a:tblPr/>
              <a:tblGrid>
                <a:gridCol w="4114800">
                  <a:extLst>
                    <a:ext uri="{9D8B030D-6E8A-4147-A177-3AD203B41FA5}">
                      <a16:colId xmlns:a16="http://schemas.microsoft.com/office/drawing/2014/main" val="20000"/>
                    </a:ext>
                  </a:extLst>
                </a:gridCol>
                <a:gridCol w="4114800">
                  <a:extLst>
                    <a:ext uri="{9D8B030D-6E8A-4147-A177-3AD203B41FA5}">
                      <a16:colId xmlns:a16="http://schemas.microsoft.com/office/drawing/2014/main" val="20001"/>
                    </a:ext>
                  </a:extLst>
                </a:gridCol>
              </a:tblGrid>
              <a:tr h="0">
                <a:tc>
                  <a:txBody>
                    <a:bodyPr/>
                    <a:lstStyle/>
                    <a:p>
                      <a:pPr fontAlgn="t"/>
                      <a:r>
                        <a:rPr lang="en-US" sz="2800" u="none" strike="noStrike" dirty="0">
                          <a:solidFill>
                            <a:srgbClr val="551A8B"/>
                          </a:solidFill>
                          <a:effectLst/>
                          <a:hlinkClick r:id="rId5"/>
                        </a:rPr>
                        <a:t>WCB-410</a:t>
                      </a:r>
                      <a:endParaRPr lang="en-US" sz="2800" dirty="0">
                        <a:effectLst/>
                      </a:endParaRPr>
                    </a:p>
                  </a:txBody>
                  <a:tcPr marL="76200" marR="76200" marT="28575" marB="28575">
                    <a:lnL w="9525" cap="flat" cmpd="sng" algn="ctr">
                      <a:solidFill>
                        <a:srgbClr val="D9D9D9"/>
                      </a:solidFill>
                      <a:prstDash val="solid"/>
                      <a:round/>
                      <a:headEnd type="none" w="med" len="med"/>
                      <a:tailEnd type="none" w="med" len="med"/>
                    </a:lnL>
                    <a:lnR w="9525" cap="flat" cmpd="sng" algn="ctr">
                      <a:solidFill>
                        <a:srgbClr val="D9D9D9"/>
                      </a:solidFill>
                      <a:prstDash val="solid"/>
                      <a:round/>
                      <a:headEnd type="none" w="med" len="med"/>
                      <a:tailEnd type="none" w="med" len="med"/>
                    </a:lnR>
                    <a:lnT w="9525" cap="flat" cmpd="sng" algn="ctr">
                      <a:solidFill>
                        <a:srgbClr val="D9D9D9"/>
                      </a:solidFill>
                      <a:prstDash val="solid"/>
                      <a:round/>
                      <a:headEnd type="none" w="med" len="med"/>
                      <a:tailEnd type="none" w="med" len="med"/>
                    </a:lnT>
                    <a:lnB w="9525" cap="flat" cmpd="sng" algn="ctr">
                      <a:solidFill>
                        <a:srgbClr val="D9D9D9"/>
                      </a:solidFill>
                      <a:prstDash val="solid"/>
                      <a:round/>
                      <a:headEnd type="none" w="med" len="med"/>
                      <a:tailEnd type="none" w="med" len="med"/>
                    </a:lnB>
                    <a:solidFill>
                      <a:srgbClr val="EEEEEE"/>
                    </a:solidFill>
                  </a:tcPr>
                </a:tc>
                <a:tc>
                  <a:txBody>
                    <a:bodyPr/>
                    <a:lstStyle/>
                    <a:p>
                      <a:pPr fontAlgn="t"/>
                      <a:r>
                        <a:rPr lang="en-US" sz="2800" dirty="0">
                          <a:effectLst/>
                        </a:rPr>
                        <a:t>Complaint for Penalties Pursuant to 39-A </a:t>
                      </a:r>
                      <a:r>
                        <a:rPr lang="en-US" sz="2800" dirty="0"/>
                        <a:t>§</a:t>
                      </a:r>
                      <a:r>
                        <a:rPr lang="en-US" sz="2800" dirty="0">
                          <a:effectLst/>
                        </a:rPr>
                        <a:t> 205(4)</a:t>
                      </a:r>
                    </a:p>
                  </a:txBody>
                  <a:tcPr marL="76200" marR="76200" marT="28575" marB="28575">
                    <a:lnL w="9525" cap="flat" cmpd="sng" algn="ctr">
                      <a:solidFill>
                        <a:srgbClr val="D9D9D9"/>
                      </a:solidFill>
                      <a:prstDash val="solid"/>
                      <a:round/>
                      <a:headEnd type="none" w="med" len="med"/>
                      <a:tailEnd type="none" w="med" len="med"/>
                    </a:lnL>
                    <a:lnR w="9525" cap="flat" cmpd="sng" algn="ctr">
                      <a:solidFill>
                        <a:srgbClr val="D9D9D9"/>
                      </a:solidFill>
                      <a:prstDash val="solid"/>
                      <a:round/>
                      <a:headEnd type="none" w="med" len="med"/>
                      <a:tailEnd type="none" w="med" len="med"/>
                    </a:lnR>
                    <a:lnT w="9525" cap="flat" cmpd="sng" algn="ctr">
                      <a:solidFill>
                        <a:srgbClr val="D9D9D9"/>
                      </a:solidFill>
                      <a:prstDash val="solid"/>
                      <a:round/>
                      <a:headEnd type="none" w="med" len="med"/>
                      <a:tailEnd type="none" w="med" len="med"/>
                    </a:lnT>
                    <a:lnB w="9525" cap="flat" cmpd="sng" algn="ctr">
                      <a:solidFill>
                        <a:srgbClr val="D9D9D9"/>
                      </a:solidFill>
                      <a:prstDash val="solid"/>
                      <a:round/>
                      <a:headEnd type="none" w="med" len="med"/>
                      <a:tailEnd type="none" w="med" len="med"/>
                    </a:lnB>
                    <a:solidFill>
                      <a:srgbClr val="EEEEEE"/>
                    </a:solidFill>
                  </a:tcPr>
                </a:tc>
                <a:extLst>
                  <a:ext uri="{0D108BD9-81ED-4DB2-BD59-A6C34878D82A}">
                    <a16:rowId xmlns:a16="http://schemas.microsoft.com/office/drawing/2014/main" val="10000"/>
                  </a:ext>
                </a:extLst>
              </a:tr>
            </a:tbl>
          </a:graphicData>
        </a:graphic>
      </p:graphicFrame>
      <p:graphicFrame>
        <p:nvGraphicFramePr>
          <p:cNvPr id="4" name="Table 3"/>
          <p:cNvGraphicFramePr>
            <a:graphicFrameLocks noGrp="1"/>
          </p:cNvGraphicFramePr>
          <p:nvPr>
            <p:extLst>
              <p:ext uri="{D42A27DB-BD31-4B8C-83A1-F6EECF244321}">
                <p14:modId xmlns:p14="http://schemas.microsoft.com/office/powerpoint/2010/main" val="1035956179"/>
              </p:ext>
            </p:extLst>
          </p:nvPr>
        </p:nvGraphicFramePr>
        <p:xfrm>
          <a:off x="231775" y="4419600"/>
          <a:ext cx="8229600" cy="685800"/>
        </p:xfrm>
        <a:graphic>
          <a:graphicData uri="http://schemas.openxmlformats.org/drawingml/2006/table">
            <a:tbl>
              <a:tblPr/>
              <a:tblGrid>
                <a:gridCol w="4114800">
                  <a:extLst>
                    <a:ext uri="{9D8B030D-6E8A-4147-A177-3AD203B41FA5}">
                      <a16:colId xmlns:a16="http://schemas.microsoft.com/office/drawing/2014/main" val="20000"/>
                    </a:ext>
                  </a:extLst>
                </a:gridCol>
                <a:gridCol w="4114800">
                  <a:extLst>
                    <a:ext uri="{9D8B030D-6E8A-4147-A177-3AD203B41FA5}">
                      <a16:colId xmlns:a16="http://schemas.microsoft.com/office/drawing/2014/main" val="20001"/>
                    </a:ext>
                  </a:extLst>
                </a:gridCol>
              </a:tblGrid>
              <a:tr h="685800">
                <a:tc>
                  <a:txBody>
                    <a:bodyPr/>
                    <a:lstStyle/>
                    <a:p>
                      <a:pPr marL="0" algn="l" rtl="0" eaLnBrk="1" fontAlgn="t" latinLnBrk="0" hangingPunct="1"/>
                      <a:r>
                        <a:rPr kumimoji="0" lang="en-US" sz="2800" kern="1200" dirty="0">
                          <a:solidFill>
                            <a:schemeClr val="tx1"/>
                          </a:solidFill>
                          <a:effectLst/>
                          <a:latin typeface="+mn-lt"/>
                          <a:ea typeface="+mn-ea"/>
                          <a:cs typeface="+mn-cs"/>
                          <a:hlinkClick r:id="rId6"/>
                        </a:rPr>
                        <a:t>WCB-282</a:t>
                      </a:r>
                      <a:endParaRPr kumimoji="0" lang="en-US" sz="2800" kern="1200" dirty="0">
                        <a:solidFill>
                          <a:schemeClr val="tx1"/>
                        </a:solidFill>
                        <a:effectLst/>
                        <a:latin typeface="+mn-lt"/>
                        <a:ea typeface="+mn-ea"/>
                        <a:cs typeface="+mn-cs"/>
                      </a:endParaRPr>
                    </a:p>
                  </a:txBody>
                  <a:tcPr marL="76200" marR="76200" marT="28575" marB="28575">
                    <a:lnL w="9525" cap="flat" cmpd="sng" algn="ctr">
                      <a:solidFill>
                        <a:srgbClr val="D9D9D9"/>
                      </a:solidFill>
                      <a:prstDash val="solid"/>
                      <a:round/>
                      <a:headEnd type="none" w="med" len="med"/>
                      <a:tailEnd type="none" w="med" len="med"/>
                    </a:lnL>
                    <a:lnR w="9525" cap="flat" cmpd="sng" algn="ctr">
                      <a:solidFill>
                        <a:srgbClr val="D9D9D9"/>
                      </a:solidFill>
                      <a:prstDash val="solid"/>
                      <a:round/>
                      <a:headEnd type="none" w="med" len="med"/>
                      <a:tailEnd type="none" w="med" len="med"/>
                    </a:lnR>
                    <a:lnT w="9525" cap="flat" cmpd="sng" algn="ctr">
                      <a:solidFill>
                        <a:srgbClr val="D9D9D9"/>
                      </a:solidFill>
                      <a:prstDash val="solid"/>
                      <a:round/>
                      <a:headEnd type="none" w="med" len="med"/>
                      <a:tailEnd type="none" w="med" len="med"/>
                    </a:lnT>
                    <a:lnB w="9525" cap="flat" cmpd="sng" algn="ctr">
                      <a:solidFill>
                        <a:srgbClr val="D9D9D9"/>
                      </a:solidFill>
                      <a:prstDash val="solid"/>
                      <a:round/>
                      <a:headEnd type="none" w="med" len="med"/>
                      <a:tailEnd type="none" w="med" len="med"/>
                    </a:lnB>
                    <a:solidFill>
                      <a:srgbClr val="FFFFFF"/>
                    </a:solidFill>
                  </a:tcPr>
                </a:tc>
                <a:tc>
                  <a:txBody>
                    <a:bodyPr/>
                    <a:lstStyle/>
                    <a:p>
                      <a:pPr marL="0" algn="l" rtl="0" eaLnBrk="1" fontAlgn="t" latinLnBrk="0" hangingPunct="1"/>
                      <a:r>
                        <a:rPr kumimoji="0" lang="en-US" sz="2800" kern="1200" dirty="0">
                          <a:solidFill>
                            <a:schemeClr val="tx1"/>
                          </a:solidFill>
                          <a:effectLst/>
                          <a:latin typeface="+mn-lt"/>
                          <a:ea typeface="+mn-ea"/>
                          <a:cs typeface="+mn-cs"/>
                        </a:rPr>
                        <a:t>Complaint for Audit</a:t>
                      </a:r>
                    </a:p>
                  </a:txBody>
                  <a:tcPr marL="76200" marR="76200" marT="28575" marB="28575">
                    <a:lnL w="9525" cap="flat" cmpd="sng" algn="ctr">
                      <a:solidFill>
                        <a:srgbClr val="D9D9D9"/>
                      </a:solidFill>
                      <a:prstDash val="solid"/>
                      <a:round/>
                      <a:headEnd type="none" w="med" len="med"/>
                      <a:tailEnd type="none" w="med" len="med"/>
                    </a:lnL>
                    <a:lnR w="9525" cap="flat" cmpd="sng" algn="ctr">
                      <a:solidFill>
                        <a:srgbClr val="D9D9D9"/>
                      </a:solidFill>
                      <a:prstDash val="solid"/>
                      <a:round/>
                      <a:headEnd type="none" w="med" len="med"/>
                      <a:tailEnd type="none" w="med" len="med"/>
                    </a:lnR>
                    <a:lnT w="9525" cap="flat" cmpd="sng" algn="ctr">
                      <a:solidFill>
                        <a:srgbClr val="D9D9D9"/>
                      </a:solidFill>
                      <a:prstDash val="solid"/>
                      <a:round/>
                      <a:headEnd type="none" w="med" len="med"/>
                      <a:tailEnd type="none" w="med" len="med"/>
                    </a:lnT>
                    <a:lnB w="9525" cap="flat" cmpd="sng" algn="ctr">
                      <a:solidFill>
                        <a:srgbClr val="D9D9D9"/>
                      </a:solidFill>
                      <a:prstDash val="solid"/>
                      <a:round/>
                      <a:headEnd type="none" w="med" len="med"/>
                      <a:tailEnd type="none" w="med" len="med"/>
                    </a:lnB>
                    <a:solidFill>
                      <a:srgbClr val="FFFFFF"/>
                    </a:solidFill>
                  </a:tcPr>
                </a:tc>
                <a:extLst>
                  <a:ext uri="{0D108BD9-81ED-4DB2-BD59-A6C34878D82A}">
                    <a16:rowId xmlns:a16="http://schemas.microsoft.com/office/drawing/2014/main" val="10000"/>
                  </a:ext>
                </a:extLst>
              </a:tr>
            </a:tbl>
          </a:graphicData>
        </a:graphic>
      </p:graphicFrame>
      <p:pic>
        <p:nvPicPr>
          <p:cNvPr id="3073" name="Picture 1"/>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82625" y="5443538"/>
            <a:ext cx="7778750" cy="1438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11131496"/>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819912"/>
          </a:xfrm>
        </p:spPr>
        <p:txBody>
          <a:bodyPr/>
          <a:lstStyle/>
          <a:p>
            <a:r>
              <a:rPr lang="en-US" b="1" dirty="0"/>
              <a:t>Board Forms</a:t>
            </a:r>
          </a:p>
        </p:txBody>
      </p:sp>
      <p:sp>
        <p:nvSpPr>
          <p:cNvPr id="7" name="Text Placeholder 6"/>
          <p:cNvSpPr>
            <a:spLocks noGrp="1"/>
          </p:cNvSpPr>
          <p:nvPr>
            <p:ph type="body" idx="1"/>
          </p:nvPr>
        </p:nvSpPr>
        <p:spPr>
          <a:xfrm>
            <a:off x="531812" y="1447800"/>
            <a:ext cx="4040188" cy="533400"/>
          </a:xfrm>
        </p:spPr>
        <p:txBody>
          <a:bodyPr/>
          <a:lstStyle/>
          <a:p>
            <a:r>
              <a:rPr lang="en-US" dirty="0"/>
              <a:t>WCB-190A</a:t>
            </a:r>
          </a:p>
        </p:txBody>
      </p:sp>
      <p:sp>
        <p:nvSpPr>
          <p:cNvPr id="9" name="Text Placeholder 8"/>
          <p:cNvSpPr>
            <a:spLocks noGrp="1"/>
          </p:cNvSpPr>
          <p:nvPr>
            <p:ph type="body" sz="half" idx="3"/>
          </p:nvPr>
        </p:nvSpPr>
        <p:spPr>
          <a:xfrm>
            <a:off x="4576916" y="1447801"/>
            <a:ext cx="4041775" cy="533400"/>
          </a:xfrm>
        </p:spPr>
        <p:txBody>
          <a:bodyPr/>
          <a:lstStyle/>
          <a:p>
            <a:r>
              <a:rPr lang="en-US" dirty="0"/>
              <a:t>WCB-410</a:t>
            </a:r>
          </a:p>
        </p:txBody>
      </p:sp>
      <p:sp>
        <p:nvSpPr>
          <p:cNvPr id="8" name="Content Placeholder 7"/>
          <p:cNvSpPr>
            <a:spLocks noGrp="1"/>
          </p:cNvSpPr>
          <p:nvPr>
            <p:ph sz="quarter" idx="2"/>
          </p:nvPr>
        </p:nvSpPr>
        <p:spPr>
          <a:xfrm>
            <a:off x="381000" y="1981200"/>
            <a:ext cx="4040188" cy="3845720"/>
          </a:xfrm>
        </p:spPr>
        <p:txBody>
          <a:bodyPr>
            <a:normAutofit lnSpcReduction="10000"/>
          </a:bodyPr>
          <a:lstStyle/>
          <a:p>
            <a:r>
              <a:rPr lang="en-US" dirty="0"/>
              <a:t>Three other parties to the petition (EE, ER, IR)</a:t>
            </a:r>
          </a:p>
          <a:p>
            <a:r>
              <a:rPr lang="en-US" dirty="0"/>
              <a:t>You must attend mediation and possible hearing if claim is not resolved at Troubleshooting</a:t>
            </a:r>
          </a:p>
          <a:p>
            <a:r>
              <a:rPr lang="en-US" dirty="0"/>
              <a:t>You could lose the case on behalf of the employee so make sure your documentation supports a work-injury</a:t>
            </a:r>
          </a:p>
        </p:txBody>
      </p:sp>
      <p:sp>
        <p:nvSpPr>
          <p:cNvPr id="10" name="Content Placeholder 9"/>
          <p:cNvSpPr>
            <a:spLocks noGrp="1"/>
          </p:cNvSpPr>
          <p:nvPr>
            <p:ph sz="quarter" idx="4"/>
          </p:nvPr>
        </p:nvSpPr>
        <p:spPr>
          <a:xfrm>
            <a:off x="4645025" y="1981200"/>
            <a:ext cx="4041775" cy="4379120"/>
          </a:xfrm>
        </p:spPr>
        <p:txBody>
          <a:bodyPr/>
          <a:lstStyle/>
          <a:p>
            <a:r>
              <a:rPr lang="en-US" dirty="0"/>
              <a:t>The only other party to the petition is the IR</a:t>
            </a:r>
          </a:p>
          <a:p>
            <a:r>
              <a:rPr lang="en-US" dirty="0"/>
              <a:t>You must have sent the claim via certified mail (you must provide separate notice for each DOS to receive separate penalties)</a:t>
            </a:r>
          </a:p>
          <a:p>
            <a:r>
              <a:rPr lang="en-US" dirty="0"/>
              <a:t>You must provide a position paper upon request</a:t>
            </a:r>
          </a:p>
          <a:p>
            <a:pPr marL="0" indent="0">
              <a:buNone/>
            </a:pPr>
            <a:endParaRPr lang="en-US" dirty="0"/>
          </a:p>
        </p:txBody>
      </p:sp>
      <p:pic>
        <p:nvPicPr>
          <p:cNvPr id="3073"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2625" y="5443538"/>
            <a:ext cx="7778750" cy="1438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27171806"/>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990600"/>
            <a:ext cx="8229600" cy="1143000"/>
          </a:xfrm>
        </p:spPr>
        <p:txBody>
          <a:bodyPr>
            <a:normAutofit fontScale="90000"/>
          </a:bodyPr>
          <a:lstStyle/>
          <a:p>
            <a:r>
              <a:rPr lang="en-US" dirty="0"/>
              <a:t> </a:t>
            </a:r>
            <a:br>
              <a:rPr lang="en-US" dirty="0"/>
            </a:br>
            <a:r>
              <a:rPr lang="en-US" b="1" dirty="0"/>
              <a:t>Provider’s Petition for Payment: </a:t>
            </a:r>
            <a:br>
              <a:rPr lang="en-US" dirty="0"/>
            </a:br>
            <a:r>
              <a:rPr lang="en-US" dirty="0"/>
              <a:t>Form 190-A</a:t>
            </a:r>
          </a:p>
        </p:txBody>
      </p:sp>
      <p:sp>
        <p:nvSpPr>
          <p:cNvPr id="3" name="Content Placeholder 2"/>
          <p:cNvSpPr>
            <a:spLocks noGrp="1"/>
          </p:cNvSpPr>
          <p:nvPr>
            <p:ph idx="1"/>
          </p:nvPr>
        </p:nvSpPr>
        <p:spPr>
          <a:xfrm>
            <a:off x="609600" y="2209801"/>
            <a:ext cx="7933765" cy="2514600"/>
          </a:xfrm>
        </p:spPr>
        <p:txBody>
          <a:bodyPr>
            <a:normAutofit/>
          </a:bodyPr>
          <a:lstStyle/>
          <a:p>
            <a:r>
              <a:rPr lang="en-US" sz="3600" dirty="0"/>
              <a:t>On (</a:t>
            </a:r>
            <a:r>
              <a:rPr lang="en-US" sz="3600" u="sng" dirty="0">
                <a:solidFill>
                  <a:srgbClr val="FF0000"/>
                </a:solidFill>
              </a:rPr>
              <a:t>insert date of injury</a:t>
            </a:r>
            <a:r>
              <a:rPr lang="en-US" sz="3600" dirty="0"/>
              <a:t>), (</a:t>
            </a:r>
            <a:r>
              <a:rPr lang="en-US" sz="3600" u="sng" dirty="0">
                <a:solidFill>
                  <a:srgbClr val="FF0000"/>
                </a:solidFill>
              </a:rPr>
              <a:t>insert employee/patient name</a:t>
            </a:r>
            <a:r>
              <a:rPr lang="en-US" sz="3600" dirty="0"/>
              <a:t>) sustained a work-related injury while working for (</a:t>
            </a:r>
            <a:r>
              <a:rPr lang="en-US" sz="3600" u="sng" dirty="0">
                <a:solidFill>
                  <a:srgbClr val="FF0000"/>
                </a:solidFill>
              </a:rPr>
              <a:t>insert employer/insured name</a:t>
            </a:r>
            <a:r>
              <a:rPr lang="en-US" sz="3600" dirty="0"/>
              <a:t>).</a:t>
            </a:r>
          </a:p>
          <a:p>
            <a:endParaRPr lang="en-US" sz="1200" dirty="0"/>
          </a:p>
        </p:txBody>
      </p:sp>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2625" y="5348288"/>
            <a:ext cx="7778750" cy="1438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24815237"/>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990600"/>
            <a:ext cx="8229600" cy="1143000"/>
          </a:xfrm>
        </p:spPr>
        <p:txBody>
          <a:bodyPr>
            <a:normAutofit fontScale="90000"/>
          </a:bodyPr>
          <a:lstStyle/>
          <a:p>
            <a:r>
              <a:rPr lang="en-US" dirty="0"/>
              <a:t> </a:t>
            </a:r>
            <a:br>
              <a:rPr lang="en-US" dirty="0"/>
            </a:br>
            <a:r>
              <a:rPr lang="en-US" b="1" dirty="0"/>
              <a:t>Provider’s Petition for Payment: </a:t>
            </a:r>
            <a:br>
              <a:rPr lang="en-US" dirty="0"/>
            </a:br>
            <a:r>
              <a:rPr lang="en-US" dirty="0"/>
              <a:t>Form 190-A</a:t>
            </a:r>
          </a:p>
        </p:txBody>
      </p:sp>
      <p:sp>
        <p:nvSpPr>
          <p:cNvPr id="3" name="Content Placeholder 2"/>
          <p:cNvSpPr>
            <a:spLocks noGrp="1"/>
          </p:cNvSpPr>
          <p:nvPr>
            <p:ph idx="1"/>
          </p:nvPr>
        </p:nvSpPr>
        <p:spPr>
          <a:xfrm>
            <a:off x="682625" y="2247901"/>
            <a:ext cx="7933765" cy="3138487"/>
          </a:xfrm>
        </p:spPr>
        <p:txBody>
          <a:bodyPr>
            <a:normAutofit/>
          </a:bodyPr>
          <a:lstStyle/>
          <a:p>
            <a:r>
              <a:rPr lang="en-US" sz="3600" dirty="0"/>
              <a:t>The treatment included (</a:t>
            </a:r>
            <a:r>
              <a:rPr lang="en-US" sz="3600" u="sng" dirty="0">
                <a:solidFill>
                  <a:srgbClr val="FF0000"/>
                </a:solidFill>
              </a:rPr>
              <a:t>describe the treatment provided</a:t>
            </a:r>
            <a:r>
              <a:rPr lang="en-US" sz="3600" dirty="0"/>
              <a:t>) for the employee’s injured.</a:t>
            </a:r>
          </a:p>
        </p:txBody>
      </p:sp>
      <p:pic>
        <p:nvPicPr>
          <p:cNvPr id="717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2625" y="5348288"/>
            <a:ext cx="7778750" cy="1438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47684054"/>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ow">
  <a:themeElements>
    <a:clrScheme name="Waveform">
      <a:dk1>
        <a:sysClr val="windowText" lastClr="000000"/>
      </a:dk1>
      <a:lt1>
        <a:sysClr val="window" lastClr="FFFFFF"/>
      </a:lt1>
      <a:dk2>
        <a:srgbClr val="073E87"/>
      </a:dk2>
      <a:lt2>
        <a:srgbClr val="C6E7FC"/>
      </a:lt2>
      <a:accent1>
        <a:srgbClr val="31B6FD"/>
      </a:accent1>
      <a:accent2>
        <a:srgbClr val="4584D3"/>
      </a:accent2>
      <a:accent3>
        <a:srgbClr val="5BD078"/>
      </a:accent3>
      <a:accent4>
        <a:srgbClr val="A5D028"/>
      </a:accent4>
      <a:accent5>
        <a:srgbClr val="F5C040"/>
      </a:accent5>
      <a:accent6>
        <a:srgbClr val="05E0DB"/>
      </a:accent6>
      <a:hlink>
        <a:srgbClr val="0080FF"/>
      </a:hlink>
      <a:folHlink>
        <a:srgbClr val="5EAEFF"/>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scene3d>
            <a:camera prst="orthographicFront">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4519</TotalTime>
  <Words>8812</Words>
  <Application>Microsoft Office PowerPoint</Application>
  <PresentationFormat>On-screen Show (4:3)</PresentationFormat>
  <Paragraphs>1147</Paragraphs>
  <Slides>185</Slides>
  <Notes>170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185</vt:i4>
      </vt:variant>
    </vt:vector>
  </HeadingPairs>
  <TitlesOfParts>
    <vt:vector size="194" baseType="lpstr">
      <vt:lpstr>Arial</vt:lpstr>
      <vt:lpstr>Arial Black</vt:lpstr>
      <vt:lpstr>Berlin Sans FB Demi</vt:lpstr>
      <vt:lpstr>Calibri</vt:lpstr>
      <vt:lpstr>Constantia</vt:lpstr>
      <vt:lpstr>Times New Roman</vt:lpstr>
      <vt:lpstr>Wingdings</vt:lpstr>
      <vt:lpstr>Wingdings 2</vt:lpstr>
      <vt:lpstr>Flow</vt:lpstr>
      <vt:lpstr>Maine Workers’ Compensation Board</vt:lpstr>
      <vt:lpstr>Acronyms</vt:lpstr>
      <vt:lpstr>Headlines</vt:lpstr>
      <vt:lpstr>Statutory and Regulatory References</vt:lpstr>
      <vt:lpstr>Statutory and Regulatory References</vt:lpstr>
      <vt:lpstr>Rights of Parties as to Medical and Other Services: Act § 206 </vt:lpstr>
      <vt:lpstr>Rights of Parties as to Medical and Other Services: Act § 206 </vt:lpstr>
      <vt:lpstr>Rights of Parties as to Medical and Other Services: Act § 206 </vt:lpstr>
      <vt:lpstr> Employee Not Liable:  Act § 206(13)</vt:lpstr>
      <vt:lpstr> Provisional Medical Payments:  Act § 222</vt:lpstr>
      <vt:lpstr>Statutory and Regulatory References</vt:lpstr>
      <vt:lpstr>PowerPoint Presentation</vt:lpstr>
      <vt:lpstr>Medical Fee Schedule:  Act § 209-A</vt:lpstr>
      <vt:lpstr>Board Rules Chapter 5  aka Maine WC MFS</vt:lpstr>
      <vt:lpstr>PowerPoint Presentation</vt:lpstr>
      <vt:lpstr>Patient Registration</vt:lpstr>
      <vt:lpstr>Patient Registration</vt:lpstr>
      <vt:lpstr>Patient Registration </vt:lpstr>
      <vt:lpstr>Patient Registration</vt:lpstr>
      <vt:lpstr>Patient Registration</vt:lpstr>
      <vt:lpstr>Patient Registration</vt:lpstr>
      <vt:lpstr>Patient Registration: Medicare Set Asides</vt:lpstr>
      <vt:lpstr>Patient Registration:  Medicare Set Asides</vt:lpstr>
      <vt:lpstr>Patient Registration: M-1 Form</vt:lpstr>
      <vt:lpstr>Patient Registration: M-1 Form</vt:lpstr>
      <vt:lpstr>Patient Registration: M-1 Form</vt:lpstr>
      <vt:lpstr>Patient Registration: M-1 Form</vt:lpstr>
      <vt:lpstr>Patient Registration: M-1 Form</vt:lpstr>
      <vt:lpstr>Patient Registration: M-1 Form</vt:lpstr>
      <vt:lpstr>Patient Registration: M-1 Form</vt:lpstr>
      <vt:lpstr>PowerPoint Presentation</vt:lpstr>
      <vt:lpstr>Authorization: MFS Section 1.05</vt:lpstr>
      <vt:lpstr>Medical Information:  Act § 208(2)</vt:lpstr>
      <vt:lpstr>Patient Encounter: M-1 Form</vt:lpstr>
      <vt:lpstr>Patient Encounter: M-1 Form</vt:lpstr>
      <vt:lpstr>Patient Encounter: M-1 Form</vt:lpstr>
      <vt:lpstr>Patient Encounter: M-1 Form</vt:lpstr>
      <vt:lpstr>Medical Information:  Act § 208(1)</vt:lpstr>
      <vt:lpstr>Patient Encounter: Health Care Records</vt:lpstr>
      <vt:lpstr>Patient Encounter: Health Care Records</vt:lpstr>
      <vt:lpstr>Patient Encounter: Health Care Records</vt:lpstr>
      <vt:lpstr>PowerPoint Presentation</vt:lpstr>
      <vt:lpstr>Billing: Timely Filing</vt:lpstr>
      <vt:lpstr>Billing: MFS Section 1.06(1)</vt:lpstr>
      <vt:lpstr>Billing: MFS Section 1.06(1)</vt:lpstr>
      <vt:lpstr>Billing: MFS Section 1.06(2)</vt:lpstr>
      <vt:lpstr>    Billing: MFS Section 1.06(2)</vt:lpstr>
      <vt:lpstr>Billing: Insured Employers</vt:lpstr>
      <vt:lpstr>Billing: MFS Section 1.07(1)</vt:lpstr>
      <vt:lpstr>Billing: MFS Section 3.01</vt:lpstr>
      <vt:lpstr>Billing: MFS Section 4.01</vt:lpstr>
      <vt:lpstr>Billing: Billing Forms</vt:lpstr>
      <vt:lpstr>Billing: Medicare Set Asides</vt:lpstr>
      <vt:lpstr>Billing: Health Care Records</vt:lpstr>
      <vt:lpstr>   Billing: Health Care Records </vt:lpstr>
      <vt:lpstr>Billing: Health Care Records</vt:lpstr>
      <vt:lpstr>Billing: M-1 Form</vt:lpstr>
      <vt:lpstr>Billing: Confirming Coverage</vt:lpstr>
      <vt:lpstr>Billing: Confirming Coverage</vt:lpstr>
      <vt:lpstr>Billing: Confirming Coverage</vt:lpstr>
      <vt:lpstr>Billing: Confirming Coverage</vt:lpstr>
      <vt:lpstr>Billing: Confirming Coverage</vt:lpstr>
      <vt:lpstr>Billing: Confirming Coverage</vt:lpstr>
      <vt:lpstr>Billing: Insurance Groups</vt:lpstr>
      <vt:lpstr>Billing: Insurance Groups</vt:lpstr>
      <vt:lpstr>Billing: Third Party Administrators</vt:lpstr>
      <vt:lpstr>Billing: Third Party Administrators</vt:lpstr>
      <vt:lpstr>Billing: Other Third Parties</vt:lpstr>
      <vt:lpstr>Billing: Confirm Mailing Address</vt:lpstr>
      <vt:lpstr>Billing: Scenario 1</vt:lpstr>
      <vt:lpstr>Billing: Scenario 2</vt:lpstr>
      <vt:lpstr>Billing: Scenario 3</vt:lpstr>
      <vt:lpstr>Billing: Scenario 4</vt:lpstr>
      <vt:lpstr>Billing:  Notice of a Claim</vt:lpstr>
      <vt:lpstr>Billing: Notice of a Claim</vt:lpstr>
      <vt:lpstr>PowerPoint Presentation</vt:lpstr>
      <vt:lpstr>Reimbursement: Medicare Set Asides</vt:lpstr>
      <vt:lpstr>Reimbursement: U&amp;C or MAP</vt:lpstr>
      <vt:lpstr>Reimbursement: Usual and Customary Charge</vt:lpstr>
      <vt:lpstr>Reimbursement: Maximum Allowable Payment (MAP)</vt:lpstr>
      <vt:lpstr>Reimbursement: MFS Section 1.07(2)</vt:lpstr>
      <vt:lpstr>Reimbursement:  MFS Section 1.07(2)</vt:lpstr>
      <vt:lpstr>Reimbursement: MFS Section 1.07(2)</vt:lpstr>
      <vt:lpstr>Reimbursement: MFS Section 1.07(5)</vt:lpstr>
      <vt:lpstr>Reimbursement: MFS Section 1.07(5)</vt:lpstr>
      <vt:lpstr>PowerPoint Presentation</vt:lpstr>
      <vt:lpstr>Provider Review: Jurisdiction</vt:lpstr>
      <vt:lpstr> Provisional Medical Payments:  Act § 222</vt:lpstr>
      <vt:lpstr>Provider Review: Overpayments</vt:lpstr>
      <vt:lpstr>Statute of Limitations:  Act § 306</vt:lpstr>
      <vt:lpstr>Provider Review: Outstanding Bills</vt:lpstr>
      <vt:lpstr>Statute of Limitations:  Act § 306</vt:lpstr>
      <vt:lpstr>Provider Review: Balance Due</vt:lpstr>
      <vt:lpstr>Provider Review: Appeal/Request for Reconsideration</vt:lpstr>
      <vt:lpstr>Payment of bills for medical or health care services: Act § 205(4) </vt:lpstr>
      <vt:lpstr>Board Forms</vt:lpstr>
      <vt:lpstr>Board Forms</vt:lpstr>
      <vt:lpstr>  Provider’s Petition for Payment:  Form 190-A</vt:lpstr>
      <vt:lpstr>  Provider’s Petition for Payment:  Form 190-A</vt:lpstr>
      <vt:lpstr>  Provider’s Petition for Payment:  Form 190-A</vt:lpstr>
      <vt:lpstr>  Provider’s Petition for Payment:  Form 190-A</vt:lpstr>
      <vt:lpstr>Complaint for Penalties: Form 410</vt:lpstr>
      <vt:lpstr>Complaint for Penalties: Form 410</vt:lpstr>
      <vt:lpstr>Complaint for Penalties: Form 410</vt:lpstr>
      <vt:lpstr>Complaint for Penalties: Form 410</vt:lpstr>
      <vt:lpstr>Complaint for Penalties: Form 410</vt:lpstr>
      <vt:lpstr>Complaint for Penalties: Form 410</vt:lpstr>
      <vt:lpstr>Complaint for Audit: Form 282</vt:lpstr>
      <vt:lpstr>Complaint for Audit: Form 282</vt:lpstr>
      <vt:lpstr>Provider Review: Top Reasons Bills are Paid Incorrectly</vt:lpstr>
      <vt:lpstr>Provider Review: Top Reasons Bills are Paid Incorrectly</vt:lpstr>
      <vt:lpstr>Provider Review: Professional Services</vt:lpstr>
      <vt:lpstr>E&amp;M example</vt:lpstr>
      <vt:lpstr>E&amp;M example</vt:lpstr>
      <vt:lpstr>E&amp;M example</vt:lpstr>
      <vt:lpstr>E&amp;M example #2</vt:lpstr>
      <vt:lpstr>E&amp;M example #2</vt:lpstr>
      <vt:lpstr>E&amp;M example #2</vt:lpstr>
      <vt:lpstr>E&amp;M example #3</vt:lpstr>
      <vt:lpstr>E&amp;M example #3</vt:lpstr>
      <vt:lpstr>E&amp;M examples</vt:lpstr>
      <vt:lpstr>E&amp;M examples</vt:lpstr>
      <vt:lpstr>Section 2.03 anesthesia guidelines</vt:lpstr>
      <vt:lpstr>Section 2.03 anesthesia guidelines</vt:lpstr>
      <vt:lpstr>Anesthesia example</vt:lpstr>
      <vt:lpstr>Anesthesia example</vt:lpstr>
      <vt:lpstr>Section 2.04 surgical guidelines</vt:lpstr>
      <vt:lpstr>Surgical example</vt:lpstr>
      <vt:lpstr>Surgical example</vt:lpstr>
      <vt:lpstr>Surgical example #2</vt:lpstr>
      <vt:lpstr>Surgical example #2</vt:lpstr>
      <vt:lpstr>Surgical example #3</vt:lpstr>
      <vt:lpstr>Surgical example #3</vt:lpstr>
      <vt:lpstr>Surgical examples</vt:lpstr>
      <vt:lpstr> Section 2.05 DMEPOS</vt:lpstr>
      <vt:lpstr>DMEPOS example</vt:lpstr>
      <vt:lpstr>DMEPOS example #2</vt:lpstr>
      <vt:lpstr>DMEPOS examples</vt:lpstr>
      <vt:lpstr>Radiology example</vt:lpstr>
      <vt:lpstr>Radiology example</vt:lpstr>
      <vt:lpstr>Radiology example</vt:lpstr>
      <vt:lpstr>Massage therapy example</vt:lpstr>
      <vt:lpstr>Massage therapy example</vt:lpstr>
      <vt:lpstr>Massage therapy example</vt:lpstr>
      <vt:lpstr>Provider Review: Inpatient Facility Fees</vt:lpstr>
      <vt:lpstr>Provider Review: Inpatient Facility Fees continued</vt:lpstr>
      <vt:lpstr>ACH Inpatient Facility Example </vt:lpstr>
      <vt:lpstr>ACH Inpatient Facility Example</vt:lpstr>
      <vt:lpstr>ACH Inpatient Facility Example</vt:lpstr>
      <vt:lpstr>ACH Inpatient Facility Example</vt:lpstr>
      <vt:lpstr>ACH Inpatient Facility Example</vt:lpstr>
      <vt:lpstr>ACH Inpatient Facility Example</vt:lpstr>
      <vt:lpstr>PowerPoint Presentation</vt:lpstr>
      <vt:lpstr>Provider Review: Outpatient Facility Fees</vt:lpstr>
      <vt:lpstr>Provider Review: Outpatient Facility Fees</vt:lpstr>
      <vt:lpstr>Provider Review: Outpatient Facility Fees</vt:lpstr>
      <vt:lpstr>Provider Review: Outpatient Facility Fees</vt:lpstr>
      <vt:lpstr>Provider Review: Outpatient Facility Fees</vt:lpstr>
      <vt:lpstr>Provider Review: Outpatient Facility Fees continued</vt:lpstr>
      <vt:lpstr>CAH Outpatient Facility Example </vt:lpstr>
      <vt:lpstr>CAH Outpatient Facility Example </vt:lpstr>
      <vt:lpstr>CAH Outpatient Facility Example</vt:lpstr>
      <vt:lpstr>CAH Outpatient Facility Example</vt:lpstr>
      <vt:lpstr>CAH Outpatient Facility Example</vt:lpstr>
      <vt:lpstr>CAH Outpatient Facility Example</vt:lpstr>
      <vt:lpstr>CAH Outpatient Facility Example</vt:lpstr>
      <vt:lpstr>CAH Outpatient Facility Example</vt:lpstr>
      <vt:lpstr>CAH Outpatient Facility Example</vt:lpstr>
      <vt:lpstr>ACH Outpatient Facility Example</vt:lpstr>
      <vt:lpstr>ACH Outpatient Facility Example</vt:lpstr>
      <vt:lpstr>ACH Outpatient Facility Example</vt:lpstr>
      <vt:lpstr>ACH Outpatient Facility Example</vt:lpstr>
      <vt:lpstr>ACH Outpatient Facility Example</vt:lpstr>
      <vt:lpstr>ACH Outpatient Facility Example</vt:lpstr>
      <vt:lpstr>ACH Outpatient Facility Example</vt:lpstr>
      <vt:lpstr>ACH Outpatient Facility Example</vt:lpstr>
      <vt:lpstr>Statutory and Regulatory Links</vt:lpstr>
      <vt:lpstr>Statutory and Regulatory Links</vt:lpstr>
      <vt:lpstr>WCB website: www.maine.gov/wcb</vt:lpstr>
      <vt:lpstr>WCB website: www.maine.gov/wcb</vt:lpstr>
      <vt:lpstr>WCB website: www.maine.gov/wcb</vt:lpstr>
      <vt:lpstr>WCB website: Featured Links </vt:lpstr>
      <vt:lpstr>WCB website:  Featured Links</vt:lpstr>
      <vt:lpstr>WCB: Primary Resource</vt:lpstr>
      <vt:lpstr>WCB: Other Resources</vt:lpstr>
    </vt:vector>
  </TitlesOfParts>
  <Company>State of Maine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Maine Workers’ Compensation Board</dc:title>
  <dc:creator>Barriere, Kimberlee</dc:creator>
  <cp:lastModifiedBy>McCarson, Kimberlee</cp:lastModifiedBy>
  <cp:revision>333</cp:revision>
  <cp:lastPrinted>2015-01-16T21:38:35Z</cp:lastPrinted>
  <dcterms:created xsi:type="dcterms:W3CDTF">2012-12-05T14:55:24Z</dcterms:created>
  <dcterms:modified xsi:type="dcterms:W3CDTF">2024-08-06T20:54:30Z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TC102862121033</vt:lpwstr>
  </property>
</Properties>
</file>