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notesMasterIdLst>
    <p:notesMasterId r:id="rId13"/>
  </p:notesMasterIdLst>
  <p:handoutMasterIdLst>
    <p:handoutMasterId r:id="rId14"/>
  </p:handoutMasterIdLst>
  <p:sldIdLst>
    <p:sldId id="312" r:id="rId2"/>
    <p:sldId id="318" r:id="rId3"/>
    <p:sldId id="321" r:id="rId4"/>
    <p:sldId id="313" r:id="rId5"/>
    <p:sldId id="314" r:id="rId6"/>
    <p:sldId id="315" r:id="rId7"/>
    <p:sldId id="320" r:id="rId8"/>
    <p:sldId id="322" r:id="rId9"/>
    <p:sldId id="316" r:id="rId10"/>
    <p:sldId id="319" r:id="rId11"/>
    <p:sldId id="317" r:id="rId12"/>
  </p:sldIdLst>
  <p:sldSz cx="9144000" cy="6858000" type="screen4x3"/>
  <p:notesSz cx="7010400" cy="9296400"/>
  <p:custDataLst>
    <p:tags r:id="rId15"/>
  </p:custDataLst>
  <p:defaultTextStyle>
    <a:defPPr>
      <a:defRPr lang="en-US"/>
    </a:defPPr>
    <a:lvl1pPr algn="l" defTabSz="455613" rtl="0" fontAlgn="base">
      <a:spcBef>
        <a:spcPct val="0"/>
      </a:spcBef>
      <a:spcAft>
        <a:spcPct val="0"/>
      </a:spcAft>
      <a:defRPr kern="1200">
        <a:solidFill>
          <a:schemeClr val="tx1"/>
        </a:solidFill>
        <a:latin typeface="Arial" charset="0"/>
        <a:ea typeface="+mn-ea"/>
        <a:cs typeface="+mn-cs"/>
      </a:defRPr>
    </a:lvl1pPr>
    <a:lvl2pPr marL="455613" indent="1588" algn="l" defTabSz="455613" rtl="0" fontAlgn="base">
      <a:spcBef>
        <a:spcPct val="0"/>
      </a:spcBef>
      <a:spcAft>
        <a:spcPct val="0"/>
      </a:spcAft>
      <a:defRPr kern="1200">
        <a:solidFill>
          <a:schemeClr val="tx1"/>
        </a:solidFill>
        <a:latin typeface="Arial" charset="0"/>
        <a:ea typeface="+mn-ea"/>
        <a:cs typeface="+mn-cs"/>
      </a:defRPr>
    </a:lvl2pPr>
    <a:lvl3pPr marL="912813" indent="1588" algn="l" defTabSz="455613" rtl="0" fontAlgn="base">
      <a:spcBef>
        <a:spcPct val="0"/>
      </a:spcBef>
      <a:spcAft>
        <a:spcPct val="0"/>
      </a:spcAft>
      <a:defRPr kern="1200">
        <a:solidFill>
          <a:schemeClr val="tx1"/>
        </a:solidFill>
        <a:latin typeface="Arial" charset="0"/>
        <a:ea typeface="+mn-ea"/>
        <a:cs typeface="+mn-cs"/>
      </a:defRPr>
    </a:lvl3pPr>
    <a:lvl4pPr marL="1370013" indent="1588" algn="l" defTabSz="455613" rtl="0" fontAlgn="base">
      <a:spcBef>
        <a:spcPct val="0"/>
      </a:spcBef>
      <a:spcAft>
        <a:spcPct val="0"/>
      </a:spcAft>
      <a:defRPr kern="1200">
        <a:solidFill>
          <a:schemeClr val="tx1"/>
        </a:solidFill>
        <a:latin typeface="Arial" charset="0"/>
        <a:ea typeface="+mn-ea"/>
        <a:cs typeface="+mn-cs"/>
      </a:defRPr>
    </a:lvl4pPr>
    <a:lvl5pPr marL="1827213" indent="1588" algn="l" defTabSz="4556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882" autoAdjust="0"/>
    <p:restoredTop sz="74600" autoAdjust="0"/>
  </p:normalViewPr>
  <p:slideViewPr>
    <p:cSldViewPr snapToObjects="1">
      <p:cViewPr>
        <p:scale>
          <a:sx n="60" d="100"/>
          <a:sy n="60" d="100"/>
        </p:scale>
        <p:origin x="-1644" y="-72"/>
      </p:cViewPr>
      <p:guideLst>
        <p:guide orient="horz" pos="2160"/>
        <p:guide pos="2880"/>
      </p:guideLst>
    </p:cSldViewPr>
  </p:slideViewPr>
  <p:outlineViewPr>
    <p:cViewPr>
      <p:scale>
        <a:sx n="33" d="100"/>
        <a:sy n="33" d="100"/>
      </p:scale>
      <p:origin x="0" y="9392"/>
    </p:cViewPr>
  </p:outlineViewPr>
  <p:notesTextViewPr>
    <p:cViewPr>
      <p:scale>
        <a:sx n="100" d="100"/>
        <a:sy n="100" d="100"/>
      </p:scale>
      <p:origin x="0" y="432"/>
    </p:cViewPr>
  </p:notesTextViewPr>
  <p:sorterViewPr>
    <p:cViewPr>
      <p:scale>
        <a:sx n="66" d="100"/>
        <a:sy n="66" d="100"/>
      </p:scale>
      <p:origin x="0" y="0"/>
    </p:cViewPr>
  </p:sorterViewPr>
  <p:notesViewPr>
    <p:cSldViewPr snapToObjects="1">
      <p:cViewPr>
        <p:scale>
          <a:sx n="100" d="100"/>
          <a:sy n="100" d="100"/>
        </p:scale>
        <p:origin x="-1842" y="9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defTabSz="457200">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5" rIns="93167" bIns="46585" rtlCol="0"/>
          <a:lstStyle>
            <a:lvl1pPr algn="r" defTabSz="457200">
              <a:defRPr sz="1200">
                <a:latin typeface="Arial" pitchFamily="34" charset="0"/>
              </a:defRPr>
            </a:lvl1pPr>
          </a:lstStyle>
          <a:p>
            <a:pPr>
              <a:defRPr/>
            </a:pPr>
            <a:fld id="{95F2180B-5FAB-41F5-B059-21F1EEA754F0}" type="datetimeFigureOut">
              <a:rPr lang="en-US"/>
              <a:pPr>
                <a:defRPr/>
              </a:pPr>
              <a:t>8/26/2011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5" rIns="93167" bIns="46585" rtlCol="0" anchor="b"/>
          <a:lstStyle>
            <a:lvl1pPr algn="l" defTabSz="457200">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5" rIns="93167" bIns="46585" rtlCol="0" anchor="b"/>
          <a:lstStyle>
            <a:lvl1pPr algn="r" defTabSz="457200">
              <a:defRPr sz="1200">
                <a:latin typeface="Arial" pitchFamily="34" charset="0"/>
              </a:defRPr>
            </a:lvl1pPr>
          </a:lstStyle>
          <a:p>
            <a:pPr>
              <a:defRPr/>
            </a:pPr>
            <a:fld id="{9B85D9A3-0ED8-4212-B401-D6FC540D428D}" type="slidenum">
              <a:rPr lang="en-US"/>
              <a:pPr>
                <a:defRPr/>
              </a:pPr>
              <a:t>‹#›</a:t>
            </a:fld>
            <a:endParaRPr lang="en-US" dirty="0"/>
          </a:p>
        </p:txBody>
      </p:sp>
    </p:spTree>
    <p:extLst>
      <p:ext uri="{BB962C8B-B14F-4D97-AF65-F5344CB8AC3E}">
        <p14:creationId xmlns:p14="http://schemas.microsoft.com/office/powerpoint/2010/main" val="931643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defTabSz="45720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7" tIns="46585" rIns="93167" bIns="46585" rtlCol="0"/>
          <a:lstStyle>
            <a:lvl1pPr algn="r" defTabSz="457200" fontAlgn="auto">
              <a:spcBef>
                <a:spcPts val="0"/>
              </a:spcBef>
              <a:spcAft>
                <a:spcPts val="0"/>
              </a:spcAft>
              <a:defRPr sz="1200">
                <a:latin typeface="+mn-lt"/>
              </a:defRPr>
            </a:lvl1pPr>
          </a:lstStyle>
          <a:p>
            <a:pPr>
              <a:defRPr/>
            </a:pPr>
            <a:fld id="{3F47576A-1749-4795-8B71-D8594A7E9533}" type="datetimeFigureOut">
              <a:rPr lang="en-US"/>
              <a:pPr>
                <a:defRPr/>
              </a:pPr>
              <a:t>8/26/2011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5" rIns="93167"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5" rIns="93167" bIns="46585" rtlCol="0" anchor="b"/>
          <a:lstStyle>
            <a:lvl1pPr algn="l" defTabSz="45720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5" rIns="93167" bIns="46585" rtlCol="0" anchor="b"/>
          <a:lstStyle>
            <a:lvl1pPr algn="r" defTabSz="457200" fontAlgn="auto">
              <a:spcBef>
                <a:spcPts val="0"/>
              </a:spcBef>
              <a:spcAft>
                <a:spcPts val="0"/>
              </a:spcAft>
              <a:defRPr sz="1200">
                <a:latin typeface="+mn-lt"/>
              </a:defRPr>
            </a:lvl1pPr>
          </a:lstStyle>
          <a:p>
            <a:pPr>
              <a:defRPr/>
            </a:pPr>
            <a:fld id="{76F8FC60-4C9A-440E-BD1F-4FFB7F4D26D7}" type="slidenum">
              <a:rPr lang="en-US"/>
              <a:pPr>
                <a:defRPr/>
              </a:pPr>
              <a:t>‹#›</a:t>
            </a:fld>
            <a:endParaRPr lang="en-US" dirty="0"/>
          </a:p>
        </p:txBody>
      </p:sp>
    </p:spTree>
    <p:extLst>
      <p:ext uri="{BB962C8B-B14F-4D97-AF65-F5344CB8AC3E}">
        <p14:creationId xmlns:p14="http://schemas.microsoft.com/office/powerpoint/2010/main" val="4205372156"/>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Maine</a:t>
            </a:r>
            <a:r>
              <a:rPr lang="en-US" baseline="0" dirty="0" smtClean="0"/>
              <a:t> State Library’s Module on Interviewing 101.</a:t>
            </a:r>
            <a:endParaRPr lang="en-US" dirty="0" smtClean="0"/>
          </a:p>
          <a:p>
            <a:endParaRPr lang="en-US" dirty="0" smtClean="0"/>
          </a:p>
          <a:p>
            <a:r>
              <a:rPr lang="en-US" dirty="0" smtClean="0"/>
              <a:t>Learning how to prepare for an interview is not rocket science.  Preparing for an interview is a competitive tool that must be utilized in today’s tight job market.  </a:t>
            </a:r>
          </a:p>
          <a:p>
            <a:endParaRPr lang="en-US" dirty="0" smtClean="0"/>
          </a:p>
          <a:p>
            <a:r>
              <a:rPr lang="en-US" dirty="0" smtClean="0"/>
              <a:t>Preparing for the interview will not guarantee that you will get the job; however it will definitely increase your chances against other candidates who don’t prepare properly.  </a:t>
            </a:r>
          </a:p>
          <a:p>
            <a:endParaRPr lang="en-US" dirty="0" smtClean="0"/>
          </a:p>
          <a:p>
            <a:r>
              <a:rPr lang="en-US" dirty="0" smtClean="0"/>
              <a:t>The reason that these tips work, is that most people put in minimal time prepping and are in reactive mode during the interview. If you take the time to prepare,  you will clearly stand out above the rest.</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7E7CFBE-9B64-4A34-82FB-3CFE6F4866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457200">
              <a:defRPr/>
            </a:pPr>
            <a:r>
              <a:rPr lang="en-US" dirty="0" smtClean="0"/>
              <a:t>Now it’s your turn to ask questions.  Too many people miss this very important opportunity to get some valuable information about the company.  You can use this information to help you write your thank you letter and focus on some of the things that you discuss during this interview.  Companies do expect that you will have questions for them too.</a:t>
            </a:r>
          </a:p>
          <a:p>
            <a:pPr defTabSz="457200">
              <a:defRPr/>
            </a:pPr>
            <a:endParaRPr lang="en-US" dirty="0" smtClean="0"/>
          </a:p>
          <a:p>
            <a:pPr defTabSz="457200">
              <a:defRPr/>
            </a:pPr>
            <a:r>
              <a:rPr lang="en-US" dirty="0"/>
              <a:t>Asking thoughtful questions will set you apart from the competition. By asking </a:t>
            </a:r>
            <a:r>
              <a:rPr lang="en-US" dirty="0" smtClean="0"/>
              <a:t>questions, </a:t>
            </a:r>
            <a:r>
              <a:rPr lang="en-US" dirty="0"/>
              <a:t>you can also influence the flow of the interview. Ask questions that will then open the door for you to tell an appropriate success story. </a:t>
            </a:r>
            <a:r>
              <a:rPr lang="en-US" dirty="0" smtClean="0"/>
              <a:t>  You </a:t>
            </a:r>
            <a:r>
              <a:rPr lang="en-US" dirty="0"/>
              <a:t>are showcasing your intellect, interest in the job and level of preparedness with this step.  </a:t>
            </a:r>
            <a:r>
              <a:rPr lang="en-US" dirty="0" smtClean="0"/>
              <a:t> You need to come up with some of your own questions; and here are just a few examples:</a:t>
            </a:r>
          </a:p>
          <a:p>
            <a:pPr defTabSz="457200">
              <a:defRPr/>
            </a:pPr>
            <a:endParaRPr lang="en-US" dirty="0" smtClean="0"/>
          </a:p>
          <a:p>
            <a:pPr defTabSz="457200">
              <a:defRPr/>
            </a:pPr>
            <a:r>
              <a:rPr lang="en-US" dirty="0" smtClean="0"/>
              <a:t>The people who do well at your company: what skills and attributes do they usually have? </a:t>
            </a:r>
          </a:p>
          <a:p>
            <a:pPr defTabSz="457200">
              <a:defRPr/>
            </a:pPr>
            <a:r>
              <a:rPr lang="en-US" dirty="0" smtClean="0"/>
              <a:t>What do you like best about working at _____? </a:t>
            </a:r>
          </a:p>
          <a:p>
            <a:pPr defTabSz="457200">
              <a:defRPr/>
            </a:pPr>
            <a:r>
              <a:rPr lang="en-US" dirty="0" smtClean="0"/>
              <a:t>What results are expected? </a:t>
            </a:r>
          </a:p>
          <a:p>
            <a:pPr defTabSz="457200">
              <a:defRPr/>
            </a:pPr>
            <a:r>
              <a:rPr lang="en-US" dirty="0" smtClean="0"/>
              <a:t>What specific problems are you hoping to solve during the first six months? </a:t>
            </a:r>
          </a:p>
          <a:p>
            <a:pPr defTabSz="457200">
              <a:defRPr/>
            </a:pPr>
            <a:r>
              <a:rPr lang="en-US" dirty="0" smtClean="0"/>
              <a:t>Who are the key internal customers? Any special issues with them? </a:t>
            </a:r>
          </a:p>
          <a:p>
            <a:pPr defTabSz="457200">
              <a:defRPr/>
            </a:pPr>
            <a:r>
              <a:rPr lang="en-US" dirty="0" smtClean="0"/>
              <a:t>What happened to the person who had this job before?  (This is actually a very popular question).</a:t>
            </a:r>
          </a:p>
          <a:p>
            <a:pPr defTabSz="457200">
              <a:defRPr/>
            </a:pPr>
            <a:r>
              <a:rPr lang="en-US" dirty="0" smtClean="0"/>
              <a:t>What communication style do you prefer?  </a:t>
            </a:r>
            <a:r>
              <a:rPr lang="en-US" smtClean="0"/>
              <a:t>(People </a:t>
            </a:r>
            <a:r>
              <a:rPr lang="en-US" dirty="0" smtClean="0"/>
              <a:t>like to communicate in ways that make them feel comfortable and in </a:t>
            </a:r>
            <a:r>
              <a:rPr lang="en-US" smtClean="0"/>
              <a:t>control.)</a:t>
            </a:r>
            <a:endParaRPr lang="en-US" dirty="0" smtClean="0"/>
          </a:p>
          <a:p>
            <a:pPr defTabSz="457200">
              <a:defRPr/>
            </a:pPr>
            <a:r>
              <a:rPr lang="en-US" dirty="0" smtClean="0"/>
              <a:t>What is your philosophy regarding on-the-job growth and development? </a:t>
            </a:r>
          </a:p>
          <a:p>
            <a:pPr defTabSz="457200">
              <a:defRPr/>
            </a:pPr>
            <a:r>
              <a:rPr lang="en-US" dirty="0" smtClean="0"/>
              <a:t>What are your goals for this department? </a:t>
            </a:r>
          </a:p>
          <a:p>
            <a:pPr defTabSz="457200">
              <a:defRPr/>
            </a:pPr>
            <a:endParaRPr lang="en-US" dirty="0" smtClean="0"/>
          </a:p>
          <a:p>
            <a:pPr defTabSz="457200">
              <a:defRPr/>
            </a:pPr>
            <a:endParaRPr lang="en-US" dirty="0"/>
          </a:p>
        </p:txBody>
      </p:sp>
      <p:sp>
        <p:nvSpPr>
          <p:cNvPr id="4" name="Slide Number Placeholder 3"/>
          <p:cNvSpPr>
            <a:spLocks noGrp="1"/>
          </p:cNvSpPr>
          <p:nvPr>
            <p:ph type="sldNum" sz="quarter" idx="5"/>
          </p:nvPr>
        </p:nvSpPr>
        <p:spPr/>
        <p:txBody>
          <a:bodyPr/>
          <a:lstStyle/>
          <a:p>
            <a:pPr>
              <a:defRPr/>
            </a:pPr>
            <a:fld id="{BAC78310-03EA-461A-8645-9E9FC9B636F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Taking the time to say thank you after a job interview not only is good interview etiquette, it reinforces your interest in the position. Use your thank you letter, as well, to address any issues and concerns that came up during the interview. </a:t>
            </a:r>
          </a:p>
          <a:p>
            <a:endParaRPr lang="en-US" dirty="0" smtClean="0"/>
          </a:p>
          <a:p>
            <a:r>
              <a:rPr lang="en-US" dirty="0" smtClean="0"/>
              <a:t>You can also consider your thank you as a follow-up sales pitch. Restate why you want the job, what your qualifications are, how you might make contributions to the organization, and so on.</a:t>
            </a:r>
          </a:p>
          <a:p>
            <a:endParaRPr lang="en-US" dirty="0" smtClean="0"/>
          </a:p>
          <a:p>
            <a:r>
              <a:rPr lang="en-US" dirty="0" smtClean="0"/>
              <a:t>Your thank you letter is also the perfect opportunity to discuss anything of importance that you didn't answer as thoroughly as you would have liked during the job interview. Keep in mind though, that your thank you note should be brief and to the point. A couple of brief paragraphs are plenty!</a:t>
            </a:r>
          </a:p>
          <a:p>
            <a:endParaRPr lang="en-US" dirty="0" smtClean="0"/>
          </a:p>
          <a:p>
            <a:r>
              <a:rPr lang="en-US" dirty="0" smtClean="0"/>
              <a:t>I hope this module has helped you in some way in preparing for your next interview.  Just remember, a little preparation will go a long way.  </a:t>
            </a:r>
          </a:p>
          <a:p>
            <a:endParaRPr lang="en-US" dirty="0"/>
          </a:p>
          <a:p>
            <a:r>
              <a:rPr lang="en-US" smtClean="0"/>
              <a:t>Stay </a:t>
            </a:r>
            <a:r>
              <a:rPr lang="en-US" dirty="0" smtClean="0"/>
              <a:t>positive and good hunting.</a:t>
            </a:r>
            <a:endParaRPr lang="en-US" dirty="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09BC2E0-EBEF-489D-8EB5-F2439B564B1F}"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defTabSz="457200">
              <a:defRPr/>
            </a:pPr>
            <a:r>
              <a:rPr lang="en-US" dirty="0" smtClean="0"/>
              <a:t>You may be very surprised to find out that a lot of things get overlooked because you are so focused on finding a job,  you forget some of these important tasks that you need to do before the interview.</a:t>
            </a:r>
          </a:p>
          <a:p>
            <a:pPr defTabSz="457200">
              <a:defRPr/>
            </a:pPr>
            <a:endParaRPr lang="en-US" dirty="0" smtClean="0"/>
          </a:p>
          <a:p>
            <a:pPr defTabSz="457200">
              <a:defRPr/>
            </a:pPr>
            <a:r>
              <a:rPr lang="en-US" dirty="0" smtClean="0"/>
              <a:t>Gas - Make sure that the car has plenty of fuel, you don’t want to stop and get gas and smell like fuel when you go into the interview.</a:t>
            </a:r>
          </a:p>
          <a:p>
            <a:pPr defTabSz="457200">
              <a:defRPr/>
            </a:pPr>
            <a:endParaRPr lang="en-US" dirty="0" smtClean="0"/>
          </a:p>
          <a:p>
            <a:pPr defTabSz="457200">
              <a:defRPr/>
            </a:pPr>
            <a:r>
              <a:rPr lang="en-US" dirty="0" smtClean="0"/>
              <a:t>Clothes  - Checked several days before the interview and not the night before.  Check to see if it is pressed and ready to go.  You don’t want to find out the morning of your interview that your shirt or tie has a stain on it or the suit needs dry cleaning.</a:t>
            </a:r>
          </a:p>
          <a:p>
            <a:pPr defTabSz="457200">
              <a:defRPr/>
            </a:pPr>
            <a:endParaRPr lang="en-US" dirty="0" smtClean="0"/>
          </a:p>
          <a:p>
            <a:pPr defTabSz="457200">
              <a:defRPr/>
            </a:pPr>
            <a:r>
              <a:rPr lang="en-US" dirty="0" smtClean="0"/>
              <a:t>Directions  – I would recommend driving to the interview location the day before to make sure you know where it is, where you are parking and where the office is located.  I would do my dry run at the same time of the day to make sure that traffic will not affect your driving time.  Remember, you need to arrive 10-15 minutes before your interview and that’s in the office,  not walking up to the office.  You can find directions utilizing websites such as MapQuest and Google Maps.  </a:t>
            </a:r>
          </a:p>
          <a:p>
            <a:pPr defTabSz="457200">
              <a:defRPr/>
            </a:pPr>
            <a:endParaRPr lang="en-US" dirty="0" smtClean="0"/>
          </a:p>
          <a:p>
            <a:pPr defTabSz="457200">
              <a:defRPr/>
            </a:pPr>
            <a:r>
              <a:rPr lang="en-US" dirty="0" smtClean="0"/>
              <a:t>Resume - Get this printed the day before.  You don’t want to find out that day that your printer is out of ink.  Make sure it’s printed on a thicker stock than your standard paper.  I recommend utilizing resume paper.  This is the most professional way to present your resume at the interview.  You can find resume paper at most of your office supply stores such as: Wal-Mart, Staples, or OfficeMax.   </a:t>
            </a:r>
          </a:p>
          <a:p>
            <a:pPr defTabSz="457200">
              <a:defRPr/>
            </a:pPr>
            <a:endParaRPr lang="en-US" dirty="0" smtClean="0"/>
          </a:p>
          <a:p>
            <a:pPr defTabSz="457200">
              <a:defRPr/>
            </a:pPr>
            <a:r>
              <a:rPr lang="en-US" dirty="0" smtClean="0"/>
              <a:t>You will want to bring a nice notebook or briefcase, or a nice binder with you to protect your resumes  and a pad and pen to take notes during the interview. It’s ok to take notes during the interview especially when you start to ask your questions. </a:t>
            </a:r>
          </a:p>
          <a:p>
            <a:pPr defTabSz="457200">
              <a:defRPr/>
            </a:pPr>
            <a:endParaRPr lang="en-US" dirty="0" smtClean="0"/>
          </a:p>
          <a:p>
            <a:pPr defTabSz="457200">
              <a:defRPr/>
            </a:pPr>
            <a:r>
              <a:rPr lang="en-US" dirty="0" smtClean="0"/>
              <a:t>Finally make sure that your shoes are shined.  Remember you have only one chance to make that first impression, so lets put our best foot forward and make sure that these little things are all in order.  If you take care of the little things,  the bigger things will fall into place.</a:t>
            </a:r>
            <a:endParaRPr lang="en-US" dirty="0"/>
          </a:p>
        </p:txBody>
      </p:sp>
      <p:sp>
        <p:nvSpPr>
          <p:cNvPr id="4" name="Slide Number Placeholder 3"/>
          <p:cNvSpPr>
            <a:spLocks noGrp="1"/>
          </p:cNvSpPr>
          <p:nvPr>
            <p:ph type="sldNum" sz="quarter" idx="5"/>
          </p:nvPr>
        </p:nvSpPr>
        <p:spPr/>
        <p:txBody>
          <a:bodyPr/>
          <a:lstStyle/>
          <a:p>
            <a:pPr>
              <a:defRPr/>
            </a:pPr>
            <a:fld id="{867530CA-8BAF-4FD7-BB59-A77B3658A95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6425"/>
            <a:ext cx="5607050" cy="4575175"/>
          </a:xfrm>
        </p:spPr>
        <p:txBody>
          <a:bodyPr>
            <a:normAutofit fontScale="92500" lnSpcReduction="20000"/>
          </a:bodyPr>
          <a:lstStyle/>
          <a:p>
            <a:pPr defTabSz="457200">
              <a:defRPr/>
            </a:pPr>
            <a:r>
              <a:rPr lang="en-US" dirty="0" smtClean="0"/>
              <a:t>Lets talk about preparing for the interview. Do your homework! </a:t>
            </a:r>
          </a:p>
          <a:p>
            <a:pPr defTabSz="457200">
              <a:defRPr/>
            </a:pPr>
            <a:r>
              <a:rPr lang="en-US" dirty="0" smtClean="0"/>
              <a:t>Research the company and the position  if possible.  </a:t>
            </a:r>
          </a:p>
          <a:p>
            <a:pPr defTabSz="457200">
              <a:defRPr/>
            </a:pPr>
            <a:r>
              <a:rPr lang="en-US" dirty="0" smtClean="0"/>
              <a:t>Learn about the company’s culture, its products and services. How well are they doing financially and who is the competition. Don’t just visit the company’s website, search for articles and news items about the company. Visit a financial site to get relevant data. Talk with people who work there, former employees or with customers.  See if you can locate information on the people you will meet with at the interview. Try to find your interviewer on LinkedIn.  If you know someone on the inside, try to get some information  from them.  Inside information about the person or persons you are be interviewed by could be very valuable establishing a connection with them.  </a:t>
            </a:r>
          </a:p>
          <a:p>
            <a:pPr defTabSz="457200">
              <a:defRPr/>
            </a:pPr>
            <a:endParaRPr lang="en-US" dirty="0" smtClean="0"/>
          </a:p>
          <a:p>
            <a:pPr defTabSz="457200">
              <a:defRPr/>
            </a:pPr>
            <a:r>
              <a:rPr lang="en-US" dirty="0" smtClean="0"/>
              <a:t>Review your work experiences. Be ready to support past career accomplishments with specific information targeted toward what the company is looking for that particular position. </a:t>
            </a:r>
          </a:p>
          <a:p>
            <a:pPr defTabSz="457200">
              <a:defRPr/>
            </a:pPr>
            <a:r>
              <a:rPr lang="en-US" dirty="0" smtClean="0"/>
              <a:t>Have your facts ready</a:t>
            </a:r>
            <a:r>
              <a:rPr lang="en-US" dirty="0"/>
              <a:t>! This is the foundation for the doing the other steps effectively and it is often totally ignored or done haphazardly</a:t>
            </a:r>
            <a:r>
              <a:rPr lang="en-US" dirty="0" smtClean="0"/>
              <a:t>.</a:t>
            </a:r>
          </a:p>
          <a:p>
            <a:pPr defTabSz="457200">
              <a:defRPr/>
            </a:pPr>
            <a:endParaRPr lang="en-US" dirty="0" smtClean="0"/>
          </a:p>
          <a:p>
            <a:pPr defTabSz="457200">
              <a:defRPr/>
            </a:pPr>
            <a:r>
              <a:rPr lang="en-US" dirty="0" smtClean="0"/>
              <a:t>Resume: When was the last time you had your resume reviewed?  Is all the information on the resume current? Does the format look proper?  You can utilize your local Maine Career Center to assist you in resume preparation.   The Maine Career Center  also has examples on their website.   I have found by utilizing Google,  you can find several examples of a resume at your disposal.   </a:t>
            </a:r>
          </a:p>
          <a:p>
            <a:pPr defTabSz="457200">
              <a:defRPr/>
            </a:pPr>
            <a:endParaRPr lang="en-US" dirty="0" smtClean="0"/>
          </a:p>
          <a:p>
            <a:pPr defTabSz="457200">
              <a:defRPr/>
            </a:pPr>
            <a:r>
              <a:rPr lang="en-US" dirty="0" smtClean="0"/>
              <a:t>Your resume will be the basis that the interviewer will use to formulate questions to ask you. You need to be able to answer in detail any questions about the information that is on your resume. Also review your resume for questions that may come up, i.e. gaps in your employment history, a short job stint or a job change that may appear to be a demotion. You should be able to provide answers to these types of questions without hesitation. Uncertainty will raise red flags in </a:t>
            </a:r>
            <a:r>
              <a:rPr lang="en-US" smtClean="0"/>
              <a:t>the interviewers’ minds.</a:t>
            </a:r>
            <a:endParaRPr lang="en-US" dirty="0" smtClean="0"/>
          </a:p>
          <a:p>
            <a:pPr defTabSz="457200">
              <a:defRPr/>
            </a:pPr>
            <a:endParaRPr lang="en-US" dirty="0"/>
          </a:p>
        </p:txBody>
      </p:sp>
      <p:sp>
        <p:nvSpPr>
          <p:cNvPr id="4" name="Slide Number Placeholder 3"/>
          <p:cNvSpPr>
            <a:spLocks noGrp="1"/>
          </p:cNvSpPr>
          <p:nvPr>
            <p:ph type="sldNum" sz="quarter" idx="5"/>
          </p:nvPr>
        </p:nvSpPr>
        <p:spPr/>
        <p:txBody>
          <a:bodyPr/>
          <a:lstStyle/>
          <a:p>
            <a:pPr>
              <a:defRPr/>
            </a:pPr>
            <a:fld id="{BF5A44F5-530D-4909-9265-ED497D37064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701675" y="4416425"/>
            <a:ext cx="5607050" cy="4651375"/>
          </a:xfrm>
          <a:extLst/>
        </p:spPr>
        <p:txBody>
          <a:bodyPr wrap="square" numCol="1" anchor="t" anchorCtr="0" compatLnSpc="1">
            <a:prstTxWarp prst="textNoShape">
              <a:avLst/>
            </a:prstTxWarp>
            <a:normAutofit lnSpcReduction="10000"/>
          </a:bodyPr>
          <a:lstStyle/>
          <a:p>
            <a:pPr defTabSz="457200">
              <a:defRPr/>
            </a:pPr>
            <a:endParaRPr lang="en-US" sz="1100" dirty="0" smtClean="0"/>
          </a:p>
          <a:p>
            <a:pPr defTabSz="457200">
              <a:defRPr/>
            </a:pPr>
            <a:r>
              <a:rPr lang="en-US" sz="1100" dirty="0" smtClean="0"/>
              <a:t>Take the time to review typical interview questions you will probably be asked during a job interview.  This can help with your responses and will help calm your nerves, because you won't be scrambling for an answer while you're in the interviewer’s hot seat. Practice interviewing with a friend or family member ahead of time and it will be much easier when you're actually in a job interview.</a:t>
            </a:r>
          </a:p>
          <a:p>
            <a:pPr defTabSz="457200">
              <a:defRPr/>
            </a:pPr>
            <a:endParaRPr lang="en-US" sz="1100" dirty="0" smtClean="0"/>
          </a:p>
          <a:p>
            <a:pPr defTabSz="457200">
              <a:defRPr/>
            </a:pPr>
            <a:r>
              <a:rPr lang="en-US" sz="1100" dirty="0" smtClean="0"/>
              <a:t>It is very important to be on time for the interview. On time means ten to fifteen minutes early. Know the interviewer's name and use it during the interview. If you're not sure of the name, call and ask prior to the interview. Remember to bring an extra copy of your resume and a list of references for the interviewer.  I would recommend carrying at least  an additional 3-5 copies.  </a:t>
            </a:r>
          </a:p>
          <a:p>
            <a:pPr defTabSz="457200">
              <a:defRPr/>
            </a:pPr>
            <a:r>
              <a:rPr lang="en-US" sz="1100" dirty="0" smtClean="0"/>
              <a:t>Before entering the building  in which you are interviewing in “</a:t>
            </a:r>
            <a:r>
              <a:rPr lang="en-US" sz="1100" b="1" dirty="0" smtClean="0"/>
              <a:t>Turn Off</a:t>
            </a:r>
            <a:r>
              <a:rPr lang="en-US" sz="1100" dirty="0" smtClean="0"/>
              <a:t>” your cell phone.</a:t>
            </a:r>
          </a:p>
          <a:p>
            <a:pPr defTabSz="457200">
              <a:defRPr/>
            </a:pPr>
            <a:endParaRPr lang="en-US" sz="1100" dirty="0" smtClean="0"/>
          </a:p>
          <a:p>
            <a:pPr defTabSz="457200">
              <a:defRPr/>
            </a:pPr>
            <a:r>
              <a:rPr lang="en-US" sz="1100" dirty="0" smtClean="0"/>
              <a:t>During the interview try to remain as calm as possible. Ask for clarification if you're not sure what's been asked and remember that it is perfectly acceptable to take a moment or two to frame your responses so you can be sure to fully answer the question properly.  Keep it as short as possible but don’t leave out any facts.</a:t>
            </a:r>
          </a:p>
          <a:p>
            <a:pPr defTabSz="457200">
              <a:defRPr/>
            </a:pPr>
            <a:endParaRPr lang="en-US" sz="1100" dirty="0"/>
          </a:p>
          <a:p>
            <a:pPr defTabSz="457200">
              <a:defRPr/>
            </a:pPr>
            <a:r>
              <a:rPr lang="en-US" sz="1100" dirty="0"/>
              <a:t>If you are going to tell a story make sure </a:t>
            </a:r>
            <a:r>
              <a:rPr lang="en-US" sz="1100" dirty="0" smtClean="0"/>
              <a:t>you the story is relevant </a:t>
            </a:r>
            <a:r>
              <a:rPr lang="en-US" sz="1100" dirty="0"/>
              <a:t>to this job </a:t>
            </a:r>
            <a:r>
              <a:rPr lang="en-US" sz="1100" dirty="0" smtClean="0"/>
              <a:t>interview.  Think </a:t>
            </a:r>
            <a:r>
              <a:rPr lang="en-US" sz="1100" dirty="0"/>
              <a:t>about personal stories that show how you handled change, made </a:t>
            </a:r>
            <a:r>
              <a:rPr lang="en-US" sz="1100" dirty="0" smtClean="0"/>
              <a:t>choices under </a:t>
            </a:r>
            <a:r>
              <a:rPr lang="en-US" sz="1100" dirty="0"/>
              <a:t>pressure, or learned lessons from mistakes and </a:t>
            </a:r>
            <a:r>
              <a:rPr lang="en-US" sz="1100" dirty="0" smtClean="0"/>
              <a:t>failures.  A </a:t>
            </a:r>
            <a:r>
              <a:rPr lang="en-US" sz="1100" dirty="0"/>
              <a:t>success story should have the following </a:t>
            </a:r>
            <a:r>
              <a:rPr lang="en-US" sz="1100" dirty="0" smtClean="0"/>
              <a:t>format: describe </a:t>
            </a:r>
            <a:r>
              <a:rPr lang="en-US" sz="1100" dirty="0"/>
              <a:t>a situation or opportunity, explain what you did, and then talk about the specific results achieved. </a:t>
            </a:r>
            <a:r>
              <a:rPr lang="en-US" sz="1100" dirty="0" smtClean="0"/>
              <a:t> Explaining </a:t>
            </a:r>
            <a:r>
              <a:rPr lang="en-US" sz="1100" dirty="0"/>
              <a:t>the results achieved </a:t>
            </a:r>
            <a:r>
              <a:rPr lang="en-US" sz="1100" dirty="0" smtClean="0"/>
              <a:t>is very important. </a:t>
            </a:r>
            <a:r>
              <a:rPr lang="en-US" sz="1100" dirty="0"/>
              <a:t>Most people describe responsibilities or skills but don’t relate them to results</a:t>
            </a:r>
            <a:r>
              <a:rPr lang="en-US" sz="1100" dirty="0" smtClean="0"/>
              <a:t>.  People want to hear about results.</a:t>
            </a:r>
            <a:endParaRPr lang="en-US" dirty="0" smtClean="0"/>
          </a:p>
          <a:p>
            <a:pPr defTabSz="457200">
              <a:defRPr/>
            </a:pPr>
            <a:endParaRPr lang="en-US" dirty="0" smtClean="0"/>
          </a:p>
          <a:p>
            <a:pPr defTabSz="457200">
              <a:defRPr/>
            </a:pPr>
            <a:endParaRPr lang="en-US" dirty="0" smtClean="0"/>
          </a:p>
          <a:p>
            <a:pPr defTabSz="457200">
              <a:defRPr/>
            </a:pPr>
            <a:endParaRPr lang="en-US" dirty="0" smtClean="0"/>
          </a:p>
        </p:txBody>
      </p:sp>
      <p:sp>
        <p:nvSpPr>
          <p:cNvPr id="4" name="Slide Number Placeholder 3"/>
          <p:cNvSpPr>
            <a:spLocks noGrp="1"/>
          </p:cNvSpPr>
          <p:nvPr>
            <p:ph type="sldNum" sz="quarter" idx="5"/>
          </p:nvPr>
        </p:nvSpPr>
        <p:spPr/>
        <p:txBody>
          <a:bodyPr/>
          <a:lstStyle/>
          <a:p>
            <a:pPr>
              <a:defRPr/>
            </a:pPr>
            <a:fld id="{CDB7D55E-3998-4798-BE63-A001041BC9D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normAutofit fontScale="92500" lnSpcReduction="20000"/>
          </a:bodyPr>
          <a:lstStyle/>
          <a:p>
            <a:pPr defTabSz="457200">
              <a:defRPr/>
            </a:pPr>
            <a:r>
              <a:rPr lang="en-US" sz="1100" dirty="0" smtClean="0"/>
              <a:t>Did you know that your body language can say a lot more about you than your words can during a job interview?  You need to focus on speaking  through your appearance and body language.  You want to create a positive impression so that you land the job!  If you have a passion for that type of job, make sure your body language and your tone of voice show this to the interviewer. Your body language will send signals and information about you just by the way you present yourself during the interview.</a:t>
            </a:r>
          </a:p>
          <a:p>
            <a:pPr defTabSz="457200">
              <a:defRPr/>
            </a:pPr>
            <a:endParaRPr lang="en-US" sz="1100" dirty="0" smtClean="0"/>
          </a:p>
          <a:p>
            <a:pPr defTabSz="457200">
              <a:defRPr/>
            </a:pPr>
            <a:r>
              <a:rPr lang="en-US" sz="1100" dirty="0" smtClean="0"/>
              <a:t>What you don’t say in an interview is just as important of what you do say.  How you dress, your communications skills, and your body language will all be evaluated by the interviewer.  There are basically three elements in any face-to-face communication: words, tone of voice and body language.  These three elements account differently for the meaning of the message:  Words account for 7%, Tone of voice accounts for 38% and your body language accounts for 55% of the message.  </a:t>
            </a:r>
          </a:p>
          <a:p>
            <a:pPr defTabSz="457200">
              <a:defRPr/>
            </a:pPr>
            <a:endParaRPr lang="en-US" sz="1100" dirty="0" smtClean="0"/>
          </a:p>
          <a:p>
            <a:pPr defTabSz="457200">
              <a:defRPr/>
            </a:pPr>
            <a:r>
              <a:rPr lang="en-US" sz="1100" dirty="0" smtClean="0"/>
              <a:t>The evaluation of your non-verbal communication will begin as soon as you enter the business in which you are applying and continue until the interview is finished.  Remember, you are being evaluated by the receptionist  too, so be very professional while waiting for your interview.</a:t>
            </a:r>
          </a:p>
          <a:p>
            <a:pPr defTabSz="457200">
              <a:defRPr/>
            </a:pPr>
            <a:endParaRPr lang="en-US" sz="1100" dirty="0" smtClean="0"/>
          </a:p>
          <a:p>
            <a:pPr defTabSz="457200">
              <a:defRPr/>
            </a:pPr>
            <a:r>
              <a:rPr lang="en-US" sz="1100" dirty="0" smtClean="0"/>
              <a:t>Dress professionally, this is where a lot of candidates don’t make the cut because they are dressed inappropriately, or they are chewing gum or drinking coffee when they arrive.  </a:t>
            </a:r>
          </a:p>
          <a:p>
            <a:pPr defTabSz="457200">
              <a:defRPr/>
            </a:pPr>
            <a:endParaRPr lang="en-US" sz="1100" dirty="0" smtClean="0"/>
          </a:p>
          <a:p>
            <a:pPr defTabSz="457200">
              <a:defRPr/>
            </a:pPr>
            <a:r>
              <a:rPr lang="en-US" sz="1100" dirty="0" smtClean="0"/>
              <a:t>Its important to make eye contact with the interviewer when answering their questions.  </a:t>
            </a:r>
          </a:p>
          <a:p>
            <a:pPr defTabSz="457200">
              <a:defRPr/>
            </a:pPr>
            <a:endParaRPr lang="en-US" sz="1100" dirty="0" smtClean="0"/>
          </a:p>
          <a:p>
            <a:pPr defTabSz="457200">
              <a:defRPr/>
            </a:pPr>
            <a:r>
              <a:rPr lang="en-US" sz="1100" dirty="0" smtClean="0"/>
              <a:t>Stay relaxed and show your personality but don’t over do it.</a:t>
            </a:r>
          </a:p>
          <a:p>
            <a:pPr defTabSz="457200">
              <a:defRPr/>
            </a:pPr>
            <a:endParaRPr lang="en-US" sz="1100" dirty="0" smtClean="0"/>
          </a:p>
          <a:p>
            <a:pPr defTabSz="457200">
              <a:defRPr/>
            </a:pPr>
            <a:r>
              <a:rPr lang="en-US" sz="1100" dirty="0" smtClean="0"/>
              <a:t>Relax and lean forward so you seem interested and engaged.</a:t>
            </a:r>
          </a:p>
          <a:p>
            <a:pPr defTabSz="457200">
              <a:defRPr/>
            </a:pPr>
            <a:endParaRPr lang="en-US" sz="1100" dirty="0"/>
          </a:p>
          <a:p>
            <a:pPr defTabSz="457200">
              <a:defRPr/>
            </a:pPr>
            <a:r>
              <a:rPr lang="en-US" sz="1100" dirty="0" smtClean="0"/>
              <a:t>Show some enthusiasm, but don’t over do it.</a:t>
            </a:r>
            <a:br>
              <a:rPr lang="en-US" sz="1100" dirty="0" smtClean="0"/>
            </a:br>
            <a:endParaRPr lang="en-US" sz="1100" dirty="0" smtClean="0"/>
          </a:p>
        </p:txBody>
      </p:sp>
      <p:sp>
        <p:nvSpPr>
          <p:cNvPr id="4" name="Slide Number Placeholder 3"/>
          <p:cNvSpPr>
            <a:spLocks noGrp="1"/>
          </p:cNvSpPr>
          <p:nvPr>
            <p:ph type="sldNum" sz="quarter" idx="5"/>
          </p:nvPr>
        </p:nvSpPr>
        <p:spPr/>
        <p:txBody>
          <a:bodyPr/>
          <a:lstStyle/>
          <a:p>
            <a:pPr>
              <a:defRPr/>
            </a:pPr>
            <a:fld id="{ADAFAE41-3D5A-4753-B58C-DD9612E3994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701675" y="4416425"/>
            <a:ext cx="5607050" cy="4413250"/>
          </a:xfrm>
          <a:extLst/>
        </p:spPr>
        <p:txBody>
          <a:bodyPr wrap="square" numCol="1" anchor="t" anchorCtr="0" compatLnSpc="1">
            <a:prstTxWarp prst="textNoShape">
              <a:avLst/>
            </a:prstTxWarp>
            <a:normAutofit fontScale="92500" lnSpcReduction="20000"/>
          </a:bodyPr>
          <a:lstStyle/>
          <a:p>
            <a:pPr defTabSz="457200">
              <a:defRPr/>
            </a:pPr>
            <a:r>
              <a:rPr lang="en-US" dirty="0" smtClean="0"/>
              <a:t>Lets cover phone interviews.  There are two main types of phone interviews - expected and unexpected. In order to be prepared for the unexpected phone call, make sure you have access to proper materials near your phone or desk. Have your notes on the company near by,  along with a recent copy of your resume. Your resume will allow you to easily answer questions about your past experiences.  You should also already have several questions jotted down for the interviewer.  Trying to come up with these at the end of the interview can be difficult at times.  Also when you ask questions about the company, it shows you did your homework researching them.  Having access to a notepad and a pen is probably a good idea as well.</a:t>
            </a:r>
          </a:p>
          <a:p>
            <a:pPr defTabSz="457200">
              <a:defRPr/>
            </a:pPr>
            <a:endParaRPr lang="en-US" dirty="0" smtClean="0"/>
          </a:p>
          <a:p>
            <a:pPr defTabSz="457200">
              <a:defRPr/>
            </a:pPr>
            <a:r>
              <a:rPr lang="en-US" dirty="0" smtClean="0"/>
              <a:t>If you have the option and it is an expected call, use a landline vs. a cell phone.  The landline will give you better quality and no chances of dropping the call.</a:t>
            </a:r>
          </a:p>
          <a:p>
            <a:pPr defTabSz="457200">
              <a:defRPr/>
            </a:pPr>
            <a:endParaRPr lang="en-US" dirty="0" smtClean="0"/>
          </a:p>
          <a:p>
            <a:pPr defTabSz="457200">
              <a:defRPr/>
            </a:pPr>
            <a:r>
              <a:rPr lang="en-US" dirty="0" smtClean="0"/>
              <a:t>If you are taking the call on a cell phone, make sure there is no wind.  Wind noise can be very distracting and could hinder the caller from hearing your responses.</a:t>
            </a:r>
          </a:p>
          <a:p>
            <a:pPr defTabSz="457200">
              <a:defRPr/>
            </a:pPr>
            <a:endParaRPr lang="en-US" dirty="0" smtClean="0"/>
          </a:p>
          <a:p>
            <a:pPr defTabSz="457200">
              <a:defRPr/>
            </a:pPr>
            <a:r>
              <a:rPr lang="en-US" dirty="0" smtClean="0"/>
              <a:t>For expected interviews, make sure you have a space set aside that is free of distractions. Keep a glass of water nearby in case you need to clear your throat, and of course, make sure to use the restroom before the call. Have a copy of your resume and any research you have done on the employer nearby. Keep a pen and paper on hand.</a:t>
            </a:r>
          </a:p>
          <a:p>
            <a:pPr defTabSz="457200">
              <a:defRPr/>
            </a:pPr>
            <a:endParaRPr lang="en-US" dirty="0" smtClean="0"/>
          </a:p>
          <a:p>
            <a:pPr defTabSz="457200">
              <a:defRPr/>
            </a:pPr>
            <a:r>
              <a:rPr lang="en-US" dirty="0" smtClean="0"/>
              <a:t>Remember, phone interviews are just as much of an interview as a traditional meeting and are just as important.  Most companies will screen candidates by utilizing phone interviews to cut down on the pool of candidates before conducting a face-to-face interview.  This is your only chance to get that second interview so remember to follow your checklist and show them you are the candidate for them.</a:t>
            </a:r>
          </a:p>
          <a:p>
            <a:pPr defTabSz="457200">
              <a:defRPr/>
            </a:pPr>
            <a:endParaRPr lang="en-US" dirty="0" smtClean="0"/>
          </a:p>
          <a:p>
            <a:pPr defTabSz="457200">
              <a:defRPr/>
            </a:pPr>
            <a:r>
              <a:rPr lang="en-US" dirty="0" smtClean="0"/>
              <a:t>When answering their questions, make sure you talk about your results and not just your skill sets.  Companies are looking for people who can give them results.</a:t>
            </a:r>
            <a:endParaRPr lang="en-US" dirty="0"/>
          </a:p>
          <a:p>
            <a:pPr defTabSz="457200">
              <a:defRPr/>
            </a:pPr>
            <a:endParaRPr lang="en-US" dirty="0" smtClean="0"/>
          </a:p>
          <a:p>
            <a:pPr defTabSz="457200">
              <a:defRPr/>
            </a:pPr>
            <a:endParaRPr lang="en-US" dirty="0" smtClean="0"/>
          </a:p>
        </p:txBody>
      </p:sp>
      <p:sp>
        <p:nvSpPr>
          <p:cNvPr id="4" name="Slide Number Placeholder 3"/>
          <p:cNvSpPr>
            <a:spLocks noGrp="1"/>
          </p:cNvSpPr>
          <p:nvPr>
            <p:ph type="sldNum" sz="quarter" idx="5"/>
          </p:nvPr>
        </p:nvSpPr>
        <p:spPr/>
        <p:txBody>
          <a:bodyPr/>
          <a:lstStyle/>
          <a:p>
            <a:pPr>
              <a:defRPr/>
            </a:pPr>
            <a:fld id="{E23124C2-94E4-42D1-A22B-F189471DEA7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defTabSz="457200">
              <a:defRPr/>
            </a:pPr>
            <a:r>
              <a:rPr lang="en-US" dirty="0" smtClean="0"/>
              <a:t>Continuing on phone interviews, know your comfort zone. Some people perform best in a quiet room, while others prefer to pace around. If sitting still is your style, a room free of distractions is best.   </a:t>
            </a:r>
          </a:p>
          <a:p>
            <a:pPr defTabSz="457200">
              <a:defRPr/>
            </a:pPr>
            <a:endParaRPr lang="en-US" dirty="0" smtClean="0"/>
          </a:p>
          <a:p>
            <a:pPr defTabSz="457200">
              <a:defRPr/>
            </a:pPr>
            <a:r>
              <a:rPr lang="en-US" dirty="0" smtClean="0"/>
              <a:t>Smile. Negativity or a uneasy attitude can easily show itself over a phone call.  You  can hear a smile over the phone.  You want to come off of being positive about this experience.  Before the interview, consider spending a few minutes relaxing and focusing on what you want to talk about.  You should have already practiced this interview with your spouse or a friend.  You also want to disable call-waiting if possible, if not, ignore the call should one pop in.</a:t>
            </a:r>
          </a:p>
          <a:p>
            <a:pPr defTabSz="457200">
              <a:defRPr/>
            </a:pPr>
            <a:endParaRPr lang="en-US" dirty="0" smtClean="0"/>
          </a:p>
          <a:p>
            <a:pPr defTabSz="457200">
              <a:defRPr/>
            </a:pPr>
            <a:r>
              <a:rPr lang="en-US" dirty="0" smtClean="0"/>
              <a:t>This may come off as strange but properly dressing in at least a business casual attire will make a big difference in your ability to focus on the interview. Wearing the right clothes and taking a serious approach to the call will help you maintain a professional attitude regardless of your surroundings.</a:t>
            </a:r>
          </a:p>
          <a:p>
            <a:pPr defTabSz="457200">
              <a:defRPr/>
            </a:pPr>
            <a:endParaRPr lang="en-US" dirty="0" smtClean="0"/>
          </a:p>
          <a:p>
            <a:pPr defTabSz="457200">
              <a:defRPr/>
            </a:pPr>
            <a:r>
              <a:rPr lang="en-US" dirty="0" smtClean="0"/>
              <a:t>You wouldn’t chew gum for an interview, same rule applies here.  I would also not recommend smoking or eating during a phone interview.  Do nothing that may interfere with your vocal chords during the interview.</a:t>
            </a:r>
          </a:p>
          <a:p>
            <a:pPr defTabSz="457200">
              <a:defRPr/>
            </a:pPr>
            <a:endParaRPr lang="en-US" dirty="0" smtClean="0"/>
          </a:p>
          <a:p>
            <a:pPr defTabSz="457200">
              <a:defRPr/>
            </a:pPr>
            <a:r>
              <a:rPr lang="en-US" dirty="0" smtClean="0"/>
              <a:t>Next we need to focus on listening. Without the visual communication of an in-person interview, it can be tough to know when to stop talking. If your nerves are high and your blood is flowing, you can easily make the mistake of saying too much. Make sure to speak slowly. When you have answered the question, allow for that possibly uncomfortable moment of silence. This will let the interviewer know that you are through, and then they will proceed. Listen and wait for them to finish with their next question, and then proceed. Take notes on the key aspects of each question.  </a:t>
            </a:r>
          </a:p>
          <a:p>
            <a:pPr defTabSz="457200">
              <a:defRPr/>
            </a:pPr>
            <a:endParaRPr lang="en-US" dirty="0" smtClean="0"/>
          </a:p>
          <a:p>
            <a:pPr defTabSz="457200">
              <a:defRPr/>
            </a:pPr>
            <a:r>
              <a:rPr lang="en-US" dirty="0" smtClean="0"/>
              <a:t>Lastly, do not use a speaker phone, this can come off as muffled on the other end, also remember to get the interviewer’s name and position so that you can send them a thank you note.</a:t>
            </a:r>
          </a:p>
          <a:p>
            <a:pPr defTabSz="457200">
              <a:defRPr/>
            </a:pPr>
            <a:endParaRPr lang="en-US" dirty="0"/>
          </a:p>
        </p:txBody>
      </p:sp>
      <p:sp>
        <p:nvSpPr>
          <p:cNvPr id="4" name="Slide Number Placeholder 3"/>
          <p:cNvSpPr>
            <a:spLocks noGrp="1"/>
          </p:cNvSpPr>
          <p:nvPr>
            <p:ph type="sldNum" sz="quarter" idx="5"/>
          </p:nvPr>
        </p:nvSpPr>
        <p:spPr/>
        <p:txBody>
          <a:bodyPr/>
          <a:lstStyle/>
          <a:p>
            <a:pPr>
              <a:defRPr/>
            </a:pPr>
            <a:fld id="{943C99E5-5716-406C-9E9E-78806A41272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If you are conducting a video conferencing interview, the same rules as a live interview apply.  So lets review some of those rules:</a:t>
            </a:r>
          </a:p>
          <a:p>
            <a:pPr>
              <a:defRPr/>
            </a:pPr>
            <a:endParaRPr lang="en-US" dirty="0" smtClean="0"/>
          </a:p>
          <a:p>
            <a:pPr>
              <a:defRPr/>
            </a:pPr>
            <a:r>
              <a:rPr lang="en-US" dirty="0" smtClean="0"/>
              <a:t>Do your homework on the company and be prepared with your questions.  Most candidates forget this important part.  Doing research shows them that you are serious and well prepared.  This step can separate you from your competitors.</a:t>
            </a:r>
          </a:p>
          <a:p>
            <a:pPr>
              <a:defRPr/>
            </a:pPr>
            <a:endParaRPr lang="en-US" dirty="0" smtClean="0"/>
          </a:p>
          <a:p>
            <a:pPr>
              <a:defRPr/>
            </a:pPr>
            <a:r>
              <a:rPr lang="en-US" dirty="0" smtClean="0"/>
              <a:t>Dress professionally.  Just because you don’t have to go there doesn't mean you can relax when it comes to your attire.  You need to wear the same clothes as if you were conducting a  face-to-face interview.</a:t>
            </a:r>
          </a:p>
          <a:p>
            <a:pPr>
              <a:defRPr/>
            </a:pPr>
            <a:endParaRPr lang="en-US" dirty="0" smtClean="0"/>
          </a:p>
          <a:p>
            <a:pPr>
              <a:defRPr/>
            </a:pPr>
            <a:r>
              <a:rPr lang="en-US" dirty="0" smtClean="0"/>
              <a:t>Lastly body language, can say a lot more about you than your words during a job interview.  You need to focus on speaking  through your appearance and body language.  You want to create a positive impression so that you land the job!  If you have a passion for that type of job make sure your body language and your tone of voice show this to the interviewer.</a:t>
            </a:r>
          </a:p>
          <a:p>
            <a:pPr>
              <a:defRPr/>
            </a:pPr>
            <a:endParaRPr lang="en-US" dirty="0" smtClean="0"/>
          </a:p>
          <a:p>
            <a:pPr>
              <a:defRPr/>
            </a:pPr>
            <a:r>
              <a:rPr lang="en-US" dirty="0" smtClean="0"/>
              <a:t>If you are going to tell a story make sure you tailor it so that it is relevant to this job interview. Think about personal stories that show how you handled change, made choices under pressure, or learned lessons from mistakes and failures.   Remember to focus your answers on results.</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BEB8380E-1BA3-4846-920F-49CFA88105B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defTabSz="457200">
              <a:defRPr/>
            </a:pPr>
            <a:r>
              <a:rPr lang="en-US" dirty="0"/>
              <a:t>Most hiring managers have received no training on how to get the most out of an interview. They are also very busy with their jobs and put little effort in preparing for an interview</a:t>
            </a:r>
            <a:r>
              <a:rPr lang="en-US" dirty="0" smtClean="0"/>
              <a:t>.  </a:t>
            </a:r>
            <a:r>
              <a:rPr lang="en-US" dirty="0"/>
              <a:t>So remember, </a:t>
            </a:r>
            <a:r>
              <a:rPr lang="en-US" dirty="0" smtClean="0"/>
              <a:t>it’s </a:t>
            </a:r>
            <a:r>
              <a:rPr lang="en-US" dirty="0"/>
              <a:t>not usually the most qualified candidate who gets the offer, it is the one who has interviewed the best</a:t>
            </a:r>
            <a:r>
              <a:rPr lang="en-US" dirty="0" smtClean="0"/>
              <a:t>.  So what are some of those questions you may expect?</a:t>
            </a:r>
          </a:p>
          <a:p>
            <a:pPr defTabSz="457200">
              <a:defRPr/>
            </a:pPr>
            <a:endParaRPr lang="en-US" sz="1100" dirty="0" smtClean="0"/>
          </a:p>
          <a:p>
            <a:pPr defTabSz="457200">
              <a:defRPr/>
            </a:pPr>
            <a:r>
              <a:rPr lang="en-US" sz="1100" dirty="0" smtClean="0"/>
              <a:t>Previous employer, name of company, position title and description, dates of employment. Have this information down cold, you don’t want to be stumbling through these answers, so practice this.</a:t>
            </a:r>
          </a:p>
          <a:p>
            <a:pPr defTabSz="457200">
              <a:defRPr/>
            </a:pPr>
            <a:endParaRPr lang="en-US" sz="1100" dirty="0" smtClean="0"/>
          </a:p>
          <a:p>
            <a:pPr defTabSz="457200">
              <a:defRPr/>
            </a:pPr>
            <a:r>
              <a:rPr lang="en-US" sz="1100" dirty="0" smtClean="0"/>
              <a:t>What were your responsibilities? Try to focus on the responsibilities that match those responsibilities that the new company is asking for.  This will go a long way in showing your qualifications for the new position.</a:t>
            </a:r>
          </a:p>
          <a:p>
            <a:pPr defTabSz="457200">
              <a:defRPr/>
            </a:pPr>
            <a:endParaRPr lang="en-US" sz="1100" dirty="0" smtClean="0"/>
          </a:p>
          <a:p>
            <a:pPr defTabSz="457200">
              <a:defRPr/>
            </a:pPr>
            <a:r>
              <a:rPr lang="en-US" sz="1100" dirty="0" smtClean="0"/>
              <a:t>What did you like or dislike about your previous job?</a:t>
            </a:r>
          </a:p>
          <a:p>
            <a:pPr defTabSz="457200">
              <a:defRPr/>
            </a:pPr>
            <a:endParaRPr lang="en-US" sz="1100" dirty="0" smtClean="0"/>
          </a:p>
          <a:p>
            <a:pPr defTabSz="457200">
              <a:defRPr/>
            </a:pPr>
            <a:r>
              <a:rPr lang="en-US" sz="1100" dirty="0" smtClean="0"/>
              <a:t>What was the biggest accomplishment / failure in this position? </a:t>
            </a:r>
          </a:p>
          <a:p>
            <a:pPr defTabSz="457200">
              <a:defRPr/>
            </a:pPr>
            <a:endParaRPr lang="en-US" sz="1100" dirty="0" smtClean="0"/>
          </a:p>
          <a:p>
            <a:pPr defTabSz="457200">
              <a:defRPr/>
            </a:pPr>
            <a:r>
              <a:rPr lang="en-US" sz="1100" dirty="0" smtClean="0"/>
              <a:t>Who was your best boss and who was the worst?  Now this is a tough one so I provided an example on how to answer this question without stepping on anyone's toes.  I've learned from each boss I've had. From the good ones, what to do, from the challenging ones - what not to do.  I've honestly learned something from each boss I've had.</a:t>
            </a:r>
          </a:p>
          <a:p>
            <a:pPr defTabSz="457200">
              <a:defRPr/>
            </a:pPr>
            <a:endParaRPr lang="en-US" sz="1100" dirty="0" smtClean="0"/>
          </a:p>
          <a:p>
            <a:pPr defTabSz="457200">
              <a:defRPr/>
            </a:pPr>
            <a:r>
              <a:rPr lang="en-US" sz="1100" dirty="0" smtClean="0"/>
              <a:t>Why are you leaving your job/resign/quit?  Make sure you have responses ready for this question, it will come up.</a:t>
            </a:r>
          </a:p>
          <a:p>
            <a:pPr defTabSz="457200">
              <a:defRPr/>
            </a:pPr>
            <a:endParaRPr lang="en-US" sz="1100" dirty="0" smtClean="0"/>
          </a:p>
          <a:p>
            <a:pPr defTabSz="457200">
              <a:defRPr/>
            </a:pPr>
            <a:r>
              <a:rPr lang="en-US" sz="1100" dirty="0" smtClean="0"/>
              <a:t>What is your greatest strength? This is one of the easier interview questions you'll be asked. When you are asked questions about your strengths, it's important to discuss attributes that will qualify you for the job.  Remember to focus on the results.  How you impacted the success of your last employer.</a:t>
            </a:r>
          </a:p>
          <a:p>
            <a:pPr defTabSz="457200">
              <a:defRPr/>
            </a:pPr>
            <a:endParaRPr lang="en-US" sz="1100" dirty="0" smtClean="0"/>
          </a:p>
          <a:p>
            <a:pPr defTabSz="457200">
              <a:defRPr/>
            </a:pPr>
            <a:r>
              <a:rPr lang="en-US" sz="1100" dirty="0" smtClean="0"/>
              <a:t>What is your greatest weakness? Here is an example </a:t>
            </a:r>
            <a:r>
              <a:rPr lang="en-US" sz="1100" dirty="0"/>
              <a:t> </a:t>
            </a:r>
            <a:r>
              <a:rPr lang="en-US" sz="1100" dirty="0" smtClean="0"/>
              <a:t>for that question:  Notice I turn the weakness into a positive.  I tend to always push the bar higher.  I don’t like to settle for mediocrity; therefore, I tend to push my teams a little harder than other supervisors.  I sometimes  appear to be a perfectionist or someone who is never satisfied.</a:t>
            </a:r>
          </a:p>
        </p:txBody>
      </p:sp>
      <p:sp>
        <p:nvSpPr>
          <p:cNvPr id="4" name="Slide Number Placeholder 3"/>
          <p:cNvSpPr>
            <a:spLocks noGrp="1"/>
          </p:cNvSpPr>
          <p:nvPr>
            <p:ph type="sldNum" sz="quarter" idx="5"/>
          </p:nvPr>
        </p:nvSpPr>
        <p:spPr/>
        <p:txBody>
          <a:bodyPr/>
          <a:lstStyle/>
          <a:p>
            <a:pPr>
              <a:defRPr/>
            </a:pPr>
            <a:fld id="{88C42E55-1584-4590-B307-267A56B7732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Master" Target="../slideMasters/slideMaster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custDataLst>
                <p:tags r:id="rId3"/>
              </p:custDataLst>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6" name="Rectangle 4"/>
            <p:cNvSpPr>
              <a:spLocks noChangeArrowheads="1"/>
            </p:cNvSpPr>
            <p:nvPr>
              <p:custDataLst>
                <p:tags r:id="rId4"/>
              </p:custDataLst>
            </p:nvPr>
          </p:nvSpPr>
          <p:spPr bwMode="hidden">
            <a:xfrm>
              <a:off x="1081" y="1065"/>
              <a:ext cx="4679" cy="1596"/>
            </a:xfrm>
            <a:prstGeom prst="rect">
              <a:avLst/>
            </a:prstGeom>
            <a:solidFill>
              <a:schemeClr val="bg2"/>
            </a:solidFill>
            <a:ln w="9525">
              <a:noFill/>
              <a:miter lim="800000"/>
              <a:headEnd/>
              <a:tailEnd/>
            </a:ln>
          </p:spPr>
          <p:txBody>
            <a:bodyPr/>
            <a:lstStyle/>
            <a:p>
              <a:endParaRPr 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p:custDataLst>
                  <p:tags r:id="rId5"/>
                </p:custDataLst>
              </p:nvPr>
            </p:nvSpPr>
            <p:spPr bwMode="auto">
              <a:xfrm>
                <a:off x="361" y="2257"/>
                <a:ext cx="363" cy="404"/>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9" name="Rectangle 7"/>
              <p:cNvSpPr>
                <a:spLocks noChangeArrowheads="1"/>
              </p:cNvSpPr>
              <p:nvPr>
                <p:custDataLst>
                  <p:tags r:id="rId6"/>
                </p:custDataLst>
              </p:nvPr>
            </p:nvSpPr>
            <p:spPr bwMode="auto">
              <a:xfrm>
                <a:off x="1081" y="1065"/>
                <a:ext cx="362" cy="405"/>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0" name="Rectangle 8"/>
              <p:cNvSpPr>
                <a:spLocks noChangeArrowheads="1"/>
              </p:cNvSpPr>
              <p:nvPr>
                <p:custDataLst>
                  <p:tags r:id="rId7"/>
                </p:custDataLst>
              </p:nvPr>
            </p:nvSpPr>
            <p:spPr bwMode="auto">
              <a:xfrm>
                <a:off x="1437" y="672"/>
                <a:ext cx="369" cy="400"/>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1" name="Rectangle 9"/>
              <p:cNvSpPr>
                <a:spLocks noChangeArrowheads="1"/>
              </p:cNvSpPr>
              <p:nvPr>
                <p:custDataLst>
                  <p:tags r:id="rId8"/>
                </p:custDataLst>
              </p:nvPr>
            </p:nvSpPr>
            <p:spPr bwMode="auto">
              <a:xfrm>
                <a:off x="719" y="2257"/>
                <a:ext cx="368" cy="404"/>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2" name="Rectangle 10"/>
              <p:cNvSpPr>
                <a:spLocks noChangeArrowheads="1"/>
              </p:cNvSpPr>
              <p:nvPr>
                <p:custDataLst>
                  <p:tags r:id="rId9"/>
                </p:custDataLst>
              </p:nvPr>
            </p:nvSpPr>
            <p:spPr bwMode="auto">
              <a:xfrm>
                <a:off x="1437" y="1065"/>
                <a:ext cx="369" cy="405"/>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3" name="Rectangle 11"/>
              <p:cNvSpPr>
                <a:spLocks noChangeArrowheads="1"/>
              </p:cNvSpPr>
              <p:nvPr>
                <p:custDataLst>
                  <p:tags r:id="rId10"/>
                </p:custDataLst>
              </p:nvPr>
            </p:nvSpPr>
            <p:spPr bwMode="auto">
              <a:xfrm>
                <a:off x="719" y="1464"/>
                <a:ext cx="368" cy="399"/>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4" name="Rectangle 12"/>
              <p:cNvSpPr>
                <a:spLocks noChangeArrowheads="1"/>
              </p:cNvSpPr>
              <p:nvPr>
                <p:custDataLst>
                  <p:tags r:id="rId11"/>
                </p:custDataLst>
              </p:nvPr>
            </p:nvSpPr>
            <p:spPr bwMode="auto">
              <a:xfrm>
                <a:off x="0" y="1464"/>
                <a:ext cx="367" cy="399"/>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5" name="Rectangle 13"/>
              <p:cNvSpPr>
                <a:spLocks noChangeArrowheads="1"/>
              </p:cNvSpPr>
              <p:nvPr>
                <p:custDataLst>
                  <p:tags r:id="rId12"/>
                </p:custDataLst>
              </p:nvPr>
            </p:nvSpPr>
            <p:spPr bwMode="auto">
              <a:xfrm>
                <a:off x="1081" y="1464"/>
                <a:ext cx="362" cy="399"/>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6" name="Rectangle 14"/>
              <p:cNvSpPr>
                <a:spLocks noChangeArrowheads="1"/>
              </p:cNvSpPr>
              <p:nvPr>
                <p:custDataLst>
                  <p:tags r:id="rId13"/>
                </p:custDataLst>
              </p:nvPr>
            </p:nvSpPr>
            <p:spPr bwMode="auto">
              <a:xfrm>
                <a:off x="361" y="1857"/>
                <a:ext cx="363" cy="406"/>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7" name="Rectangle 15"/>
              <p:cNvSpPr>
                <a:spLocks noChangeArrowheads="1"/>
              </p:cNvSpPr>
              <p:nvPr>
                <p:custDataLst>
                  <p:tags r:id="rId14"/>
                </p:custDataLst>
              </p:nvPr>
            </p:nvSpPr>
            <p:spPr bwMode="auto">
              <a:xfrm>
                <a:off x="719" y="1857"/>
                <a:ext cx="368" cy="406"/>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grpSp>
      </p:grpSp>
      <p:pic>
        <p:nvPicPr>
          <p:cNvPr id="18" name="Picture 30" descr="msl-logo-trans-true150.gif"/>
          <p:cNvPicPr>
            <a:picLocks noChangeAspect="1"/>
          </p:cNvPicPr>
          <p:nvPr/>
        </p:nvPicPr>
        <p:blipFill>
          <a:blip r:embed="rId16"/>
          <a:srcRect/>
          <a:stretch>
            <a:fillRect/>
          </a:stretch>
        </p:blipFill>
        <p:spPr bwMode="auto">
          <a:xfrm>
            <a:off x="6705600" y="6324600"/>
            <a:ext cx="1428750" cy="361950"/>
          </a:xfrm>
          <a:prstGeom prst="rect">
            <a:avLst/>
          </a:prstGeom>
          <a:noFill/>
          <a:ln w="9525">
            <a:noFill/>
            <a:miter lim="800000"/>
            <a:headEnd/>
            <a:tailEnd/>
          </a:ln>
        </p:spPr>
      </p:pic>
      <p:sp>
        <p:nvSpPr>
          <p:cNvPr id="12307" name="Rectangle 19"/>
          <p:cNvSpPr>
            <a:spLocks noGrp="1" noChangeArrowheads="1"/>
          </p:cNvSpPr>
          <p:nvPr>
            <p:ph type="ctrTitle"/>
            <p:custDataLst>
              <p:tags r:id="rId1"/>
            </p:custDataLst>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308" name="Rectangle 20"/>
          <p:cNvSpPr>
            <a:spLocks noGrp="1" noChangeArrowheads="1"/>
          </p:cNvSpPr>
          <p:nvPr>
            <p:ph type="subTitle" idx="1"/>
            <p:custDataLst>
              <p:tags r:id="rId2"/>
            </p:custDataLst>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6F722CA2-4CA3-48B4-9486-DF1E4447AC8D}" type="slidenum">
              <a:rPr lang="en-US"/>
              <a:pPr>
                <a:defRPr/>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A84DBAA-EE2A-4C75-93B9-1D816C548119}" type="datetimeFigureOut">
              <a:rPr lang="en-US"/>
              <a:pPr>
                <a:defRPr/>
              </a:pPr>
              <a:t>8/26/2011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582F6A91-65CC-4D24-B268-8EE9B5DE0C06}" type="slidenum">
              <a:rPr lang="en-US"/>
              <a:pPr>
                <a:defRPr/>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697EE39-CF89-4732-99AC-6A474959B966}" type="datetimeFigureOut">
              <a:rPr lang="en-US"/>
              <a:pPr>
                <a:defRPr/>
              </a:pPr>
              <a:t>8/26/2011</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sldNum" sz="quarter" idx="10"/>
          </p:nvPr>
        </p:nvSpPr>
        <p:spPr/>
        <p:txBody>
          <a:bodyPr/>
          <a:lstStyle>
            <a:lvl1pPr>
              <a:buFontTx/>
              <a:buChar char="•"/>
              <a:defRPr/>
            </a:lvl1pPr>
          </a:lstStyle>
          <a:p>
            <a:pPr>
              <a:defRPr/>
            </a:pPr>
            <a:fld id="{D32EAF16-3478-4070-91F8-426C57A1FD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buFontTx/>
              <a:buChar char="•"/>
              <a:defRPr/>
            </a:lvl1pPr>
          </a:lstStyle>
          <a:p>
            <a:pPr>
              <a:defRPr/>
            </a:pPr>
            <a:fld id="{8FB6A54C-1D9A-4665-90EC-40B204E3C1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buFontTx/>
              <a:buChar char="•"/>
              <a:defRPr/>
            </a:lvl1pPr>
          </a:lstStyle>
          <a:p>
            <a:pPr>
              <a:defRPr/>
            </a:pPr>
            <a:fld id="{FA207FBE-15BD-491A-B234-1DC13A2CC7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custDataLst>
              <p:tags r:id="rId4"/>
            </p:custDataLst>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1"/>
            <p:custDataLst>
              <p:tags r:id="rId5"/>
            </p:custDataLst>
          </p:nvPr>
        </p:nvSpPr>
        <p:spPr/>
        <p:txBody>
          <a:bodyPr/>
          <a:lstStyle>
            <a:lvl1pPr>
              <a:buFontTx/>
              <a:buChar char="•"/>
              <a:defRPr/>
            </a:lvl1pPr>
          </a:lstStyle>
          <a:p>
            <a:pPr>
              <a:defRPr/>
            </a:pPr>
            <a:fld id="{04FE51D1-10BD-42C0-A0DE-E4A0E3F3DCA3}" type="slidenum">
              <a:rPr lang="en-US"/>
              <a:pPr>
                <a:defRPr/>
              </a:pPr>
              <a:t>‹#›</a:t>
            </a:fld>
            <a:endParaRPr lang="en-US"/>
          </a:p>
        </p:txBody>
      </p:sp>
      <p:sp>
        <p:nvSpPr>
          <p:cNvPr id="7" name="Date Placeholder 6"/>
          <p:cNvSpPr>
            <a:spLocks noGrp="1"/>
          </p:cNvSpPr>
          <p:nvPr>
            <p:ph type="dt" sz="half" idx="12"/>
            <p:custDataLst>
              <p:tags r:id="rId6"/>
            </p:custDataLst>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CAE310E-319C-44F8-811A-3DC2F7C386CD}" type="datetimeFigureOut">
              <a:rPr lang="en-US"/>
              <a:pPr>
                <a:defRPr/>
              </a:pPr>
              <a:t>8/26/2011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buFontTx/>
              <a:buChar char="•"/>
              <a:defRPr/>
            </a:lvl1pPr>
          </a:lstStyle>
          <a:p>
            <a:pPr>
              <a:defRPr/>
            </a:pPr>
            <a:fld id="{BCF99D79-D420-4E1C-8765-8CE5F53AB0FC}" type="slidenum">
              <a:rPr lang="en-US"/>
              <a:pPr>
                <a:defRPr/>
              </a:pPr>
              <a:t>‹#›</a:t>
            </a:fld>
            <a:endParaRPr lang="en-US"/>
          </a:p>
        </p:txBody>
      </p:sp>
      <p:sp>
        <p:nvSpPr>
          <p:cNvPr id="5" name="Date Placeholder 4"/>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F519425-4B6D-47F7-A40B-9D28661895BA}" type="datetimeFigureOut">
              <a:rPr lang="en-US"/>
              <a:pPr>
                <a:defRPr/>
              </a:pPr>
              <a:t>8/26/2011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buFontTx/>
              <a:buChar char="•"/>
              <a:defRPr/>
            </a:lvl1pPr>
          </a:lstStyle>
          <a:p>
            <a:pPr>
              <a:defRPr/>
            </a:pPr>
            <a:fld id="{EE51F373-2DA0-4620-97E7-C56D894E92DD}" type="slidenum">
              <a:rPr lang="en-US"/>
              <a:pPr>
                <a:defRPr/>
              </a:pPr>
              <a:t>‹#›</a:t>
            </a:fld>
            <a:endParaRPr lang="en-US"/>
          </a:p>
        </p:txBody>
      </p:sp>
      <p:sp>
        <p:nvSpPr>
          <p:cNvPr id="4" name="Date Placeholder 3"/>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F055F7E-B85D-461E-9D18-6139D4FE8B51}" type="datetimeFigureOut">
              <a:rPr lang="en-US"/>
              <a:pPr>
                <a:defRPr/>
              </a:pPr>
              <a:t>8/26/2011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buFontTx/>
              <a:buChar char="•"/>
              <a:defRPr/>
            </a:lvl1pPr>
          </a:lstStyle>
          <a:p>
            <a:pPr>
              <a:defRPr/>
            </a:pPr>
            <a:fld id="{FCDF0288-D42B-4DE0-9C9F-3F5D954952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buFontTx/>
              <a:buChar char="•"/>
              <a:defRPr/>
            </a:lvl1pPr>
          </a:lstStyle>
          <a:p>
            <a:pPr>
              <a:defRPr/>
            </a:pPr>
            <a:fld id="{17E8E075-E147-46FD-B8F6-7A78BF33F065}"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C159438-3317-48B6-8DF4-3B142BA147E6}" type="datetimeFigureOut">
              <a:rPr lang="en-US"/>
              <a:pPr>
                <a:defRPr/>
              </a:pPr>
              <a:t>8/26/2011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ldNum" sz="quarter" idx="4"/>
            <p:custDataLst>
              <p:tags r:id="rId14"/>
            </p:custDataLst>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95FA5CB-2EF2-430F-91C1-07D1B7228399}" type="slidenum">
              <a:rPr lang="en-US"/>
              <a:pPr>
                <a:defRPr/>
              </a:pPr>
              <a:t>‹#›</a:t>
            </a:fld>
            <a:endParaRPr lang="en-US"/>
          </a:p>
        </p:txBody>
      </p:sp>
      <p:grpSp>
        <p:nvGrpSpPr>
          <p:cNvPr id="1027" name="Group 4"/>
          <p:cNvGrpSpPr>
            <a:grpSpLocks/>
          </p:cNvGrpSpPr>
          <p:nvPr/>
        </p:nvGrpSpPr>
        <p:grpSpPr bwMode="auto">
          <a:xfrm>
            <a:off x="0" y="0"/>
            <a:ext cx="9144000" cy="546100"/>
            <a:chOff x="0" y="0"/>
            <a:chExt cx="5760" cy="344"/>
          </a:xfrm>
        </p:grpSpPr>
        <p:sp>
          <p:nvSpPr>
            <p:cNvPr id="1031" name="Rectangle 5"/>
            <p:cNvSpPr>
              <a:spLocks noChangeArrowheads="1"/>
            </p:cNvSpPr>
            <p:nvPr>
              <p:custDataLst>
                <p:tags r:id="rId17"/>
              </p:custDataLst>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1032" name="Rectangle 6"/>
            <p:cNvSpPr>
              <a:spLocks noChangeArrowheads="1"/>
            </p:cNvSpPr>
            <p:nvPr>
              <p:custDataLst>
                <p:tags r:id="rId18"/>
              </p:custDataLst>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a:latin typeface="Times New Roman" pitchFamily="18" charset="0"/>
              </a:endParaRPr>
            </a:p>
          </p:txBody>
        </p:sp>
        <p:sp>
          <p:nvSpPr>
            <p:cNvPr id="1033" name="Rectangle 7"/>
            <p:cNvSpPr>
              <a:spLocks noChangeArrowheads="1"/>
            </p:cNvSpPr>
            <p:nvPr>
              <p:custDataLst>
                <p:tags r:id="rId19"/>
              </p:custDataLst>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 name="Rectangle 8"/>
            <p:cNvSpPr>
              <a:spLocks noChangeArrowheads="1"/>
            </p:cNvSpPr>
            <p:nvPr>
              <p:custDataLst>
                <p:tags r:id="rId20"/>
              </p:custDataLst>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5" name="Rectangle 9"/>
            <p:cNvSpPr>
              <a:spLocks noChangeArrowheads="1"/>
            </p:cNvSpPr>
            <p:nvPr>
              <p:custDataLst>
                <p:tags r:id="rId21"/>
              </p:custDataLst>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6" name="Rectangle 10"/>
            <p:cNvSpPr>
              <a:spLocks noChangeArrowheads="1"/>
            </p:cNvSpPr>
            <p:nvPr>
              <p:custDataLst>
                <p:tags r:id="rId22"/>
              </p:custDataLst>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7" name="Rectangle 11"/>
            <p:cNvSpPr>
              <a:spLocks noChangeArrowheads="1"/>
            </p:cNvSpPr>
            <p:nvPr>
              <p:custDataLst>
                <p:tags r:id="rId23"/>
              </p:custDataLst>
            </p:nvPr>
          </p:nvSpPr>
          <p:spPr bwMode="auto">
            <a:xfrm>
              <a:off x="83" y="86"/>
              <a:ext cx="89" cy="87"/>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038" name="Rectangle 12"/>
            <p:cNvSpPr>
              <a:spLocks noChangeArrowheads="1"/>
            </p:cNvSpPr>
            <p:nvPr>
              <p:custDataLst>
                <p:tags r:id="rId24"/>
              </p:custDataLst>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9" name="Rectangle 13"/>
            <p:cNvSpPr>
              <a:spLocks noChangeArrowheads="1"/>
            </p:cNvSpPr>
            <p:nvPr>
              <p:custDataLst>
                <p:tags r:id="rId25"/>
              </p:custDataLst>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28" name="Rectangle 14"/>
          <p:cNvSpPr>
            <a:spLocks noGrp="1" noChangeArrowheads="1"/>
          </p:cNvSpPr>
          <p:nvPr>
            <p:ph type="title"/>
            <p:custDataLst>
              <p:tags r:id="rId15"/>
            </p:custDataLst>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custDataLst>
              <p:tags r:id="rId16"/>
            </p:custDataLst>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6" descr="msl-logo-trans-true150.gif"/>
          <p:cNvPicPr>
            <a:picLocks noChangeAspect="1"/>
          </p:cNvPicPr>
          <p:nvPr/>
        </p:nvPicPr>
        <p:blipFill>
          <a:blip r:embed="rId26"/>
          <a:srcRect/>
          <a:stretch>
            <a:fillRect/>
          </a:stretch>
        </p:blipFill>
        <p:spPr bwMode="auto">
          <a:xfrm>
            <a:off x="6705600" y="6324600"/>
            <a:ext cx="142875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1313"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1363"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1413"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598613"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5813"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0.jpe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1.emf"/><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jpe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custDataLst>
              <p:tags r:id="rId2"/>
            </p:custDataLst>
          </p:nvPr>
        </p:nvSpPr>
        <p:spPr>
          <a:xfrm>
            <a:off x="2971800" y="1828800"/>
            <a:ext cx="6019800" cy="1524000"/>
          </a:xfrm>
        </p:spPr>
        <p:txBody>
          <a:bodyPr/>
          <a:lstStyle/>
          <a:p>
            <a:pPr defTabSz="912813"/>
            <a:r>
              <a:rPr lang="en-US" sz="4000" b="1" smtClean="0">
                <a:cs typeface="Arial" charset="0"/>
              </a:rPr>
              <a:t>Maine State Library</a:t>
            </a:r>
            <a:r>
              <a:rPr lang="en-US" smtClean="0">
                <a:latin typeface="Baskerville Old Face" pitchFamily="18" charset="0"/>
              </a:rPr>
              <a:t/>
            </a:r>
            <a:br>
              <a:rPr lang="en-US" smtClean="0">
                <a:latin typeface="Baskerville Old Face" pitchFamily="18" charset="0"/>
              </a:rPr>
            </a:br>
            <a:r>
              <a:rPr lang="en-US" sz="2800" smtClean="0">
                <a:cs typeface="Arial" charset="0"/>
              </a:rPr>
              <a:t>Interviewing Skills 101</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2"/>
            </p:custDataLst>
          </p:nvPr>
        </p:nvSpPr>
        <p:spPr/>
        <p:txBody>
          <a:bodyPr/>
          <a:lstStyle/>
          <a:p>
            <a:pPr defTabSz="912813"/>
            <a:r>
              <a:rPr lang="en-US" smtClean="0"/>
              <a:t>Questions to ask them</a:t>
            </a:r>
          </a:p>
        </p:txBody>
      </p:sp>
      <p:sp>
        <p:nvSpPr>
          <p:cNvPr id="23555" name="Content Placeholder 2"/>
          <p:cNvSpPr>
            <a:spLocks noGrp="1"/>
          </p:cNvSpPr>
          <p:nvPr>
            <p:ph sz="half" idx="1"/>
            <p:custDataLst>
              <p:tags r:id="rId3"/>
            </p:custDataLst>
          </p:nvPr>
        </p:nvSpPr>
        <p:spPr>
          <a:xfrm>
            <a:off x="457200" y="1981200"/>
            <a:ext cx="4038600" cy="4572000"/>
          </a:xfrm>
        </p:spPr>
        <p:txBody>
          <a:bodyPr/>
          <a:lstStyle/>
          <a:p>
            <a:pPr defTabSz="912813"/>
            <a:r>
              <a:rPr lang="en-US" smtClean="0"/>
              <a:t>Missed opportunity</a:t>
            </a:r>
          </a:p>
          <a:p>
            <a:pPr lvl="1" defTabSz="912813"/>
            <a:r>
              <a:rPr lang="en-US" smtClean="0"/>
              <a:t>Too many people miss this important opportunity</a:t>
            </a:r>
          </a:p>
          <a:p>
            <a:pPr lvl="1" defTabSz="912813"/>
            <a:endParaRPr lang="en-US" smtClean="0"/>
          </a:p>
          <a:p>
            <a:pPr defTabSz="912813"/>
            <a:r>
              <a:rPr lang="en-US" smtClean="0"/>
              <a:t>Sample questions:</a:t>
            </a:r>
          </a:p>
          <a:p>
            <a:pPr lvl="1" defTabSz="912813"/>
            <a:r>
              <a:rPr lang="en-US" smtClean="0"/>
              <a:t>What results are expected?</a:t>
            </a:r>
          </a:p>
          <a:p>
            <a:pPr lvl="1" defTabSz="912813"/>
            <a:r>
              <a:rPr lang="en-US" smtClean="0"/>
              <a:t>What do you like best about working here?</a:t>
            </a:r>
          </a:p>
        </p:txBody>
      </p:sp>
      <p:pic>
        <p:nvPicPr>
          <p:cNvPr id="23556" name="Picture 5" descr="Now it’s your turn to ask questions.  Too many people miss this very important opportunity to get some valuable information about the company.  You can use this information to help you write your thank you letter and focus on some of the things that you discuss during this interview.  Companies do expect that you will have questions for them too.&#10;"/>
          <p:cNvPicPr>
            <a:picLocks noChangeAspect="1" noChangeArrowheads="1"/>
          </p:cNvPicPr>
          <p:nvPr/>
        </p:nvPicPr>
        <p:blipFill>
          <a:blip r:embed="rId6"/>
          <a:srcRect/>
          <a:stretch>
            <a:fillRect/>
          </a:stretch>
        </p:blipFill>
        <p:spPr bwMode="auto">
          <a:xfrm>
            <a:off x="6096000" y="2057400"/>
            <a:ext cx="2514600" cy="377031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latin typeface="+mn-lt"/>
              </a:rPr>
              <a:t>Take the time to say Thank You</a:t>
            </a:r>
            <a:endParaRPr lang="en-US" dirty="0">
              <a:latin typeface="+mn-lt"/>
            </a:endParaRPr>
          </a:p>
        </p:txBody>
      </p:sp>
      <p:sp>
        <p:nvSpPr>
          <p:cNvPr id="3" name="Content Placeholder 2"/>
          <p:cNvSpPr>
            <a:spLocks noGrp="1"/>
          </p:cNvSpPr>
          <p:nvPr>
            <p:ph sz="half" idx="1"/>
            <p:custDataLst>
              <p:tags r:id="rId3"/>
            </p:custDataLst>
          </p:nvPr>
        </p:nvSpPr>
        <p:spPr/>
        <p:txBody>
          <a:bodyPr>
            <a:normAutofit fontScale="85000" lnSpcReduction="10000"/>
          </a:bodyPr>
          <a:lstStyle/>
          <a:p>
            <a:pPr marL="342900">
              <a:defRPr/>
            </a:pPr>
            <a:r>
              <a:rPr lang="en-US" dirty="0" smtClean="0"/>
              <a:t>Good interview etiquette</a:t>
            </a:r>
          </a:p>
          <a:p>
            <a:pPr marL="342900">
              <a:defRPr/>
            </a:pPr>
            <a:endParaRPr lang="en-US" dirty="0"/>
          </a:p>
          <a:p>
            <a:pPr marL="342900">
              <a:defRPr/>
            </a:pPr>
            <a:r>
              <a:rPr lang="en-US" dirty="0" smtClean="0"/>
              <a:t>Reinforces interest in the position</a:t>
            </a:r>
          </a:p>
          <a:p>
            <a:pPr marL="342900">
              <a:defRPr/>
            </a:pPr>
            <a:endParaRPr lang="en-US" dirty="0"/>
          </a:p>
          <a:p>
            <a:pPr marL="342900">
              <a:defRPr/>
            </a:pPr>
            <a:r>
              <a:rPr lang="en-US" dirty="0" smtClean="0"/>
              <a:t>Restate your qualifications</a:t>
            </a:r>
          </a:p>
          <a:p>
            <a:pPr marL="342900">
              <a:defRPr/>
            </a:pPr>
            <a:endParaRPr lang="en-US" dirty="0"/>
          </a:p>
          <a:p>
            <a:pPr marL="342900">
              <a:defRPr/>
            </a:pPr>
            <a:r>
              <a:rPr lang="en-US" dirty="0" smtClean="0"/>
              <a:t>Make it brief no more than 2 paragraphs</a:t>
            </a:r>
          </a:p>
          <a:p>
            <a:pPr marL="342900">
              <a:defRPr/>
            </a:pPr>
            <a:endParaRPr lang="en-US" dirty="0"/>
          </a:p>
          <a:p>
            <a:pPr marL="342900">
              <a:defRPr/>
            </a:pPr>
            <a:endParaRPr lang="en-US" dirty="0"/>
          </a:p>
        </p:txBody>
      </p:sp>
      <p:pic>
        <p:nvPicPr>
          <p:cNvPr id="24580" name="Picture 5" descr="Taking the time to say thank you after a job interview not only is good interview etiquette, it reinforces your interest in the position. Use your thank you letter, as well, to address any issues and concerns that came up during the interview. &#10;&#10;You can also consider your thank you as a follow-up sales pitch. Restate why you want the job, what your qualifications are, how you might make contributions to the organization, and so on.&#10;"/>
          <p:cNvPicPr>
            <a:picLocks noChangeAspect="1" noChangeArrowheads="1"/>
          </p:cNvPicPr>
          <p:nvPr/>
        </p:nvPicPr>
        <p:blipFill>
          <a:blip r:embed="rId6"/>
          <a:srcRect/>
          <a:stretch>
            <a:fillRect/>
          </a:stretch>
        </p:blipFill>
        <p:spPr bwMode="auto">
          <a:xfrm>
            <a:off x="5181600" y="2895600"/>
            <a:ext cx="3641725" cy="22860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2"/>
            </p:custDataLst>
          </p:nvPr>
        </p:nvSpPr>
        <p:spPr/>
        <p:txBody>
          <a:bodyPr/>
          <a:lstStyle/>
          <a:p>
            <a:pPr defTabSz="912813"/>
            <a:r>
              <a:rPr lang="en-US" smtClean="0"/>
              <a:t>Pre Interview Tasks</a:t>
            </a:r>
          </a:p>
        </p:txBody>
      </p:sp>
      <p:sp>
        <p:nvSpPr>
          <p:cNvPr id="15363" name="Content Placeholder 3"/>
          <p:cNvSpPr>
            <a:spLocks noGrp="1"/>
          </p:cNvSpPr>
          <p:nvPr>
            <p:ph sz="half" idx="1"/>
            <p:custDataLst>
              <p:tags r:id="rId3"/>
            </p:custDataLst>
          </p:nvPr>
        </p:nvSpPr>
        <p:spPr/>
        <p:txBody>
          <a:bodyPr/>
          <a:lstStyle/>
          <a:p>
            <a:pPr defTabSz="912813"/>
            <a:r>
              <a:rPr lang="en-US" smtClean="0"/>
              <a:t>Gas  </a:t>
            </a:r>
          </a:p>
          <a:p>
            <a:pPr defTabSz="912813"/>
            <a:endParaRPr lang="en-US" smtClean="0"/>
          </a:p>
          <a:p>
            <a:pPr defTabSz="912813"/>
            <a:r>
              <a:rPr lang="en-US" smtClean="0"/>
              <a:t>Clothes</a:t>
            </a:r>
          </a:p>
          <a:p>
            <a:pPr defTabSz="912813"/>
            <a:endParaRPr lang="en-US" smtClean="0"/>
          </a:p>
          <a:p>
            <a:pPr defTabSz="912813"/>
            <a:r>
              <a:rPr lang="en-US" smtClean="0"/>
              <a:t>Resume</a:t>
            </a:r>
          </a:p>
          <a:p>
            <a:pPr defTabSz="912813"/>
            <a:endParaRPr lang="en-US" smtClean="0"/>
          </a:p>
          <a:p>
            <a:pPr defTabSz="912813"/>
            <a:r>
              <a:rPr lang="en-US" smtClean="0"/>
              <a:t>Directions</a:t>
            </a:r>
          </a:p>
        </p:txBody>
      </p:sp>
      <p:pic>
        <p:nvPicPr>
          <p:cNvPr id="15364" name="Picture 6" descr="You may be very surprised to find out that a lot of things get overlooked because you are so focused on finding a job,  you forget some of these important tasks that you need to do before the interview.&#10;&#10;Gas - Make sure that the car has plenty of fuel, you don’t want to stop and get gas and smell like fuel when you go into the interview.&#10;&#10;Clothes  - this need to be checked several days before the interview and not the night before.  Check to see if it is pressed and ready to go.  Don’t want to find out in the morning of your interview that your shirt or tie has a stain on it or the suit needs dry cleaning"/>
          <p:cNvPicPr>
            <a:picLocks noChangeAspect="1" noChangeArrowheads="1"/>
          </p:cNvPicPr>
          <p:nvPr/>
        </p:nvPicPr>
        <p:blipFill>
          <a:blip r:embed="rId6"/>
          <a:srcRect/>
          <a:stretch>
            <a:fillRect/>
          </a:stretch>
        </p:blipFill>
        <p:spPr bwMode="auto">
          <a:xfrm>
            <a:off x="4868863" y="2362200"/>
            <a:ext cx="3665537" cy="2438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p:txBody>
          <a:bodyPr/>
          <a:lstStyle/>
          <a:p>
            <a:pPr defTabSz="912813"/>
            <a:r>
              <a:rPr lang="en-US" smtClean="0"/>
              <a:t>Do Your Homework</a:t>
            </a:r>
          </a:p>
        </p:txBody>
      </p:sp>
      <p:sp>
        <p:nvSpPr>
          <p:cNvPr id="16387" name="Content Placeholder 2"/>
          <p:cNvSpPr>
            <a:spLocks noGrp="1"/>
          </p:cNvSpPr>
          <p:nvPr>
            <p:ph sz="half" idx="1"/>
            <p:custDataLst>
              <p:tags r:id="rId3"/>
            </p:custDataLst>
          </p:nvPr>
        </p:nvSpPr>
        <p:spPr>
          <a:xfrm>
            <a:off x="457200" y="1981200"/>
            <a:ext cx="4800600" cy="3886200"/>
          </a:xfrm>
        </p:spPr>
        <p:txBody>
          <a:bodyPr/>
          <a:lstStyle/>
          <a:p>
            <a:pPr defTabSz="912813"/>
            <a:r>
              <a:rPr lang="en-US" smtClean="0"/>
              <a:t>Research the company</a:t>
            </a:r>
          </a:p>
          <a:p>
            <a:pPr lvl="1" defTabSz="912813"/>
            <a:r>
              <a:rPr lang="en-US" smtClean="0"/>
              <a:t>Culture</a:t>
            </a:r>
          </a:p>
          <a:p>
            <a:pPr lvl="1" defTabSz="912813"/>
            <a:r>
              <a:rPr lang="en-US" smtClean="0"/>
              <a:t>Products</a:t>
            </a:r>
          </a:p>
          <a:p>
            <a:pPr lvl="1" defTabSz="912813"/>
            <a:r>
              <a:rPr lang="en-US" smtClean="0"/>
              <a:t>Services</a:t>
            </a:r>
          </a:p>
          <a:p>
            <a:pPr lvl="1" defTabSz="912813"/>
            <a:endParaRPr lang="en-US" smtClean="0"/>
          </a:p>
          <a:p>
            <a:pPr defTabSz="912813"/>
            <a:r>
              <a:rPr lang="en-US" smtClean="0"/>
              <a:t>Learn about the position</a:t>
            </a:r>
          </a:p>
          <a:p>
            <a:pPr defTabSz="912813">
              <a:buFont typeface="Wingdings" pitchFamily="2" charset="2"/>
              <a:buNone/>
            </a:pPr>
            <a:endParaRPr lang="en-US" smtClean="0"/>
          </a:p>
          <a:p>
            <a:pPr defTabSz="912813"/>
            <a:r>
              <a:rPr lang="en-US" smtClean="0"/>
              <a:t>Analyze your resume</a:t>
            </a:r>
          </a:p>
        </p:txBody>
      </p:sp>
      <p:pic>
        <p:nvPicPr>
          <p:cNvPr id="16388" name="Picture 5" descr="Research the company and the position  if possible.  &#10;Learn about the company’s culture, its products and services. How well are they doing financially and who is the competition. Don’t just visit the company’s website, search for articles and news items about the company. Visit a financial site to get relevant data. Talk with people who work there, former employees or with customers.  See if you can locate information on the people you will meet with at the interview. Try find your interviewer on LinkedIn.  If you know someone on the inside, try to get some information  from them.  Inside information about the person or persons you are interviewing with could be very valuable establishing a connection with them.  &#10;"/>
          <p:cNvPicPr>
            <a:picLocks noGrp="1" noChangeAspect="1" noChangeArrowheads="1"/>
          </p:cNvPicPr>
          <p:nvPr>
            <p:ph sz="half" idx="2"/>
          </p:nvPr>
        </p:nvPicPr>
        <p:blipFill>
          <a:blip r:embed="rId6"/>
          <a:srcRect/>
          <a:stretch>
            <a:fillRect/>
          </a:stretch>
        </p:blipFill>
        <p:spPr>
          <a:xfrm>
            <a:off x="5486400" y="2782888"/>
            <a:ext cx="3200400" cy="2282825"/>
          </a:xfrm>
          <a:noFill/>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latin typeface="+mn-lt"/>
              </a:rPr>
              <a:t>Preparing for the Interview</a:t>
            </a:r>
            <a:endParaRPr lang="en-US" dirty="0">
              <a:latin typeface="+mn-lt"/>
            </a:endParaRPr>
          </a:p>
        </p:txBody>
      </p:sp>
      <p:sp>
        <p:nvSpPr>
          <p:cNvPr id="17411" name="Content Placeholder 3"/>
          <p:cNvSpPr>
            <a:spLocks noGrp="1"/>
          </p:cNvSpPr>
          <p:nvPr>
            <p:ph sz="half" idx="1"/>
            <p:custDataLst>
              <p:tags r:id="rId3"/>
            </p:custDataLst>
          </p:nvPr>
        </p:nvSpPr>
        <p:spPr/>
        <p:txBody>
          <a:bodyPr/>
          <a:lstStyle/>
          <a:p>
            <a:pPr defTabSz="912813"/>
            <a:r>
              <a:rPr lang="en-US" smtClean="0"/>
              <a:t>Practice interviewing</a:t>
            </a:r>
          </a:p>
          <a:p>
            <a:pPr defTabSz="912813"/>
            <a:endParaRPr lang="en-US" smtClean="0"/>
          </a:p>
          <a:p>
            <a:pPr defTabSz="912813"/>
            <a:r>
              <a:rPr lang="en-US" smtClean="0"/>
              <a:t>Prepare for the interview</a:t>
            </a:r>
          </a:p>
          <a:p>
            <a:pPr defTabSz="912813"/>
            <a:endParaRPr lang="en-US" smtClean="0"/>
          </a:p>
          <a:p>
            <a:pPr defTabSz="912813"/>
            <a:r>
              <a:rPr lang="en-US" smtClean="0"/>
              <a:t>Stay Calm</a:t>
            </a:r>
          </a:p>
        </p:txBody>
      </p:sp>
      <p:pic>
        <p:nvPicPr>
          <p:cNvPr id="17412" name="Picture 5" descr="Take the time to review typical interview questions you will probably be asked during a job interview.  This can help with your responses and will help calm your nerves, because you won't be scrambling for an answer while you're in the interviewer’s hot seat. Practice interviewing with a friend or family member ahead of time and it will be much easier when you're actually in a job interview.&#10;"/>
          <p:cNvPicPr>
            <a:picLocks noChangeAspect="1" noChangeArrowheads="1"/>
          </p:cNvPicPr>
          <p:nvPr/>
        </p:nvPicPr>
        <p:blipFill>
          <a:blip r:embed="rId6"/>
          <a:srcRect/>
          <a:stretch>
            <a:fillRect/>
          </a:stretch>
        </p:blipFill>
        <p:spPr bwMode="auto">
          <a:xfrm>
            <a:off x="5022850" y="2514600"/>
            <a:ext cx="3663950" cy="2438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latin typeface="+mn-lt"/>
              </a:rPr>
              <a:t>Body Language</a:t>
            </a:r>
            <a:endParaRPr lang="en-US" dirty="0">
              <a:latin typeface="+mn-lt"/>
            </a:endParaRPr>
          </a:p>
        </p:txBody>
      </p:sp>
      <p:sp>
        <p:nvSpPr>
          <p:cNvPr id="18435" name="Content Placeholder 2"/>
          <p:cNvSpPr>
            <a:spLocks noGrp="1"/>
          </p:cNvSpPr>
          <p:nvPr>
            <p:ph sz="half" idx="1"/>
            <p:custDataLst>
              <p:tags r:id="rId3"/>
            </p:custDataLst>
          </p:nvPr>
        </p:nvSpPr>
        <p:spPr>
          <a:xfrm>
            <a:off x="457200" y="1981200"/>
            <a:ext cx="4038600" cy="4495800"/>
          </a:xfrm>
        </p:spPr>
        <p:txBody>
          <a:bodyPr/>
          <a:lstStyle/>
          <a:p>
            <a:pPr defTabSz="912813"/>
            <a:r>
              <a:rPr lang="en-US" dirty="0" smtClean="0"/>
              <a:t>Can say a lot about you</a:t>
            </a:r>
          </a:p>
          <a:p>
            <a:pPr lvl="1" defTabSz="912813"/>
            <a:r>
              <a:rPr lang="en-US" dirty="0" smtClean="0"/>
              <a:t>55% non-verbal</a:t>
            </a:r>
          </a:p>
          <a:p>
            <a:pPr lvl="1" defTabSz="912813"/>
            <a:r>
              <a:rPr lang="en-US" dirty="0" smtClean="0"/>
              <a:t>38% tone</a:t>
            </a:r>
          </a:p>
          <a:p>
            <a:pPr lvl="1" defTabSz="912813"/>
            <a:r>
              <a:rPr lang="en-US" dirty="0" smtClean="0"/>
              <a:t>7% actual words</a:t>
            </a:r>
          </a:p>
          <a:p>
            <a:pPr lvl="1" defTabSz="912813"/>
            <a:endParaRPr lang="en-US" dirty="0" smtClean="0"/>
          </a:p>
          <a:p>
            <a:pPr defTabSz="912813"/>
            <a:r>
              <a:rPr lang="en-US" dirty="0" smtClean="0"/>
              <a:t>Dress professionally</a:t>
            </a:r>
          </a:p>
          <a:p>
            <a:pPr defTabSz="912813"/>
            <a:endParaRPr lang="en-US" dirty="0" smtClean="0"/>
          </a:p>
          <a:p>
            <a:pPr defTabSz="912813"/>
            <a:r>
              <a:rPr lang="en-US" dirty="0" smtClean="0"/>
              <a:t>Make eye contact </a:t>
            </a:r>
          </a:p>
          <a:p>
            <a:pPr lvl="1" defTabSz="912813"/>
            <a:endParaRPr lang="en-US" dirty="0" smtClean="0"/>
          </a:p>
          <a:p>
            <a:pPr defTabSz="912813"/>
            <a:endParaRPr lang="en-US" dirty="0" smtClean="0"/>
          </a:p>
          <a:p>
            <a:pPr defTabSz="912813"/>
            <a:endParaRPr lang="en-US" dirty="0" smtClean="0"/>
          </a:p>
        </p:txBody>
      </p:sp>
      <p:pic>
        <p:nvPicPr>
          <p:cNvPr id="18436" name="Picture 5" descr="Did you know that your body language can say a lot more about you than your words during a job interview?  You need to focus on speaking  through your appearance and body language.  You want to create a positive impression so that you land the job!  If you have a passion for that type of job make sure your body language and your tone show this to the interviewer. "/>
          <p:cNvPicPr>
            <a:picLocks noChangeAspect="1" noChangeArrowheads="1"/>
          </p:cNvPicPr>
          <p:nvPr/>
        </p:nvPicPr>
        <p:blipFill>
          <a:blip r:embed="rId6"/>
          <a:srcRect/>
          <a:stretch>
            <a:fillRect/>
          </a:stretch>
        </p:blipFill>
        <p:spPr bwMode="auto">
          <a:xfrm>
            <a:off x="5638800" y="1600200"/>
            <a:ext cx="2819400" cy="41068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2"/>
            </p:custDataLst>
          </p:nvPr>
        </p:nvSpPr>
        <p:spPr/>
        <p:txBody>
          <a:bodyPr/>
          <a:lstStyle/>
          <a:p>
            <a:pPr defTabSz="912813"/>
            <a:r>
              <a:rPr lang="en-US" smtClean="0"/>
              <a:t>Phone Interviews</a:t>
            </a:r>
          </a:p>
        </p:txBody>
      </p:sp>
      <p:sp>
        <p:nvSpPr>
          <p:cNvPr id="18435" name="Content Placeholder 2"/>
          <p:cNvSpPr>
            <a:spLocks noGrp="1"/>
          </p:cNvSpPr>
          <p:nvPr>
            <p:ph sz="half" idx="1"/>
            <p:custDataLst>
              <p:tags r:id="rId3"/>
            </p:custDataLst>
          </p:nvPr>
        </p:nvSpPr>
        <p:spPr>
          <a:xfrm>
            <a:off x="457200" y="1981200"/>
            <a:ext cx="4495800" cy="3886200"/>
          </a:xfrm>
        </p:spPr>
        <p:txBody>
          <a:bodyPr/>
          <a:lstStyle/>
          <a:p>
            <a:pPr marL="342900">
              <a:defRPr/>
            </a:pPr>
            <a:r>
              <a:rPr lang="en-US" dirty="0" smtClean="0"/>
              <a:t>2 types of phone interviews</a:t>
            </a:r>
          </a:p>
          <a:p>
            <a:pPr marL="742950" lvl="1">
              <a:defRPr/>
            </a:pPr>
            <a:r>
              <a:rPr lang="en-US" dirty="0" smtClean="0"/>
              <a:t>Expected</a:t>
            </a:r>
          </a:p>
          <a:p>
            <a:pPr marL="742950" lvl="1">
              <a:defRPr/>
            </a:pPr>
            <a:r>
              <a:rPr lang="en-US" dirty="0" smtClean="0"/>
              <a:t>Unexpected</a:t>
            </a:r>
          </a:p>
          <a:p>
            <a:pPr marL="742950" lvl="1">
              <a:defRPr/>
            </a:pPr>
            <a:endParaRPr lang="en-US" dirty="0"/>
          </a:p>
          <a:p>
            <a:pPr marL="342900">
              <a:defRPr/>
            </a:pPr>
            <a:r>
              <a:rPr lang="en-US" dirty="0" smtClean="0"/>
              <a:t>Landline vs. Cell phone</a:t>
            </a:r>
          </a:p>
          <a:p>
            <a:pPr marL="0" indent="0">
              <a:buFont typeface="Wingdings" pitchFamily="2" charset="2"/>
              <a:buNone/>
              <a:defRPr/>
            </a:pPr>
            <a:endParaRPr lang="en-US" dirty="0"/>
          </a:p>
          <a:p>
            <a:pPr marL="0" indent="0">
              <a:buFont typeface="Wingdings" pitchFamily="2" charset="2"/>
              <a:buNone/>
              <a:defRPr/>
            </a:pPr>
            <a:r>
              <a:rPr lang="en-US" dirty="0" smtClean="0"/>
              <a:t>	 </a:t>
            </a:r>
          </a:p>
          <a:p>
            <a:pPr marL="342900">
              <a:defRPr/>
            </a:pPr>
            <a:endParaRPr lang="en-US" dirty="0"/>
          </a:p>
          <a:p>
            <a:pPr marL="0" indent="0">
              <a:buFont typeface="Wingdings" pitchFamily="2" charset="2"/>
              <a:buNone/>
              <a:defRPr/>
            </a:pPr>
            <a:endParaRPr lang="en-US" dirty="0" smtClean="0"/>
          </a:p>
        </p:txBody>
      </p:sp>
      <p:pic>
        <p:nvPicPr>
          <p:cNvPr id="19460" name="Picture 5" descr="In order to be prepared for the unexpected phone call, make sure you have access to proper materials near your phone or desk. Have your notes on the company you did your research on near by along with a recent copy of your resume. Your resume will allow you to easily answer questions about your past experiences.  You should also already have several questions jotted down for the interviewer.  Trying to come up with these at the end of the interview can be difficult at times.  Also when you ask questions about the company, it comes off as you did your homework researching them.  Having access to a notepad and a pen is probably a good idea as well.&#10;&#10;If you have the option and it is an expected call; use a landline vs. a cell phone.  The landline will give you better quality and no chances of dropping the call.&#10;&#10;If you are taking the call on a cell phone, make sure there is no wind.  Wind noise can be very distracting and could hinder the caller from hearing your responses.&#10;&#10;For expected interviews, make sure you have a space set aside that is free of distractions. Keep a glass of water nearby in case you need to clear your throat, and of course, make sure to use the restroom before the call. Have a copy of your resume and any research you have done on the employer. Keep a pen and paper on hand.&#10;&#10;Remember, phone interviews are just as much of an interview as a traditional meeting and are just as important.  Most companies will screen candidates by utilizing phone interviews to cut down on the pool of candidates before conducting a face-to-face interview.  This is your only chance to get that second interview so remember to follow your checklist and show them you are the candidate for them.&#10;"/>
          <p:cNvPicPr>
            <a:picLocks noChangeAspect="1" noChangeArrowheads="1"/>
          </p:cNvPicPr>
          <p:nvPr/>
        </p:nvPicPr>
        <p:blipFill>
          <a:blip r:embed="rId6"/>
          <a:srcRect/>
          <a:stretch>
            <a:fillRect/>
          </a:stretch>
        </p:blipFill>
        <p:spPr bwMode="auto">
          <a:xfrm>
            <a:off x="5954713" y="1676400"/>
            <a:ext cx="3036887" cy="30368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2"/>
            </p:custDataLst>
          </p:nvPr>
        </p:nvSpPr>
        <p:spPr/>
        <p:txBody>
          <a:bodyPr/>
          <a:lstStyle/>
          <a:p>
            <a:pPr defTabSz="912813"/>
            <a:r>
              <a:rPr lang="en-US" smtClean="0"/>
              <a:t>Phone interview (cont.)</a:t>
            </a:r>
          </a:p>
        </p:txBody>
      </p:sp>
      <p:sp>
        <p:nvSpPr>
          <p:cNvPr id="20483" name="Content Placeholder 2"/>
          <p:cNvSpPr>
            <a:spLocks noGrp="1"/>
          </p:cNvSpPr>
          <p:nvPr>
            <p:ph sz="half" idx="1"/>
            <p:custDataLst>
              <p:tags r:id="rId3"/>
            </p:custDataLst>
          </p:nvPr>
        </p:nvSpPr>
        <p:spPr/>
        <p:txBody>
          <a:bodyPr/>
          <a:lstStyle/>
          <a:p>
            <a:pPr defTabSz="912813"/>
            <a:r>
              <a:rPr lang="en-US" smtClean="0"/>
              <a:t>Comfort Zone</a:t>
            </a:r>
          </a:p>
          <a:p>
            <a:pPr defTabSz="912813"/>
            <a:endParaRPr lang="en-US" smtClean="0"/>
          </a:p>
          <a:p>
            <a:pPr defTabSz="912813"/>
            <a:r>
              <a:rPr lang="en-US" smtClean="0"/>
              <a:t>Smile</a:t>
            </a:r>
          </a:p>
          <a:p>
            <a:pPr defTabSz="912813"/>
            <a:endParaRPr lang="en-US" smtClean="0"/>
          </a:p>
          <a:p>
            <a:pPr defTabSz="912813"/>
            <a:r>
              <a:rPr lang="en-US" smtClean="0"/>
              <a:t>Dress Code</a:t>
            </a:r>
          </a:p>
          <a:p>
            <a:pPr defTabSz="912813"/>
            <a:endParaRPr lang="en-US" smtClean="0"/>
          </a:p>
          <a:p>
            <a:pPr defTabSz="912813"/>
            <a:r>
              <a:rPr lang="en-US" smtClean="0"/>
              <a:t>Listen</a:t>
            </a:r>
          </a:p>
        </p:txBody>
      </p:sp>
      <p:pic>
        <p:nvPicPr>
          <p:cNvPr id="20484" name="Picture 5" descr="Smile. Negativity or a uneasy attitude can easily show itself over a phone call.  You  can hear a smile over the phone.  You want to come off of being positive about this experience.  Before the interview, consider spending a few minutes relaxing and focusing on what you want to talk about.  You should have already practiced this interview with your spouse or a friend.  You also want to disable call-waiting if possible, if not ignore the call if should one pop in.&#10;"/>
          <p:cNvPicPr>
            <a:picLocks noChangeAspect="1" noChangeArrowheads="1"/>
          </p:cNvPicPr>
          <p:nvPr/>
        </p:nvPicPr>
        <p:blipFill>
          <a:blip r:embed="rId6"/>
          <a:srcRect/>
          <a:stretch>
            <a:fillRect/>
          </a:stretch>
        </p:blipFill>
        <p:spPr bwMode="auto">
          <a:xfrm>
            <a:off x="5181600" y="1974850"/>
            <a:ext cx="3435350" cy="343535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2"/>
            </p:custDataLst>
          </p:nvPr>
        </p:nvSpPr>
        <p:spPr/>
        <p:txBody>
          <a:bodyPr/>
          <a:lstStyle/>
          <a:p>
            <a:r>
              <a:rPr lang="en-US" smtClean="0"/>
              <a:t>Video Conferencing Interview</a:t>
            </a:r>
          </a:p>
        </p:txBody>
      </p:sp>
      <p:sp>
        <p:nvSpPr>
          <p:cNvPr id="21507" name="Content Placeholder 2"/>
          <p:cNvSpPr>
            <a:spLocks noGrp="1"/>
          </p:cNvSpPr>
          <p:nvPr>
            <p:ph sz="half" idx="1"/>
            <p:custDataLst>
              <p:tags r:id="rId3"/>
            </p:custDataLst>
          </p:nvPr>
        </p:nvSpPr>
        <p:spPr>
          <a:xfrm>
            <a:off x="457200" y="1981200"/>
            <a:ext cx="4038600" cy="4419600"/>
          </a:xfrm>
        </p:spPr>
        <p:txBody>
          <a:bodyPr/>
          <a:lstStyle/>
          <a:p>
            <a:r>
              <a:rPr lang="en-US" sz="2400" smtClean="0"/>
              <a:t>Do your homework</a:t>
            </a:r>
          </a:p>
          <a:p>
            <a:endParaRPr lang="en-US" sz="2400" smtClean="0"/>
          </a:p>
          <a:p>
            <a:r>
              <a:rPr lang="en-US" sz="2400" smtClean="0"/>
              <a:t>Be prepared with your questions</a:t>
            </a:r>
          </a:p>
          <a:p>
            <a:endParaRPr lang="en-US" sz="2400" smtClean="0"/>
          </a:p>
          <a:p>
            <a:r>
              <a:rPr lang="en-US" sz="2400" smtClean="0"/>
              <a:t>Dress professionally</a:t>
            </a:r>
          </a:p>
          <a:p>
            <a:endParaRPr lang="en-US" sz="2400" smtClean="0"/>
          </a:p>
          <a:p>
            <a:r>
              <a:rPr lang="en-US" sz="2400" smtClean="0"/>
              <a:t>Relevant stories</a:t>
            </a:r>
          </a:p>
          <a:p>
            <a:endParaRPr lang="en-US" sz="2400" smtClean="0"/>
          </a:p>
          <a:p>
            <a:r>
              <a:rPr lang="en-US" sz="2400" smtClean="0"/>
              <a:t>Body language </a:t>
            </a:r>
          </a:p>
          <a:p>
            <a:endParaRPr lang="en-US" smtClean="0"/>
          </a:p>
          <a:p>
            <a:endParaRPr lang="en-US" smtClean="0"/>
          </a:p>
        </p:txBody>
      </p:sp>
      <p:pic>
        <p:nvPicPr>
          <p:cNvPr id="21508" name="Picture 5" descr="If you are conducting a video conferencing interview, the same rules as a live interview apply.  So lets review some of those rules:&#10;&#10;Do your homework on the company and be prepared with your questions.&#10;&#10;Dress professionally.  Just because you don’t have to go there doesn't mean you can relax when it come to your attire.  You need to wear the same clothes if you were conducting a  face-to-face interview.&#10;&#10;Lastly body language, it can say a lot more about you than your words during a job interview?  You need to focus on speaking  through your appearance and body language.  You want to create a positive impression so that you land the job!  If you have a passion for that type of job make sure your body language and your tone of voice show this to the interviewer.&#10;"/>
          <p:cNvPicPr>
            <a:picLocks noChangeAspect="1" noChangeArrowheads="1"/>
          </p:cNvPicPr>
          <p:nvPr/>
        </p:nvPicPr>
        <p:blipFill>
          <a:blip r:embed="rId6"/>
          <a:srcRect/>
          <a:stretch>
            <a:fillRect/>
          </a:stretch>
        </p:blipFill>
        <p:spPr bwMode="auto">
          <a:xfrm>
            <a:off x="4637088" y="2438400"/>
            <a:ext cx="4316412" cy="2819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latin typeface="+mn-lt"/>
              </a:rPr>
              <a:t>Typical questions</a:t>
            </a:r>
            <a:endParaRPr lang="en-US" dirty="0">
              <a:latin typeface="+mn-lt"/>
            </a:endParaRPr>
          </a:p>
        </p:txBody>
      </p:sp>
      <p:sp>
        <p:nvSpPr>
          <p:cNvPr id="22531" name="Content Placeholder 2"/>
          <p:cNvSpPr>
            <a:spLocks noGrp="1"/>
          </p:cNvSpPr>
          <p:nvPr>
            <p:ph sz="half" idx="1"/>
            <p:custDataLst>
              <p:tags r:id="rId3"/>
            </p:custDataLst>
          </p:nvPr>
        </p:nvSpPr>
        <p:spPr>
          <a:xfrm>
            <a:off x="457200" y="1981200"/>
            <a:ext cx="4038600" cy="4343400"/>
          </a:xfrm>
        </p:spPr>
        <p:txBody>
          <a:bodyPr/>
          <a:lstStyle/>
          <a:p>
            <a:pPr defTabSz="912813"/>
            <a:r>
              <a:rPr lang="en-US" smtClean="0"/>
              <a:t>Previous employment</a:t>
            </a:r>
          </a:p>
          <a:p>
            <a:pPr lvl="1" defTabSz="912813"/>
            <a:r>
              <a:rPr lang="en-US" smtClean="0"/>
              <a:t>Title </a:t>
            </a:r>
          </a:p>
          <a:p>
            <a:pPr lvl="1" defTabSz="912813"/>
            <a:r>
              <a:rPr lang="en-US" smtClean="0"/>
              <a:t>Description</a:t>
            </a:r>
          </a:p>
          <a:p>
            <a:pPr lvl="1" defTabSz="912813"/>
            <a:r>
              <a:rPr lang="en-US" smtClean="0"/>
              <a:t>Your duties</a:t>
            </a:r>
          </a:p>
          <a:p>
            <a:pPr lvl="1" defTabSz="912813"/>
            <a:r>
              <a:rPr lang="en-US" smtClean="0"/>
              <a:t>Reason leaving</a:t>
            </a:r>
          </a:p>
          <a:p>
            <a:pPr lvl="1" defTabSz="912813"/>
            <a:endParaRPr lang="en-US" smtClean="0"/>
          </a:p>
          <a:p>
            <a:pPr defTabSz="912813"/>
            <a:r>
              <a:rPr lang="en-US" smtClean="0"/>
              <a:t>Strengths </a:t>
            </a:r>
          </a:p>
          <a:p>
            <a:pPr defTabSz="912813"/>
            <a:endParaRPr lang="en-US" smtClean="0"/>
          </a:p>
          <a:p>
            <a:pPr defTabSz="912813"/>
            <a:r>
              <a:rPr lang="en-US" smtClean="0"/>
              <a:t>Weaknesses</a:t>
            </a:r>
          </a:p>
        </p:txBody>
      </p:sp>
      <p:pic>
        <p:nvPicPr>
          <p:cNvPr id="22532" name="Picture 5" descr="So what are some of those questions you may expect?&#10;&#10;Name of company, position title and description, dates of employment. Need to have this information down cold, you don’t want to stumble through this so practice this.&#10;&#10;What were your responsibilities? Try to focus on the responsibilities that match those responsibilities that the new company is asking for, this would go a long way in showing your qualifications for the new position.&#10;&#10;What did you like or dislike about your previous job?&#10;&#10;What was the biggest accomplishment / failure in this position?&#10; &#10;Just to name a few."/>
          <p:cNvPicPr>
            <a:picLocks noChangeAspect="1" noChangeArrowheads="1"/>
          </p:cNvPicPr>
          <p:nvPr/>
        </p:nvPicPr>
        <p:blipFill>
          <a:blip r:embed="rId6"/>
          <a:srcRect/>
          <a:stretch>
            <a:fillRect/>
          </a:stretch>
        </p:blipFill>
        <p:spPr bwMode="auto">
          <a:xfrm>
            <a:off x="5029200" y="2362200"/>
            <a:ext cx="3657600" cy="260985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THEME_BG_IMAGE" val=""/>
  <p:tag name="MMPROD_10016PHOTO" val=""/>
  <p:tag name="MMPROD_10016LOGO" val="iVBORw0KGgoAAAANSUhEUgAAARMAAABGCAYAAADvnXBIAAAABHNCSVQICAgIfAhkiAAAAAlwSFlzAAALEgAACxIB0t1+/AAAABZ0RVh0Q3JlYXRpb24gVGltZQAxMS8wNS8wNESz2GEAAAAldEVYdFNvZnR3YXJlAE1hY3JvbWVkaWEgRmlyZXdvcmtzIE1YIDIwMDSHdqzPAAAE83ByVld4nO1XzY7cRBDu2fS6yfZkvLDuzaw3yXhsZrYHi0ho3gGEFIkDPAEIIyREojwAT8HFb8KJIwfkJ+COxC1vwFJVbrf/J4eIA6i+Wdvtattf/XVV7+9///pGvBLP7xEV/O6rqqJRRUdVlfS7L2lUlvclXcqygF9ZFEVVFRUMq4JEcF/QpSiO8CuOx2NVHsvqWMIZBNWxKGuxKAtRVKIoRVGIYyWO5bfia/FcfCe+F4UQ4mPxjXgpfoDjNUhfiR9hhvH/w5fiBcT6hfhC/CQ+gUh/Jj4Xn/rZ39LFybe/evSzeCOWi19e/inXf/wlUXYGB6bzv6o2g8FgvAXyTL7zN871dZRsk0iriUltTDAU+OdMaq3NjG4mjBtOIjmfEEod7R0O+32yHD1grDU9QeoF6g7YUYNaYPxoEuf7fTQkXyZEe6jZEcnQB/DVvOti7UkCGK2gG2ib63omJ8EMNFBsr3y3kSpK9p76sPcqXPVfywZGbUCfDY2Sj9zEhSUFNdDbef9fOwMTHWG8PeGhdX997nvJolXtbYC3mTO/cYx2aljniUl0uYbkXR0OPQWk7UeVgmwbc3vB0qjqLL9qw3yYYO8cPQWCvOcAWd+i3StMvh5/fsp+vR+hk3Z9+bOeUV0HGJuhAoGjs1knNTUuh0dz/MnYzKkhHR0jjIU17h0AMccok5cD8oRtqwPl/5z9cjt0/pQn3LForTI2oLiuGm1Ebt0qy2oFvAYn4x8NSA8ntEk672Xga59yAV6Q1Lg7W6vg8h+HwYi5cf+YcOj2Jhrd/Mdco5xfOfNRm9wVoNoDjde1tfP+XzybCP8oALWws6rI4jO3BAIyb9MUAFQoq9OTCsHp9Se28zEn2q1flJ2XFFE5B5D5IumtO03ZSd4h+y9m+cV2GHN3wsaH+kMr2lIT6ryjayrkSFUdXdMUgBoSG4TFinyBg6kW2iCaUOBa97qiBg2WonWioS/XnC7s5IxumqFgLVxBOGE/tMC+C7bRRLSi/flZG8W0TfXcsa6GZkq3IPTp+k9QkUuDbbKccZUCQ7x5mat8ZHTd9rRfDS4I0tGezj/ZdGapVB3v3qyQrUtNW+7bXu+7TZC7etz0ep23DWmefzW7NQm0yWgXk7rdU/uk8g41PukVmmnoSnNYBdr9h9F6hRuxEQss2/V4qyiVoSKSu0qSarTVb2JW3qDAN1sqe7Aqr7AOGAP7kTvdqJi7kux2KF3gbNbf2xB5bjsARTaLVZvdV2nWjE2z5mWWJil8P6iLT540eaBRnm3gnKTXY0vx6Txr9q5SXa27hreqZ3fZ6OUZBOpilEnzyO5qjjTZYLxzbzrJzGaduHYyv4d9N2TezsZYvGQb3bbwtL+GVChChX+xiuHu5lKBSKn4A4HnUMXgzZuFuFGXsQrjkJ6PwxDOkwqYpmE2Zufp8B+GILF5exfuxC4UcYz8O2AErvCpFDu5QLFSO+CH+1v15PHDx2GMz4dxrJ5ez9QWuW6pcb1NPWY6uQsfuwzV+7fBrVLhDi0mnWK1ovN7aP+HD8QTFaOCYPZTeAx9MBuDQG8gwTDeem6r0EEI3ga3xmH8cAnn8DIQoAgw4wH2Iz+FAZ0OnseghDA77f7WDW9nnoaqjwdDQX1aNDcMBoPBYDAYDAaDwWAwGAwGg8FgMBgMBoPBYDAYDAaDwWAwGAwGg/Efxj+0ZjagstOwtgAAAEhta0JG+t7K/gAAAAQAAAAAAAAAAAAAAAAAAAAAAAAAAAAAAAAAAAAAAAAAAAAAAAAAAAAAAAAAAAAAAAAAAAAAAAAAAAAAAAAAAAAAKaQzoQAAq8Zta1RTeJzsvVtzZMeRJojtGY2a1K3VvTb7sC80W1vbJ+XE/fLIYrFIThdJTKHYovQiAxKAVNOS2MNbj6YM/33d4x6RERmRp8AqkgNVNxPAyRPHj4eHh18+9/j4nx99+/LJs/devKR3z/7bJy9eXtLLK73Xd58/fe/2Jbn7nf/47UePb18yLe8+/Oj57UtN7p69fwGf7O7ZxWcv4PqjD2CEW/e/u/OnT799+egc/vPeu8+/enn21tnV2f7sD2fnZzdnf4WfXpz9+e6jTz6GK2/Dlb/CFXr2G7j64ux/wjf+fPfs8adXOOS7n7iR37148ZLfmLtHjz9CIh99/DE8CT7gz5d3jy7ed1+6eOKuXXzoPh49dX989M/u471PwgDvP3G/P3vuvvTkkfvtyTP38Yn/48X5i5dW3T167i8+96M/v/AP+diP5z8+ehep/ASpInePP6UvXhr4YDjM40+5+3gCf2TwwfwHx4+7Jc78Xz3OnL1z9i789Wv4/Tfw05/h8/LsK7hy/Tp5Rl+RZ/S74tnPAs8+OPsS+PJvZ3+Ca1+f3RzljfC8uTnCG9LlzX5f8YYc4c3eeN5wdjJ3qPDsufTsufTsMZ49xrPH3F2c/x6ecnV3cRE+zz8FrslL+EP4YY2Bvw4MfO/sCxCuL4CNIFogdOU3S2bCwI6bTB7j5uUCNxtJO8bNRtIu73d1OhYq1WHhxfkjf+XCf5Ys/fvA0kduPb442weG/iow9AKYeQuy+M7ZM/jpG/jb9XTVdnlJb8X9rlu+37huL09dtyMe/fyAR0/h6l+3rNuWO0uy9sPgzofw9y/dYtzMnRWtdsIueQJvyHfDm18d8OYVV9c92xGvj0NRpT92HPqTe/uaR8WVipPHeMS+pxqI3juX/qHLpcdOmq5gKzy+2r6vfGL3zqdfdvkU1t/pPHrjGumYJEnPIek5JF9pvX0In5dn35797Qe549PaFpWeTdKz6dKz6dKzqW9pri645yBGL8Bw/6EuOH7vC+6txKcvwDT6+jUajUdN8L3YaBcRzxriWUM8a4hnDfGsIRVrfh5Y8y4Ixpewwz+C/36DTAoM+vvAoLUdDae04I8SnkHu+pRBRhxhkPPtChZdv+LezzyHmOeQ8BwSnkPCO3w4rZXHh6/h3BX4wyk8jH7zcxCv/wlC9o13/I5zsrsGjzOS2sBKdnXMeW5ZeZL7vJmZzK4x85eBme+BwP3ZhWD+mMINf2tWLQrlX+DnL86+OB6gCcuW8mVzlBJx+rqVxHPSKQTk5O0x77leucws85Kb4Edzen0y744vaH3tWWf2nnM392RWkGNmBduo7NZYtpVB/w3W6Qv8VsUgIT2D6FUjWzH6RzyP9scWKorFXLacQiz4pMKm4ITqO2DUoWylhbp1gT6Dq1dugf71qJhRe79ydr/Bhu9Gzv5T4NFvYS/4ussd3YhYY3Uci8XgrRV/2Bvnj4vvuSDqowOl/7PErz85X2cPEnOZwqZRmt5z+yaq/ON2fsMvyvZdjjUKX+9PFykRYqWXgWf8WizvndsX5aMYOQ1bzemcPHfK/+t5Nqjh5K1Y2Dlv486J9sQiI5NuC4x0Nsn98xHZdxGtEVRu3iyJPyBnvV0Sf3h2Mot/WodbT2Gv2zOm/oQT55P5exMsE7wZGeyi/PfK4GfAV3Zz43nWbhrHebbFQO4rRZcpGbNuz05f48k8lsyzzvNwjXf0Zlk1JsFjt13n9T23g/zN7aVbfLPaNXMuwsaY7MpCZiZYKc4pWeQWZz1uKc8t5bml/FL2ChB/uLptljLuMc8+PIGPP03WyuXZv05CI8Zz0XouOhOt4CJ5VS4Kz0UvYl02Yk4Q+ciO8FGGMACYVT5EYgMng+CpIHlKjJiZMnORmbf9yNNYKJ+79PD+7F9PWcVLUrlmPffF0i1m3Kiv7l3/uQ3GreHIyGflTuP3nrF4Rg35xAERME33HGN1ncDwlyCk75x9HH66OftyRWBPYTCVNyshmb4pdE/WozpIwT+KEZmx+djn3U8rifzr/aatFmMu5H7AHCfwykngxaNDeMKaoH3ofJY/Bd/lT85W/LILTnCbqlvLpNKNfis+0I1dN85ZPKtBlsvvlHnrrIqpiKeJReNV2bp0+250jx3x6LLZt8E/+c4ErdwqsnMSRY+am4qf/ynw89MORO2Ry02gUzLLTlxuTS2jzp8xjjcbcNwwokPi5uhg+6ULRh/+1WUoAvuY8TuE2w/eddua4ydCYHB/EPjpnK4pD39d8BDtakzVX7g8z2XIahzfIy67bsgCS9HePxLA2l96prLA1D1rvJDrYEl7j2eyD4PW9Gw1ga/GM3Yf4Fr7wNi9aa0a/OFZ/OEQePQs/RDN8PNnYed+9iw6gheHTk1vKn6W3L/XwH5+vcT+xpFJ3D8anR5YlCJYlMLznu89790nd5+O056LXU67TRwZ7AT9mRf8Vfa+ndj7tbM8EYry1Yr9E0P/MSVFL29eNSUVNIZsNEata3GrR+bSI8xV4jTmRsbR22RJOgayuab4p76nHZJWa/pXb9S/SxZScIBuL5tMSmCnuKrUr+ip38jOVk/IkAeVIREKn3VqytvqzzxDL54F1Rx+R0bT265K/kVg9G/der8J4Q0H8NzkFDHTDW04030msRikONEn4jGugWb/K/lEvOcTOUjnCPR5GhtPseRvw7q/rdf97eU9GQqvao32jQTW46C3p8r9KzmTbQZwXRTXIDNNGjrZ9GuQhxOEMbpEaXNye9srRdm6KO4UAs5xI+dUxh+efVroV+KXfQNGjrGPZ2H/+eLsL83mj/juv57dYmIHiwl6HKZSeA6rWk4vTxBT1WUv6bHXh4+24CXiSq8R8iwsdffJ3adnmQo8awVzzLSfnpUQnOObOe8pxibV2nUwOVnfe5yQH/LqSswDb2knbwJvKNWOX/4H7n/wuw/4SH73wR/OIw8vomH0LAqmdwnWeJrNpP8BW/yl2+SPc1ZuTcCesMb9Zl44VSckIWDj73IW//4k/P2J/7vzpiLMhOqwuLVnbtzSHW8/9Hv+aXL6O8fP45tPvYEvpc0iP1fqXoKgXnVRYo2J1N18RhbnKEBcJyCRb46PFweRuDH7Yrr7CdqcPeZdicobigrxFHfoKO/csu7F2PsGe2Af7wnj3vQtTBsCJDbkKqzKwvgshn4fZSGMoeABnuwzYNhf3Ub+jXN2ohH/87TN/MllwzE4dXOAsWhlUm0Nm9D12Fzaxbk6PfsTd/FZLdaH0Yb88NCGnLHuF8mC/MJtN38CNz2kwo/nKe4PEtvlXwg7mS4UCv2BQiTZKT4kM52o04dxIV8cbtQzDv6y4OD/dM7MO87aPJmHLn19Aqgx8VHMzZ3NFaZozyzIoDMg97qTeHRpCveH+EN0IM+D1sRX9CGlQo22sY/ZLPznMAv/4nz2vSuk+MqVr2LAHqsJ33EgDyxlOo5B6EaiPWRmVbD5XLD3tUnlXM7DaKo4KfQUfCUeIN/w6faqMD0huuqtqjA5lZXvZqtw9k3t65+ok38SJoSfPd4AW9Ar+OgT9IjqWgZgA23m9kiPoBt1Cp/eznwCEf3Auab/fpxjXaN/DVIeWUbnxtS+a/TTm541QF8ry36dLKc/O0jqqdH9fq7p1fnnwG5FeP+yGwqJHFwJgLb2VJeDcVE/SzH6Q89oVQo/hb9/7VTmrOLzPqRQrsc9Gx7auUkfsTONn37PMpj2lO9eBg9gHt1thltT55huu6qvn7Zr0Ef7/jruWfVtQ4CcXQpmfRk+9uIKL6il3+0xoHT35Onjb18+Katwb90UXLiA3YuiROnWsf4T1zDgL25SPhteCZPwxLPgid8vnvhXf/K+s5CePHvsvvLsmb/2of/4HD/unpS+nCcoFESj29uQVF75bHhlG0nMkwQfHySKfg307FMDiutg6Xxd9FP4Ktn5+5ARRQndn/0r2KixXcWTD/4FGP/Je37wj+DnD86xBcsT32KFuP/dFZdovBT6r+C13+E18urj0I1DxEv4vyclYuE24LJeuNjvN+7923l7Frh3KErllW3zxv288Yd5O2Xefhnm7RlwZg9vi9GTPzaz98s0R73vfLbwnW0zeuln9PJhRk+Z0bfTSsRcAPrJpflxW+QJ4rXPjlzbNnPCz5x4mLkta9HPwNfOt/4y8qtZi/3vfLbwnVfSrpQ+TOkpU5ptq0vX3SuDlW9DniT+/bPB37dNl/TTJR9ma8tsnTsjcl/Uot8GJyT+/bPB37fNlvazpR9ma8tsPXEcuU78iLOS//7Z4O/bZsv42TIPs3XKbP0izNb7oS7135x+K42TX4T56X3js+k3ts2l9XNpH+bylLn8aZjLRy4j/VXKU9+mqrAv06pr/7ptnvZ+nvYP83TKPL2VnDtcK779TuuQ5yutQ56vbJuzaz9n1w9ztmVX+60Dyd0c7Gr5758N/r5ttm78bN08zNYWZ/s8h6OTjf92sg7La58dubZt5m79zN1WhP08idHN2dXZYzcVf3LR8gjliGLTXv9scn0bkTREevHzMS04+uQxq37j1W+i+u05jnp394ELYD+I6XEx3cSgfwgMet+he1wixqX9PnBIPrirYJPq0cYI39e0kR0z8Sq9sppe1VeFTFdvxC38Vl1V8aK6vNkTWl/UcjwwbSlqZ+eHR/6bEoq3g1AUzTvg2kQQ4JUVppv6nDTEEBT1PieV8guhy0m8Ud+OOOkfPFheGv5vURC+1+S/aUF45kp3HjlYwFRx+sf26bGEXLFFxbk2zptiza8q1iR12WESX3s5spOZNvz/Idm9ree7esib3pcCOwObf+dUkUfyTBgcRaT77kdEC/7X3T2+q4e8KQb/umFwwdqZDO8yEVeEXV6O3v/6Fi7XF21751E23/OD3hSrfxlYjVeunIX1tSuDbJnc3ZcI4abdW/K+RAizl3q0L4FwquG+1LtVH7mVthQtbavfa/LflEC8VQgEhlzQy8piIHrUWC0UbRYATwvg6trsG0PUpKtqz25o38S4ub2+2l8fTuWbIeFNT8eF68L5bTMdXbG23ILuH4m1YPhvJNZX8opf0YFYK3Vohmaxvr7Bf10moIVqVr2e7zX5b0oMfpbE4N8CpgWbK/9lJgo9I4uVFw/8hkKFXR7Rb615BguqsB9GtlskZ0kOvr+0v2mzHssdvnDVTl+ffRoaQPxx7vswSy6lHblzXcPyFcZ5U0yKUbUUS8vxtRmDYsjrGFVrzuHKOPcR/H3/yeNvX77/pMhr3jg2feQAzBgzewT//dZ1OI15sZsEo788+/ru/fOLb18+fu99/M8/w/X/7+wvZ/8KluATt9/cOEZ+GRj5Kdz557O/nfnGGX8BVfSFm44v4W/vn926Um9UTZ/B9z/xNXl3j9/7F6e+MkXvFDTdFU/+VTXGR2dfhbKeF+FsFD/Sfwyq76a692fVvR+79j8fnT0O9/y/Zy/PtLuqzij8I2fs7Dfw8x7+gj/h367dGXgG/qbhCnH/pPumhv9SuIK/3VVPfSu/CXDkb6iawxP/jzNSffPt4pu/dcULX5/9KXz375Ci6tu/KL4dYVNf+nBXukefyeae92FU0AKuLYSrdIZPhy0Y0PQLd8rfH90sx1Ox/uru+yrdwas7fu4ae30F8jH6fvuE3BTscWircumwKZFP/8HNRsurfFeisPg+b978LaDmz85YvZnMwq+Kb37s4KBfh4NAXji7Kt5Fm7t8fUS1mrLiCXf99Oz/Af7fBsmpn/tLV9X/7yEAg+vv+uD+t+B+UvzjZ7cNLz90q/D4CLfFv3aEn7kR/hzWco/+4u7mzgtXY3vt3qJ3Z0H5wZr2RxOAlIBOuXRrbvbuhxJx4WT532Emrs7+u1/l4d6fALXotX51oBEeuVn72q2fCyd5Xw8l49exBit888uhxLZ3vpXubNe1+yaq6A3a+ZnDcP3xQTs/aOcfsXaWD9r5QTv/gLTzW0k7f+PmASX/QUM/aOgfr4ZWDxr6QUP/ADX0BXAttLZ50NAPGvpHrKFbXfugoR809PdZQ//joYYO33e5zTN/+OyDzn7Q2T9enc0edPaDzv4B6ey3g87+vVsBv4dn/xFk+EFHP+joH6+OFg86+kFH/4B0dIx8FDr6QUM/aOgfsYbmDxr6QUN/7zR0R57eMPIuU/S/h3amD9r5e6CdH5B3D9r5h6idXzfy7kE7P2jnB+Tdg3Z+0M7HtPObRN49aOgHDf2AvHvQ0A8aekVDvwnk3YOGftDQD8i7Bw39oKGPaejvF/LuQWc/6OwH5N2Dzn7Q2cd09ptF3j3o6Acd/YC8e9DRDzp6JfLxJpB3Dxr6QUM/IO8eNPSDhv4DjPylk8KCq6lvotfQ+aCNP1Tfel3aOlL4TvX016etL0G/2TMB/65hPHMv2vq4FLcyeNl44G9Xd89w1uV3fYfqrF1EoxvK745kTh95k0MdyYED8mTZi7iioNsfZO21yZpqcqj3J2vmZFlDa4S9srT9Mkhbqf1ba/Tvg7xhXBe092uTuJ/nJ4LMFRT+iK1R3sjM2BptI48/XFu0fY83bYs+4Ix/iLYobdb2j8UWPUVDP4PnvnBv9Xo09C/yE8+u/7fR0a29+aCjH3T0g47+3zle8KuKj++4kf2pkn8u/La3q6rmeO31aOr+s1+fjmbuJCgD2g28FpBg1McM/pGko/Fv+B3kYpQW47T6rfP4UFPfnaxNVaNT5pquzRWt6oiRjH83Eig2SeDPKyl4/fGq8fNfnyTKYAPcut0fbQQN/wR8f7sknhqxkh0t+MONWP0cvncN2vsbN/47xft7qfvPQOeXaecP6+3sv7Rr9myH/16TJJ5G02kSxkFK+JkFmomzOlGuLEgarSQMr1/DKCgRN04SrbOZrkFCzYE9+mv49iG9f3Dv9AVw/q9J5x3aRvvmnVbu+r/hzR7BN28d173++wPw90unA9Gq+nf4/es0J7g6/1fi7k/cm76D/z1RVt4CGzFq2a9eq0T0nnzavKNmEHD91s261ywU6JQHfohxOx9qApx31D3X8P/ESc1ds4a/cjP1pbOv/hD2gz/A7388uxrOeH3Pn4Lc1Hf9B3iyPNgdr51kfb34pF8U319/yltwHTn/F/hvOz5dfPubofdz7O3zXetvP37S6O2PP6V9+3L8+u3/YfD2fzyLZ5WPbN4RB9o7e/T9ssOF2RN/1eXEytN+VnHj8Dmtx9bnyNWZP1u0T13Lx0xhfV+Pvl90uHH8ab/s8mL+pLcrTrTPoN8L7fwzuP6N87zeKbXla8tA9Z/+KlqaJi0tHrT0g5Z+0NIPWvoHr6V/ffahO+L8v4Avh7Gxb5x+xeegH/A6beoVSl7Ft7pOvhV7Bd/qbZj7b9w7z/0iXLWHb7Jy5z+4CO3p/tvP4Y4/u+/u4zw3ctKPk745D+49x51v3Tu+Xg/u8MmvIl03Sbr4K0mX2zsd7784e+E88a/uPjgHhn5w/vzbl58/fQ8Paf2d/7jLf2NS+r/iD4djYsbtPsf8edbr9zruz6KWvNdR35R0/6eyuvE1yXX9zFOtXdzDhIu622DtoqSqjrVLFq3dN8X7t/Nf4Krn8Z9fW/6k9+za6vkuo9bXTrsIF5ndu6zJpctf2yZqjdrqsspxu3yhQ8zdNPP4k2GusJfH+Clw799cng95+bdkIx3med8qcpm4u13XVlg15z+BUbFq+CbN8j+EGGysIH4neHzvwpj/hrHp1zTjczpOm0Fcfxz+i/N46eyVPXwKh2MsV6J0mYY1lMJ3tRIPZ+Vtx92/BpSHxyO8Lr+//+zTuH/r0B/EzcGt4/Qt/CyLrA9x3MdVsur1f1fc/48pr+N5n39/PfzOzzuVxxSu3Tr/TaTISrSjtkVWXheP/+HsA6DmG2eVv3A5snfiN16rDTun41WiXSRFu/grzMn/6XzgksboCX/pYiW4R73A64GOf4TRdm7tjf+pNzLrPz/7/Rn2rfjLG5rt8fNPm2UbMPFo16nkozC38hAvfwV3/8ZZeMrZEFfweeOsgmu3I3G3y3xnK6/ygv9XeONSZg694L8DmlrPu3fn/4DPy7M/VzbJ36EkT2b+l46P0X9/M7N/nIbTJEACv4yzE5Sb3d+473s7XzgtfOtsRrQs9vBt63xX5fw9475xeWAffjcS8Gs31zlyUkpBjTb4O6Sy0Tyje6/PRjUSc0l4FjQWytGbkoRjNJyq8XEX5g6pIZydydzYxkkCohCkkwTU67dOFq6dVSTcHnDrdP7+tUjCP6a9At/6VH3wT8O7t+qEtxLf33Gc/fK14ah7T34V24t9r22vnwaM0ZcOr/vXVFH5mav2iVfeSUi917kSZ1S8yqyI79usVKvpm+q9/+AyHF+5utb7sOiOjd9b7bJZ7f/5yP1fH8PFL0jez+u/vvbVP37+adKG+ETm/l+GWJ91VqE+kLaIbPy+6YD2r6+H/+1TT+P63q1cjCUgxtlHFnylyWFkQb9hrv8E3vyLM18hFGX/XecFvJOvvGYPaPT82mu4dN/6AzwnfmtNb/xT985vwmfKqE1yaXMpuHHzSRxC+MpFlfZuprmzuvbB48b/SlfpEtHv6HfdOO8NrbHXtfZ8RVmNDY9V5R86Dnzx2mJNr78W4XXXi9Wo7PvvMKMO7plXjNHmjlnFGNrPp1ZStBiNh5oxjzx5qBn78dSMmUb61it2+lo4dv76xGlQtHFfV4bzQRPfhyY+vXb3u9fEh51CHnTxgy7+8eni9erJtoLtH11m+W9AP6JOfO3k3+BnEd4a8ebvJw39saPD6b/XjG87fPJp+hajwNRF/k2oR7t1lY1Xla+qHAaBu6wA/tf/jp/X7m+vx0s5ZU5+1WRSnjuO4hNfb+zwOBWve64QL/T9m6tyH8VMh9dAr3OejlHweufIutz865mjf3LIpRdnPsJ4AXx9EX7CfRZ1cDlLf5+RNq91bg6f+13MiIZ50C4/pl2eDP+rnI0pXZz+O5yRu48vYEruzt99/u3LR+89ffHyNvzv7on/jbj/3T05TzP39y6i6Pv94Qxep53o9sBX+Gx45dnjT69ewrjPH73Aj/efuI+Lj1+8ZPDb8xcv6d2TZ4/dV54989c+9B+f48fd888fffvSP/gnsLV61fZXeJ1//vblb8/hO4bcfRg+n1/8HsaDt3j+EbzF848ev3ipb6/FrYvHP//8yf0MdPf+5+ffvnzy8XOk772njujzp+5Nzt91TH76if/bMzfY+fNP8GXPnwIj6N2750/9x4X7ePc9//HYfVzAKDfwzcd4/wdP3RP+6/l/e/FS4ueF//VT/3GOPPvgyUf48V8v8DuX8Pm+//U5DvdfLx45vj49d8NdPMXfnl58hh+P/cfTC8f6T37nqHl6cYFv8eHzj/GGD58//yr2X7xxq+Xf3adDJt59/sSR8/nHjtbnzz6+8nfix+eP38WPTz4W376E/7x4qe7cx63/oP6DNB/w+QS/DxIi79wHSO7zd5+68c9/677y8SfwlY8/eQyEwWp5+jtg99N3fwci/c8f4Ht89sy/Y4gsPgVq/3bmuz5QXAF48eP33AQ8/si98ntPUd7fx3He+2e8/P7Tj799ef78Q/hPsVYkkVeK5LVirpX8/q2Vu0fPzp0YPneS8+TT5/jdZ5/AFFF9vRe3N3fPP/0c0e7PP/0dfpy/9wSZcH4Bf/wNo2on4We4wrnEH98v/vx+/vOT4s9P8p8fATfOH8HS+OjCCfWji6fuGefvvXgp4HKE11Mid4wJRaxH2Qu+s5IRo+8+P3eX9U4JIq24+x3+zsVOWUuNufv8An7VZEctFUTd/Q5/pXxnmMCr7jUluQF5ungMF6jYUa2oMHePfg+UPfr9e8iaR+/+HlboXUEOjMci3t/uCGfUKk8JvBaVhhHuCdFsx7TmlHtC2E4K6olgBEgkBt7AE0FvqCeC6R23IC0zGuBrmhNCAxk7Ba9IPRECmKPdJcccujMKmCU8DYLtgBOcBjo422kcSAY62A2rmAH/JoRQCiPCO1LhSaF6J6mRRnpitN4JbpE2R81vmNxpBi8YyKGU7AhQa03giwRqdZ4cfsMTXwSxwLIuOUDQeyhLuLyCLDkhkho+51J0/uwCLt/9y/tP4+Q+/sytliwhn37iRq2G4zuYa8FMGA4mgcCrsvlwzTh0ZwVhQodx6I4bysnCOKweh+yYNUQF0RTwq7ZK2vk4vBzHmp2S0pgwn9zCqEID46fDiGoYvSOUa3gNP4zZCcYILJTpMLIaRoKgU8mCoHNY6VILxefDqGoYjmLH4zupnbVKLNCiq0HYDqQFFngaRXCh2QItphqG7IQQVof5Bp1hlbZkYRhbDmPMzhCYYZmGkZYqIebDXFbDSFyvgvM0DLGcWzof5qoaBlQdFyS+E+ggIilbGGVfjqINLAWry2EstXaBNdfVMHKnlORCpHfiFHkzH+amGobBSgTVRNMwRlJk+HSY23IYBXuEVaCgk9hIKQmfLyg0Hoth4PGUManSSuCgNtRcTdxW6kbCehZc8rS6YdaInnP4tlI2EpSdFobIpLMEqHK78E6VrhFqR4kiOmtkzgxK0XSYSteA6jWMahpYI2DrEgz3uOkwla4BZkjYDKVIw4AeZmqBmkrXwAQzyUBwwzAgfUQJtjBMpW1ga7bKqLS9wDo1yooFFlfaBiwUZQRLu4JEU8EuCPFtpW2YAnGD/Zfll4JlyhaoqbQN4ztKZclhItiK2FTKhlE0OXhUxDAMKCwmF4aptA21OwNSEhUxSJ8Bw0UtDFNpG2p2YLDYqIhhGGa4Xhmm0jZoHQtloh0FMi1hfdkFsam0DUXVCxskTytTa0bmawF913IYeAvFhKTJmDCSKzE1JsCaqYahO8Vgl0raBtYpldONl5JK29id1QZt4mhKKE2onqpzsNCqLWoHImPT3oL6U3E5XQiUVLpGgeHONVN587YSxp2PUqka2GUllWmDEjuhmFYLo9SaBm1irqIuB1vegjm6MEeVogEJQZM77nJkZ41cYUulZro+0WwIMIQP7Wqw1IRNng2sCti4F9Qera3hvn80GQO9n0OC4HWopEn6QCvD1jflD6utavBzwHDlOvBIOpUx33ZZbVSDrwUbi1RBC8NGY5G2+SiyWdtW0EiKBjcB9MXUjmC1RU1xP+KWh60bdKBQoGnmo9SyB09nisZNDsw/sCLYVIJZbVGDBga1zWl4I9jGNRVyqjlZbVCDT47LlERHFu7gTK9ITb3FsR34K6Ak0jAS9s255mS1QQ07JaxmY1gaxoLBxRYYXO1x4DeDecWixFDcORmqkekw1R4HWgH0jIoKC9W6BOtz4aWqPY7znQKrMWpPGAZmSs41OastavTfOBOUpmHApBViPuG1RY0eMlXa2MRiDEQsLMraooYNX8IGG9cTRjSIVHMLi9UmNdjCGhSvolGIKSiMuffOaotaggktwZtjaXGDxzL35lhtUIOTYBlHbz1qKyE5W3ijSs8ocJAtNSruuLjUJV14o0rRgPuktWLRY2HoadgVWipFo/kOHA3Fg6KBPU8Qzhf4UikaDVawgMmO8gtyp+ZmJ6tNaQ0WOQPFGeQFFraSsL/MR6n9dnAPKNeap1HAxzULo9RuO2yv4OBGM4/CtkTAeJ2PUikZY3egmsDnycxVdu7FsdqOtvB0JnTasikYvwvCUikYCzaQUmCMp31fgUJfEJZKv1iBhlU2OMEU1mS+K/HahLYKjbxk+4L+JmSuFXhtQFuN9qZQ0bWFtWAUmcotbwxoi7YvqN64npWFCVoYpbFhcBPSJs6zcjE1Od2SeG1Bg3GPTkG0zTR4XYTPtxJeW9BglqOHwqI9D/pSCjr3snltQmNQGHZnHucat2tYjfOwCm+MaKLRfZOBGupChXqBmtqQIRYNQ53WIxgBUvH5UkL+VW4X+GscA3lhHDDWQPWy6bbPyWU9zii4PxsHrN9eyBwMNbBpRPSeCPpgbK7MeWMG30ck/+7u8fN3MXswSd3d3uC/h9Td1tQdaEEOxmKQaAkbDmPWqJi6MzsB1jIm5869EWQ0rIKQHtIUbCnm1HnIDlnYE+DmbupOGsGmqTvwl0kRtmSgokGMYvbOomIMtBjYBcBYxtyeS5WBYcWI1SlxZhQ42zFRVSXwjDFcTCjBoJFQyc0FxQ5qHlOW505Ba2UCGUzsiCAEibzwsg4mnUEvxf0q0GWiKZHYJPCk1PMEHgasYMM2yX1XFoxrHhJ4ZsckFWituAQefBv0o47JVadpFMwZD3wxkdpeAk/ZATmLCbyRLG1M4GHcEFR/tHJxc5WELaQJaLufaclodNUkcoiJeZTrIIEHBhABAY+7NOheCd7wQuaNN5s9uuLRMpTg8ilF9AI5bQIPbDoZo6MS/Vi+EBhqE3gwSYZHu1tgBNCSuf/Z5u8E5s6pVmkYqgyZm4eHGTxjjdUxim12oHnE3CVpM3igNySwWKZhKOxjK/kl25jNCuMUkTcaVj2YeguJ39oTAKcErEYj0zDgZqG1dGIGDzwkIMayNAzRmq6kJesUHrhrCtiRX4oqQejC1lyn8MB31Dprao2uJFtI6TQpPA7+DQaY0kwRxs08GHOYwgN3gMW4BQyjmSYrsfk6hafA8OUxsw5CLJWiczO8yeAphExI0KVpfYNlR+bRjzaFx8FpUyxOlHRohpVc60EKz8I+E1kjwTqALXsh89uk8PhOgT8usmqHX8hCGroOOQiwKAXYzzINY43z109M4YHwK8ETi0H6NHjJJ6fwwHzXoNBVGkZjfmkhZVupGzCTYf+V0UXBYexC+qPN4GEsiFKr0yhSMLEAyDjI4MGCSplf5DCsd7rwTnV4kzmjI1rwMIxUSxnbOrpJdmCEibi8JXrcWi/sUU0Gz4KZSRjNMiykVCusqTN4YPpJg7ou2ROSSbOwouoMHlh/VBqaF6YVYq7O2wQemI2aq2IUwqSWU2LaBB4YIbgss7IBFcH5qRk8jK0ay9IwYDQKjNmemMKDbV/oxGCnQI2yCwmvSteA5BNhaFbmFM2lBVqaFB5oTxVzDqAGFZcLnnqTwhPgyJIkwGjNK2XnyKQmhcd2YEWwwh0G+YFZOjmH13eONqXxwGBThPMwVQyTr8YuyE1tE4+8pI2JPMOUThkVMEwFzOlCKqSOgqE9bWwEVOCiV5zNrfQ2lYdICEpjSI6CHww7zlx1tbk8VDI8xftBkwnY/xaSD002D+Ed4NfFFC5so2wlu1PHwMC64mC0xQguOO+w+S7kOE2jjBX4+HG3YxhNlnIhJt1k8yi8AiPRC4L9hhO1sMoPs3kWtpgINYFfEdBLFoaptzvhPA0R+QuTD2K8Qk2bzTNoiNI0jBKKzqEmbTaPYmiApUHMAoChzeQJ2COtjMgtzFaC8zA3A9pMHtgyAiTPpGEEOHkrAfs6kweixgwXebKNEXSOhWwzeQKsTqYTexmmQ8hcG7eZPNhgrKYxMo2SCB7QfJtqU3kCU4AmuoewLji6MgvU1IAV2HrBqyzUFUNg7qm5PLiPcBFZAzYKvJJYSXJWekaTHb5RZA1oLwS1LQjwQTbPwDRFXxUBDVQuQOzadB44p1IlBxyGEQgjXHip2o9HQC8BNZGGwWqDlTxy7ccjRlkCj/MwRFOxMEztx4PvQlKIg2LYUlq1IHyVprEIJhfEZtag9TYHtx/m9GDTZzHXCfPNYf8WC3nXOq3H0cAR0ZGCYYwAQ2Vhfdd5PUwbuJlJQgyW7Tx+eJjYQ1xmRDE6Q0LYeTSgTe0ZsEPhX0Y6WZj9OS6Yt6Y1QauYJRNAYwh9IRp1kN2jaKNj4DdaJJYIMgcGHaT3OLoM0mZbAmbKrLCnSfBJ9GBSQMpt6EbR6Xo4yPAp9KdsYQloEMgVPjcZPoPuHY3Tzlz+cSFc3Ob4HECEoA/lx5GwRBAFe3KOj6LzK6M3BLaB5nbBXj/I8Y3i/xtzfHA/2DrRu2Loo8m5yX6Q4ruHWP9qig9UibUPKb5XSPEZYVTEhis0UpmKWTUUCAYmndE+gyRNLNaLKT4DhkQqSMMguMSr3RQf3DmrjEN/wSR0gQT7XXOkzaf4EGRFHTjv3GtyRICBbvK5NRertjyl1sCxM7AQeik+i2C4WYrPWoW5TL+uMMRF0b12lCiEd5NICNaWgLMUmQKPJsxqDOlfeOEHvxWhiN0kn1KGTpN8AotQIrgG6zWAMhIKKLXdEYwEm5jjQyQa5hRDig8UjSGIaPN8sZHWXooPvviKKb6+LG1M8cGOT1TKRijE2GNs7+QUHxggmCgKc6kk7EXUzE36TooP7agIOVQu/MNWqq0OkDhMewFx44AK55IvlKo0OT5Yi1zLRA44yYppvZBxbHN8iIKPO7Wi4P/AKlugRjXmGbxEQlorjEfpOTCuzfGBGY2lSDyNAm8oFopDmhwfgzUBrkoM5roMkJrHT5scHxb7MSzCjKNIzsRKbWftGmisaMqxe0TYC6pOLtIDtwnsaBIzw4jGkfN6gSbDB+6OBI+SpkEsZysx9ybBp8HqsDlYDpuEtAsY/TbBB3oNPHTG0zBgMC6ATJsEH/ilmmFqMAkN+LZ67nu1CT6sdpZG5oUA7s7SMG2GzyidYle4usFlXkkU1hk+gQXBPOlSXF7gGMx502T4tDeYk0ZmaiWS2yb4EE0jaYyAKbMjhpm5d9Em+Cjs0SQl+GAYLTm4hqcn+IxWPFqpCosi14rr6gSfwKLbtLvA6mZgfCzMU53fAzEhhRbGtAa4TAvZxjri6ZLbNPpdMAwH236BmDrgKcCNMCYJDTAYnNs5crDN73FX9EryPHEgbWEfbxJ8YKhIDK5kcwC06YIWPkjwYe0szVYFYxgnPzXBZ8DaAtOSZ2uCUb5Sglsn+PA+zCendakpw8K/kzN8xoBJKZItoa2Q872lzfBxVz0R02GgbDS4tfP9ss3wgZFIKEsvhSVXIH6nZ/ishF1BFApU83lZUZPhA2mjytC8KYC+EnNPvcnwodUtFM0bnSBg4yxk1SpVI7EaDt2W6MdqLuXKKLWmwbYgLGXdhUvCz+OmTYZv5BttyvBhCTAjMZ0mCIYr+UKCuc3w9Z2kTRk+rLLjJmFawCFBo22h5KQxrxGcQGRKZNkd5cQsVIscpPgsYzoWlHGw2UEHzgNhbYoPwdvCxrmH3QJ8VrEQ0W1SfKD0iKZREDki1MHRWkhBtUk+IywvhgFzZw4ubJJ8DA0sKlMxLrhXlK/U/dU7HoOJ4WW7CKLFwsbZ5vgQpiNteiXEGpK5Wdym+OROUIOLP45iwdhaqYjcN7u4JizJHsdR+ULc6zDFBzeZojsIaGc+38bbNB/4z7g55XJnmCcpTk7zGayqUDFbiG2SjBRzB/EwzYdx/5jLwj5PYOov5MybNB88Hrb/1McFATbazAPCbZoPNwRjUhG3y9fYlZdq03xW6wQk4c7A5XwhYVOn+SjWn3CbdRYB73WherXJ8xls0EBTsBzhm3YeC27TfBS7Rcjo9mLzCHDBV8oQ6zQfTLDhNmXNJf66lI9t03wWbuRpFAr+y0LGu8nyIeiXpSYjDPssGL5QSdtk+QQ2GaHRooVhjBZ63gLjMMtnwNgixUsxvhCeaNN8CDkHz0MVHLYLOqvJ8jFnV8SSZ4ZdXcCbX2BNneUTzsgxWWrA01tKFtZZPuUsrqizEPfomvicmOTTzvozeSFY0INzCGib5LPOFDUZB6XZglXcyfGhXVysbljqau4yHOT4mLPSU2Uj2Etgw80tm4Mcn3BOQ2oSBoqZMTtPyHZyfOjDxCnnzmvUc+TaQY5PO5cqSiCiU0Cpzg2/gxyfdR5eDLRxFCXC5qn8To4PHM4UesG2ZdboFelpcnxYAwJOXdx/7Q5sJjlHKBzk+Abh/20pPng7oZlKIUDM6ms116idHN8rB/tTju+DZ+ffvvzgmcuUrbTkpJpiB4EfXtJPvKmkH5NFRolphpFXS3OQEowWE8vGmMvrGWwPcu6vIsY2tn3Em6nFbok+pQSXwSslIJDvPfsXfGyYZxGTf/Btqe0s4YbDgvmfacL+m0KAmgw0sR331YWeKFCGQkpiMlGaOX/YEwUmNEGnpKIJSxQCTQzsabBFZzRh5wEWwyIUy5SZ1ZkisNGRBE8RGHGgsjObsGeCFTZSRHa+/LqiiAmWuGQ4GpJziiSCRHOwG3WKlZEmjDVQx4Zzf1lgDwmbaQKrm8eOnXg39hvlNVGIxXNEEdj/DAObbU6UUYyngCEue2uzOGEltJe2QBToNGZMJgpMPBOzyHjZz2xFlABbPRIFfjkI54wogeXYyU3FYSVKRKAJ/U1NYp4UfweSsTSieiro7+Kpls1qVHEcUPEyJRtbVrjuBIxmTlRCDDYzYxjjS5zwjKpowuaXkSaBJd0LNBnMgMqBzGDUWIpieoJQZKKscfHXQBTnAtuSVESBHZwFmaJbPyeKqYJRFJ5qUq7f8ZEwF0wMRCktYVvORBFmWazoxbXHyIHMwAYViZKw2qf9cN3qArO10EHCFxVnQdY+Ix1WvMWq02J1MW544hTCj91OXREFKiESpSnK11wvKuzqmVS11U6rJCWEPa2sTrpaKGFS12KNLVessVGi0LbCnbOi6FJcRooUMStqEV5ckpytQECpAscs0wQbtI114QqdZIIC5WkAPwWzh6om4kpcRamGmcaS1wUieK4vUGDuGUqMzHuYFcLppHP/VAOKDS9fxMuM66QJwcv1uIiKqL3YJ6LA0SIzqIYbFhiRlpoCgSF5i4AdmxtiQjdrTGWIg9m4FtdxNgQB+ViaDW5lirsbV05PWcEI5n73NGiXsQCJyIxA0zXUpKuE8KmIuhE3iSil5vAZZ2FILaPvpNDp0cqWswNqMKJW4DIFpU5FJipuKBfhbuo6S1dE3YrbODsS22TxBU5hm4+cq3MVxAVN2HEmL2caNVT5VAXTWTwVi/lnTyUIeLZGDR9LMFISn0qitVU9Fdv8pKdSWCELT0X8U8yAHDwVLAOg3RaPDcuneiyT7DQW43NMIYzNvMPvxnDXtuu8mlhPBfaLIoYQk+YddsNWg2KtVhRGjlmr6QzgsEbRIi8KhgBNew1eFgTbrHuiwM8PlmckynCeidLxFSqiwNVLRHHYFab6C4ctd2XE4fgMcFimgnvr5SIqErffVQ/Fkv6on4SWc6MIH1p6ba4nltvr0/R4LZn0lcLEf8EJwVL/CoW4To1Iqooo2GgLoixdmR7DZLmdBIMjE+UtjqjJsZo8LVNMuduCKInNrEWzvSj03+OuK1yHtzlRhMkUk1XYl1hJWggydxDitMdp39kjEGVqdwQx8O7bFVFGJvsETHrYKKZEYatGK9Lqgt3doOcWiTKI3lY02QIEVgeNWx4KrlIs2dm4QUpOa+MfOJPME5hINZ887NZJSFL0ND30PFwOeieaTEK6BZ5owiyQscm4lEYeLPhLmQwUgkprTlQTnGgsXlxr0maJAlWp0KDJRIE5IyKWtO8lqSuZDRaGke4FTgmdy6Zb1wCtgdJWaLwkZKTHkR7xktReZoMFgzxzfQ0SRYhMm1PtJTldp1QmApPzXLbzcy2v01MpfH9qZ+PyoN7l67LC7HC2yMBNUthq1Hm1R9wkdSNvMivcbM5XvBNFOhAa64JZXR8Jrgmg1+hEUXC7K4pu5W0KPyhQYUuKUXMbI6OKJsRzpEhpb8MGouBn/DVv6dodlhLXu+Kgj2vFqIlKcRqOyKW53U3QBNQxzIo6SLgTWpJhASaNTAse7EDBbGlnKMWzCcwwK6hrRmlUYZFRqO/mvj4oBoqh+uQkSebPbok0GSFScyjE5BGeGlXh3TBbKjEKkZZU2nq9a+zDGuTJMLvAJ+yrr2wC1grsxUSIzmYfp25vjRsItoM2ofeSxs7Q4WnEQe0Wnua1efu0+IqKU5MMavAiDeONEw/KKdkwBHxO2n/qCAyOCerzygHohhhn8WHRA4OPo4MzxIrowV9Ggb1Zskr0gCvjmNwspC56EfpxNG0yHEbIesMN4mCT0TAy0R+tH9+aDIdBq/5w/dDUZDgMN/WH6weVJsNhoGgwsd1w0GQ41Fh9Ge5GciajYXimN9ooCDMZDgMtg+G64ZTJcBgiGQzXDYRMhsPox4i6XoxjMhzGLfoz0Y9OTIbDiEOfum5c4fhoLpLQG20UL5gMhyGC/nD9QMBkOHT9O8MNHfzJcOi094fru+aT4dDd7g/Xd6onw6EjPRiu6y5PhkMXeDBc19GdDIfOa3+4vos6GQ7dzt5wI+dyMhx6jL3hRo7hZDh09nrDjVy6yXDopvWp6ztjk+HQwRrwrudGTUZDx6k/Wt89mgyHLk9fTvqOzWQ49FcGUtz1So4P5zyNvn7q+xOT4dBJ6OviviswGQ7N+4Fq71rxk+HQfh8M1zXTJ8OhZT7Yx17VyF4ttP6hYi5uLt8Y5oJUzjzdGW5M8hIkTL2zLUsXTNxe5uyCsmwe5z8c1jCdIxFAr8MO1diMy1gNDWaQ6+a+8JAQOnQPwQosl8ILgQjE9moVq8QxkgXKy6QILcWWPhh5iCkm+HLrX0t6maAQWs3zxy58aXJZUJtooDFKHBMNzt9LBGkLnsHx9BK7TC44ujxqVryOwwo8pkq0llYiKZz0GolgwjXErsEXl6KI4JEFRoC5SGpbtnkq4RbxneGxpBeKluIyZxKYHLV6rh9LDVWD9BKiBFSR2MEyHl8qUsMrLtVpLJbYoKJQx82sy2xg9dJLWGFKilxnEIoaXXGZEwXIiQWKtDB5N8Sl4TOZkSLNXZ4t5paElmgnZIqUdmZIzAgfgoT0pcnLlWOCcoEmXVTOy3hqcsrqFKEmaS5TxN+ACzgPZLfDc2yCkloMwK8gFrQVMHt5WegcbJR9ImMxR+KSTZmxgXMhzhiUSmZs4HsIfrLD/Jm8vLxKr07EBvlrYsSFgCXUiovZJ6KieB6BX11d7vOiwNFPXIpNMD0vvX5eIa3UY+ir/WWO8DMtlmgKjSa6eYWkhJIuJPIQfnF9mUL44NXx6cHaTsWGLiBP63eNuhCbNNEyr5C7mbg9w4h02DhOj3Fmcw2FuExRfNDmRMw3TyyzEmIkM8qdVJs3SwxOuyPAa6zDVbILLBF6IdOLoDuTDsjCdyUe/3IeLkticiIe31WQnCsUrhGZzaxwm2kLhbhKoAQlGbY2nBEl0gnmkSijMDUTiMKWGk475vmxRSLed5yjIhHFfI61RkpcpTi96wMwFxos47DZiEaAm0v3J6K08LmdmCzUTCT8DCjXeFZ2hMd5HHSNo7hKtoTgeIDflCiJHaqUzYHREGIOROGxXjXOs4R9wWUpCgOHYDfjg0Q9v8rhfgoCOU0yYOo9gKaCSga9r2imCQ23BDTC8z9klmsMKPojPGM2itiDNL24kmlxUdfXap7ppaVCxsUkSxrwHF5TQJXVYfoSvJy05RuBZ6XN+aBw5WcvDn6xCZOHbDI057w5fFuyjA1AhIJlSePiAaKOxhpFcZXsEAOm1UImNy/ZQJQNJ6AkMfYtgRNgwQdk09oSUtAkxjCX3DWYr1EUV8kSgalmc0sEo9KCZU7pWmIEnnyW8ApYWl+vrHAyUHQbEArUsMlc2UQR9s5dERirqaYDt0HBZFBLMxTIlGYshrGDUh07DspeXRYmvF7YtlJcsW9MY+cjh01OVITFX6Mkrq5O9ByweYE/M6f7WGxux4vtEY8HUC1EWl1dZcgBR+t14bEkqPHBYxnMoy0kMzibNdLh6rp4LAbfF/YeKVPx3sHMix1GoewBMi1E6q6CKYItAZYMEQsGy6GzHwJ1Vwm5SAfq5m4UVbDNLm/L8BTFVjgFnksUetCJdTIyKkgbnizqUlH9Eg4HSTRmxeaQuc8splU1MXnPAouEKGIyFIjhSXYq08RLzCfFI01Mo4FyCQfBTlFonC1YX2XoAuwn5otZIlEUexjn3d1WGymrwWUEezgf2KmpigPPXwb+LwVtwjYViMKWuIRmkzCkMXMAJViQATRBfXO7ftkG8Nm4GsoTQ0dYku3S4HHb4hYbIhVEYI+SDCUPpvaoTAMUu5wepeVWii3cPJGA/imOE8I85/EyKZQDepPEJMg9XnZIjlEVB8VY84rQBC8oEQWOm9F5fojzqTIVYVvoF2pgdQJHxi6sHywwLhI6PnOfZJUxk9GZmIrXBRU8KsoMYzmwsMpCDVyLbD5BybqJFlZIYkchUZQlGD0231AHvn+qw8D1wdFEOQlXoqvswyiMejzk7QKrvWTGKHw6i6BfdrMPw0DpDKZy2U+2joKcM6DKZT/ZOgpQzoAql/1k6yjyOAOqXPaTrYOI4gyoctnNtQ4jhTOgymU31zoM882AKpfdXOswQjcDqlx2c63DiNwMqHLZzbUOQ28zpMplN9c6DJrNkCqX/VzrINw1A6pc9nOtg0DVDKdy2U+1jgJQM5zKZT/VOgodzXAqV31lN4oJzYAqV31lN4rmzIAqV31lN4rDzIAqV31lN4qgzIAqV31lBz4/xyKLbLJZbN0+H06243RjKDO8y1VfZ2K7DsVINrkN4fNWQTCcOhinG0aZ4Wau+kAXhRYqI3k4Ayb3tHUGDKfbcQi4lLE9PlobZGEK5ZVpeW4k7PJ5GGWNUFNBlVf2QAa6cZ8ZHOiqj99x4Q9NMrZAGsOnzf9hONOO04/8zGBFV30c0CBmM0MVXfVhQIN4ywxUdDVCAfUjJTNQ0VUfBTSKgMxARVf9nWkU2ZiBiq76W9MoYjFDFV2N9qZ+TGKGKrrq7033YIjfHRj7t81+1Y9ubMOQ++1Pigz7FtjqaN6yRByM0w1zbIOiDwMU28Dow9DCNjD6MEawDYw+9Pa3odGHfvo2NDpW7EutRKGQXX+t6Wj6QD66bvw2ULvr6qqzEwiLgtiFpliY+jpYTYWLIJVrJzodxR5sNr1wwDaEPY6GBkwajAoEEs1Hs4ev9oqK4gEH913h4OhNBaEwsIWLas+tIDwm+jgJuFWG2uAyLVukdDMwJYpOcXfw+QzXgV0R6DAnIbGDnMO0BCo0ntuMRPdxdVgtT+aZEBgmpNVHT+XgjKbaOTyv13dy6APnXGsAPQ8z4oG9oXlK97EKVo/JrTKkP6OctK2LCngcLL55SltiPqkoRGonXqVS4C52SyJmj5CceqOGH0TiE3rOVWTw+bzLmPmI5QdMOKxMoElGGlNnAOpStYkm8HKYzf08tIcG9KF1FPNnfN4wwnUVLYhSETWUiKLSdfVLaMuy7FOmTTAiQI2vMxwh7wxsJ2QuqwJ7DmdDAIYlVCdoDfaRKxPveNklej1NHI+9timBARLmUz996B3QZKyeNxmReEK8zYeO4LDcZkHmO+GRT4EK3N5d8XkfXofnSMBWMgeBJaxZnxUMpKRoyZNeNlHBQruli5JTdcQ8YvKQJkH0fHpohHj0ZQbtLkFzpj3IRCAJ+yPpTFKSqD6CDw+tpwvJf0lTP6Tu4sJGsypXCqfVk4gKFWgx/R/W3gjBJ+Ad+DTpJQ+D1pUWcgfX5M0nKJlAEmwnVrHj6f8Sv8eZmSMSZGrF0lfHJKKeEhHcl1+MEHqc6ZXZiZHO0VPDwV/pqcHsGyH0OGa4ppsAHkCFTUsHUAdhAyLEP1UgntIiLK0PwUPsouucO39qaDvRnXQ8jNwj/bpbjzur3JbdiILc9hF6WHQq5Rzgiu9K8gTgcU6+1UKkKXQU6QDYcTaCMg5rAya87cmW4XmwYDXlC5BbUhf3auy2LDOWGc8VZRkigWfLFO3PJB5WqzObFIICD/qLJHgeJhVw9pa0CM0lfTJ1EEkLNijjoNoiujJqEWFUTlDi6aPORurD89gO+wDNOzM4fZqPPkBvygtQUm2gTlnSt2LHyu4wuAX4sp/UKE4eQD4zPA+LfEAfT7PWuPEITYtgcOhBk/alqqUe22EuMLUIwN0xNCAK+AuweA8QYAVAz8BWO4c6SHcwryW5Mo54yznt0awUcxKBi8lwwHOHisYaoe1fH8CHSksvNNaAYZWRoijXIzLD0vAqtvEvsLHCmxXJmPHtYhJNXjv08XtIk+RqPnu8ruduoeXu/C+et0cRG2v0EXpOf3M5t8pRNouoYMMK4Y7PKDjhXzXRAHNhadEoxzOqD9FDkhAes0CS0B7n0BWZxtRMMpGI0tpXxUbIDiGt05QxerBmiNDzxp7oKfCcdcR2FKWpKUHpsyzGeLyryB2F0HkpRQbWhMCgSR+/x3BprRQjKFCFPCsh8AtcKCb7UyFZEXQQZ0XDU/TyPMwuamuiiGiqkTK4j2Fe08zB1OCzRhxp2EJCu5fk0oZsbTJEfS+15FeHNmepUszXgvahfwyTVnRgYQ0BdPKYesJwVoGaRVXgJzJ1jpEs9ylEB8RUpS/hcj8aQbEFMJ/31HKK3DekCwHEqj2z82OKKhN0rgp4KOp5X/KatjxXX9APVSBNK21IYdSQyo7CZq3OkDW4zIuW0TICTfqRClw9YqGbLvqy0qZIe35mXOkxP3JRPbQJUGAl17xMAxWqFLlwuGU6lurysqmpKao2nHaWouiJrTvdhIvohFag6k/rr0Or3MgwjLYNBzUMgG3DQQ0jW9twUMOI1TYc1DAStQ0HNQwibcNBDcM/G4FQo8DNRiDUKOayEQg1iqVsBEKNwiAbgVCjCMZGINQo9rANCDUMHGxDQo0CAtuQUENHfxsSaujBb0NCjXzvbUCood+8DQg19Hi3AaGGvuo2INTQy9yGYBr6h9uQRyPPbhtCZ+iTbUPWjHytbciaoZu0DVozcnC2IWtGvsk2YM3Qq9gGrLkP2+kQuqKOiXXyKzaaZyOPYKN5NjLmN5pnAzN9o3U2MsQ3Wmf3MBMP2IDX0yNHiJT8D5J0Lz1yDof9DnrkwENoiBoGHVX1yEEafIV9t0cO3s1IWey60CNnnkrGYU3R1bFNfGDLOC2KxEeRZECKmcqHBfWzXVWXHNDKc5Jgh1ZFZ8g2A8Qj5D1QwWMbunGbnLkA8BiZHD2T+ZBheCbbwdyIg9q2ukcOnaYuBIt9oPuPxQP9ijNJBGaGD7ryNk1y1LwljaCVcdvOOYuRvn6yK3faXO6RM+c/dtaQJaS4apKDl8tDbJomOUgx8U7depOceSaSRXupKcG5nyY57fCbmuTMX6JhbNMkp+Bcr0lOwff1Jjl6nm2t5a9JZBQC1uuRU4jnco+ceXKlXYlNj5y88ro9cvJCXe6Ro/i8nUarleoeOU4JZWUMKsqKg2Y0VYcc13Rw/kxLCC96QVYdcgQ6h4QWqa+qQ47ABi3FUU4LHXLckc8zohA3b01R+VNLjGhUVCpQGLfIkXp+lp5AQ1XmDqVNixy4rIUomgVVHXKE2jFRtfy/lw45MKwSrOpLWnbIESqe/tntkCMw3sXLs9qmHXLAhZzvYxoPls7eR9MhB55qTdHjrOmQA3ezvHLupTsODCmstoWXX3XHEdh6VpuCoKo7jtCpWnK1O45DnM6IMrB+bVEWULY6gWcGp6jXHEdg22OagUUrzXEW+jG4U86zIn713jgL58HAi5qyQqfpjQMkMVqdV1f1xhG5Le96bxw9Jyov1kBU1RsHBdjnGbu9cXBNlgee3lNvHKHjSV91nVUSGFr2I2ma46CwGZ2xcbPWOEbO5dfuGDkCkjLRce62xoHLAWF4n51xYFRpnPfVt6BN7B6e15E+PJGq6oyzZLjDapW+VcngsdS7MFmhCHbwtnVnHLMgpiACQX13H6t32DqYFoq1d/BN1RnHNfBY2HOCfHcnXkVzbt4Yh8+BxGhDENLx8XO12b20xgGyqcefNTUh6a2YX8XdDjlCRajLkQ45VZ2B1nwOZkObIhzyFIiqWuSgRVIqoqZFDlyW/jyLYy1yiiqEtRY5MGwVuWha5MBlEAdCBi1yYD6Nb9l/rEVOUaQAhp41c0NVpEKPQFTVIkek82FzsMKpwGMdclKsInTImdsZTeDoeIcckcBSRxrkFIEL8ADVvDQF1wuXZdFx1SDHRXh8T49egxy8O5yvcKRBThHZwCMEVmjixh8nFGkq++PgZX9iXyIiGNr9wMZqfxyRa0DCY6v+OOgXeMns9sdBhRCs2CP9cYrYhuuPs2Kx+3BEXQ93QnucogABFoYd7IojWEjdHmcYQd2WdxhGTrflHYYx0m15h2F0c1viYRiZ3JZ4GAYdt8FChsHEbbCQUZBwGypkGODbhgoZxua2oUKGsbhtqJBh0G0bKmQULtsGChlGuraBQkYxqo2gkFH0aSMoZBQ32ggKGcWDtqFChqGcbaiQYRBmGypkGELZhgpBt18zRjK0YVt7nEEQZRu2BN1BwQhTeaFu6o4ziqNsg6ggVcpwkQ+82dYcB0MpWP2kk1bb1BwHhoFFxJMgbG2OMwz8bIPe+PgHWNdpuG3NcYahn20QnlHQZhuEZxhy2QbhGUZLtmF4hlGQbSCeYXRjG4hnGLXY1h1nGJbY1h3nPuzwSXecYYBjo6mPu5/g+bi2peY4MNrBMP0Ix0aPYRSb2O4xdKMKGz2GUXxgo8cwcvU3egwjL32jx+AwfJZn73upO4681AcC0nXiN3oeagcWpSjQrWvdcdTlwT5BQdnZvJuu9cdRl/Zgv+mEAzb6Qbh5qdzZbbU/jj4k6pVVxY8eA0e+H/1xOJ7MwjNesYF04GXmTr7uQjp4gksdgXSIW0IypEPSecsLHBbUZOEaVRl6vByOauhhOpDmsr9EH9OBi+2kc49gWAs2z+FB2YkoHc7Z6IE6uEj1kUdAHRisyxkrIaZxa45q0XckrxzmQJMIZXKJBivsIaaOpMo1BpNt55yQMI9MF75hheqAyzy0mOuhOrhKVS5HUB3YcCYRRRWdy4xGJJYuGtvVMoP9AdyogQpM/ZIDqQBCU9JbaDHvV87BgwQ7ppCKYNeFx4KbImnuF4CsKtKYcDfSnBLQeHgytvqrA9ckIfKssqCgpzRZBI/YIu4hTQGggIeCP5ixoWQn/NmFgSYbw+kZr+AO/awD1yR3z7FgMk1zUTAsCkXaiGlsShCIsqmMNKZ9dNHtAS5X9cMYw5cH2EUw/RKIghg+j6bDsEbxXHHVALNomrwQT1eUtaX30hCbkRtojK5wwp+YEvd+B8agmRPaCUHUuAG/lhgBEmCKtIIw+oAmSy7z7Fg8BXJBZHxyL9JkrFNPiSami20AdB0tknIoUbTQuGinHh76eElSXhz74877JsCwsGAraD71/QCiHKNaLxIwVdsLuByOokzgDg/Mr6F9JGXNNZh1Cwte72S5uEABM5M1ro6luJEmYV1njhD2JClZTnxu/fSnSatSTbJ7XNESQaAZ2VT6y2uSUHtawaKYbyoGNQCh2ZIPJ6kkvhOhbcF31eg0FYpxA02hZLNG7ZGUeLe4Zc2JsrVRCe4BdZtMVmo+OxqJCkH3vGx8S70IquG+8LPG9NGM6QMraEXRBuR2ShxwFxBJq0YV7Sxk3WyE40mJLB+FqJxBXOP5aCqbB4bShUwpbqZFSEYBU4qeVypVDgdkM1huosVgUZpQ/xxYtKQ7Ki7AjqhVblBWvGcoRQjZlcQGVaSxTSy9riF7NJkodEmCbR2qt+lU2kgS96iBBC6iSiTgA8hS0/yPKdpmsRWnIpsKhCzYaiYU4EWapMfkRfmNR3UH3EvIq6SFHpOFgaSAF68hezRZL8AktrAVgYDI4iD5BosDT2VKqQR4gq+HEuAatUdTZh1844XMOhqQnuHpsaxAW3DszVhAB60DNOXdRqZcQgJ/HbYOwhaRyRYAF2duoIhajBs4FDyVqtJMQl17ULWBGLWkbH1gav5YEg5P7D5WxD0wOTda64M+V4amrjcgmAuo+dbFamc++1C9so3CAxuVbShLUwM/2HboHI/WuqJN2Ubha/bKNgpPdVi2oS5panqDZRtzfCmOymVm09GyDXVF96eVbbTDr5RtqD29Ll9iUAM1hK3dNvaFZkIVVrlRHiCbzJnQ3SgYo8CzwhjF9IQ/XSICiZVEUe67/3gML9dzhCD6ZiDxtEjLeTM8ESVDi4lgpQufR01EcdeIM8ckyGEbztL911zOm8Ogf1lm9VGt8FxwB5dpiVfFtnyu81vSnA1sDXR5y6nS/deEmXlPJhg2toStA8xJkQYEX6KCujPh+/4/cRbyXFHKNq1elR7iZV2cG4aXZVbdpmxhS2JDpr7vD+6wNGx+LCsMG/smxbA9FcV2nyDUiaLg3ESiFHMtLpPAyIODJ8vIAOz1K9s9wie1MjnFEdJbiSj4jRdSXFXn4d3l6cMMtoHDI6uL0AD2sF3wwmWds2MpixrWtyLFyX+8GzkrXH/0Auf1kO6hhTWGe4uruUqciD5ORLHxovTF8dGXz8dmR9gLqT1ojphi6TA5V73N9Ih0fk/wHwijaDk3Tj4G5gRZcFfUDkwaTdvRsyFFJWmbXBduO7awn5ca89xWLWY3JOUJ4ItBL29MJA+ZlVumSsii5LbrA9xk4bZjF6l5aytUwN65SrGEsjkwasoa1hoKQ3JgLjTBCNOt3PFbI69dSSUXQgm6jj5hCa4qGKXrUAKPFmZ2s30MLK0LH2qsK/Kycw9elpyXQGBwkBTBW5bs2rAYta/BS2hOfRjyKpx7MOD4QO6HxgAl7cYrbXb8nceKUpqtgXBQW3BoYW8R2S7PNSTBx2b+tJtRMoAb0NpzZwE2LVscECSB+T4EEmVci6LtNle9yqJyv+fgGdkV9R3eLj3WG8R5lyu74smylh03HGVkquCEi9rteqPdHpSDWVhYjcqSTYgbdpSyPSCeSOa6QI52e3g9ubaPldpbRkx31t5BPQdGCHcAU7GNFcFkYKoxuo0MFhs+RhkXVk6zjYE6DaecBbOc+gZLqTWwOOygnDZ0ghoGZOhURoC4E9eEr7+NKbTFCh3SbGOgJLnb30cbOs6lWMnFVDKhY4lSDLZIvxhS5RbpnBybN3RwNwRfeajyrx4jPty6vg6FaeOjCsFTiwHuZG+VqTAT0xOjDR0D00s0UV42TzOy2PpMNAHzChVF8C2Vl/VD+9j5GzzRuZOAti/Ls2HiGYOJMSYcOh3jTrowCYgpDsmGa0boVmcUFgKYSHx+6Ad6CL5/e6LIlH6+igWSiQp5PHQPfphYMn9s2ULJYOuG6rERthMZ4c3QvJNwpyYiL0KCd2gEEEsWQi2wvZWNGE0qqEnRrjJ2D3Ip86ESzkRwnElN0H3XtJENACTLeYW887ALAJOuT3dAu8XoTBFxJ4Eliows+gQkG2ZkIBgES6wYJbbwpVR1lAOadsUB2Cp2turH9il29VKnVpiYEksyxCfMsCSkCzsbIgtmeDHSxYsNMQEzvBjp4sVG2fwZXIx04WLDNP0MLka6cLFhgn0GFyNduNgwcT4DeJEuXGyY854BqkgX5+XyRQrPNCtjHHN4FjHtMP2k9wxRRboALZdpgRksmiGCspg3CNXEHozTTXvPCl5IF1eMw8EaNRk35vr0TIGEBjazllvdxPiscIZ08cmY5YHdNh9kJzEoO2WWhb2ulaxuanxWf0O6MOdhUntWgEO6MOdROnpWf0O6KOdhunlWgEO6KOdhInlWgEO6KOdhCnhWgEP7e4F1Jwvl0QQe9jofrLMmezngWRkP7SOQsa+mECmiqzAJi6ciTodjB+N0M8GzciDaRzI3ZIGcWCwHmQ/Hj3Ir5YpnZUW0v8VZjP1rZtJwCkw2Ni3bwEM7DnaPXr54Vk9E+1ulwbib5Dm5BuqVTAtPMXPXjtPLGM/qiWh/wx3lemeVN7S/4Y5yuLOKGdrfcEfZ11nhDO3vlKOs6qxyhvZ3uFG2dFY5Q/s70yjTOaucof0tZZSknFXO0P6WMkpKzipnaH9PuQcL/rA2BbV+tW/105gbvYRRAnKjlzBKHW70EkZJv81uQj+dt9FNGOXiNroJoyzaRjdhlP/a6CaMMlsb7ftRTmqjXT7IQW00p0e5po128ChLtNkO7id4NhvCGsZT2aWxVJKpYQHD3bTj9FM8Gw3qe9BzHV3KW+XXTQJt1KV4jLBgLA9HffpgOtzBOP000EadPErvbNTJo9TMZp3cz7ls1sn9dMl2ndxNhGzXyd0Uxmad3E9ObNbJ/bzCRp08yhBsVsr98P5GpTwK229Wyv2A+3al3I2Vb1am3Uj3xuAEiq0sz1Gigis9jSfcUHLAs1dVvw/Fk99Z8SQrcyXMwN4m8+7eFE/iZSFyuq8pnsTLGKMpcGez4kmxcE4jw2QaN6NCOLxsyjM2q9pJZrGFN0mws5XaSTFvrAnDwrrnxVE0Ve0kXKaa5YqSpnYSLofTYe61dhKGtUaI4iygsnYSroY+vSHbRmKmdAinWKvYJCn73WMFRxCmyEnI9K6JiqoOjvR6cpZ4irX54dQplK7AcCw7rM7MDSIRKKL14dCkm6st0JNrUozD+gNnu0sLL3v0fWpdqYtTWfEyK05lZd3zLRLYIvS/XyKqPHkrw7UDaizAtRtYxTIavBk+g81DsrVT85FxEuEkgjlQouFsC7PPrAsZX4+jz4wNfA9Z8ADCH5VEukzQSeLXViJk+QqVCCXQKstmKgU5hHGUsErgL59Dzpo12tZkpEWYqAhrdgic9GmtExXS4WMrrEbWUENYxOpjK+XcPDZr3/TYoKxHyIc1Jrf7VDPvxU7Uq0DJ29ioACUjHxalsN3Nm4VRbNe9+pNisx/Wn2RkxOqxIThqfbDZsWNDUv3iqsZph1+qP0lViUePDRnBO+pgw9CC2hZsGNo+24IEQ7NlW5BgZHBsjBGMDImNMYKuCbAxQDDavDcGCEbb7sYAwWib3RggGO2nGwME3b1wY3RgtI9tiw4M96dt0YHhvrMtOjDcT7ZFB4a7wbbwwFCRb8MuDBX3NtTBfajhH3vQ4Vq9saDDZbVn05hR6wcd8MArd7BqN+ZAI3rpWMzhRlUxBz1FGeOwvAgwtzEHzFMYauUg6IAdjn3rpHHQQdyqMugwP4SLsR0XStN2ewwksWjb9EMObAdbMy0KFXshB7A5S+d/3pcAhq2iv03IIR27GojgO/jloIE7VUXIQYoFS5vXAfaWFTw2AOqGHBgW3HFWnMLVCznA6+fZMfPTyBj2wyrC6q3E4FHIsqSpCjqw1GHmWNCBqxODDjisb8vSX1oIKjG6KNmsgg54OaT5jwQdhCqCDtws2OgiwgWyqs/ru4k5SFXGHBZOY2lHlzENmwDe/njMumBEpT5LIL5sfsKNYw3NoEcNw2qeCkYcETLFJFUqQs98VfkcEuz8a9pjxiRs9an3BbjiKwJISpSLadxPLAAtOh6Z+sxOJmJhTR34UKnnAfBezOtxGdYeE1JQIYOcn4fLoYw8UhEqlQMVmGRwHVxSJY1PYtbhD5VOVFREaj0nSsfKvUiU8GsxEKVCSWYqk2DF8VV4MyyDok7CV1HUoRGVYhQwWULMF4He0bIRMpbzsEKAdOx2nvhUHlTHmsrE1O+lDpyoFMHgAnbJecAAhy12YgQRUmJytYblrgFq6iLDDs70kXt1kx8KumYutw0n7A6UsaYlJ8qDvMDGLitrCkbFPjJeZdWRE5WaMzHqlM2JEtPGcrJMBKJCOjqJsQ1wqxjFY87UrmMnOjdnQhT9nCgVD7FMRJVtClGMSwsAL9tsk0h4iuNrounwjDx5q1ODJlgBZk6SSOV53VCbhMn0p+1ELdMpoQW3Nndo8lCtuQEASoLaQWARd3gYND+2fzgf1cnuCL0s5taO1CY7Ke1j8aQ4nTvqoMHmrcS695NOlgUe1jcvikfTLpyf2p13tkNjJx0wlWY2G6Ph6MSLUizq3k861Y66wydPNpDbBYKHciieyqzSCshWe7Cfh+12wNaoop1zldr4EW24M3sK3XBncjPG3XZgr6minXP7i6YDyebRTgUm34nRzmb4pWin1vZVop1XlZs9ct0mbjb6Yz2vfeR1zbx21Q8CDBymWexU9YOdA1dnFjpV3WDn0IWZxU5VN9g59D5msVPVjXcO/YZZ+FR1450ji38WPVXdcOfQwp9FT1U33Dk05WfRU9UNdw7N8Fn0VHUjnkN7ehZAVf2I58gSngVQVT/iObJiZwFU1Y94juzPWQBV9SOeI8tyFkBV/YjnyCacBVB1X9mNrLlZAFX3ld3IEpsFUHVf240srFl9lO6ru5HlNKtr0n11N7KIZvVIuq/uRsbMrDBJ99XdyBCZFSbpvr4bGRGzwiTd13cjo2FWmKT7+u4eTICHSPt3FWnH3gPZXqTYBrhG25fhQLxcNrZtQu14OZxntB5qn8coKXavq855qwKn+NTgt/ZC7ZTGPnK5+b60pMUcquTWMq7o3K+loGCYY002z4o+hDSdAJIizIQWnMJgu+t4nmLt7gX7sXakSZq500vxNNTKxitj7fBMKxRLbcdoiu32Y+0wPQz0yNTHoHhsDa1y/GWsneKZPQWIpIm1w92xvmMl1k5h7mFPnHqfsAZCK6i+zGDrmepAgCrYjneHrviBKOZp7AfbsUUMlXSalcBhKTcFuCIcYJxOJWCkhBWatj12DqVj7MwunHiOj2RaFguaUI5tZhIfcDkXawfWa2696/igy0O6iXdJalCh0jm0yfm8q1c7OXgKt4dbJaJ8z4iYdAjylYiCjZikEDDtdolLAXvsEwlaZi4xEruzZSufxjM7AlEyVvKnTIhvmZnEmChfGxyJOgxj5Yg98JlzJqaBHVg8wfyORNHyHGi4jBEKm2nyMce0wP36jyTRznHZKX6P4ibmEWDQMWCWKZLz5vGok/Nw2YQjseLcSZKTCBSNRpIXFjY3pwcwwhS+x8wa7DDzhcVRGTvkXCSKFYEduMyYyZ1GKXb55Dn6SsGaUwdndqeIPUUq1LwVFg4bWio+9bujalhDtCg3z+qQGLxcShCPl/sReyQK3nFlTwgNjD1RSSZCLi1UriYalFI2dUMVeBzWQT+9FMBHvgk8b3AuxcqafDAhhiJYPtWCijo8GU95TysrnkEdW3Z2MMEpfo/HpAjClnRx2KADTeEY3rTcVai9CzRhtDgThaV57hTyQBPsb6SdqyJ8DwQvnHSOoypZntwmPPwy6UWEthcnbfDyWAHqDljjNDNKeFutH7/HFowgXtMEvhuW8qIINjbADkSAZZKP8wGFJFy1Zz98T3wLsZVnapoDOGJnieufmhlRmhQitVtNjCgzPgJPfedtt/wits/BLJovpEZg5I4JXRh8cJkUJ3TJuFVmKQ57fegK6ZdhP+7P8YzehRNC2sWNZzkW6QbcAPw5AfGhwrNxFNk3sLKW1FzRokMV6q2sT8D9kuUe5e6uqo8a88e49EP63uRfkE6eAAqemuQqpPi5b/YcYvahFrkftAebXUi9YMelLtHdRHoxK7GHnV8iWcn6lHZ9ekOO7UsjpZi7RSI1P60Df3nyQ+ugXiIdBJIRX3Q3TqTnVMBqIh2XgSG8iPdViXSam1D2MunOMKS5jWkvkw5r6jKbmyuZdJqPX6tjkHnliqIJcZNJd+u+OEKmm0lXVl9lbWLsvAuiG7bwtDdk0tWl3ueHajPvY99yosmkF6/ay6QXjBpn0tWVTpiCtUx6KzJNorCQiV4mHb0Bf3zOkUy62uuEOVjLpKM3IIuS6iaj6rxW12eik0inogb3dRPp6lpni2UlkY6WdZGrajLL6CiYotsrmryeqdVDb0xuRb2UR6csHb7WfSzbGVbaRRgVOdRttyYZHWt5dIqmpW+H2n0sBV6UuysFQbatBa/BeDotj05pm16oZx1dTZoPl2ry6HAZdGS5aA/z6JqaZHas5dHb6Fe7PLAeTGW8VJNHL4Jjozy6BtfopKqhNkjYpNGLKGAvjV7EEId5dM2NPK3ED3kfaqfqEHgvj66xX81JefR2+JU8upOEebHlKI+OiePzIc9fMY8+DKluy6MPg6HbEumjOOa2RPowPrktkT6MLG5LpA9jgtsS6cN437ZM+jBSty2TPoyxbcukD6Nj2zLpw9DWtkz6MCi1LZM+jC5ty6SP4kLbEunDCM+2RPowOLMtkT6Mq2xLpA8jItsS6cNgx7ZE+jBOsS2RPgwxbEukHwQPtiXQh27/tgT60KHflkAfeubbEuhDn3rW2VP31dzIHZ519tR9NTdyZGedPXVfzY1c1FlnT91XcyPnctbZU/f13MgtnAyHzl5f7ro+3WQ09OL6VljfV5sMh95Zb7iRD3Z8OOd19Yfr+1aT4dBhWrBgFyfWOTv94fo+zWQ4dFT6L9t3RybDoWOyMNwiIsd5IAsv+4DI+V4hcnTpeRKZmtOEuYoxh/N02eaj5RJOzTvb7jIpi1+D/d1H5JCdMGbhKF0CNop1ZZvZtC3AL/hUf+hSykv7HSIQJXbGNxceV7tinHGBihBZSFT4M5QDFSK2kEyp6DIyApdjMCemoju5zrLeVQrURTOieDrvMxIFlnEKNsNT45EiKT+uaIqfEZ76TEaiDD9IAhflsDDSwsluMGwF/s4Tch4u83CsTsIRFKkbwmK75YRtOMzxleWwSoM0zKePpfO/k2/pziIKRLEYh8+lp0wkJAHerXhGyyBIxDkgI4gOBwtPTSOAOKw//Cd4475BYiIpHAaeT7wt4uNwWRKdJw93KHpQtVlCeMAjWJg8hutBFoUAxflIpD63Hc+AOQC3lQCd5UfWXOCu8VDiQnzNCFvy6dU8MYFJETt1CAIs4TnrE1NKSwPoKsQhosw8sDsRFeq9joAAS3iOkWDsTKOOuHBIfXpRGaYmPJ2j0kOZ4WKHuUlRRIS+dU5kywAd2KTVPN2FKkbbjPNu8HiooMDVT0Ls9/mkE7kogDFwjXdOZMvwHKM4TMrKdiFY1bcnQACTouZlf8YKFwObCfM9vxJNHlE0AutQMJfmWAuSDs3sYSWJrMPoBDfwERBn8YE64Vi6TMDDE7ktwIAVcIroeOR3RoweooOK0loDojVfVAbPjCDEDkQFG7x65+m8EodAk0mnx11kSRqV1YIxyuZYXxhTe1xAf0VhRtgf8HVeLZlAkY2BomO9PAtcjiGEL+zpti3FqnWP3XHqeuCnZe6VSyJK6uog9KCaRrgcVIh6rnuwSV0RAmmUNFzFRE+kqGrbgBdDBdJFpcFHoB23a8ylyYaTmLr7VNiY4hPDtjWE5Cw/seZBtV3n1zyv9uPMBceiBG09EJWyEnd9VurDG2qjJstCgrY6qyWRFPuSJGirs3lGgB3Qm2JQn1kvKqvzqQit9Wcjei0ZWqI4CRpXpG/RkmjyxuEIuKMsUfPGoqg8Qo+Vrp0MC536DTsyyhvCiagQRozGn7ei+7geoEkg8nJBRQcgaN+hwDYcsLVmkkrsJGroErKR3I0+ymcV2orbhvet+q6WjuiIREW09BPo1/VG6MN6QBdZyec9U3BYX78QqeAeBJOooOWp65jXKU1CDYvLhbkCTQEDPIT1WD6vnHaDClU4WsExjiQEqNcBPkd7RPuJw8dK4QZ5w8EFdcjiE4c7aDojO9onQWlcApnMYROtsDSZeTdNhZ+nm20Bz6C1WYK7nW4zlGYRLYASSkRVdljiF/ChAXIc8AtFs1vkmih6P9tes9uMpFntw0qwnYvNOY0GXeJMMVlYfr6WuA+kWW0529qbh88MtZ7J6jXchdFHQJrFx+IZf/rgTLDCyi0O7PamdquzShjNIn/B3mfMlk0YqymXERDZ7XOLd8sCmdiDrCQUzaoQYkRKZIrahYGILYee6kJWXBTN7cMZsnLg0mYYjVutKxSFdmuNQqiBqw0eZlnfNMOnRgcX/jfia22rF0ioGK8jeR8cNsSrVIcYD8OW2/Aqw4DjNrzKMHK4Da8yjPltA6wMo3XbACvDONs2wMogQrYNrjKIbW0DqwyiVtugKsN40zaoyjBStA2qMozxbIOqDAM026Aqo9jKNqTKMHCyDaoyjHlsg6oMAxbboCrDUMM2qMooSLANqdJ38LfBVEau+zaUytDt3oZSGTnM28AqQ1d3G1hl6KVuA6sMHcxtYJWhp7gNrDL08raBVUZe3TasytCp24ZVGXpv27AqQ8drG1Zl6DRtA6sM/aFtYJWBn7MNqjL0X7ZBVYbOxzaoytBz2AZVGXkK25Aq92H3/9ihJfv9G2urftOkVG3IKXXddLbTzDtJMTJjbYHigMu6cIq7sRlxvc9xEiBwISWFLTEddLgfsgCHwVeZJiooJg/r8Iy42WcsiSULYXsKL+PBIN2n0p1VGP0PD6U76Xtx1wCWfY6TWGrmNegwTjgZdvTUUKQVHgs2ks+s1xCVPS8eq+blqwSTMcaUp1BU8w7uv3G9abrRGQJ+EeEpHWv7CJV9KikSSvJ5zjpZ4RGT6gwukUliePZRLtEEilREzVBrU+PFEJ/Rh2kTyfapNzo48pjVPE4UDqtKolQqMz8Pl8HCzGehwXZrnUGbiOLctQCNIV7sr9G2+OX7ouCZWD7LRVKLcF1fXBiJ8ieCJqIIVznBhJcxTxJoMjB53s8LNIH4tbFNKfYpbwJSAkp2ShMmRmzGE+KwuZcCPpWCFMTjtPDripg23yjlPqVGNGOKzzIAOE5VYNGyQoMm0WUNWHjZQAV83UhdFKR7TtUwlb3NNIEtNZ8etYPVwexAZFQ6Kf68kolEEqPF2W5JomqUyj53XKeUTWvj4PHwpgWQt15c+FQiHGOiHOsCaIV3a+zZkAvFw9qrUSr71HFdSKWnug+HFdIQ0ldCeFkigjBroTL/h5fLeGZ375F2n8ujmZkWIuOgvvFITxvj1dALKZEQ2uXXQJR9bqnOwIecz44AwfOIwO5jhTuHnSRdJ2JjkhqOss9N1flC42EcR+iiTOTwsWWZNf6O7G9VxX6fUi8cnNIpFAjHoaQ+AamadpHQ/53Nx10ODTbDvHPrFEsNOrlORc7EymlywL2rLGbARP860cTLo1zKDBVejOo4rA5YkLbdem6uc9N0TWHwFVFU0qb2lRgCc75XFgrh2s/EFetr/vLi8EdiR82mfCOIGnBynbrLGY2Tt6RGfGun4HeEBZzWR4BMRd0WQTJRt9EQtQhNWYyg7dmyilzzlEMBN4zNzEWvUVU23HhUG0m3cY/5iJ1igoJNRFniK7lCXgSTLg0GWNHrnNghmC2b70vh/PXoA2nGVey55ratsjEHGLw8w4Xc7ijcOSYpg+97uNTAlOt80Au84bS0HTdhooscBYkntySimvOKpCDWyGw4xAq6CKxiBxkwxa+TMcNgD5hCFXHY8O6JKIfqSHZDRP5FXFVxKqczZqiLoyWalOWkbRJ/nZvTgX7i810Alj8ezVIwSpdbuIno10SFcp2gaujJtclPhdmcb4cG+C+yWXfACXxk0aYvvGqiAXsiluhWz6gaenJtM02GTdO4aEtiawcyEpnG1EwykezfcLJDQkP7BEiNRLm+jGtLE4E6eO4pEFN04mXpqNZIlBY8yzGtG5yh91LKDAd7+GDyzPVVpAnW1kKDUvTjymbDMjQHy/6UKqBM2LZLF+h6sJh8W86orYlyYMK6v8z1PtKklDDz7kDoGBN3jlHcQZT3k5NvWUE70RhGZ7MAcfuGGgkK4jsC1/1nrhM+hYKwykGDg1E0Qh7TT/Ce4NNZVeiC0Av73E9cQCokpRngEnFeO0CGHIxAb99wteLYcEvyuZkwddxVZySlqUo8DQcPwxpS+Dmxu3jc8lzypR+p8BGIKXAO9yytipSpjId3pB0vnixzHnZpfuCf51AFLh9YHnO7zSIAMifh8lPjYqdEZtB/emoTokC4hljwWEDfkaKwv+W7iSXSqf+bITkagBpapvWUJmUUoIDFyQaO3QjrQG+bVHE/jjaJeaI49jPP/QjYLIS670fGR6GtGXRi34+Nj2JWM+jEvh8bH8WiZtCJfT82PoojzaAT+15sfBwBmkEn9r3g+Dh2MwNP7HuJwHHYZQaf2PcSgeNwygxAse8lAoeRkBl+Yt/LA45jGDP8xL6XBxxHH2b4iX0vETiMHMzgE/teHnAcEZjhJ/a9PODY05/hJ/a9PODYg5/hJ6572m7sfM/wE9c9bTd2nGf4ieuethv7vDMAxXVP24291RmG4rqn7caO5gxEcd3XdiMXcQaiuB5pu65zNwNRXPeV3cgtm4EorvvKbuBvzTAU131dN/KUZhiK6z7oYeTjzDAU133Qw8A9mUEorvugh5FjMcNQXPdBD/dgPN0dGGjqmFwn12KTfTZ2CjbZZ2N7fpN9NjbUN9lnY0t8k312L1PxAA94LZ0nqG20UN15wl9WtqjPLztPuMtak6Icqtd5ooAHCIPG7NQzxNhWAbesy6Hc5dBEv9N5AkwBcBxd568hWoACHVP/1GBlYY3oKwrF8LLmRTlB3XkCL3NWFIR2O0+UaAIlJV0gCrY0XWxCdUUdPjU2A+90nsC7sUiuPJmhk9cvsAYaR5vGDYyJVDRQykAUxnBpWQ9Zdp6gRtfdS/udJ5Ivj50nKJsCIHBYSVhuV1kXaeLl9qiPMiGKd7O6cUin80RCG7jKUTFPiOKwskKIF7Ws7irXuWambj3hLivJiyL5XuuJAmzAiZ63enfD1hbhqa0nCizB+iNrNhRlzeV7dnpPlFw60nuiABqsT00pL01KoBCITu8JvGyoFkVbkF7viQJpYKQrNJmvrHAMZQM8TysLlpUkRfKkEhhY7r5D47HeEwlqgL0nMNO6oBhjli8SVTQU8CrKI1zb3hN4a3U0TL/3RMIZYO8JJsR0w0CVD/rH9ntP4GWgVpJcI142n8D9JFpTR5pPJKDBYi8IavGLxZmdVfMJfKiqwA60e6D8vmpAMZ8by0B74lf7nLA09TTuNKDAu2PnhSMNKAoYgkGS59FsHs/J6AqMxRRMAQOpO1Dg3VyqjE3pdKAoEApawjqcZ704LkBR9jKugBG8rjOuO1D46Ih3U490oEgIBZcUEwsIKzxETeY2hm1SUtRQp7oDhbu7zL33O1AkkMJirwM3bKj67qhqvBpkvNODwsV9rAMAHOlBkUEKfvsYZJgaLAfYkYVWPLUJRYIgnPDIhg3lxl28Z6cJRcmlI20oEgLhlKkp5aWxcAqB6LShcBFDVcBs+m0oEgTBtaGQ01pkHDb2quvZggjuUVXLh7IPBS68gN871oeigCAs9aFwKsQ3degZzXA1HIvSa0OBl9tuC50+FAUEAUxsbuaMQrdY5AxQ416gUgxhv04jCrwsbNWwo9eIokAoLHXbw2GrxE/rebEdB97YTES0+4/0oSggCaDMxFysWTr4KdBQtqHwD+UZJly3ofB3i3xUSL8PRUIk+D4UCxLE6nbQxxtRJHDBYiOKg+HrRhQJF7BYGH4w3FIjiiLR7xpRrNga1B/C2pS8FBNVuH262Rvgsg8LHWtEcXV9UiMKZ/8E/VJHGhNNsY9xB+aXj5M+0ohif101opgCR9Dm0j6N1QdhoklGM3ob7MAONOT65rRWFAfW5+FTuWQFnJDE1FvdAeOmaEUh7YJhRary7PapJHbrLCxv0xqY6vaGncZitP+1zeHqdtbRotSqAHfWgFOM5CuVQjW9XhTk5qReFD5G5Q9K666NhN7q9aLwYbfiwL1+Lwp6I6oFO/Um3bBFHv54Owp2c1o7ioPhV9pR8Ju6HUVfwEYQjaodxTiWuTEFMIpCbksBDMOJ21IAw0DgthTAMIS3LQUwDL5tg2iMwmbbEBqDgNc2fMYolLUNnjEMQm2DZwzDR9vwGcPAzzZ8xjBqsxGfMYi3bMRnjAIpG/EZoxDIRnzGKH6xGZ/RjzxsxGcMYgYb4Rl9b38jOGPgx2/EZow88I3YjJHvvBGbMfB6N2IzRv7qRmzGyNPcCM4YOY2bwBljd28TOGPo3m0CZ4y9u03gjLEbN2twcd3XdCMPbNbg4rqv6Ube06zBxU1f043colmDi5u+phu4O7P+Fjd9m27kxsw6XNz0dd3IB5l1uLjpK7uR9zDrcHHTV3YDb2HW4OKmr+vuwfb/0WNO2PcDc2L4zjJSnoYILnX21o2IKz7kDHlYYzWohJGcGbMLZR6GxQNw8v5VxAjgKaF+PYXwfXllIILFcvaMdDkIl4gblsIl1qjpsa84qijP6GHxIMdU16SL+hwW82A1hISlYIml2Gdv4aE69FkIDzXSQf0CI1jdvZqlQtnIiIA1i5UXAetVQ0gYz4yYN2VG7ktvcUbMbOjLlyaHyeKsGY7FbTIVLsJlE8B6gSaF/bXbdhUsVYOA5WLn+TiTszqBKCs9biXKaXWQNo+ZpkAUdjgVGQCEpyU6LGqNIGGpxJNiiGfOKZkE8akfFtyAAtYid2hBJuyEADvINWAKRElYeu4Yw0iUNqo90xa8JpWJonZ6bDU1WIHrvKOEoPaAn0CU2sH/i3TsgQSZ4TkTBZdVAJuGuiLd5HcRvhFPtAZPwMwXltrpcPC9Iwh+BYFIAAAVzxCN4TXqz3asESTMpIfCrj6v54aHClFYyBpkPx9B717Ti2WMh4dudokLQahjPDxke2sECbORKHANzLS1uJOX0mw3WDmmMtZGgcrxTw2BSNB5PBW+wt2gj3Lm0sJT2SGChKVmFRxMgvnsiDoUZuPBzWlhBcbFcK2AQVM2FS4TI8rWwSHHUmNIWOpVIZnW88YQoESqplbY+MWBQpIKkv7Iw6QHZaczhGUJJcIlZuymj6URB5JsPoEN6LM2jgjLwAuMEycdgw5nAc+ysaC7BpGw66yMscvmlCZsDqQzHtimJO15uAzeOKPF/IC9n/AacNloX08VBNkyetB/5oolEAloJDZvBAPvCruKSJUGJh7SmIkKDaWjIGfUEU2mZqAogFprEAlLiR3wkvWCksGMuu+SFNa78NZ7oCilbFMDB1/cGkIxPGV0mBJ6Xi9paH0Qcn5cfElRH7muOtjOG54TOmBq2PmyoPGs6sj2smbd0PIEEnQwXG4qUaRVkVcxsbdKjf7gGQILXJ/X7huWTlcLFElfoZ5IMrYw5Ewsn0nrFiTXIZoDUUrLg4p1wpP9oqSZt81A85BlFWv8weZpCQtStIIwofNWoscIrYp+/KFJb40N4QkbohHSN5dNDoq7qPMzuPQL4CCGI01GqKBJflhBrBiXWbFrNi1IR91cWScmIjmTZo9HTwVWACdypw64bLRrVZ8ExquhGv3Bk3VCLKj+uR2HrRmlyeumQpfq2kzT8aT2Gt3BE7rDcoI9GxcYATqwqAINFRZ5i/N1k8EesawEk4oYVQjpeuG3wxrbwRO2A3Z0bOY7FwmfaI4UUSoRQJKt2bIpDx6p61dVFJB8jI4MjWlqmAe32SGDkef6jMW3jkajqgjiaW8LRqPWurBMsEegP7I6FqNL3tr8SvNkmVCYxAUBpslADkQFoyCtZcaLwwHxLAWVmwGgsqSKpZkTsVi3bj3Bk2lCwdaa978xDnLEk8YT8SzxpPFAAWbQP1hXsDDK/Tj4LdE7MtyZT3XvCZ4NF/BI54g43ObLwmRWH20GHlzddIf7g3xryAlP8FZOyYKFTdMRNMGHl+7ImWwCcN9DPLjPVilti+2IeQlK2DKm2gNK1RW/yRLDzPR4KrfL+UlO6Ql/1EneIYkTkRhXsNRfjmIcTtJOCEl/ucac8NssMTB1K/tRZcGRmH3KW1I4girCNsveUhgLCRAr/F3a6DPUkBSRIjCM/P/tfduuJTty3HyKv2CD98ujMCMfCzqCGtOwjHnc3b3WB/hBgCHMvzuDlySrijxZXTOSbGEkS+Ot6sViVZHJzMjIyNKX4IYBioFVozGsGoRoONg+DdodjGC8fp+X0+NIylHs61Yj4oMUfIsehiWu0mvlVZRnNWm4C2SVWqlxLzZQVzPzdiyzRfvM34AWQjccfVJdiK1H8TlNxlj1KIxDxRawDo5r8SyPlBU3+TA+3nBioBGoRlk1vmuNuziKb6LfvTpFTeosZc6ThOCSeBfJI2ZHJt/AhfwHeQtuEhpvTv54T7NGiO4iaA15dkxeJft3Qy+vgCtTEe24HUfD6tCQrPLbjowWFzorhw6CnYe9Y7SQQZwTAjukVEK1zTL5kUpCUE35++ShnCQPdxpnB6VKzBizZsaYI/hHFpMmJaYCaDhzHmeNpkoMG7POxpRiiBzHcC5RHCQxAGg4ex5njbdKTB2zZursoFKJqWPWTJ0dyCkxdcyaqbODJyWqjllTdWCSaI48GgVH1ouvjoKV8zBrfFLi/Jg15yeADB8sjwYWyw0GkUnnYdYgpcQdMmvuEHQnBqsp0plB3pHMRKIT+DTMGsWUKEhmTUEK+KfjIdHykZwwuWOP+bwsrCWOKVGZzJrKBAkRZEcZ4rKWnBFxRUTz7bJ9llCmRIkya0oU+jZniCr24aL3Xi7sT+b7eZw1mClRq8yScbAFKSVulVkyDrb4osStMkvGwRYZlLhVZsk42MJ6ErfKrg/dHWwncavs+rDc4HESt8ruzrg1liaxq+z6bFrCYBK3yq4Pph2CJXGr7PpgQs2eGRsV9NnorMhyMeQ3n8ZZI1wSR8uuDzgAQQHaoX04jWhRnBaY0id7tsS4JK6XXR9w6I1CJ1Hk4RpgLg6XLi9riYJJnDG7PuE2CJZEGbPrk2mHP0mUMbs+UXbIkUQZs+uTALiBHooxKOZLXlYHst8vxmwJHUnUM7s+CJCtASmJvUXohWvpIKDhfpzHWYNHEoXN7g6UDDai4+E0ncKyrfi0r8vbWuFLEhPO7s4lp8LcgJJ2URJPTRrufR5njTBJjDq7Pt8oMKUIIkzt4mw0UXz33526xjUrjEli5rldcLpEhyRinlsfk7RfoGwYxmgA0cVP+XLmbFfX6JHE8HPr83aH+0gMP7c+b3eIjcTwc+sjd4e2SAw/t48FV2iKRPFz66PS00LVo/8X7S7r3Q3GoIuXw43mNXVepTggiHF9RPbgNI6jx0ljaSQbnUyvtC5fFv5fCvL8jbr470ZdTDNAGGnD2qymHdKAsIpH4rKnmD4xd65B2BU/xGV0jphL7i9lfTOzkRxBLyf2aFhXOxqcqjd4UrSlI+efUYNZ6N48KTp7/SQSs1CuGcxGlFsHK/fIibq3MBkFL1MlOV02yetJOKJhy21SBn3I1KwT4y7po0F9xKTIrIqwezy5fEdJlmhKr50+BQuGxInpxLxG+jaGXpv8bRxF8MHspE8iOITknbnxGppcS50DnT4ph0lef8UhnIiNKpJpk18D+s47r+xmwXiE92kSiTmoCtHlmMlbGyIxrUplTWwsDcu8nOTEsMBJp8azLc7tIlDNSHbtq4sKDNMWFViCSS7qL09ivB6k8QYY83uIraVrT92ZqXgZb7FqJw9Vj+L/rKmL6G5mrRPpLeePA4rX1PsAlyksSCPlATILN7yiyweNMJgYf9EyYmojWM5eyZoMEWTW4lnwpCpZgCdlYjVsXZNhTotHBC/aTPonrcHPmtqINC6FyyK1kYZVtGrnpraV1cl7yyLtM9LBPZ3V93ekf58nWY+63tbURiw4B1BJmpSl21RduT6ppjX1pV12jl7NLNA3CTDBQNHem3LU2uqLrj1zG6uUoZyrj6jdKqtkFFtN1eh0mQIMN1a2AeupLPw2i0YB31EdaRZBy68GVHJvOY6hPw+vBpezZtqnOap0lctqUvxfSVMx1RFzMjdIdRh1FvV17UToJIa5sUj5tnOXNLfSdBzMRrw2d+eohCZO8fh4DlW1jZdMjHQiD0p3lSHnvRUd9ibPSVUAes1t1IW16u8cETH5gY87bsvDG572BnOZ0ake4sjTEeHjWMZulTWfGZA04xvaQhjWkp8zwAxXhT6HvW7K+537Tg7IbK+jqRLpbVKNL7kjSIIdIjOGMCzYEkM8N7TcfCfjzEoO+FpXccuJA4kFdvNNkBs3lm3Lg483MbsVjjsUjs+jFWtkgW99keWaOZAUkd3gd5zXjAesP7l8dDnEic+lZvo71rFJQ3zFt424pkHS7vcoLPnZ7e2POm/w8WKwg0JWX+KaAwlasL1p5hrPv8KUk32jt8huFb2OWQYVl7UPfB6FD+Sez0RQJj9iNug6dWc2Tb2qgaapErFOmh+d/dh0jNbsR9Rielrtd24alE4D1T7osUxfpdFAm9oJm1ld5RrXhEddFN7kbmiwq86HKWXYnnXYVZrKXPpgCgY5FmS0iUWTUhcJ27Ee6UY3hGHgv7mpnXzq2SHeJFZNEWRCxHgICJIpTYl5UhfRyEF6hMup7I0AEp6s1Vx3ig4mU+FKcTnN9JpATnVzNFDByTajVAuv15RH2JKUZW27YkumQDszTa5NItupgCf3Sqw1pRE3pa300+8Bzc1qpPzl9Kit7sG6Y1xUX1MvxajdAdaERwWa8Q3G43m5nJSNpvXQpnRo6IloICNuGopWC5U4pjwiwPFaFv5CNKAnsRjoKZWwdDgHaeoZh8t54A2jF0ifk7r0HJ0Zj7T65Qo0+NVNY7pP6WDoyUGpKi1sbJODnu+W0mgp9JNF/IBToAPsuqU4LtvafrjdFnn0lM+rgjmNZNQpwpTXqe7+1PquurM7GeHJlwLawVlUYE3d4JRGtEfOSrnNVwf+6UeNHX9XnkSoANAQV8t6T1k08U6D2zP0dd4egOumloq8/nlOHRlrc7oKfzFhsQl/yV7QCSI8KX9NGGCzZAflrwlB7OUIMZ3coMFrLNn7e6/JN8X85gal6hkPJ6DEDCcGIypprLv3yPPwlkWGe6i24Ek6Fyf1sp203I4nicTQl+07Z1j2GU9yC6g+4zduodBnvMQdiPmMTrgFKJ/RCbfQ4jM64RYUfEYn3AJ+z3iAW6juGYFvC7I9Y95t4bFnjLktsPWM6baFpJ4x1LbY0jOG2g4WekZQ2wI8zwhqW2zmGUFti6o8I6ht8ZBnDLUt0vGMobbFKJ6R1Lb4wjOS2hU6eMYq2wb9z+hg23D+GY1rG5c/43FtI+pnPK5tMPyMx7UNZJ8RsLYh6jPi1Da8fMZ42gaGz5hK26DuGcNoG6w9oxhto7Bn1KBtePWMGrSNjJ5Rg7ZRzTNq0DYgeUYN2gYgwnCIQW487JNw4m+MnH83Ro6bY08w+6JTs3BxLdCu4TYu0/GcJ0mtMJXf4rKPjrOKy0rKg9aY91nGvzGsDS5vCBaFjYgqgMFtUJkVIRCCZZ/mdkRX0G6WGgMdR0bDwTUMyIAvuS9lDm6o8+NNaNDStmJjoQg1SDdF0BHnmx5eRKFU1FD2y+FR2yTA463J8p4NXzRhY04OGpr4G7lN+N9p0Mjth00TZgS4Ik8fx3xYZYY2A1y82uSCs4jRXpqwMSWnKjlkEUgsuhMxsfUHU36qvS2KVcpwxoQ2SRVTP5FtwKxQWWYpnG/nezeRE5MGKkZgR/7seMhRZz9JDoTkzz0NjqpecoO2cg81Wg2b3iqmvSJc9lYNObamNtO+W0T4OvLkphcJ7TS/kBqWcWdoh+WYZsZ4/TBjUjXJx5IELo+UdPk1HfqDg4IE9ZlQMBNjaKXJmj1F0Ey5STCZ1vtY4GiXTWfOoDWlNAn84bIPUQ2mla1M/R0vhrbcjUQGhjVV22VpCegyfL0xqbbLeFI2GTNxzhY2cebF3LSJ8YOMv5/o2AebCIU26CfzHFCqo8994cz3+aay4hfq05pSxvJNJJD8QvIbm0i/RnZlNBpsHveaB2MgByhnFCC1M/cnpt0RJi0WXKbbzKdoY1r1ObW9xpqQLuwVv3QpLpKb4uBNFDEGNipN2nBMSjvLjYBgZEoXeJ4UWSSdBzGmyULtiDExJWC0NyYVzKh6CD2eG18vBM8nmu8kkzEpHyNnS8MHdtpZeZCJMRr0PPKh70xq1iGPXfmEO+/kBAjmRHHR/e4/OfzIsvDGmDuJ5VXfnJnjQnFJlGWbsP2St1w8dspyYe/SIyY/m4hCMtyxWLyzsioRat1cFdA8Pesw6CoysyYfW8nAO7A2sj8ZKYAtwMmaxoKEE7r03fDdcpiOV9M1S4bLAoG7yIuu9zfrvtzBybWrrr8HnotKcjMZjDrXiVsKX82QmCmXc+R0oO36TGNOtmRC+5yapOCW7UKx9h0f9+B3Q33gIIbajNyF1tIq/35y+MCa820z07pIZ4bIRFshRxBW8c6LrU5B28xHl6K8udHMNHayzHixbmqrFfvKWdNWIAkJBvCtFWicGqhYC7jHpFA5PDTuTPPNeFJRa6bzJ+RN8qUp2+CthFD22I1Jpck+ND2nMaVUYe22U5X3k9FCUjx63hT5w+ZS0r7jrbgyfzneoaN6nKNn66F7lW5na9hSAzGmVEXh9mb0QGqx9PM7e4JCqJF8OJvRIsQzIuISJuazSuNMXLEaS+bGbSksSlON//m2btZZKpUP8dJ+cqKm0GqzsiYnhdbR1JW2+gAlMJ9835P5xq9tDlMHOB/shYjG3BS8OnLIb00qK5cHft5AV55Uq/jqk2rHNU8qlaaLrAucSmi1Y66Q++FlZiRGLU1ZupGpITHPKLkiD8nCnnZqNYu3qIc+GPgDpgirrVktBiR2J7PUi/ZWdehaUKp8qa+YUBM1n3Kt4/aYVJqcUNdJSGvWi0E4iLr7G5OamxQV4lDkmhDL3Z9aVGlqgfua1lIOGlpgP0d1CDM2ucW7nlEdtkjVM6rDDmR6xnTYokfPqA473OcZ02GL2DxjOmwRmWdMhy0g84zpsMVenjEdtqjJM6bDDu94RnTYIhXPiA47jOEZz2ELHjzjOWzj/mdEh23E/ozosI21nxEdtlHyM6LDNip+RnTYhrvPiA7bOPYZ0aHUFRmk3/qnoNOVvo08nD8fEOtI9hlhYhuEPuNNbOPHZ7yJbbz4jDexDQyf8Sa2Id0z3sQmGHvGmtjGUc9YE9sY6BlrYhvbPGNNbGOWZ6yJbbTxjDWxCRSecSa2Lv4zzsTWOX/Gmfhr+Nb/1fP+39J/Vt4fRNgpLkORCdoonCgaLVZEGVWtzV8JceDHFCVzOmktxPE9HYU4xNwAhm3ZvlVmB5ftQdX5IMSBOftSMcFCHJUWd+QiJM77086R29r4Qscc+q4nAQq6fKiQYIUJnlNuvStYh6PoUxy5CGliBQQnFyX6gIxv2uhweAi7qSmyp1US3RkJc+809K0N+csiJEXj5FAr/pevgiK4VOlhKy0Oj7yoTWpQRVZaHCq58XmSkoFVGtbV4tv1momlpdJOiwO/dtXh/npYUkc2QvLzQg4yEhNZvX+5u5DWSKMQjrcPT8omM6q/zUrInSJD1sku9R93JnUIfUaVSUNiWpVJi4sTg/v3iljOw48amY5xLerqXUqHShwxvXR+s6fqoOnV9cxdKf8ZX7u99wYFttqhI4chcUlqqVj62RV4hkzHEus4+uisNC3P30j9hTTIAuQ8yZj1eaeewOOxFdlAtJ175Cikb5OBwKf6SbN0vi3bIb5ts1NHFkL6PllDJRfzn030+bZsg9kmN5N95CGkH+Ml+3Dju59Oq/N3H8fREiofh9muds5/ptdhJcrf/XionzfHOLVXpXPTmb8tnfPf0vuwYe98HDtr4v1m6Zz/ntVPWp3T8HdK5/yPrA+m8+dK51Db9UX0owSXF77RyoPeeUCSB53W4cLOeZHQ6bQOFzZuh4ROp3W0sHMnJHQ6LRGWrSMgwdNpiYxsj3AJnk5LZGR7+ErwdFoiI9vDVoKn0xIZ2Z6qEjydlsjI9kSU4Om0REa2p5mET6clNrI9pSR8Oi2xke3pIwHUaYmNbE8VCaBOa2xkcyJI+HRaQyM7Yy7h03ln7dbGW8Kn887a/aWm+G/ow78b+vA6HNvo0xDSDCgefCf74V0R72GfORcObfNU7EWW4+o1D/gBxFLrb3jNlom9Sz8SCU9rWRzEG/TmTice2AFgyOoG48LABdr76tz9hu+6INrMEILP2tyIBk1vP7W77UHtzyP0LTT+HYaALjhWdpr1pSTt8OGLDFBm9/DsNGsuBG4ffsHEGxiCRkGDzHrzo8FfA3yLHqcbc9Iqp8ltphkF1mrzpebFTRJQMZozEWeGEDy9Z7mZmEf9mQ6MpQaWIPvSLgdTW0gdKao8KU07KA2ebNKl2eMaQlCl/7vMKHYg9Og5IdMUPOuk6HLytbfDl3659Lr92q72XGmn++Ury5lxB9Dqc5DJQQ4daPUoIQ5dZKjNKXXnoc2Cop56yKyBCFQR2hudWl2EInrcvIhEC7NwqfuLiDOdj34b1UQo7e9pDUOUGeGdyzMyxg+5/NOKocsu1LryL4clwXNSbmqFzQtqjUToIvUrhmduNI5fbS26TDspTnBN2zttTgFSR4OCzjtvDVOgUUxIXn5RAXhbTJvDhy47RZ9r2KBmZHhSdHK59JuHzwxiWJO0zPdzHgzQrSYR3ZXsYuDDx6HwGApAWxDDmtL2XL5tA1nWt/W9OTzf1te84hqoAKkS5S43bmtmIZHrbcFW5AOf/tZJmzNSxGAE8olWy0U0zjE8sPzy/kMF5dIGssFlV6s4mPK6qIgYEIbKXoaRaFQbpy+Qulgsz6l3U7rCh/gcQSs1AE1II50XBcMdoAlp9HS4sRbJd56KlZs1G4uCnpuRLdq1c/dTbK86C67RqE0ljzqhmbXHU6SvJ08KBLFKkW6xB61DaDeNXeuY2xg4C9CnlD0apoxaFld69h0rLLJlWMgoOTVULGpKehDiaGMklv1z3Aqb2fOVUTYOAWNHd3eDIoNz7VqxlX1O5IQY+TWlLg7do6B2F55UT9H26syZmYrTMdQiwF4xqktn5GP9RR75EBQh3JlUQp+biYhYxf34uCSrnqckmq9dOXhSOVUJk57YM5dsYwBln4VnY5JrLskf6eUHfVJFC5J9GTqiR/2FYgFfdmZKp+ExpwXr2+YhXh7A778xJ2dM1hd6Gk8KAcjYalBJLDvxqDea07gtGj7euG1IRxbr8VWgbDJPr6I+K0+CbGiecmjtTR3LOHIec0pWLld1+ajmdF4zJ1+TFwU7wMZN5Qkoyik842MZR/7su4tCG38jfCklBoO5YlAUNZxNr1g9vtf5zfrXCF+cGTkxaJlf+sDH/K3PiR4v3ghbUQ/oE28uHBgYlaMXWuQujRqe5hhwOEmfw0+BQjsBj2Uc+XufUwgu3YheoLEWYhqAYqgNsTm6pBXlZ180laovju/JN3CTdKxz+iJxmTPXaOoABZw1ir8DJPxvGSiIa5UiIF5sWofA3xXzm1o3w35RMMVWky/v6BCR7JO7E9kYbYYaDH06Wu+cb4etbt+9TSrmPJoGwNLng7B5pSGtwQrMCWXLN848X1vZ9cVGdmFoVONQy7WhUi/ftJcAfYAV2D5FLkLedk3H/3zXboG6DMLXw11PIAXSaM7ccDXIrNKumDSzji8efDNyuzxvqfpmeTK0wwLTUPiz7DCKiBKY9S7fpqDeB9xzB6Y9zEHtYLCHOagdvvUwB7XDrR4moXZ41MMk1A5KepiE2oFAz5JQW/jmWRJqi7w8S0JtEJVnKagtGPIsBbXFMZ6loLYIxLMU1BY7eJaC2mICz1JQ21j/WQ5qG8M/y0Ftw+9nOaht6CzVSOSltdsGvVKNRF5au23EKtVI5KW128aaUlFDXlq7bZQo1TbknbVbxndSaUNeG7tdZCaVNuS1sdtEXFJlQ15bu12sJFU25HXCfRflSJUNeZ1w3wQoUmlDXufbd6GFVNqQ1/n2v4Lz9OeLgxZ+a11zcPHMP9uGBc/8s61H/9A/27nqz/yzrSv+zD/7a3yKv3EE/mN6hVoIKZfebt2F81WOu0ZhuBxdmPohuVSFC7+2y3bu9EKrvOZP1jE5xTwU0smhoUUD8Ek8/pRBoMst9Of2M7noAPCkVNPZ/A3iwsQguCdRYcmGOZt22RS6nFuPnK/t7ybJu6MQWDLQsuYejYNmaDsKAV1ubiTf1lXVgx2FAOKyWsy8WggMVoWWzW2hXcZlIfS3KipkuzqDe/k5ixbraogunz88yCC1td0qdYQ5V93Mjmi1TNKaJIB+Yzc6ZeEN17OvG8cD3xcv3JasWUfZ3GkZkC30rJNpyU2/AhXMEUDOxKEDuLxDmuDjEsLGBqKvMZpK0luZ3hP2/MRbWNbwzBwBA0dFflGuO7rLyhVcXtfvWKiv+zQ3kL3W78zkAXpdyovInsWXOpTIz/U7Fp2zSosTnkT2pXPAjiBggjdy3ttCXAst/DZvAenNSmRZ1e9YENarHtBv1O9MpQoG6lXyviK7XbTxNsvFd7x6Wb9Dl8nrDGmILYZFv8+JIYDiHjmJZgOk8RI7+0BHLThXPKlcAenRQ7boqrZJ0UZLE7XfoGfXReKUGQIaivz+xqTih6pyRz1469J4X9pdY9BhKtmjq4NzQr+2aEztGA5WV2mewR+gN0ULX275RcOmqgPKvn2TTvvSLreGWh0qbU2M2qTSh27y/w24bVTabRmE80HLawo91nTgcCj01ohtUumDDj892UWKWg1zp2xmcY02qaaLuOYewAabGywzp/q5xJ+vdqptk8ofcfYc6E3NDb3p1/Sex+4zOLYuHUGZe4ATPlFkLk4KComTt37ON+oPW2uXV+vcGTIB1s7GcSEqyuwDhZxPvJFiQL1b6Ua3Mo501epBgEDbkmLS1uQCRcsvG1mV0tm+HdbvAbm4aRmfNEUd2mkWZVNONlbrvqMXoNrSyBQz8mSCiVN1dmi9jr+0y8b76ePE2luX5+RCHhxZu5Qlm+gFEeZc/jiWD8S2360r9Ts8J0++JeekICldNjRPipznUQ5LO692lF3TC0rho5IFqWnY7nw1SKAle3lSCci0Z76Kqur0bVJkCpMd5JDUQfI1vYB2DB0oshqXQyiQ467zoEMgEQbBWdcmL2NKcSqeXMYJM7vAQ0JDNkH08WZ5mTPryh6VjPExVbgogk7sAggKyWWB2B62EKd3t7VFn423dHbF/O74A7SQo1wZRuP4eUuf72p6i2W+La1jfW4tyAwBVdRl5LvSaR6PXSgOX930D71mmOljX07wYvSlPWknCFiQc7KRjRuZBj+CaIsSCbbvyYcRtUQ6N+PEvwR/waocR171qpU8yAH0HWmXyD4DDXuAUm23AjypOkcmLNSGqKesPwgfMd+goNIZRqcJL/pxNz5YIcSj2S+yi/6rn/nVn9FDiV28Kx3nyUY3uSCItMY6KC1VNa8DMqO1wRC7IIccMnlRKl6UUb9ldkG8oT0jBwDQvtalH8Ayhk0UdhoztVaEp807hC6b6C3z+vKyGer3T666oMDFykRqO7jSfVJzW0zc1Z4C69EMFT+uK/a3mqH++NRjTkbLct40rPLxIJ9zgBjorso6Jqjhn+szt+j1aaab3jjuyVeGWzB1Ojq+iJMoNT8q+/eNQ7PvDxren/YnPw74HHs1Z9y0wrHL/qA2dv0yPlnzJRCK6pObkjt/Z0cjOsvJTrJmR2AwcEFGM2p+Zk5bdIAyemqU3nDDY9vST897CwTIOyF9D7+ambGhanD0kBGa7WrQsFxlrNTbmc8wWbUb6tG4nbVpCgb77Tpk0MXQvh5ud3hI+xn5JIkhbBhJOxLKsYXoFq19luTY4qzPkhxbhPRZkmOLfD5LcmwRzWdJji1U+YyEskUZn5FQtvjgMxLKFtp7RkLZIXPPWChbxO0ZC2WLlT1joWxRrmcslC0+9YyFskWWnrFQtpjQQxbKDs15yELZ4TAPWSgbCOUhCWUHjjwkoexgjYcklB0i8ZCEssMSHpJQdijAQxbKLoJ/yELZReYPaSi7kPsZDWUbSz+joazC4GcUlG0A+4yCso1QJXXNvLZ0u9BTUtfMS0u3DRoldc3PtWO3C/ckdc3PtWO3i9Qkfc3PtWO3i8Ekfc3PtWO3C58kfc3PtWO3C3yE4RDMrH2ddcgiDIdgZTPcMiQRhkMUsh7uLw4omKrT//OXP37513/75Y+F+PL3v/4TRTW/zeFRikzd6/8/Ds/n6z9N5+NzClON61y/8g016p8Ut0UzhRlc6uL/VFGxDx8L/lSCWFxWzbXH32gfV+icB/rIt1evqgGFUhkjERQobiPXrxKHyqRY6OJLu5ptaXKAP2lGtRyKZ4R8RAc0dI9kjpyiF6uLpZTlrkvGxZ7raxOaE4MGRfDBsZYAzgrF1ejGMV+5zag13j0Sil6GEZaco8iXMF53wZU2Ix/D9Ipy1wKpcyiSJIVIcuQTvex0V5FhYzy97BxDtx+n1wDNl6k2mx+0TYE+jB2SmfySjkyjlxsfJmUxX2KgYxW3KwVyhlkzIKcPfU7x21ki13Vx8CML6eXH4iWvSly7NGprgNT3Uwk924QihEqYlkD7RY8WkJhubvb0a9tsC2qNfvU0F9QUHJTUpSmFj+TGWjEopcyq47U6fThdWhA0UOAV+Ylp6l7M45zHtxblvaHrVJQY9qoJYV8tR5U+vNNKrLUrdxkq3QjHKlmCP3WatBxt7jS+5aslE+L9xS5492oZLLTqtEbM25Rhp+WHMmh/XH+zpcJfQ6bCQIvb2IuAh3999heTvNFiZtwUjS/D2BRNYm6sayAZ3vCSL/UyuMQNazVQ7IjadyoFXfXWnk24D69vfU45JLH1komOHXkynSkUCkKdTgRFJM7TMbAT/UPRL4ML83wW5Yk+vpiZ40NSIhESw0JLmj9U/gA7qHdSK5dDaUDV5jT3sMXVZujqnMi4xnSRxUkvJuZkeiAx11OGtcPP9uhEXM8YTAKFymbkcjzSkoVGdWQDvV4/fdP5RaCON+XDi+iP+qXetcnH8Zto7+lr/XGs3+5IBnpxw1GdvEwXnVcLnTBu3kHTcvhSL5Ozz1k4Ey2/s6/t11cHxH97NwcEABXtE9HUoCvahFjSsNZHpnVgCQNtzTwnG0dKxSCb4UZKBZerfsORB/TWfUc5VOjIu1yXGuo0XlQjT7ddDtd+UKSMT1CjAKpxpPq8TbdwjZUnWThyDVIZd3lbOtXdvFVQy14dxCPb580NzEPlI0kOVzqAvJfbqg5kNh8r9iPtyOd5sztBLliSd4djotnyw0MMqYo78JefpDmK71lXJ3/5eE2/qvfQGdPOi9IcZ2/4vEXgwNsUeye7sQfapNhb/lqNjKnW98jneTefAo34ghF5zaeowfEu5Sn1sOBLPQLIpeVk7BxUfK1Hub1KnwXzjsPPsRQ3iEYehYInP6RV4RSXACn6Qt9r+N07DT+nipn83PjkR/Xi2q/Vj2rC5kcuzjtPj2H1RsJtm8KbpYy3wZoQcCMCu8bvZWnU/rUlfAd5ONsbg11GWQZrEgjwWqFF20hLSiq+VmDRNkqScoqvFVa0DX+klOJrBRVtQxcpo/haIUUlmFGKfLPxMbED5dHCeZhV9CKlJV8ruKl67En3OenwgSZXTszAaIpAzuMs4xcpvflawVb7cEVKb75WCP02LpGym68VQL+PKKT05msF0MNraFqkfTgKq3WQa/bJ4T+Ms4sxpDTpawX0U+RF77z0Ju3D2YDuM+Jo34/DrMIMKdP6WiUM9gGClGl9rRIGe99eyrS+VgmDvdcuZVpfq4TB2uGWsqzv5RmydZWlLOt7af63Xq6UZX2v7f/Oe5XSrO/lAbD1SqU063t5Amy9TSnN+l4eAVs/UUqzvpfW++gdoMo3o1xWHu1ovHeeopSsfS9tN1wwraxur8xm2gj0gcUGgYacvfM4S1dRSvq+l2fA1jOUkr7v5SFwekqg+/Tuo9yk8f35G+/+kbt4t5T6b2mYny6ljnNsYVA2p7lHAQVQM55vHKudlQhKL+PdkWkJFJgaL2cRtGOoFn/HbnzrXTVURCPXb3susatzMHwVf6cOFq8zLb7Q8cTqbYyqppMOf7qhVkahWlP6rSGX7d7ROplCy9+oLMOVNE5smYC231qP1fYeUA6U+T1oKOxqLsLAS5wibPo0mZzccw01p1rox8plUcjb6MQVS+VvCIZoFp3FUmsZnTqn/EH2QneJM4rge2qhTIp+nSvTa51uwXrJVgywjWX8o5m51PCPukrZ9/1TneMR7zae/e7yd6mAsydS9ki4hOJYBDH7YHKP6+ukQu+o3CaF5tTF6tVJoUi6xHB1UhZ69TZ2EQKDoKxAFeucSwBUgB7dwqRK5bYZ5wsa0arxpqyBPh1jvQZKpqVWsE0KTUNHJSjYou7amY0TNRGYvY0iqGYHPlUmhVbW3nasF/xnz3KcTtFu92cFgpG1iaijdlHcWmAJh+JI1/Pf9wqF9iJoi7oanxSkCGwnF9nOgXY7FQ9DHEkXA7VO26ALDZSnbiyZHAatEv0BwqCnY03E2u2vTip3zKytY+xMNSPzjUK/TuNgzjqJEhHYXC4aRhc861S0dQzZquosfqkhgKuCYm1SqosT10lhBV3UVOc8jvc6O/mAoHFs5B0PuHfGHmGkGvDXz4Tm0a7TNaWfsxNFdo2KPQ3V34X3o1yQbHoHu+u78P2D1Fko3zV4e5qipXPW+RocTQbFCNKkzDEIM70OqU3KfoQmZtU+EE2EtRxwub/Jr3XNFVvoNvkcXzqve3EpK9uFsnsYbOmMZiRW2W7POPnXLtdJuT7Jur98v7xO6NBBR1ZK5m8oxxuoTMo0Fd02pxHMfqkhAU1TdS3Qka3RvexDuls4EDjH3b62q63AtT6i7eXu63QMBDnIcss3jSB6MzML0H+YEooK6egSy/VnDD6M47nX/FIEGOI1BcxZGnCW6bCSXzhYcJojSeApU80v3a5TqTse7+fkuMZadL2+DqJsOD/dJoUDfmuy8iIgW9C9gWZkIRzQO6warQ9skaLYOuUIyKmqcmt9twQVL6cR53ccxBpvMCHIOVOVotbnlOa0Elk7147pblRbamWdwYGzQJMUD14y7bmWZfbPA3PFloP8qA4Wtcyv8hNPxXim2bU1s5Kh5xQO+T/kX4oqMAaO0uQNoKi3LegvdUGrhnU3d4CunV2QkaOhY12DrCDe1LEicndBSiaVz7hWz9hJHHaiKhigXppr+G3oLtax5LqndVCJEZOcfS4f2bH5sNx5YDi1bjj/5LDMjWJMYc8MRxt+X7quGE4CQVX0xmvSR7zPogumOzj/TZW5zgmNCbKaT2E3qZuQO6Ov7R2Cf3+yT0vfRZ4UWZE80T3JDWpBU5sU7VG6T3e0reI5f20Gcw7diqN9aZkcwvtbn5RzcjE3zpJWY1nn5Fr6otk93wkK1c32/ePwkTzzOmgbanMRhQjxPZwXgxK1G37C7Psjmpx6ulJk1tlXjeSl0uXIDen9o9/U6iT3B8CLaAd/uWk+JmTpSe3EASLb27Ry2WEy2U00zsURGfL7xeuFjpobUxrxRTEw5DrmyTMJB90Z+jR+1OviQKsNl+oK7mSuY8X3+z3Wisk30A7wVYajQJFfqhyCfiCFGjjWxUIraYgP4GjoBzr+LsIKp2/2XTH6gttsBMOPlse11vO/ljEP5EWyLGrm2hrbX+exclppPoxoBcipewTEE+pMb6GCxmyC6U3zalWdy9LmkFllpZI4aW/p86HwUoZPIuNVEN8DorxGDa0L5WDs7IFtY7o1bgEi2h3UfEHxEzqZ7FhTrYbrEm+cjFazWH1FxehkG3vJGkYMSp3wkW5Bv+2U04qKhXq2HOupFfstDuq8IvBCxjS4kcbD/p1jQ1j4FmQ3lEzV46EVFyhmnOCfKfmUznSAOLaq0+2+thWUqrRRMxcLjnWkDd5uaqBQZDfQ3473kGZ91i06+oz3UJga0SXTR6O5ij1Iz7QHjSxyCqGHqCicT1GqzKRhzHEYDx8S4E3P2/vCBhOHscdhNkDuMxKGhqdljW0bABRNJ+fbabTTs1HAnAZcmGtp7A1miD0PA5XoPhv4GVnLKSQax53HWUPLz7glmBa9874lLeyAkhfAj+vTOe/QeKiOgwSZUyJJgsZx52+m4Pu0YcjzcegYKQ/jz8OsofBnlBk8TsYiaMNF8hEVeYHycO68TShO9rwGUnlp8ij+smezyvyuMxY2ODPiOOFsQNbY/DMmkEFzTx+7PTLg9dPg4jt/nx5vC88/oxQZCDsq30kaNLqnGFVcChdOkYEDbLgdAPnotrZcEsc5ZpIL7hpcX5oGMaeDWp04zjH3u00YPGM5WaDH0cR2EBgQsYwTBasvLKfidajQqQ8GGE6+05jk9HiIBoPh4lKDekuNHnfiOPk4zi6F8Yx1BZ1WHylO5ZDWkWUxN0hcp8fDcU0Hr+dwXSctL0pzfjoPhBktnuowgcIwOndlyYzX53mcdU7lGZkM0/LkoXUgT2FaSuQ30HCXxzMgg3TECZ46neByH5nz47mPRAY7tL2C4naTbkg82BN/bJsGesaSg4K0i9z+ALxs2tZO7mtzfjzyTSPkEBmYw4EgmyZ3fjxQK+iU6xB0Bo6l4435fD+bpnVi6hn7z6CaJznb3WZAWWQYbgz37WzBAfz3k6A0PEfvPnmc7+cTxWRam53wVKTa1B024o/zQbdOlT1jIxqUKioyTjxcjBThiQfCmY5I/oQrSVNOlpGbqr1om8Lp8TRAH6uj5nEsqsDlYV5nn2mdu3vGkCRHNWdDgd+YVXbJipYunp9Of6jWEbeNQ+uCgnp5nOPjqdLfk/4ff7Xs6L9uzOd9HGeXa3zG/FTI0yoXxmJSSGyIj5fOjwch5pDDtFfoaYO4xtP58U57BVjxnded3uo4zi77+YzRus1bPmO0Av6conFwFxPNVfyIn+en3GQun5Fjd5nJZ9xYhU5TZJkcP6NWdIqK5uX725wX/Dp1+YxjqxI6gVs1iNgqayUvsB9ve97P6xzmM64uzAwYc4mPZJuM9+JTvt4X1GCdxnzG+UV8HS27r6V9YNE2FYc7hbK0UDN9/MjjhKCTTKF/v8P5rFlnRJ9xkBFSK0DGY1pJa9Exo+HC+UhWyRk/xjEOconyOKeYEdJVAI+GY0aOgmhFaZx09jhA9e6rAK2n0WRX2ns0Tj6Ps84EP+Nog82WNXcpREtF1Iz/LEcbedcUXD9K0SHPFeq3OM7pLVEUhbpMNlA0ShQtAQ2Tz8OsM9PPOOOYlfWsyQPxYhNuiDedOeMGvQ/okOrjKBh3coPlcfJ5HDpI+xJALwMT5cIVGubz/O2XqfRnDHagO5rivD4rNOdMKYmzsueHM4VL0n1XiqstxUVe3HD2/HT6g7YX0J06Dlao8+bGfE6hyy67/4yZT+bS0dI0fVoWRyk5VD/LzN8m+IVxkLRfnyoFc2pmjsJR6zTYY+Jw386HpqfDu7sYFgogXt9oevg+RUK0N+hnvqflMzTxnPya/PvH2bdYUw6EcUAjWLkq6ESIRuQM1UVnkphtoeGOj6cKDdikDvmFj4DTSnxN4fx4oB7S7u+P5yG7KB9O4X0NFVYkCGEYEBs2njmdmLGPVjd0EHdePD8cjkwoBDNIHhM8Onmc09Mh7sy5q9tp1GDZGx8tvt/ncda0DGEcUDFWrwntxAy4eT1vQ6bYePE1pfPjlVb0XO9sevmnOMwlzItIss6Vu+aGxiZtr0sgteKRSMO811EeHXUahrsnEskoKBGKptHe5/1GTuqQX0TjaScP83l+NvJ1XXCxh9QfPkRvxS/2qS4Bz5LXIg3zXkeuGQoa3neTCwjJiLmf8O30bGRxYyZT3XftBznxSYwNaZgLyGOszv0A0MiXya7JN2XOx9GSaCMMAwLN6nAjs+hdN9oKgHS2oq39fn6yQGYEHZf6MI5e8505nR4NHdWDM4Y5O7TJZB/wu7Jnt2RJ/RGGAdln5byBQKqTcWNS3ohgP412fDZk5qzq2wORabR35nR6NNqstFW7oibqSKJ2NyZzjLt3NCVhGJCPVm8Iqd5CcmyjgRQvdyR+nZ4NPBzo2/QzreA58pH2Oj0bUn1+iDWA2JWziFzSMEcMYMebEoYBHWqVU9mwnn57tMJlWmdF14wlYThwldbfb81IEoYDC2mdGIkZpURMKSFTEMU0W9GJPy3SHHzoixTVFRrYjjjMJW7G6dadAPJS6VnF2IuGuQSWaJ3sujRu7cUn2SYa5hJYBjQu6KKzdPbeyGjSMKfIC7oamcNlT26kDXe+2ClnBL24wqZsw0CDXfRGaZgfZ4P7lzLI/suXQrv/N7pKF6X9ZDo/A00LUh5tGNEGrHWH+dJi3UnVsyh/R1p1vVrC9F4Yx0pp14uMKKBXPsqdmRwMGsqAOa8zV8LhtioopqlC9LXVA/UeVgjQe5kppB7Cta30d6en3p5Obg5pEzKxUa9F4aAz7pRNo2lVccD9ua30D2e4eyc5arear+YcWSboclvUF/mUuK10QALTnRq3uZez/LTG3ei+BNzMMo53uWupVldTd3H6rEGde1k7N24KKvGNDs6Fh6PX3x2duyMtxyFQ2D4stzIic+D6d3e+KwUfa55db6dIoU304UaTc/KOIgA6RjLyqLCr7W1rI+CyRcKhtkoXcdTyfSqLOxd+5UVn1gWeVE7K3upiZ503fTUexXh1wUuj4ToIQPpOT43sMs1b9bKIFafYA2xtHy8grrzRYDBbz9pMR73i0oLDmdyJ3EfZ5tKdk3ZW4gktZJtRscBaftkHuc01hGcpYkgcGc2yzaWzBe2c0b4VEiw6nEuLKV7kCsmYxOpA+pC0CDVHUOfXgPZaVRT+KtuM33pdYsC9bDMFr5/8XUBflnuURohBczrlvFLI4gej9PgwBwNPq5dWPtesLldKcL2fNIUxxsnCqNoXdrAaHmEr5q1TQp6OYsd+6MRjn/aSnK/9zJosRQr6WgXtvvOcaPkimJHmVIVfuntJPgz51a6XUGoUeddGm/U9xUPdIO0P8mdgrFhvwWmlT71CfXI/xptS9C/EjweNplh3RgN3uyZ8nRUwo8zbyqC8bMiG6AD1Nud7vRyAimuxaXavrkdJnp9V4k4PMKw29yWOloRTgYQOoJ951yv64ZFoy4VgGl080Utb86TaDjmWQbtWb1SC9yCXbejo0HzP9t0OH3Te7pBC9hlP19+UU6NImN4xNDx4VgBV3LVi/JtXPCs0nrDiSk+2t/NZbb6kuKnTYqUn1w6aZg3cVX7Ff/dcS00BvBc1IihiogOm1isujCJdrZXAbQYQeru4Tv6H55JpOuqCKIZBNq2rOizfAnT3PBeD8YPWOWTFJPladdRA0mPBtO/uDbTgZJuYNUu21M3fVUnrjOiynVp/FrtWsn9tSqaL0nTBl7A409++ez8o781O3uzZdkeWM0J26EXjMv2RuqeB6rGpzl1nRxbLcNVc6Y6mL/VZyvf6JFriqRQdS7MCJa6YjZ5pPvSnpdu2llC9jjgnw/oQ+HWGul/Xn00dwT0WVPvAhpHOedn9yaHruS89xRz6baqnqGcddsyp1ab+RoCA3cTtICk8kJvcZnvgM5195ux6d1BeRbjpuSkpGJt8W3Pj4KIN0nteLG+ruz5a29O5i74eq6Z95tvW0mHJkMQuirK8bUpH34Ysy+ole//JpiSIOgcwiZPI2vmrJzCdh5bMOT4gW9zUoob2wkVaPgT/jaNV4I1R/ACJPF89bdujshdu29oVd9md46xM6/ddd63qbW2PddG+uzN4rVGO35LugXxP5MXaF6LNiYuSWahp7iqdPHeV1v6GRDUOsiY/db4dn67N7f16uN2x6Nl3fX2yIdEmudN9RAYlcxkHYq/5YImQxq5tX1uVfNKjfQ35+mgzzb6t6cWkx8Jn/+ZJhWCt2JREB5iBlNRmkaJzU6wNxBp44at2fJuUPcQAa5X9AASsfaBIcZXcuZiGVeRxzrZpElvHZdNC3L5zJpl9+JGJooRevL+W2Q/fA/eVjhaVaOKkgC45buB5NiEB/fNKaMKzUNXzPxZlBzNum2RHMeiOmKxfBW2N1lXsy+FZ2yTINbDaT99npTv/Cnb+PqIwBgUoH6m1OF8uGn1YySfdeUQfylZoqh2yzY84lmYHx0uZ3rORg1lvOFxdoYOgk/sa6375/Qz/cfAYKczu9tYucYaImvU+Kx/pRJGhD7LjqCDoLmxuijotoIUakFeTl+Rs9D3jEcIwbM7Ii8UhuzqF83yv+oRgy1WU7Ot0r2Ntdoh8noBivmkD8edNbbadNen3cK0Erbt1n9UdzioMB+x03X1wjZAKwwETXff3WyOfUgWpW3cf3EGaUuWnW3cf3GGVUoWkW3cf9EV1tHMKHHRkSm9jcbhwHGcDVkoFiW7dxBAtGoG2MfEmIAUvMqi1i38+rdslWikVALp129cN1CjVybl119cNTCiVk7l109cN/idVXbl1z9cNdidVJ7lly9cd7CYV8bhl29ctYCYVu7hl29ct0iXVvLhl29ctSCUVqbhl21eI6MN35MmRDx/kAodPr47D7EAqqebFL+13zJC6170cpGCdCjklcbjjODuUSip28ctjIKH4jfwGXrQU0DuRrEejmeMwG6RKKnXxy8OE4lEXTBqPeG9SP/yBlLJFsqRCF788krYwlFRY4pdH0hY/kgon/PJI2gI/UomBX54lOYD4ofr3JO+wNFwUuXwo6jyNs4Z+JE6/Xx4mW9RGIr/75WmyRWMk0rpfHidblEUid/vlebLDTyQStF+eJzAbFLl2PR06+sgF1KLEBw33/TjODkCRWMd+eTBtsQ+J5uuXB9MW25CItX55MG0xC4nS6pcH0xZtkGikYXmibHECiXMZlkfBNsKXCIphacS3obtE5gtL87sNuiVSX1ia3220LLH6wtL87sJcidQXltZ3F8hK1K6w88DppPFd9iTRd1BerNBDafR5GLLknjuMmI9ITrq9MU4+jvNXCIsvzdHpv/7lH/77v/7bv/zD1/oPfv27P1HY/o+/gMn1P//4K/6PvzYC2f/63et3337333736+8+f/d/6P//v//8T1/LP/in3/+Kf/6HOsbvfwVN7e/pf/36+3/E/700Xb/c6M+//PEP//pvv1R+2C+VH/YLiGE20H/+qf5n5b+Ru0f/Tb/4w1f6xR/KzX75wz9Wahz+h/76H3SLX/7wL7jRP38tfLZ//vp3haX2fwHg2C7uCmXfKQAAAL5ta0JTeJxdjs0OgjAQhHvzNXwEwPDjUcpfw1YN1AjewNiEqyZNzGbf3RbQg3v5Jjs7m5F1arBo+IQ+dcA1etQvuIpMYxBGVAml0Y8DavJWo2N7mexBWtqUXoegB4Nw6A2mdTla+9KAAxzlC9mGARvYmz3Yk22ZT7KdTQ42xHOX5LVb5CANClka7E7FXGbBX7VzZ/t6HlVODHdS7W3CxCMl7CslsgljvQ8Sn1YdxuPw1UOwi346TEKiTB0M0jofHJFc9RI6oW0AAAq1bWtCVPrOyv4Af1e6AAAAAAAAAAAAAAAAAAAAAAAAAAAAAAAAAAAAAAAAAAAAAAAAAAAAAAAAAAAAAAAAAAAAAAAAAAAAAAAAAAAAAAAAAAB4nO2djZHbOAxGU0gaSSEpJI2kkBSSRlJIbpCbd/PuC0jJWa8d23gzntXqh6QIEqIAkPr5cxiGYRiGYRiGYRiGYXhJvn///tvvx48f/x27J1WOe5fh2fnw4cNvv69fv/6q99q+Z/1XOaoMw/uBvM/i9vCW/rm7to7Vbyd/rkdXDXs+fvzY1tVK/u7/bH/69OnX32/fvv388uXLf/qi9he1r/IpKi/O5RjnkU79XK7az7Hab/mTdp1baVpf1bFhz0rOnf4vOvl//vz51zb1T/8tuZQMkDkyYj/nVP7IFJnX/mwX9GvOJT+3E9oC5Rv27ORfMvL4r+jkzzHkQn+1DJFztRX3WeTHNeA+vjqGPgDKYz0x7NnJ/6z+T/l37wzoeeRef6stINfatiz9zFjJ33oA6PuVnnXD0HNN+SPXklVd6z5IX/eYwHn4WZLHdroh24n1jOVfbcRpDP9SdeL+c7QfXc1YnG0fp19n+ylZWd4pD/pt5l3XeSyXsqxt2iB6hjHJ6pphGIZhGIZheEUYx9+TR7DXp//zby/vWfLd+h5c6mu6NvWueITL6O1qB8/mZ0id8Jb2vruW9/Od/M/Y8Y98hnme93W+xC69lfz/hv7zFlz+9LNhz8Omjk0m/Xfp28MX5GvpI53PkPokP85d+QNN52+kjFyP/ci+LNsv7d/apZfytx/iUdtAyt9+Nh9zPyl9ic4suSAbbL7s55z0C9hnWCAj7HYF51HntA+T9me3HdoM90KemRby7uzZmV7K33X0qOOBrv8DdWi94L5tP459e12M0C5+yH3Qdl/3/0o763jnb8xnSvbr9Fldkt6z639AtukDLuyrKZnhb3F/Q5b8v5M/fd8+QMf7WJ/Azt+Y8ict/ADk08n/KL1XkT/P9vqbsrG8i/TF2xfn+t7pBvSJ2wm6xboYdv7GlL/P6+RPnMqZ9FL+nNf5w/527FtLP1tBfaU/Lf139u3ltdRt0dWR/X08R8hj5UuElb8xfYi8p3Xl8XjmTHreph4eVf7DMAzDMAzDUGNb7Jv8PD6/Z1w99oAZY78ftn3xs02+iwu9FX/D/MNnZ2fT6vzg1gnoDseE59zA9C1CXuvza19nP8zyoK9GP5yjs6sg/5Xd13YwfHzYjtAb2H89x6dIv1DG7ttn53Pst+Mvx2gf2JHxSQ3HdP3cfhfXe5Hy5/puXqd9gbbvWub4D7p5RJ7rl/PP7LfzNeiI6f/nWMl/pf9XdvD0padPHRsp7SL7sWMwzhzLdlngk9jFCwz/51ry73x+4LlfJS/PBSzO9H9wXIDLybl5zrDnWvIv0MnpOy94hhfW4c5z9fxf6Qa3OT//HatQzNyvNd27XO1bveN5fN7ZAhjD5/XEjTid1M/d+J9nAOT7v8vKsUx75D8MwzAMwzAM5xhf4GszvsDnhj60kuP4Ap8b29zGF/h65BqryfgCX4Od/McX+PxcU/7jC3w8rin/YnyBj8XK5ze+wGEYhmEYhmF4bi61lXTrhhxhfxI/bMT3XkPjld8RdmutrNi9I67g/dx+ZfuQ7in/tDM8M17XB9sbtrnCa/CsZGz5Y3/BJrdqSyubnOVvfyJl8vo8LuPKnmCbwepeKDN6zPLP9uh1Cp/BpmzbKza7+t92tO6bPJmG1xDDr4cNvms3Xf8vbNNjG1tg/U/a9vnQbn291+fymoSr7wuRR8rf646xBprXxHp0kBG4Xnbf5DIpfz87V23GcvU1nfwdb+Rj9h+zn/5Jeuw/+r6Yj5FP7vd6ePeMe7km2Mch+4VluXou/qn8u/2d/NMX1MUi0a/R7aR/9A253TH8FNbz5MHxR2fX/+17K9KPA7eSf9cebPt3PAH9PX1H3b3s2kbGqJBe+ikf9Z2Btux6SR1w5Ee/lfwLr+NL7ACs1pzOe8172cnfZcjvC/uaR5V/kTEy6cfbra/Pca+nmWl1bWYXl5M+vy6/1f7dfayuzevynK5+nmHsPwzDMAzDMAywmlt1tL+bK/A3+FN2cazD7+zm1q32ec6F5wodvT/egpF/j30YtqHlnBpY+ed37cW2kdp2zD/f5bDfqfD3RPD/gY/5WtuT8C1xL5Y/37PxPb/qPBHLzH62jJuHI/3f2eat/9nmuz6209lGa/+M2yJx/vh6sAFyrb9R6G8JOcbEcqYs+IjuraduzVlbOxztp2/mOgEpf0APuC1g16ct2DeL/Ch7zhux36+bU9Ltp936u0CvwrXl3/WfS+TvOR/o7vzWoL/JuJN/Pg86n27BM+kV5wpfW/9fKn/rbXSwY23sw0M+5HGk/1P+tI1Mk/gQxwg8sj/nEjxuoo/Rr24h/8I+Pffn3TzyvDbHfzv548er9HP89+j+3GEYhmEYhmEYhnvgeMuMmVzFf96K3fvqcB1457Y/MNeLvBcj/zWe3+D4eubH0Y+Zg2O/XaazsqF4Dl766myH8ryglQ/QxygT12b5sf86fh+fpsvT2aNeAWygaQ/Fbuc1Gjmvs6kXnlfHz363XDsU2z92/m6Ol+279ueSNmXMcqXf0f2/81ViU352+af+o16591UMTzdPKOl8Oyv5U8/pR/T8NHw/2GbtH7T/0Pe2Kj/Hco6X91d+zzLPb8VO/pbZn8p/pf9T/jn/135kjmGr55jn8u7Wh9zJ320USIs29uxtwFj/W//dSv6F/ZB+znMu4xLaA3mc0f+QbYM02bZP3O3vFXxCHv+tZPye8vf4L+f42QeY/sFiNf7byb/Ief7d+O9V5D8MwzAMwzAMwzAMwzAMwzAMwzAMwzC8LsRQFpd+DwQf/irWzjFAR1zin7/k3EvK8N4Q33JLWP+YtXMyf+KxKN+l8ue6jkrr7LcWujiUjownPuKSWEDilrwOzlGs+1H9GmKj4Npx9I6d8nd4iQvsYvcpk7/r7rhfykt8lY+Rds4XIN7cMeeO1U28NhBrCGWfZS0yx5vv+jX5nzmX8x0/S16ORbqkfok58s+xUe+xrlmu10a5OJbrfxEPTj/lfjs6PUo8l+/b3/6hLex0APG6xJJ5TkHeG8fpZ7v+Q/6OCVzh+0794ljKS+qXcykn6V5L/2dcfuLnMn2bNu191LO/t+HvKbke3G5dT7v7ct4dXhvM97Nqh36GIrfuex9w5rni+TI5d4A2lBzVL9AuHJ96LXbtOvsr/cf/o/OyTXveV5ce/Y/7Slm5r1r3rcrqtaJgJbeMDe3SpGw5j4W8EueV7Z62mRzVr88jT89VeivowVX/Pzvu/RP5c47n3GSafh528eBOt5uHRJ3nNyouWeerGyt2OtN5ZTv0+DjLfaZ+6f/dfIW3sivDkd6FTv45f6Pg3cB9lXtCxp4jdAav6ZjXeO6Q49Wtc49Yyb9rr4xTrB9W7Zv8L9Xnu3VKPW/qDEf9v/A8i9W7TCf/o7LzTKzyOg/kRF2yNtxqrGadmfJnTJjrBHqdL68r2L1be46Z3x26cvDdQ/RNrlnXcaZ+4ehbuxx7j3mLvKOu8s15GgljBch6Qb+n3vS79JHeO9Pud++Eq7GAxzmXrBN6yXN6V7+U+0iunPPs81aHYXgz/wCggvog4L8lowAADtdta0JU+s7K/gB/koEAAAAAAAAAAAAAAAAAAAAAAAAAAAAAAAAAAAAAAAAAAAAAAAAAAAAAAAAAAAAAAAAAAAAAAAAAAAAAAAAAAAAAAAAAAHic7Z2NkRwpDIUdiBNxIA7EiTgQB+JEHMhe6eo+17tnSUDPz/5Yr2pqZ7tpEBII0IOel5fBYDAYDAaDwWAwGAwGg8HgP/z69evl58+ff3ziOveq5+JzpawAZfj3wf9R6fmK/jN8//795dOnT3984jr3Mnz58uXfzy6+ffv2O++wN2UE9PtHRtT7tJ6Vnk/1vwI20f6u9l/1Ufp2laaT1+3f+Z1dVPKs5ARdGr1epcuuZ+28ez5wauereuvsH+Vr33W5tG97HpoPeQWq/q95ZfWO+58/f/73e+gt0v348eP3vXiGuqgvC0Q6vR7pM0T+nibyiLy5F2WrXkgX1/V56qBpIy9PRx30evyNz6r/x9+vX7/+fu4KOvtzTWXR8iNNlM8zWZ8jPfcy+7sMUZ7bCJvH39CZponvjFtccz1FGp3zOLR9RT6kRxfIqelU7vigC9qyyh3XVB+qZy2f8X3X/vrMFaz8f1Zm1v/pf528gcz+6m+oU1Z37Bx6Vn3RLuKDL9A+qH6BPFZydrpAPsohP/cVVZ39+ZDPy98Z/+8xF7jF/ug8+iP17uSl/pX9fR3iwLbYPf5GWyB//vd+hqz0UdqLQvOhTpku8LcuK+2RuV5lf2TU5738TG8rW1zFLfanHWu77+QNZPZXf4fvzfoofd39j+o27nHd/SS+I7M/etA2lulC06nNaRfI7/bHP/JM/OUZzTeuIeMz7E9fUX3QnwF19e/qbxnfHJoemelb+j2epQ90a6XIi/v4TcD/kcbvISd9LwP1xodkutByMvnJX8dD+of/77Ko/DqXqfTpuh0MBoPBYDAYDDo495fdf83yb8E9uIQrOC3zNH3F257CY+XEpVjPZHGBe2JV/urZFZ/WcZiPwqnOrui44m3vIavGtqtnKs6q8h9VXHq3/Fv5tEdB5dY9E16nK3J18fx7tetMVuXV/P4J51WlPyn/Vj6t0pPzhs4p+h4F53iQhXycA1nprNKBxhW7Zx5pf/TjnFzFeWncXmPmVfrT8m/h0yo9EaMLwLPC8yHzyv7E7VQWlbPTWaUDtT9yZvJn/v/KHpoT+1ecl3PWyr1WHNlu+dT1Kp9W2R/uWPkj5RQ9/8xGyNz9f6oDz6uSf5crW6Eaq+BG9H7FeQVIq1xMl363/Fv5tM5P0oejjGgP9DWe3bW/jhme9lQHp/a/Fepv4BqUd698U2YXrvvcwdOflH8rn9bpKbO3zjsZF7TszEYB5RaztDs6eA3769jJx/fiKS+IT1POC3my61X6k/Jv4dMy3s5lA8opVmUzJ3eulOeRZ0dnmY4970r+rl6DwWAwGAwGg8EKxL6I+ZyCdSBrmFUsqksTc9sd/uce2JE1gG4eWeauLPcG52JYd3sMfwXiH6y/d9Ym3fr1mfsZM65R15SB+E6s8FFldtcfCY9dB6ivxre69q9nY0iv+sue5xnuab2d94p77pf0zEGmM57p9El/8ziGx2iz8nfyymTM0nXXd8vI9LiDVRxJ9+RX53GUg/A4re7V1+dJoz4HnSuXo/FA5eyUD3CZ9BxRxZ/h88hHY/5al6r8nfJcxqrM6vqOvMQbVcYTrOzfnbcEXczS+S/4Ou3/6MrPM2TnO8mrOmdCOchSnY3I9O98R1d+lZfu13cZqzKr6zvyZno8QcePkd+KZ+zsX+l/52wR+fqnyxd50P2Oz9L+nsXis/I9r52zhFWZ1fUdeTM9niAb/5Vb9DZf7fu52v8zXVX9X8vu7O8c9Kr/a95d/6/mf13/17KrMqvrO/Leav+Aji0+huGfdHzp+CuXaTX+q9xu/4Ce4avOn2e6Ws1ZfDz1MU55xax8RTf+a/qqzOr6jrz3sD/1rtb/ei9rm9zXPuQ8ms//PY3OkX1On83luxiBzoX5ngEZ/D7ldeVXea1krMqsrq/SZHocDAaDwWAwGAwq6NxcP1c4wEejksvXHx8Bz+ICWbv7HszVOoL90s9EFWer9mO+ZzyLC8z2MiuyuIDu2dX9/yfrV7UVsTa9nnFu2J97ngdy6HXnIne4PNJUa/TOLpke9FygcqSVvm7lG0/g++/VPlXsj5gTfmOHI1Q/o/Erruueefbve7xR+cIsjyxenXFGHS9Yxft2OLou1qlnE+HXM33tyLjiAk9Q+X/sjwx+biXjaFUH3kc0Dqfn+Chf+4VzbnxXfVRnJnheY+v0kyxG7f2Ftsf5FbDD0a24DvKr9LUr44oLPMHK/yMrfS/jVXc4Qs5SaF/Pyu/k0Xy7MzMhD22Wclw3VTmMberfKHvF0Z1wnZm+dmXc5QJ30Olb+6z6eK/rDkeo77XM+r+O313/37E/Zzv1LOdu39K9A9pvdzi6Xa6z0teV/q/P32J/9//I7uM/+sdPVum8Pfm4Wtlf887G/x37oyO/dmX8P+HodrnOTl9Xxv+ds44VqvW/ct5ZTIDr2m87jhD5sJ/OMbNnsjlwVl6VR7V+PplbX+HodrhOT7dT9x0ZnxUzGAwGg8FgMBi8f8Dn6NrvUbiSt75b4x7vvtfYwAl2ZX9PXBRrXjgA1pSPqAN2PAHrWmJ6uq+y2wdcAY7hFBpP7HCljq8FYha+biR+FvB9rL4Ox2/oepUzGPHRmA1tS+ML6KvjdlXGzv5dXrtptE66D97luFcdQfa7I7T3eI7rlKvpApHmat/KdMT17BwLcQuNszoHo7/PRT3QDXol1oXfcfkpQ2Px1VkBtUXF0e2kcZm0rsp5Ukf9LaErdQwoD0tcD/torFDTESel3Cpe2KGyv16v7K/xcdo9bRI9eXxL8/L4dsWrZfyJ21z9mHLIip00AbWfxx89jpvxe1fquPrdMdL7+wSdOz3dt+XyeBza6xNw+ztvQD76m5TImOkGVFzUjv0rHkOxkwY9Ku+Zyat8mL9H8EodT7hDyuUDV135lhV4jjEus5nvtaAPOV9Fn9CxqeINvf1W/XHH/gH1f8rjKXbSKOeo46DKkX3P7L9bR+UE8fkdd6icn+7HugId2/Tjey3ig2/0vRzcUx1k15Vfy57vzteDyv74MuXUHTtpVCafdyrfznf6h7eZkzoG1Aa6p8fHZ9ettpNT/k+h4wdzzOzeao/d6rrvJVqNW35fy69k6daut6TxsiudnNbx9LnMd13Z/zcYDAaDwWAw+Lug6xhdz9xrHtntSYx1kL4rZadMXasS787Wgu8Bb0Fej+ew7js9R1Khsz+cAOl27K+xFtY7PPcW9HmCtyBvFo8kTu4xG+e0iD0636VQ7lbjFQGedZ+jPLTHIDwmq/y/6jNLq3kTQ6m4GC8X+TSWoxxyxylpPbX+Ki98zo5ekF3LUblO0J0xcY5HuQiNpXc+w7l75ZXhCzxGqvXz843OwVb+n3KyMr1u2d5sb//Yjdinx3yxbbZvm7YCJ+JxYuyt7aLTi8vucp1gZX/s6mVmsf8Vj+g2CjAHqGx6kp9zQd5fsryrGLDuD9J4N7HW7LejKu5VfY3urVKuJfMZK724v0OuE6z8v9tf5wm32p9+SVz9UfbXfrFrf/wGeanPI1+3/2pvB35EeVXlD8CuXqr6nmA1/6OecIy6B+UW+2u57odvtT86pBzVy679yUPHDrW57nfZyQd/rvyfy+s+P9NLds/lOkG2/vN9RTq3yM5fq24cK3vR/nX/wz3sr/O/6txyoLOb93HNk77Ms10+Pv/LZNF9GCu9+PzP5Rp8TLyF9eLg9TD2/7sx/P5gMBgM7oVs/beKZYC39K75jmc6ha7XuvG2ip2eYFfX9ywzy0/jP6u9kQFdl74FXDn7UIH41+5+zVuwo2tP/wj7V/lp7EdjFX7GKeMIHcQtPJ4Od6a8Lv2PM3HMfZUP455/J3aqdfB3JFaxkqxuGpPRduHyKLJysrrC/7iuNY7vMqm9iFM7V7iLyv9rjF/PS9HPlPOtOEIvB93BnWj56EXP1aAflyeLOep3P39LO9J4OvJ4G/C6BTyW7HxAtg/bY7PEz72uFYen+Vb64HnixhUHu2N/9/9A25aOUx53zThCBxyV8nGuw+7/XfujFz2P6TIH9GyPQtNlNlZ9Zfb3uYieravyUv0ot9jpw8vh3glW/t9lyvZaVByh64Q03fsf72F/ZKKtZTIH3pL9K27xWfbP5n/4QvWXuo8Cn1RxhK5T/H/X/wO7/g7flOk8m8Pv+H+tWybPPfx/Zv+OW3yG//cP9fdzsHruUOcpGUfo5ejZwap9e1rXhc4zq7OZbjfFav4XcPtX87/Od2bldPbvuEW/d8/531vHvdc7g/eFsf9gbD8YDAaDwWAwGAwGg8FgMBgMBoPBYPD34RF70dn79JHBfhP/rPa9s8fS32kRYG9M9nmEPnVvqcPfaVxxiexL83x9/wjvANIP+zeeyVN2dTnNR/ft8ansr79jwr4j9tnpPrcsz2pv8K3yd3v11Yb6HhCH1hvdsodM+wT5PattV+jq8sgydV+k9o2s/zjYr5bl6Z9qb54/u9obsmt/3stE+vjf37Gh9n9tvIb9/XcH1D70ww7sI66gfanbyxbX9bdFOqzsT9uhTzs8/6z/c538eZeb7qHUfZsB2pu+a4l9fvqM7rHVfLVNkobvJzgZQ1QX/q6hrG8rqFtXnvqCzPaMvfiGVZnkqe/vUZn1/XIn9ve97lznf60n55J0nFRZuM939IrMei5E86U9qNxXfNPJfnE9X6G+AHmqvk273PHn2dkBzcf3lq/kx49r/gF0p+9iUz0y5vt8pdKxz3m0TtpffU+v7mXX+ZTmkb3bj/bg/fB0TOCcUzafcWBD/+3Mahxm/bQzliPL6dywsz961TEL/+ntSO2v/l33mpPnif31XCLtV8vM3l3l86zK/vxPO74yJ0C+7ONAfnRHG878Orqr/Krne+XddYHK/uo3AW0xixXomVFd31BXnR9W5xsy+1OujuV6Xc+lep/Scx+d/ZHJ29cz0MVdducWke6q3N14d9Ke9N062pc+2nmKwWDwofEPiCRqout3vRYAAAR5bWtCVPrOyv4Af6I2AAAAAAAAAAAAAAAAAAAAAAAAAAAAAAAAAAAAAAAAAAAAAAAAAAAAAAAAAAAAAAAAAAAAAAAAAAAAAAAAAAAAAAAAAAB4nO2aiW3rMBAFXUgaSSEpJI2kkBSSRlKIPzb4YzxsSNmxZPiaBwx0kOKxy0Mitd8rpZRSSimllFJK/df39/f+6+trSoXfg7Iel0z7EulfU1Wf3W435fPzc//6+vpzfst1px5V1i1Vvn95eTnYY+v0r630//v7+y9Kdax6P6P/afvP4P+ZPj4+ftoAcwFto64rjHbBdYXVkfgVzr1ZmnXMOLO0+rN1ThnSP6RXUD7KMUpzpIpXaVb/5/yR/V91S/BFH/+Jz7iIL3KczPmjwohf4ppnS5VXXdexnpnNRVke8mNsyvMsW6afVJxZG0i7VL7P4P8Otpv5/+3t7fCOiH14pvfHTCN9QZsgvNLinPZH/J5WHcs3vJeRXvd9PpNp0p66si3nHPjo/p9p5v/sO32eTEr4sOxY7SbHVMpQ9zP9VN4jr/TfqB1n/67wSh8f1vlsDiAeZeT9J+89itb4P4XNmG/p5/lugO2xYfbr7Jv0vXw3GI0V+T6a/T/HkPRVliXLO6vvEo+irfyPL/Ft9rWeTn8v6ONJjrXZ92bzUdaD/Hp7yPE802TM6TbpZJlu+Tvor9rK/6WyUb4Dlm37e3v3Ne0k/cD7BGnRpnjmFP9nPMYk8iLNXr4lPer8r5RSSimlnlOX2ufNdO9lL/nWlOsgl7BhfRvNvmv699RftfZ5tT+sOdSayWzNeo3S/31tI7/zR9/8S2shrJv082soyznqR/zjMbu/lN7oepbXLK1RvybubM1pVua/iv2y3PsjX9Y88pz2wjO5zp5tJPdeOWcNl3s5JrB3sya82zrLmeuJdY/1Ztaa+rpShfc61r1MK21Xx/QZkFdeox6nxHol90mXve6lMp+j7pdsb6P+z1obtmY/vms09le83Mct6COs860JP1Yv7JdjXv+3IfchEHsZdcy1yrRVptnzGtm3/xNBnNH9kf9HZT5Hff4/xf8Zf/b+kHbinL0Zjvgz/8lYE35qvfqcl3sC+HpUp/RBt09ez/LKsNE+E/ezP3OdeY/KfK628H/fRymfUKY8LzHWMX4yltGe14afUi/CGDf4jwAb074Qc233fx9zco/ymP/5fyLzKPX73f+zMp+rY/7PuR079H6SdS318Sl9g7+Iyzy2Vfgxu2cYtuT9OudhxnDiYue0NXud+DP3KI+Vg39r8SFtJ23KntnI/6Myn/MuyH5b1il9R9/OumKP0VhF3Eyv59f92fvBmnDCluqVYdSDuaT7N+fy0TcYz/fnRnn1MNpA34tMGxM/856Vufe1S2hpvUA9vvS/UkoppZRSSimllFJKXU07EREREREREREREREREREREREREREREREREREREREREREREREREREREREREREREREREREREREREREREREREREREREREREREREREREREREREREREZE75B+Hl45q2TuOnAAAAVNta0JU+s7K/gB/pYUAAAAAAAAAAAAAAAAAAAAAAAAAAAAAAAAAAAAAAAAAAAAAAAAAAAAAAAAAAAAAAAAAAAAAAAAAAAAAAAAAAAAAAAAAAHic7dbhaYNgFIZRB3ERB3EQF3EQB3ERB7G8gQu3piH/ignngUObT/vrTWzOU5IkSZIkSZIkSZIkSZIkSZIkSR/RcRznvu9P5znLtXf3v7pP929d13Mcx3OapsfP7Bj9LPfUvXUWy7I8XscwDH++h3TvsmOVfbNhdq3N+z21f9U3v/6N7l+263tWOeuf5XqdffvG2b+6XtP9y3O+71//1+d5fto/1+z/fWXbeu7X79u2/frM9+e//b+v+h7X96v3QK7Vd/ucRdWfHddrkiRJkiRJkiRJ+vcGAAAAAAAAAAAAAAAAAAAAAAAAAAAAAAAAAAAAAAAAAAAAAAAAAAAAAAD4QD8K+ay4UtoqZgAAKhdta0JU+s7K/gB/1PAAAAABAAAAAAAAAAAAAAAAAAAAAAAAAAAAAAAAAAAAAAAAAAAAAAAAAAAAAAAAAAAAAAAAAAAAAAAAAAAAAAAAAAAAAHic7X0ruOwo1vaSSCwSicQikUgkFhmJxCIjkVgkEhmJjYyMjI0smX9R+5zunp7p+dT/1Ihac+k+VXvXCbAu77suVObnfTaeANqzkS3G10Zgh6PDAnBdxQVrAN+FfsPzYh3ggQoQAbYKG9CeJMF33ZPZsYTB8c18c/zxQ28AlZvdQSvVcTO2vmxPFRTgeJ1A4SjpMPBhua8rP/cJEqDcVCykX40DrzeBuHNcndvez5heQmwxKfxDEfOV0g8PK9Rr2yjuRnlOIjj1lmRQQ8xfORbI0j5PBjAmbKs0uI9JbSv+7utukHfu20cXj3LFsPiNmeABPFGqg3EJD9EUCSuvl7KFSJN9DPqhrsFlobcdf3GPua5+foJbKS6jNWODiTYs1vq4xcDBgm0Onh0EdU+g+O+oOXBc+NP9PC8bDy8/vPy3uE7EOhKek03CmwVwKbYVIBX2xJwtHNUeMnDAJw+HdUtxYAK+tM1ft+Da5sAf1S+4mfs2/DQdPH4AhQu0Hjc3U+obgcfhTt3VQlHX4dbt8+unqJR1TeD3e4+O+zXIJS5Cpk7JigsYazoYCWubTsC8bYE52A/85wIqp3WBVcV8MqiG2SU70e8RgZurHbhdRuFh15IpzwuqUkUlSFdjME1nA8Y+u/gpL3RpaJNmmPXVCdG4WIY+ysocqBLLRcvF8uMpFZbUPA8s6Tb2czTF4cB/1jWbeuBi8D+kokof8OD2XBs8GU8cTSVPIyg35DbgOqcWPQmdqur904sHWUGj98KDSA22qwiQTKBzNpvOA02DWOrI+UJjWJ0mx5hKvRN0BGW7Lsr2EvyozwkzLhhqZSiUzz/UPD+dLTHpJHCdTwE9AP1/eBQaEowL/9r9CR9dPEp0wqG3VmebmmB8SSw85LiVfeBG8w5Ral3QbyVbUGHR/QGINv0YWBJZv8084ReqPxCoWW9oAIBGnhf8MDY34YGtHzZKRvGXR1vwhQV3dimazzc/LBzkQHeOCo0Gbk3gx6bdE23MBcprPj/16MlM2mrvD7MVPYDdD9old4NaiGl6RlR4BoEQ9IQkEYGva1D2OJtFt5Bt8vgJakFPmfHU1/regKueHD5+/pKG5dzg2IaRugbpQjn6teIJhgvWpAI4Va2rSxwOQ8N2tGpi6w9MC+jl50O8Au+Aea8FoQvnHo07pG0XagtQLtQFIJf44+9Ea/EVwup3/qFV/0XCwoAz9NyowZSRlZI4eOtVwIVKyvy5cxKPoxKJnlyEswgO6Mmfjis7Bn0HBHOtGEYQ4x1RKB5LSa3u96ZY3ZuExqgKuTELy/r+K0uP+qjoZFiMH107SsSjju9jCIh4JJ2nRNHXt94PEJ6iE1hgadceIOyo69EQQGzMj/tybrBtJIGoxl7XOc6E73pCR8+eoFE9FcZuZhDka4RE6vasZTsKPKj9+BZh0/w+LLXiop6basbva4cwQp9bcCj14iS/HQC6h8egkdv2zHD9NAxuyxnLcWCUWMaT+Qn6ds+19ugY2S549UhujPuNb3KfSr6AzzWs8cHg/0jgHHWpifHq64eXjwtm4KcWDO3X12HsGJWGiVtaFxk6PjzHTUBKoznzAv0CrOIk03FdFQGhAH09SIUWDGsE0P4zxsoYuuOv+emyunS/UZM9f4IBLAk3xscGtd+7/ezq53MNxD6Q46Iz+Lbv3tw2W6bRZ5WolwxSTI3Yjaqo+RGtPxe3KAyNJnfdLjdDI35CewiCXa/TCtfil1XUVwKyDDeZ0jF/amt+gmWUY0e7v3IWy8f5H9DjRNguGxI99MtLtNzu6wjFQN1X3cexTRID+zDlgJAD4/vt6OS8MM5cBtryeH+Q8652z3HfTlqiCz4jBMYNg4SM4EJFlwmZpSmVgromedhBfXTlP0L76gtZ7G0owldJcOGBybHygPELuHy9Mpcr6P3gXDK39iDt3imQbNw4t9Z0bBgFHMFAWi5CvYCj7xgElWXxhYuNg1JT3/SBxoNtPmSYSYHp/mz+9PInTg1hhmTEokczuSWNhrwjqyk/6LzPJAUBcx8c3wkDXzU9E7LtWRzHQlIjLWsicUdQLdBlEv4i52atwQjC4SXWqS3PkzMeN+rQ5MzIONRNOZkZgc+KGYosG6zo5F8qbjtIgsH6xkUWQsaxhh3WY2y/fvjO7rHnDcudW4OOL3Nhn2e4SRUXRQgy5Sx6A9Ix2hd0gRs6kmtMxtPnzsEGoc3tHMiZCA/lo4tHKeYc1HsSN8pv8MvFbmSo+KTot/DhlXtAcvVQmD4QxmvCd4xr172+oQsjuA9rWBdmeZES1kXH95rIQanNQsI5wnVNELDb3jRQPblfBNNskpDGZ1ePrtiH3U6VFNUjll9umYdH76RwA3ALLFqFHhL/VXWbNsiT98NWppvTsLjlMEVLkTcqfLf9GF2ve538NzVGXOnUtrv6elHYFaB6IeGCxwcJdRVIgD7u//OmdXCastr29VTZo7tvM1ApiPi0W+Be1Tbj1trz42AgLZpkJhLhKj22JcTAymZZkjy/XpKD2LdgXzadqN/IfGgduMzrBTPYoT6AhDIgGVC6EPpx/9c3BxXPjrML/dUO/CxOc75qu0aZPUK1ivxgC6jtgbOVQ6fy9gRpjlWSKQFS6ZCPQEzF3wbSroSL/4kdArfHp21iPDITRkiTUnGwshzDuUa9HuXj+PdYHLppjeSOsvVPbaxHQf3dELf00n06tioavssTdQzEZgXYOh1AyqtSSJkuA/LZ74qwNsLxvLHDNo5qkOUBp2PmR09wTy0NEPqtNh1IF9L9+tzKf0udyUrm21XAzuwWOrpKx4O+nYr9yXY8Z3qO44zoBPEg8f8IMUYqcW2ZLTuTDUnyjRQANw0/A94e4k/sKFlyDdlkZccKz8lGBsoXDeWZCdL60aX/lnLF2EiWEB/LwWHsx8fboeilPhjGEAAsoZW4rzP/ixtE7FoIi7lF8crGrgHScXHw7Ng3cBuBP7iDyIzeS6wGkPfFJQ7IpySBOw/ivD8e/VGschiNNrNwUAM3YLxhmYa46V49hAeE/clS57ZfF4b1mbMpbaOExz7ARDMjHsKjDLxfJw3nSf7CHcmtdQ/Ni0PByi1SjW4QZeOvhLOyz/Mfc3OVwO5Mz8w8yK0vE7XgG1IpfEx0XzG76fLBPHX1fUUKRMh6bMLxJBRI0xEOK+9OCB1fFTLsv3MHYwHbry3yckiRVi6gGbOliPQa/87U1o8ngJHvjJmFKH0L4G8Jsu06Xeisp9s2p0ZobHexhrxAjNJ6xns2ulBfmT8MAbYNResb0t0Y0GizovbfuaODw3ai5kurDC/7QukiTdL+smg7wNfx8foX5wTQsaFvv+spZ1ICbSDDJKw1vywglEWDePwoP6o6E7ZnwFXrtYUXRrw0npnqwCAJ6OAWCPO137nDRTSMgQYhlrNxPxBs5JgHkPVBrvUOiJ8WWXa07nM6bVIeqihHB/+wWt952kdxhCt3MBEpTnr79ufhdYhZ9C3FJpWnj+jAIqJZEAk9J0mG/c4dgzjwt+gYe7uZbYgbTC9+hLmPGYPCIf6Px/v/LuNC767g2NHMQT2onvjnvLFZmcsMfHoE9PA6ZokbI8Ksf29ouTJYaoH4x7xJfDHW2GkzE0EofPmndhBmMcUDE6XWDU5LgIiaTMDNqxraLp/r0+s/0nLZXcNxQlOgXiNvFvL+LmyAJQR6AuLigYsNr8T3WdLjfmmI5JSDUK4AiHEQHut1JjcohAUc+VU7QgKhkmwgekbreNeOBrOBootNm/fL8gssfFBmDFb11qD2a4KRJ5tOuvRizJQvoSRFTpW5qgpIA0HXad77UQs9gnUtHy9U5lFBRDmTo6jSZ9XsV+3w4CVZWu+uXICf2mHUpaTjNZBPrWpyqA/L0fGp+HUiOePWQth6cIPMrNZ2bKWtbD0LgxCPHhXJuFns6Md5nxXcvjV0A/2FptIRC9dtRYOBep4r/Kod700bsb6LPqhMv2vHPYtycgw0jQP57Oqn/BQvZ/0PmkXAchL+wH5QhhimbkLfW6CuXGdbFXuhq4eSZxqj41nbA3ZSn1cnG4aHCntGZbBtMe/eAYx7CwLdd74HA0z/1TuQHTeoJiSR5/54+mPa+MPQMJ8LgY6ebt32ifPtJhH62nXFQDVzQ+gUQ9WxbZzxHzhIGIPjZWbx77nGdAySzjxQSlr/9I6wQIOP75D5yNz/6B2huxY0nUt8ro8jYA4XfRdhn2sRUk7i/6Anl35JVSHCa/JXAYCBTIybWtf1RJgETkuVwaUF98yhVeMGDKOcz8T3/d07tJpnzBLvTH5hKF3lr94hQmp26CjRZvLH9R+jv7n0XLfzQuUFfZJBdUj3UqGkoBEGzgIA1Wfr95juGk0f7guoPDeHDE+LtzrI7cpb9202de129o7dxzszjua1Pcj87ncd6ad3jG4e6Puv//j6j5cEpKQzcEv+zk2ipLalg6ire/MuAHQLriKhA/NudJoaPxPg641kafGwYsxDNrPzPbDKRQmzGaAerR7VDoUsgKUb0a5PyAqynPUwuWj+dofLRxePkjsePbrv9U1WJaUT9vebyqqIcvynAMDkwjSdSBgNHThy5NnUBkvsjYDJeLrtQRz0OsoyDdoRZcAuqawB192fME48Z53r5IP4mSeIpsruzTaj6YclwcNHzDHW1rdtfe6hXmqubu3SvdNT/TAMQ3oBi8ftTFiGM/2cyFWD9oRNO14F4v5eFX5YY7C9joABYQEa6HYDR0gFdSLh5w0xivNrTtdL/VSCPyyI2edygz3u3I6GWH02Q0IQVzbbuwCQRt8XqFzuM5ZtezQhXTn/4but19xKNG7pFNgTNUrTc4R3gtxeDKpEn/doqA+CjfSMevaCu7aj3/04/5XgHFDrlF2Xep0X8PO6MbYbeKXifhcA/LVKOCNjviWBz74TrrdjRntk85cb3d8DHbq9bx33iEB3xTCJUXNQr+O5EppfFcyBziA/CDN5QjLEkHt8vv8FNbOnuId9yz54e3EoYb+y29GCYaE/BYCO0P5RkyXyp8xswaz2NPSCpM+CeG1XSdeGgEftr6ZD6BrS9OwxEuoSkgjbEmvXUdb9jDNpSmgb3CzH/4D64/qJGku6mlKI98XE8KIVxMLI9shPAWD6yOeFyrK7ho88IfONWxCeuE532fS2YcTc+LaiWoCOwHiJXFJ0dpoB0l5aSu3dYVwoAcoeyFqZUEWWj+v/7iAxipreowWhaI7g953seQYw91MAkEwhyHkOzVEDUA/MnhDtI1JA07EmNK9hnzkQAicyyQGexIvgtkkVrEXHOFjJ+Ely1cQKNKgTlip5nv1iH89/i8u80xovI4kNeLDd0dw7xjJSfhcAqosB9eIZ1uFPN8/tomjvk9WYVY7zXginawT0DbuapeOnKOS+oCyliJ8yGIf81ynPQwf3OijZkDuXHFEzPr3+NOEp+iWI+dRiNu4XQjgB/VygFB+zAHC19ZrJ7KtlPOq67VPpuRCQgtjs2ivTanPwxHCMhLgI3yU8Jhl0ezM/jKMIrHxOBilwNxFimdQCf+7j6T/UYaRp5EQTtVdsCH+SFgGhvfCIWJefAsBa2j47dfidKaRrbwMpI1fhyM1Tmm6uY1K9ePSUe1vAc1h2MaSsOTWJEV+sGqwwS+kY9cEYihG21Zk32j6eAFRwoTWHi7jZtKRsGjOlU/wi2J3qTO69iFiQ6oXnnatb4TVt9qH4Dgy6v1EAPSJ1ffaRxnDPmCp4jWL21Ym67uOX4yNpTSuz+UC7WiGQCf63z65+auDSWZTdrBUYkaG00iQePzWKlaBtBnTqdYhdIIcljkCO992FOg40aDjbg7iYobt0dewXM8A7+grOkU+kMUEvcou/BL6ZBQobxhHPUio1wMf7/8vsadwmaiMEWR4yOrokWggoYa1k5kDfPid6Cp4UBoTXTBCsr7Os2wIX64e2qb02WpDRwDh8YBvGNt0iAuWMWAEx31+AD3oFJxAN7kYtqfe70Y/7P7D6WF4C8gtBOj8xCKIHO9jMaC9LGJ5WQif1Bwz8dk9uEh8ZzwRGU/KCvMkM9QbGpOqw78zeUXs9a2g3mcAXTeWvwHdYUflw/Fx2782Tzk8v/7Yuxfba8bkK9I1OM7fNSEtS8MlsikuWIptxHQ/ylB6JXlfcBLNogbwxd3T5HuOgC2hABwKnrNEz8GUSHzb+TnyWkhe2wamLSTt57o/zPx8DOHRbBoNb6SGRC/qltSQsH86uTK23ZZYijwV6puUlSd6GQepr3MwXEVLkbCEzdfo44NqBeRPf6z8TX55Xxem9KYNBYkPS9en1T/khcnq/hGGipDVTsc1u1pejs4gRI8IUPP00M3mP3DYiqhWg0lL96tH034NDgYJRBOW/Jj64W4+8IwpCAEjNx73fe3ahZeAF12tPw9dUyWxxKI9VSAPwzbVojw8Mu92UOBC6LEB0sLX2yMPVgkzbe3AItBmV/B+JL9gqy0wijRRkX3kMH+9/n2ssNO4LR8yW/dFiRD4swc8ub2sSIv1EO4Z8N5ZbLhUctUTWQ+0XQZyfEeQjiWnH5uls//yvic+foUnWrNAW8gji894fRL9xvV0r3hhlRQmV8pZfqy0toJmDpgvasGOpHJuz6OeAXvi/pUz0EphxsTF+EesQQ5DfQ5P/lPieQ5M5oY4IZ06NEeTz/f/7GpP1SMgEOEIWa2jq56tKwY4jWqQtYPpWgW+nmU3LYSA5chgRFyQAE+7VuhQDWi28aPNraPIfCh8/Q5Mktwn7XpbxdMSP9785ZCiROBZQ3YVd2raao9d3WxKiAXdsGOnPO7WMZJXUbpfXhvRvzkur6I1k+QxIGqbehChE+q+Fr5+hSW78ScwgTe/j/F8oAPmBvA4Z8Bqckhju8DUpNhJIL/b1zFnNMYe4ILFRUuaMax8sbsvW+1hIva0GyonwDpGDyss/FD7/GJpkZpMEAecmNrN//Py9XkV/FUqWbYsSFKrpdN7Ie6VDl7WbvcxDrAJjYL3u2TDKhXYeNR3Dwng85IPzXDlZArfd/2Ph+9fQ5H0x2jA2Ite0IdaP85/rOepkbDonlgz7MUgiwTxITrYCJl0LxDXP9o82tjnHIRZJ7TE7IpDJHvjuWXhBz9dLLZd59X9tfGh/H5oMZBwNoiJd8M/X/9vruQhVuS5ha6tnYmJ3MjSsjab9mIPAai25IFEOqszCAE9kli3WBNbBOk6KFAlkR6eXy6VN2f6l8eX496FJCVb4Rz2zV/h/IQFyNumbd9FIM/OxGLsW+9JwIvEd19uLFwwBuaGCoyNnNip4pTkf8K6E72t7SJCuPFeQqPYI7dxCFlHfjU/nvw9NVgQR+YV7S2j1n148zEZ/FYlXDR085LVMwIbH/Tp3JHywb1mAnC1RXTwTyqvN2iHhIeWeufvwRs8ecUAQfTNmoVL4JR27mI1vFcS/D02Oo9AGcq9E9fLx/g8ry0587FnNWfyZjjb9ahuXcgMx0TEVazT4+mknWMkZ/GaDXDrcZa7evPcg3H65UDma5dIx7d+Nj7MK9h+GJjeOOFGhYXBl9cfx74bo9og1IDlvc6ZN2nmXCfVLBC3R23WKpHUWOebcB0JkeDdIh1aZvtbYJqZfD6ivnSFD8qNsARhnTA4g/zA0ibF/t3lT9wKlfXz+cdmz3mvQ8OwB2frMYq5zOgFmuicv0PyCwA4d47yzQCH+XSW5g9x6I9c9xEqkc8dgM5d/VyBlejyNUElH8g9Dk4Ku+zCoQOg07cf7vwsD1d4e+zW4AjVntZV4/2OO7VS/R/Tc+1UZ9COvUtQbQ0PGP3RkeMcc9Ib4TGCMxoE4p/Xr6WRnc1TiPw9NNn0sDAJfnZqTIB+WXIJr2awE3viebHTOhGyvc6CLOm0iMtfjNbdiAWVcXQhc8gzLm9zke3hh30xvuYtR039sUHdLN43s6T8PTe6liQBeYSzVH1/+bGIo1MAxhz/xv+uDBu3zDs8zkx2E3YxeN6Lb9jrwEIXL3oPDw166dXOsz5pxQrk4KsGN6GiAR3iMH7BZ/g9Dk201AoNNfu17Ux9nwDlu6JFSWJYdQ31b+auLF59oB0/OdEOblzEjVzPoByqa+zo7vSZfGIdHFNvbgrQmnEh8id3Q4MHoNYJMkYn/PDTJg+/yXGIFpvvH+7+GEZdEP11mTXtWNiqCU+Q8h5vZ22WZjTAsoCGr2A1BtMvYvrzn9oXkofaMS7gIn22knG2dwcbfjcNyi529T/dvQ5OtpJr8vDKJCggf93/W4SODw3AnJLRGkMu/QCHSezCeF1aEEaZZV6nYwm9lrSypiieqi0gnur/3YOdy/THO4troFYMjms2/D01SU5Ya3RATWbqP33+SWkId0GjEfJZ4srdI80ANNttZemlXH2yEd1ETwQwRHOF9gnlxDxdz4K3ssyFgq7Mffnkjoi1PGN0L1ZGq9rehSaJYlfeQbdbLERR/vP4H8ajMec/xgdH1n3zv/Cowb0CigRtd25OJXihgUA8RynHtq8KDdratZWa3AenPdu4nmk9BPUKA+x6Mg92CcOTvQ5NKIwq8qBAM1p6ej6f/cZXmNbENUtHD7he6gOuBd1Ym7YUpDNSpg9luQHBv743nsl3dzHszrHa2Ogv6DhjH+rWG3sNZkejNZiphV+/SX4cmJwpKazBupYmir0S4eOiP+38LlFwvSJPczMlEDOF1A85xD1qWXNqMRyvllbVYC3/sWqVUPnonETf5UYeBcRGbhLmOvrnJjO0CI0viUi7yL0OTuwdW1txnx1HXyKyo5enj8x9cC+IQ7GC4tz9k3NsXMXmzlOV1Tds2xrU4WlhdOMP4XnCFqndR6xZFvucNJgjvjIetMRZmchNSmgPBS2n78efQJBBHpBbOE9Pw1N2cnY/bxwHQlRgejK/waDMngcCuwviUt5MGx3u8HBQBsZoeHjs71n5GoPZL7jM30GuaFJbMdTwIcPa1ZMqO5eiIK0OofxmapAiZDI1S4Q+R9016ucaP5783GyluANKACKnmBPbUIGxFAw5HHRt5zWy9hzoSzJH/SY3e7ZJvH7FC7DxBXI6Mmlw2j2Tw6P1GpuBxH+DPocmFUYlb4rUxPGuo7t1Owz7e/5dTJXzrgs7Qle9zAVR1xmxlwfWSYppBfUG46+btFp7NtP4x4/0bMMBBex/JS/mTypgbFNO6vHRq0Qfyx9BkFkxJPXKeCREPolBSZ/P7x/NfTGK4UrOj6Q3FnusQbD+r4pCUnikhsNZbq4lGwuYIb9bnC3dpJgJrXpRDVih0QHD8VzLT97IO83to0niBSJdHUm6yBM2JjGURBENi+ngF1ImwgarpNkfBs6n3HZGsjVGF1mQyN1zM2KtknFORG8k9XLtGAqdmKrww6ZEdA9ujANwOT1ADkPrHNShyhFrfmRN4UZEQWhY+CKV+R6BBZR5OLfXj+f9qWfTcN5fSvm47+m4/07kiULeveNJ9Foe3lRoWEB0v4E7k9hgA3lc63YomtJfXvobZOngiDOqtpdGDEDuGxFLnFO2OlLkXDIGuY+SbhdGZ9bHx3BX9/P0XRWxtR8KnYT2PCxdoCPIWwqhCR1/mdYWz11luWuyrrUZZcyD0Vem1IhV6TRsmyzrL3UduuAHPde0u9URYiRqDyTVYbhQcmsGh9gKbO959ttSrJVhPP71+Mib53dgc7rgHRnJqaqIRGKIdhTiImwt5QcrG5BcqsVcQCRGhsxOJgKnSEEmQ0hGY9wSTOS+5p3WCYin1gVqzbBg66wxz4bwOuSA4sgg1wMBK9Zo+fv9ptIGcgZDQ85hJPJBrne0OwrYNiNmk416iU9d4mluL6Aey1nMOgK1HRBe44RbA4yiGACuJlyJFo7mzSG7WhkFfm+FcRrALWvm92Rkl0swbi5LE0j/e/zRgtQSsrHed1x5fe9k3oRwcErkQIvTdMKtZ7QbxrkCTZn2YpbbJ/+fFUEVqr23I2nY671HIHh2IvwTv0t5yTr6vW3fM9J164Cr2sYo1HAiLYz+iah+f/+UYlKyUZp03tbWXP0tf0RpQndEnLCBzWihvVA18kerDk1wtJerolJL7aISS7HmDwfjF88pcCWNLLxcJy6dZR9S72pD+ho0S0XomYyIMKscoLN/Rf9z/t3ntRZ9xKJp5B5hb9byyHHFg5WGgN1jEvN3gfhD/wf6kvlKupdAv5sl7aJJohfHMIqZn+MMaET13CJiO992g+9WXiIqEP/rT6f/MtpF1Ek4daHvcZxcP8/o/dHGqnoht7SzlonWiW/dZwvPab3T/BqEr9IAUIatoZtrnLjJd7N25P4cmlZx3QeFSiLS+RsPEvuu2vhFVZa2Cqwcl/Z1kz8tsAhuzafiBi9r+cf6XTXMm5zaZWJt3Fi0mzh4WWe2+hTMopa2ZRzmRrHtj14HM1qzHvw9N5t07o6Kt6Rx23vD6gG6BIpfOCAHtYrUduSkEvTyD177N3PGHZV/wMbYVHfyccOjo9+d996sxMfTdRiOR31lYg4FwFaRxFBpdl9xzjn8fmixbwiUqJhyhBrFAgx1EvGbzw9K5QYfZmWZzlAy9yyyog94+v/4zWc8c1JUXCDvnOiNoRUys151bAVJPZIvKEV5H6ZpBjcupZt9+WSH9y9DkReXqGPEIbhe3DvT8MK9+xeAvq0EO3fKBCpZL5W33ggGxED5e/91XWaJxhiK1ARITpeI8GAjRhkaKss7rKmMHub06Gnjbd4R8pM2ed62XJf1laFJnsOXY+gHm3OZkvznntPzMlarLw3aeM8B2DURnmY1o5z4+P//yM+mJaJ9ZRGuQZ0PjKAPKuRDCg6rUlY3011PJAbeGrNScfOgNETJRwfw5NKko8b0/T0cUlVEzNIUNZutjY7O2UG9wA1SAWWGDllcooz4fx/9ArXTjWDSIYPBMR6bZnnCVCIvJhONh7+OaxbBsHlykWzmCY/syNvPiVQ5/DE02Ziy6ivK8ywAnmxekEYUGnkPQ1vE0+Gk8RPduBLLvoSP4ePyX0LMNSHo1574PW6oKsl+pz8G36Bu0UXScwW2Jdk7LQ1/M8WCgh3jo0fzifg1NYggNcwAW1xRQRXi7hsfYhzviwPdjV8EXjCpuXAKY1j+Z/4/Xv3aDOk8I9bEzQGa+H4PC0lLPJsZl2/L18x0V78dtBZZbbdmcQweEh+o1Zhco/AxN1uTW2U5pA7+OWVjQeNCoE6Xm1T2nNAp5xEgYT5E85J4wfJqP538cEzP0pcwQCMxb//ZCCTp/ZDGRIlrZTyQrS3j3acySPe9zmOVKuP6A1GemiMgMBX7faVtSeieGGLyaB8ZHFZ4jr3aRl33aPqU/V35wH69zz6A/nv9rs95B99dLw3LFtcTFzmtAlknwfD5eePBzuD/9XNXwYCxEG+jk9cySAamMsI77Na8H6Z1XAxeP2/zJXqMT6PjndwuARNMZtU0HiOEW+FhmXzg8JXweABM4X+yZiXASUPMxhoXj7oRX/sBsbd+DmJOKZj80nv28uzq98syBD5Nfo9SUdiD7jx37TeA7a546cM3Wf7IfDuIcjV/W+eFzatiOcXddJEaHo30c/6IVu3mrDdfX+yxiGCfV6LBOh87+PdRvufbW9NQwLAr1qMf/urvifpbGTYseg8T7ClmVUrSJpTTiNishj5R9QH51h2qwY3SdQ9T64PVQLsVZKP14/9eOj6C913q1PzcSMMZXWEbco75vGwOMG723r4szeg6LgYqAMAh/sBauEMFjOKhSo+pHsaJnH5sw4PYTDAKmVJdV6xr48oS9uwSLnXetIi80s97Wj4/3v77uQ75RYFsFe0+zkwS6Y8hur12VA7YrlXvbe63nvN7VzgtOESGBM5WBPK7ex1btgux5eOksIUMK5plisi6g6ghsZtbX5cH4Jw6E0sFcINefzs/t4+tndSwQzry3uJp3LS8W9N8z26X5uvHtTrDt4lgom2MNg47T4m/1TRFE8JFzyhmiYbcj/CMwe2MNwcjA8CW1dURXQ0IBE6VagEHpzVo2uyzYj+f7eP0LKFolh7G12Od3gNHA4YpIYgZoVGIy+f48JPfGKmPAvOYIbmv3s5Rf99eQlfCr0Pe/I3tEK0IQPJkh4sf8Uy+8Z/8Dw49g+DmUrS5eB12fj8OfmcZD7cwrPpnsM++DK5UF/TXG612kBnGdh4TEcKZqJwpyrzm1vEZEyKwpfjoM4+gTup+XOUdt3OyTeDKSpfktP3MGlnJhRyJ5dlWzgXBhO1IPDwKr5+P498SDnBcgzEGfXCYX+rmTCv8/jSPEB+xuCdvtMNplZY29tJNkfm+SceW2ra8hACHHslBeSCk+vm+168iRLq7EvAiR1LY9SHm7GTe0U7QtTQK9CuE/3v/0OHmjY7bOEZnfp3EThHzcIwjeNSL5MtCRC4dstW0jl/1VidHKDrvs/WX8zqTOVobOyGIXTZAUg6TNmAX3akHMYzcGvlofCuRdPgs0vWdi9grEFf3x9XMJMldScxVLZwPtNt4I5ucNJ3M4cR8bevFUVFuUUptbd8QAzSlJi5c5+DV4pY7cV2r92g0jlCFuTit6UJLE2pQT4gnBSxBn4rLB3lRFjCwHwgHB+cfrP7Ole+leUn+oRN2lPbQEUqV1XnrDrmOvkqezzAelJkQOvASJJ2k3NPhTFctKvRzflI/tJkil5lWpG0fguxxbEfuC4WNyCMPNpoGKPPqSi6Ee179+Hv6JNH3ahRie7WiisM47r/zybHBBWvC0JZJY1FoWO3SuUT+EE7H39x0OnvN5me9rMSvGs3U2wh1bq6nM1uiGDOFE9ZljNL/GnNrz0N0qZISVQiMhfd7/ZT7Hc2FtaKG5/+pHM2Ne5x7mlzh1OfO8tZUb4riI34LPVel5h4dCO2YLIlmQaT3WRKcLPcriHILBNJHtiiahjpLe13y+Q/2T0jO7xPeaZ13Yfvz+m1dnagZoU0lYVQ6TkSIxQTVGHn9yNAbXEnv84dzrQeSX6Wxqn3e4VPDO4ZbddDY8He8vTsGgII1c+6T186tSpXTH+w6YYXwMxmmozM0+iVQumldvPj7/eIyVz6+8WbzmyHvnt7cAbSwHSrJ7Z2d9yXZ+KepdDxfR5nMhP3f46PdYm4mB5uiYHkeXRrClbCE3joZVnNZ8Q27hFmbvs4U6LkBtcSWuweiHlLF/3P/TUgYXdT8HLpaPOq/oYULrvNa6zMwPRSNHHINnJ3lYq0Tl/3WHU1e65JnHikQpjJgyMdfRtRmJVrWIYWdXrOBQjrOycY2956vPyJLPCwPNFnOUHz9/wraVQOVnIimq7arnqXNc1lTy4vR73gHqq2YzZ/eJbwLR/s8dXhB3Ol7rvCIAld17uRiqZCOzFRghz4Z04H2pLG7GeVdGS3YIj8KEWJQSNJaDfDz7jUIrBKDorsI4iGk9jy07tAizWAk1HGw9L3hs6vOOd5WW5fcdbrNd7CAKGeArU9vTvCx71Z4Ary/QlOJWAKH7uys8PA3YzAikrsBvIB6f4t7n6NSHZU5w+V5P//4WvNn5jk92C3FStiCjE3dIAUYz+92B3z1v/Y87/GB+a5JSzwN3Q9/P7bKUdcKm4xlroWpFmBN8+4lxz6mO1BQEgktWLM8L4M8qP97//nhr4dx9UZB4wVW56RMGnC9N2/zeA8TC4YE9nQuk1bBw/b7K5j3nipAIHs5eePpCFsuP9xfe2kt4q6fTQPBbkPLOSZm+1FlCXRZUqqbinpAHmY/n//rRS3EFyS4C4b2AUNbbdxv/vMPTQUdc9JpXws+LgdjiOfnjDs8yUx6zl+VBXOiTWVyc33k9x6jwR2r3vszpx/XVosJN7kAa4ox01IK2hHYDRH++/IMOes4rstnMQg7Euly3n6z8vMPVrIX32es2y9trmTZM/rjKptpS319y/W6dbHxVQc+vEDwRCqK5y3ymsiGCuDu6EsE4mV8x3Gfpc96N+cZDn4f/v+QgCz7qVkKJfuYstrmuGaDLmF//JmaZ5NVqcPEvV9nUjcp3YQD5TyC8mrBIDBIzydv7/r4BSWCYyPJ12PkVu/W4MerNpMn7twjIz/f/f+UrX/nKV77yla985Stf+cpXvvKVr3zlK1/5yle+8pWvfOUrX/nKV77yla985Stf+cpXvvKVr3zlK1/5yle+8pWvfOUrX/nKV77yla985Stf+cpXvvKVr3zlK1/5yle+8pWvfOUrX/nKV77yla985Stf+cpXvvKVr3zlK1/5yle+8pWvfOUrX/nKV77yla985Stf+cpXvvKVr3zlK1/5yle+8pWvfOUrX/nKV77yFYD/B92aGZl3Kab3AAAYGklEQVR4nO1dT4zbVn7+aASZ2rvwKPIq0MHjoWHDi7gFhk6DRVykGU4CdBMgzSgtkoM2iyEbVM36MrJza7MYzTbIrZqZU7s+lDIW0KHdxjPbQ33oejjbRRdYOLbmsDY2SNacSQ4ClMiawOtFfCh7eD9KFEVSfBRJSbE+QJgRyfdH5Hvf+36/93uPgmmamGCCCaKHkNckADIAEYDkcolBnxqAmllVjWRqFg+ECZn4QygXRLCGIIE1ChHANNwbhwUDwB5YIzEA1MxLl/XYKpkwhLy2DiAF9tssiABgVlUl+Rq5Q8hrRbDOXHOckgCUzKrqPB5FmRKAIoBFsHvEgxqALQCVsMRC5a+jQ1R+EOlTMatqJUx5djzmW7FyQTIvXY78ho8yhHJBBmuAMoA58DcIoPOQ5m35Aqyh6AAq5qXLrQGqOWzMgd2fHgh5rWJWVT3R2nhjBez5Lbqc20YvyYQGdeI1eNyXgLAGrRUhr10BIzyDM49psHY33+9CG7Y5y3DFoT7nrwrlQjGKgkYVQrkgCeVCUSgXdKFcMMFu7ArYwwhDJH5YBGtw94RyYZOIaxwh+5xbTqoSfhDy2hL8n19kz5aU2i0MRiROLAG4ReoqbuhRZOJp5pC8v0tfNwGoYz6aAgCEciEF9tBzYIQhDrM+YA9yw7x0eXPI9QgMIa/1s41PDtv+F/LaXfg/24pZVdUBy0iBDT5+Ju+gaJlV9QmeBAGejxOyWVV3ONP0wM/MscukHABJKBfUcbT9iRhlsN/hJnmHCRmALJQLOoCLo25WCnktiHxeATBQRx0EQl5bRP9Bot/5fmUEJRIdbDC2/GctSpMCa485+KuksRlk/Mgk5/guAtgWyoUNAKVRVylEIDkwuRjnyBEVZAC3xuX+9oEi5LXVIaqTIKaBOGAZV+HfrloAch4jvnVsi8yYIoCSRz5jQyZ+PhPZ4/gygLuj6Esh/8e6UC7cAjPR1jAeRGLHMhipjGq95YDXDcV3IuQ1GcHqKA5QxnKfMgwAYhDTwayqB2ZVXaX8nANIy6yqWyGrmThcyYQacj/n1ZpQLtwVygWF/BCJQygXUlR+RSgX7oE5wZYxfgTihAhGKCNH2AjuuFTIFEgagUksTP2EvCbCW0VYyJlV9YAnXyIe5/NOSpVEYlp7KZOg00oiAA1MqVSSGE2FckEWyoUS+RjuUfn9PPfjijWhXNCGXQkHgj7jFBJWJ9TRnea5H+ZCFGNNN3th3ayquyHyhVlVrwCo2A6FJRODs1wu4vOCl8+E54EA7OYuAVgSygUDnXgKfRDbn8jJ/uGZO/+6QKH7sDAifhQe0i4CWI2rIi5YiTNzUjL9+sagaqIIQKH/9ZB5GBjCLKUXmcgD5CmCjUjLACCUCy0Au+iOyGuBSasUukc6EcEiTB81SGDO71EgFJ7nkhLy2hKNuLGCVInCmUxGxxkaBH2jWgedYjWr6oGQ10oAUlEphqTQQyZCuRD16J8Cf0TeBL0YOqGE9IGUAMROJmDKOG7ICZQBcsiOHdx8JrwmzgTJwSKUYfmHwvgYRIpGjQ1EcmGc1TLn9X1VGSmkRxJuZCInXYkJuDBMQglbZinKSrhgGck44IOYeKMWFJkYusiEGujEVzH6kBDR4qwQ5YZBbOpkAFUCxNPWR3E6PxE4lckjy6pjCGkI08biAGnj6mSDqJI41Iwo5LVRm85PBE4ykYdRiQlCQxHKhSQHAHGAtBJFp0YNZZDEtHVA1FAeRUKZkMn4w0iwrEE7XqRxIGQ6iY7DvDNd09HUpgeKkNe2hxQFzIPIZgbbZEKBUWJUGU+QCFrmpcuhoi1DwtkxDM70csTqpORybB18wV4ix7UGx7UAG5zvCnlN4UyXJCJbpW5XJpM4kPFDYitKPbYe0NEd/h0EkagTD1UC8NfHLQ8vGJx5A4yANVIpcoj0YwM7mUziS8YPeoJlucl1A/zTvlGpE7dyK2ZV3QNfpxc5rh2EvGUA219nUjkEdO0+NsF4Icm9Ltz8JQZ13gpnXgOpEx9VUqK/Bkd2bvl4IYr7LaNDKkoE+Y0MLGUyMXHGDzXz0uUk1254KRMgeXXiVp6lSngR2EEakji9IIOZP6PuUwkMi0wmJs74IekduFyVCRC6k4XaniCAKgH4nIq8M1QlRDgDAtrGg5TKWAeMWmQiD7MSE4RC0mQiOg84lECJM79cyHUsbuU4VUlsCyGpnDgC8GSw3ejXY8g7ERyaTAmPH1JTR/B/F3+sJFys6Pje1WGT8J0EVCUAJ5kE3CS7DdpSIa5OvyzktVtjEJ/Sg0OY+EvGDvLxMwBQNE1TSaI8D/ntZkrwdjCFU52UXI5tOn0lYXc644FZVS8iOv+JExJYfMpYmT2HMDFxxg6Lp9ttTDNNMwl/l1uUaM/oT51Y58w7kDrxUSVRKAQ5TCJ6744SQfluSIHN+ogx5R85DiHCCLgJkgEpEwuaaZpi3EW6HPNqNyXOvIOqE7d8dZ+dzRJp12TySIhnWUMKwNVxMXkOmZcuryI+uTZBxJAyM5g9esx+KAW2sXacEINeSJ1b58zfV51w+Ers4PGbDGROmFV116yqJxH9TA9A7x6OOM9YcAgAzEuXVUwUylhAnjnjPFQTBCHueBPR5Zhfeylx5t9Pnbjl56dKAL5OHcnIT9stimCDc5SkUhwHc8ceTi+fnP5Wc2g1mSAQ5o9/23koiSli2eWYZ2eJUp2EVCVAvLEmnqCXaqlgdS4hOlIZeXXSJhPz0uWDG/l/uC9lZoZZnwn6YPFUzzassZLJAPZ6ifP6HnVCZbs5WPupEl5E7pOwvalPRDSkMvKBpR0yMU3piT86cmL79XcwIZTRhMPxCgAtQRDingb12kTad+SPSJ147aJWCpAXl9ke1zRshKSS4o2HSRr2V13MA8D01GFsv/4OFv79n1BrfDqkao0OpMwMxKPHMPfkDKTMDFJThyEePeZ0gnbh4Ks/oNb4FLXGp2h99QfsfPpb6J99NHBd5meGYuK4drKA73QpgY9Q2i8899nb1QioSkZlkyQA7fu1KuS1CpjaCqM0JPC95ydR2Mmk/eMsQrm482+o/OZ/h1Ct4SA1dQTy8TOYe3IG8vEzmO9VAoEwPXUY8/b0z74CANj57CNsfVJD5Te/QuurB9z55k719Gs9VAX5IIZNaFbVHSGv6eCL41gBoGIwVQLwk0kiHZUC7F4jX1CFM/lITxE/BgCmafZsQTA9dRj/+hdLmD16DKu/+s9h1C0RSJkZLJ6WkDslYS5zPNayLIIpz7+BrU92sXHzvwMrltTUEbf6DUuZ8JgQFfCRiSLktQ14q5JAL/Qyq+qukOfahjXRjmpW1StCXquBDQhByx5pMum7BcHKs6/g6qsXkJo6klCV4kVq6ghypyRo31Vw78I6br75LlaefSV2InFi8dQcrr/+Du6+9b6b4uiB019S22vi0PcqSSwKE12OBR71qfMbnGVex2CqJAwSD12niGGFI8lYkInsd9HiqTncfet9NwfgWEA8egzFp1/E1VcvoHlhDR+8+gMsnT2P6anDw64aZo8ewwev/gD9HN/zjvgS/U4dYKO4EmsFo1kEWuK8/gmXY4FViQ2Jx5rwwqyqWwhu7hjx1WRwBN7PZHrqMK6//g607ypjoVIsArn15g/xu7feR3n+Dbdp1ZHB/PEzuPnmu1iT33C9v071snVj3/pXE/JaLNOGPrMHXP6IkOrEiVKINEOJNQmByhDLjux3Ww7YwI1j6ex55E5JWL/185HzpcjHz7T9H36zLaOM5XMvIndKwms/++f2bJpz9qj14CF2mDKxoCEe/4nocTxMtHQJ4TtNC/H7h4ZmQpCjOsilcUSpR/a77WaOETTR9NRhrDz7Cu6+9T5Wzv/l0JRKauoIlD/+M1x99QLuXVjH9dffwfK5F8eWSCzMHj2Gm2++i+LTLwIAZMeUsH677kxixFQVMaqMBlQn6wGnop3gKi9IrImQ10Qhr5ViiEsJMqCP9JKXxwBAEIQDWsqug4OpZo8ew8qzr6B47kVsflLDxs2fxx6bIh8/g/mZbycy+zJslOffwFxmpoesHaoEiG+KWI44v3XwbxnQCpHGgsF5fZBYk0Ww6etpJNu5rc27RxbtOBNBEHZN05QPHjy8OX3kceeb/nwxPXUYS2fPY+nseex9+QX0zz7CzmcfQf/0tzC+/CJ05aTMDKQnZzCXOQ4pMxM67mOcsXT2fM+xzY6/pH0opuJFj+NhO1EFzNzhkdZhVUkYBIk1EelvDsDFCMvud09GfjtHe9AaDn2vcrD4pycOXb30QugMZ48eaxOLhZ3PPoLx5Rd9iUU8eqz9GXdTJS4YjfvY+/y+/VAr4nUqANrrYkSP06FCws2qekB7nJYCJhlElQD8yiQIyVnmjSjktaUQM0w9EPJav/dFtzAG24Q85vi+uPXhPtR/+SW0t5+LrJD542cme0NGBD05Eyeuqa91sIC0IB13c0BVYnBeLwNYDXCNhXUhr22ZVXXQRXz9NqjmVWdDmZlykokMAFf+52PU9prY/uFLSB15PPlajSD0O3W0fv8Qtb0mDh6wvxasYwAw/1S2fXz+qSxS33gc0mwasu34INjpdb7GZeL4NcjQnYdTnQS5Jkr4EpyL09XaWnEhLKHQtL7sc4kBfnU2lJkpJ5m04xV295tY+MdrjySh1PaaqO01sXO7jtpeE7v7wbd5sTtHnY7SuRNpLD5zArlnTkCaTYeq2+aHPf4SPVRG/SF6nYhgw+Yg6iTsS7UGQb8R3U1gSwhJKEROfnPCLQC5BH1GANomrhtx2o9JdGwWrK1sdhywLnbb7n4TJ5d/iu13Xwrd+McBRuM+9Dt1bN3Yh36n3lYZUWN3nxHTjz6oYfZb38Tyy2ehPH86MFnbFZB1KMYOF5tUDqhO/M4FBbejWMhrollVDY/TXsGBEthu8hfBTLO+pCLktSLYrJAfoRaT2GlfyGtmBNnU7MpEdrvi4MFDLLx3DWvf/w6U509HUOZooLbXxOaNfWzd2OdSHlFh7/P7uPSTX2P1P2pQnj+Nlb+W+pJKgv4SIP63FlTgTRiRqBIiLd5ks/D2tcg+6VJgKmNNyGtbYM/GmY9IeSzCn0RaABQKtR8b9CUTgBHK3/z4l9i6sQ/t7efG1uyxyGPzw/3Y1AcvDh48xMa126j84mMsv3QWxZfPet7frd4pYT2OOvXZbzSS2Aqzqu7R3h6Ky+lhToPKcJke5tiYKAVgiT5hUAMjklCKZJg72T9GFRARQNZufbiPk8s/hfZ3zyH3zIm46zYwWg8etglkq9fXMFI4ePAQP/qghiu/+Bja28+5OmydPpgYR65Zn3ODzlzYUUIvmehJSHsf9FMMcXXWFtisTb/ZpH4Y2gI0tjs9sxEDjTgHDx7ir9auY+G9a10zGqMCo3Ef69du47XydaT/tsoU1YgTiR17n9/HC+9dw8Wf/Botm3pyMXHiXKsix5h3Gx6vFC1FXAyvkvLaWW4Hna0XjYFq1A2D8hQjIJJhIuU0c2oIuB5j504dT//9z7D056ex/PLZoTpo287T2/Wh+D/iwMa129Bv16G9/Ryk2XRiJg6hBqYYDMdxMYaySuj4F8QYAvDWwepdQ39VJftdY229CLb94hzYPZLAT746fTZjUGEG+LfLDAMR3e3BEEyz48ilG6QjhJSbfyqLpedPI/fMidh9KknNvowCpo88jrXvfwcb/3XbSZTSkM2BCWwQ8po1Reo2rWoR2civrxkEXWQCDEYoAGv88lNZLD5zAvJTWYiZbw5cSf1OnakOiv9whJM/ijDoDXITTDAy6CETYHBCsWP6CIsAlWbT7f9T33BXLrW9Jlq/f9iOMHVZhzIBQ4Ve9DTBBCMDVzIBoiWURwQtMDlrRQbGCSWKBWYTTBAlPMkEmBCKDQZ9dNv/rX4+CyGvTYORi0h/wzjr3CB+nW3vCcYTvmQCtAllE/F48kcVNXQ87pGGrBPByGCh2TnwE3XNrKrnoqqPF7KZtAagVW80e/bsyGbSiwDWALxQbzQNl3ObAE66nLsKtln0dr3RXKVjvwOwU280e8w2qkOl3mjuZDPpFbD1PBaBT1P9FlzSSVS/FH0MsHfxLIHNdDhnjOaonIuUXgRwF0Cu3mhu0bEVn7Tr9UZzNZtJm2Bt58B2LldvNLvSZDPpeVBgXr3RPOc4NweaLrfOUdkL6KyDMage6/VGs0bX3KIsRPrNNQAb9Uaz4nJ/tgEYzntuq5d9+4kdAMV6o1mjdCkAm9bzo3RrAFrOhX49oPePSGANRO53/ZjCAE3VgQVNxbawivLeArBF6zNyoDiDgFnosVSsFzIAMZtJbzhJAaxTn4R76LlCf5fQu5w/BbZYbtt27CSAk9lMulZvNDcc14su6afRWbLvNY2rgXWWBYCRUr3RNLKZdAWd+2f9XQZbI2PPy4peVcCeFcA6uDOtZdIatrRO9dkT50Lk6BrPUm80dz3OzYORQzGbSZfQ2e3tNVu5qDeaQjaTToGRoUb3tV0HIkqZ/r9YbzSd91ACI2khm0nLYM9qG2wQqNDHahctyk8BIPYlE6DdARaEvLaG/nsvjAtqYOQRx1x/INB9vQLgCoVrr6N/JLIed70IIv1dhm1HMWpgMn3tUlX2hgrWwHiCsNazmfSB20jqQMs50rvUQYKtE1sjcL3R3AOwR9dZp3dd8lNAK3azmXSq3mi23NLWG03XduNXvwFhdXwdPosEqZPvghHQPLoJbRmdSN5FsPbnxC7lo9NvTWUz6fl6o3mFiEykfFapHuv1RvOAa3tGs6peBOfm0yOGTRCLmlX1nFlVV0clVsOsqjtkvijwD5yKffEXjYwGfVVopLOwgu6R2Y4lsMZZAxu9vHYQc/4+a4DSspm0EqLKbdhUlJLNpK8SuQQG1dlAR5GEXWMTJ2T6W/G5xnpmzkhpBZ3BwVcY2J67ncCtNEVqJzmQycZFJkA7rFjCGOxJic52dwqAlFlVXzOr6pVRdl7SLI0I9/urJ1SNaSqrAtYol4G2KvGrhwJWb8tc8Vqy3yX9ybyp0Nc1LxOAIGUz6VvZTNokG94N1r3LAbhLo2lQFMEIsWL7zoVsJq1nM+l7VMcoNxlUspl0DYzQlXqj2aMqspl0LptJb4I9wxwpKuvcEph/qgJGmJLHvU4Rqev0ka0T5EPSwdrFdTB/ygEQgkwAJs9JpYhIroEHhQF6y7xZVZ8wq6pKBJLoBjODwHZ/ZXSP4npCVZDB7mOFvhdplLKckDXbdQDaI3qLlIE1GjpVjSfIFKmAdi/zIZRNsA4uw6OjkyNVQUddrVBH8oVlItUbzUq90dQpvWgj0aBYAiMyGdHuYF+hfCsAKuT4dCt7EcxJ6lSxRXSeqXVu2SUPE+xZz4H5aZzq3SLrJ+yEFopM2iVW1T2zqi6A3bSK/9WxQge7UZJZVU+aVfXiuO0F4Qbb4jKrQTola1wQgbbtr6OzV0eKjrmZYUWgPVNwFZ2O7NaJZbdCiVA2qbxtuDuljXqjuUMfTxO13mheqTeaJ9Fpl4rXtTYsA2hlM+lt+h3W7+QydeqN5p6tjpEOYkTWlvJzI1OnGQKgbbqKAJbpt1mri3MuhN9Ct+npdr4HA5GJBbL3VapsEfH7VGog9QFmviyYVXVjVPwfUYJUyjmw5elJ/T4RHRVUor9t29gGGega0c/VG80FmkVpN2qvQjzUhwL2fO3Tk3b0c1B35Wub/jT6paOyZdtvsMy0wAorIXjWhcyaEn217wy1DOYoXbD9Pus+9/i2HObMSpBKBZrNCQryRWwA2KCFT5bUs1gxDGpgDaGGTtzH2JgsUYHMnqQgW//QNKYOQLRJWvtUo+VT6VJN9UZzK5tJt0COWBfJDbi89KreaB6QWVGDe5sRs5l0ETQl6zH7s53NpF+j2Ygi2Ehacv+p7d+xRPm1fQz1RnOPfBQSOrMX9jTzbjM35G+w6l5xibdJBb3WAZGI2yLoHr8aEek6XSNRjMoGaOLBcXmFri2he1ZHpr9FsOdQzGbSW2T6eSJSMrHDTizWMZr+TMF/dDEQMMJ0guhBDb2EbilrdV4A7Q6/TtdYsSa6S3YldALHAIrjQYeMXDs55Z9D98yWbrt2Gsyu79nEKZtJT4N1khXqSAaYanI63a36W/lbv9vtNzjbqzOt/VpQvUx04mKcmPW6loLWnPWooVtt6ACuOhyw1nmT7p9C9W4B+BMAJZd7sAlGMFa8iPU8UkA75sV69lY0PJzXWfh/dQRQwAPiCaU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JGQkQ5RiIvPg0KCQk8dWljb2xvciBuYW1lPSJnbG93IiB2YWx1ZT0iMHgzNUQzMzQiLz4NCgkJPHVpY29sb3IgbmFtZT0idGV4dCIgdmFsdWU9IjB4RkZGRkZGIi8+DQoJCTx1aWNvbG9yIG5hbWU9ImxpZ2h0IiB2YWx1ZT0iMHg4Njg1NzAiLz4NCgkJPHVpY29sb3IgbmFtZT0ic2hhZG93IiB2YWx1ZT0iMHgwMDAwMDAiLz4NCgkJPHVpY29sb3IgbmFtZT0iYmFja2dyb3VuZCIgdmFsdWU9IjB4ODY4NTcwIi8+DQoJPC9jb2xvcnM+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Interviewing Skills 101 Final&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1&quot; value=&quot;The State of Maine&quot;/&gt;&lt;property id=&quot;20192&quot; value=&quot;https://stateofmaine.na4.acrobat.com&quot;/&gt;&lt;property id=&quot;20193&quot; value=&quot;0&quot;/&gt;&lt;property id=&quot;20221&quot; value=&quot;C:\Users\Admin\Desktop\msl-logo_png_files\&quot;/&gt;&lt;property id=&quot;20224&quot; value=&quot;C:\Users\Admin\Documents\My Adobe Presentations\Interviewing Skills 101 Final&quot;/&gt;&lt;property id=&quot;20226&quot; value=&quot;C:\Users\Admin\Desktop\Training Modules\Modules sent to Ellen\Interviewing Skills 101 Final.pptx&quot;/&gt;&lt;property id=&quot;20250&quot; value=&quot;6&quot;/&gt;&lt;property id=&quot;20251&quot; value=&quot;0&quot;/&gt;&lt;property id=&quot;20259&quot; value=&quot;0&quot;/&gt;&lt;property id=&quot;20262&quot; value=&quot;974269503&quot;/&gt;&lt;object type=&quot;8&quot; unique_id=&quot;10002&quot;&gt;&lt;/object&gt;&lt;object type=&quot;2&quot; unique_id=&quot;10003&quot;&gt;&lt;object type=&quot;3&quot; unique_id=&quot;10004&quot;&gt;&lt;property id=&quot;20148&quot; value=&quot;5&quot;/&gt;&lt;property id=&quot;20300&quot; value=&quot;Slide 1 - &amp;quot;Maine State Library&amp;#x0D;&amp;#x0A;Interviewing Skills 101&amp;quot;&quot;/&gt;&lt;property id=&quot;20303&quot; value=&quot;Patrick Therrien&quot;/&gt;&lt;property id=&quot;20307&quot; value=&quot;312&quot;/&gt;&lt;property id=&quot;20309&quot; value=&quot;10016&quot;/&gt;&lt;/object&gt;&lt;object type=&quot;3&quot; unique_id=&quot;10005&quot;&gt;&lt;property id=&quot;20148&quot; value=&quot;5&quot;/&gt;&lt;property id=&quot;20300&quot; value=&quot;Slide 2 - &amp;quot;Pre Interview Tasks&amp;quot;&quot;/&gt;&lt;property id=&quot;20303&quot; value=&quot;Patrick Therrien&quot;/&gt;&lt;property id=&quot;20307&quot; value=&quot;318&quot;/&gt;&lt;property id=&quot;20309&quot; value=&quot;10016&quot;/&gt;&lt;/object&gt;&lt;object type=&quot;3&quot; unique_id=&quot;10006&quot;&gt;&lt;property id=&quot;20148&quot; value=&quot;5&quot;/&gt;&lt;property id=&quot;20300&quot; value=&quot;Slide 3 - &amp;quot;Do Your Homework&amp;quot;&quot;/&gt;&lt;property id=&quot;20303&quot; value=&quot;Patrick Therrien&quot;/&gt;&lt;property id=&quot;20307&quot; value=&quot;321&quot;/&gt;&lt;property id=&quot;20309&quot; value=&quot;10016&quot;/&gt;&lt;/object&gt;&lt;object type=&quot;3&quot; unique_id=&quot;10007&quot;&gt;&lt;property id=&quot;20148&quot; value=&quot;5&quot;/&gt;&lt;property id=&quot;20300&quot; value=&quot;Slide 4 - &amp;quot;Preparing for the Interview&amp;quot;&quot;/&gt;&lt;property id=&quot;20303&quot; value=&quot;Patrick Therrien&quot;/&gt;&lt;property id=&quot;20307&quot; value=&quot;313&quot;/&gt;&lt;property id=&quot;20309&quot; value=&quot;10016&quot;/&gt;&lt;/object&gt;&lt;object type=&quot;3&quot; unique_id=&quot;10008&quot;&gt;&lt;property id=&quot;20148&quot; value=&quot;5&quot;/&gt;&lt;property id=&quot;20300&quot; value=&quot;Slide 5 - &amp;quot;Body Language&amp;quot;&quot;/&gt;&lt;property id=&quot;20303&quot; value=&quot;Patrick Therrien&quot;/&gt;&lt;property id=&quot;20307&quot; value=&quot;314&quot;/&gt;&lt;property id=&quot;20309&quot; value=&quot;10016&quot;/&gt;&lt;/object&gt;&lt;object type=&quot;3&quot; unique_id=&quot;10009&quot;&gt;&lt;property id=&quot;20148&quot; value=&quot;5&quot;/&gt;&lt;property id=&quot;20300&quot; value=&quot;Slide 6 - &amp;quot;Phone Interviews&amp;quot;&quot;/&gt;&lt;property id=&quot;20303&quot; value=&quot;Patrick Therrien&quot;/&gt;&lt;property id=&quot;20307&quot; value=&quot;315&quot;/&gt;&lt;property id=&quot;20309&quot; value=&quot;10016&quot;/&gt;&lt;/object&gt;&lt;object type=&quot;3&quot; unique_id=&quot;10010&quot;&gt;&lt;property id=&quot;20148&quot; value=&quot;5&quot;/&gt;&lt;property id=&quot;20300&quot; value=&quot;Slide 7 - &amp;quot;Phone interview (cont.)&amp;quot;&quot;/&gt;&lt;property id=&quot;20303&quot; value=&quot;Patrick Therrien&quot;/&gt;&lt;property id=&quot;20307&quot; value=&quot;320&quot;/&gt;&lt;property id=&quot;20309&quot; value=&quot;10016&quot;/&gt;&lt;/object&gt;&lt;object type=&quot;3&quot; unique_id=&quot;10011&quot;&gt;&lt;property id=&quot;20148&quot; value=&quot;5&quot;/&gt;&lt;property id=&quot;20300&quot; value=&quot;Slide 8 - &amp;quot;Video Conferencing Interview&amp;quot;&quot;/&gt;&lt;property id=&quot;20303&quot; value=&quot;Patrick Therrien&quot;/&gt;&lt;property id=&quot;20307&quot; value=&quot;322&quot;/&gt;&lt;property id=&quot;20309&quot; value=&quot;10016&quot;/&gt;&lt;/object&gt;&lt;object type=&quot;3&quot; unique_id=&quot;10012&quot;&gt;&lt;property id=&quot;20148&quot; value=&quot;5&quot;/&gt;&lt;property id=&quot;20300&quot; value=&quot;Slide 9 - &amp;quot;Typical questions&amp;quot;&quot;/&gt;&lt;property id=&quot;20303&quot; value=&quot;Patrick Therrien&quot;/&gt;&lt;property id=&quot;20307&quot; value=&quot;316&quot;/&gt;&lt;property id=&quot;20309&quot; value=&quot;10016&quot;/&gt;&lt;/object&gt;&lt;object type=&quot;3&quot; unique_id=&quot;10013&quot;&gt;&lt;property id=&quot;20148&quot; value=&quot;5&quot;/&gt;&lt;property id=&quot;20300&quot; value=&quot;Slide 10 - &amp;quot;Questions to ask them&amp;quot;&quot;/&gt;&lt;property id=&quot;20303&quot; value=&quot;Patrick Therrien&quot;/&gt;&lt;property id=&quot;20307&quot; value=&quot;319&quot;/&gt;&lt;property id=&quot;20309&quot; value=&quot;10016&quot;/&gt;&lt;/object&gt;&lt;object type=&quot;3&quot; unique_id=&quot;10014&quot;&gt;&lt;property id=&quot;20148&quot; value=&quot;5&quot;/&gt;&lt;property id=&quot;20300&quot; value=&quot;Slide 11 - &amp;quot;Take the time to say Thank You&amp;quot;&quot;/&gt;&lt;property id=&quot;20303&quot; value=&quot;Patrick Therrien&quot;/&gt;&lt;property id=&quot;20307&quot; value=&quot;317&quot;/&gt;&lt;property id=&quot;20309&quot; value=&quot;10016&quot;/&gt;&lt;/object&gt;&lt;/object&gt;&lt;object type=&quot;4&quot; unique_id=&quot;10015&quot;&gt;&lt;object type=&quot;5&quot; unique_id=&quot;10016&quot;&gt;&lt;property id=&quot;20000&quot; value=&quot;0&quot;/&gt;&lt;property id=&quot;20149&quot; value=&quot;Patrick Therrien&quot;/&gt;&lt;property id=&quot;20150&quot; value=&quot;Technology &amp;amp; Education Training Specialist&quot;/&gt;&lt;property id=&quot;20153&quot; value=&quot;patrick.therrien@mestate.lib.us.me&quot;/&gt;&lt;property id=&quot;20155&quot; value=&quot;Possesses a Master of Science in Organizational Leadership, a Bachelor in Information Technology and over 20 years’ experience in training and curriculum design.&amp;#x0D;&amp;#x0A;&amp;#x0D;&amp;#x0A;Demonstrated  ability to manage multiple priorities and work in a team environment. &amp;#x0D;&amp;#x0A;&amp;#x0D;&amp;#x0A;Extensive experience as an instructor and facilitator, in training adults and in training personnel in a team environment.&amp;#x0D;&amp;#x0A;&amp;#x0D;&amp;#x0A;Developed, evaluated and taught courses using multiple training formats and incorporating instructional design methodologies.&amp;#x0D;&amp;#x0A;&quot;/&gt;&lt;property id=&quot;20159&quot; value=&quot;msl-logo.png&quot;/&gt;&lt;/object&gt;&lt;/object&gt;&lt;object type=&quot;10&quot; unique_id=&quot;10122&quot;&gt;&lt;object type=&quot;11&quot; unique_id=&quot;10123&quot;&gt;&lt;property id=&quot;20180&quot; value=&quot;1&quot;/&gt;&lt;property id=&quot;20181&quot; value=&quot;1&quot;/&gt;&lt;property id=&quot;20182&quot; value=&quot;0&quot;/&gt;&lt;property id=&quot;20183&quot; value=&quot;1&quot;/&gt;&lt;/object&gt;&lt;object type=&quot;12&quot; unique_id=&quot;1012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1217019109,C:\Users\Admin\Desktop\Training Modules\Modules sent to Ellen\Interviewing Skills 101 Final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PSNARRATION" val="2,1217019109,C:\Users\Admin\Desktop\Training Modules\Modules sent to Ellen\Interviewing Skills 101 Final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quot;/&gt;&lt;lineCharCount val=&quot;1&quot;/&gt;&lt;lineCharCount val=&quot;8&quot;/&gt;&lt;lineCharCount val=&quot;1&quot;/&gt;&lt;lineCharCount val=&quot;7&quot;/&gt;&lt;lineCharCount val=&quot;1&quot;/&gt;&lt;lineCharCount val=&quot;1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 val="3,1217019109,C:\Users\Admin\Desktop\Training Modules\Modules sent to Ellen\Interviewing Skills 101 Final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8&quot;/&gt;&lt;lineCharCount val=&quot;9&quot;/&gt;&lt;lineCharCount val=&quot;9&quot;/&gt;&lt;lineCharCount val=&quot;1&quot;/&gt;&lt;lineCharCount val=&quot;25&quot;/&gt;&lt;lineCharCount val=&quot;1&quot;/&gt;&lt;lineCharCount val=&quot;1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4,1217019109,C:\Users\Admin\Desktop\Training Modules\Modules sent to Ellen\Interviewing Skills 101 Final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1&quot;/&gt;&lt;lineCharCount val=&quot;16&quot;/&gt;&lt;lineCharCount val=&quot;10&quot;/&gt;&lt;lineChar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PSNARRATION" val="5,1217019109,C:\Users\Admin\Desktop\Training Modules\Modules sent to Ellen\Interviewing Skills 101 Final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4&quot;/&gt;&lt;lineCharCount val=&quot;15&quot;/&gt;&lt;lineCharCount val=&quot;9&quot;/&gt;&lt;lineCharCount val=&quot;16&quot;/&gt;&lt;lineCharCount val=&quot;1&quot;/&gt;&lt;lineCharCount val=&quot;21&quot;/&gt;&lt;lineCharCount val=&quot;1&quot;/&gt;&lt;lineCharCount val=&quot;18&quot;/&gt;&lt;lineCharCount val=&quot;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 val="6,1217019109,C:\Users\Admin\Desktop\Training Modules\Modules sent to Ellen\Interviewing Skills 101 Final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11&quot;/&gt;&lt;lineCharCount val=&quot;9&quot;/&gt;&lt;lineCharCount val=&quot;11&quot;/&gt;&lt;lineCharCount val=&quot;1&quot;/&gt;&lt;lineCharCount val=&quot;24&quot;/&gt;&lt;lineCharCount val=&quot;1&quot;/&gt;&lt;lineCharCount val=&quot;3&quot;/&gt;&lt;lineCharCount val=&quot;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PSNARRATION" val="7,1217019109,C:\Users\Admin\Desktop\Training Modules\Modules sent to Ellen\Interviewing Skills 101 Final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1&quot;/&gt;&lt;lineCharCount val=&quot;6&quot;/&gt;&lt;lineCharCount val=&quot;1&quot;/&gt;&lt;lineCharCount val=&quot;11&quot;/&gt;&lt;lineCharCount val=&quot;1&quot;/&gt;&lt;lineCharCount val=&quot;6&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8,1217019109,C:\Users\Admin\Desktop\Training Modules\Modules sent to Ellen\Interviewing Skills 101 Final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7&quot;/&gt;&lt;lineCharCount val=&quot;1&quot;/&gt;&lt;lineCharCount val=&quot;22&quot;/&gt;&lt;lineCharCount val=&quot;10&quot;/&gt;&lt;lineCharCount val=&quot;1&quot;/&gt;&lt;lineCharCount val=&quot;21&quot;/&gt;&lt;lineCharCount val=&quot;1&quot;/&gt;&lt;lineCharCount val=&quot;17&quot;/&gt;&lt;lineCharCount val=&quot;1&quot;/&gt;&lt;lineCharCount val=&quot;15&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 val="9,1217019109,C:\Users\Admin\Desktop\Training Modules\Modules sent to Ellen\Interviewing Skills 101 Final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7&quot;/&gt;&lt;lineCharCount val=&quot;12&quot;/&gt;&lt;lineCharCount val=&quot;12&quot;/&gt;&lt;lineCharCount val=&quot;15&quot;/&gt;&lt;lineCharCount val=&quot;1&quot;/&gt;&lt;lineCharCount val=&quot;11&quot;/&gt;&lt;lineCharCount val=&quot;1&quot;/&gt;&lt;lineCharCount val=&quot;1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10,1217019109,C:\Users\Admin\Desktop\Training Modules\Modules sent to Ellen\Interviewing Skills 101 Final_pptx\Media.ppcx"/>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9&quot;/&gt;&lt;lineCharCount val=&quot;21&quot;/&gt;&lt;lineCharCount val=&quot;15&quot;/&gt;&lt;lineCharCount val=&quot;12&quot;/&gt;&lt;lineCharCount val=&quot;1&quot;/&gt;&lt;lineCharCount val=&quot;18&quot;/&gt;&lt;lineCharCount val=&quot;17&quot;/&gt;&lt;lineCharCount val=&quot;10&quot;/&gt;&lt;lineCharCount val=&quot;22&quot;/&gt;&lt;lineCharCount val=&quot;19&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PSNARRATION" val="11,1217019109,C:\Users\Admin\Desktop\Training Modules\Modules sent to Ellen\Interviewing Skills 101 Final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1&quot;/&gt;&lt;lineCharCount val=&quot;27&quot;/&gt;&lt;lineCharCount val=&quot;9&quot;/&gt;&lt;lineCharCount val=&quot;1&quot;/&gt;&lt;lineCharCount val=&quot;13&quot;/&gt;&lt;lineCharCount val=&quot;15&quot;/&gt;&lt;lineCharCount val=&quot;1&quot;/&gt;&lt;lineCharCount val=&quot;22&quot;/&gt;&lt;lineCharCount val=&quot;18&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MSL-logo-colors">
  <a:themeElements>
    <a:clrScheme name="MSL template1">
      <a:dk1>
        <a:srgbClr val="000000"/>
      </a:dk1>
      <a:lt1>
        <a:srgbClr val="FFFFFF"/>
      </a:lt1>
      <a:dk2>
        <a:srgbClr val="000000"/>
      </a:dk2>
      <a:lt2>
        <a:srgbClr val="00B085"/>
      </a:lt2>
      <a:accent1>
        <a:srgbClr val="BCFFEE"/>
      </a:accent1>
      <a:accent2>
        <a:srgbClr val="007FC4"/>
      </a:accent2>
      <a:accent3>
        <a:srgbClr val="FFFFFF"/>
      </a:accent3>
      <a:accent4>
        <a:srgbClr val="000000"/>
      </a:accent4>
      <a:accent5>
        <a:srgbClr val="ADE2E2"/>
      </a:accent5>
      <a:accent6>
        <a:srgbClr val="8EB0C3"/>
      </a:accent6>
      <a:hlink>
        <a:srgbClr val="006666"/>
      </a:hlink>
      <a:folHlink>
        <a:srgbClr val="007F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MSL-logo-colors</Template>
  <TotalTime>2741</TotalTime>
  <Words>3545</Words>
  <Application>Microsoft Office PowerPoint</Application>
  <PresentationFormat>On-screen Show (4:3)</PresentationFormat>
  <Paragraphs>224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MSL-logo-colors</vt:lpstr>
      <vt:lpstr>Maine State Library Interviewing Skills 101</vt:lpstr>
      <vt:lpstr>Pre Interview Tasks</vt:lpstr>
      <vt:lpstr>Do Your Homework</vt:lpstr>
      <vt:lpstr>Preparing for the Interview</vt:lpstr>
      <vt:lpstr>Body Language</vt:lpstr>
      <vt:lpstr>Phone Interviews</vt:lpstr>
      <vt:lpstr>Phone interview (cont.)</vt:lpstr>
      <vt:lpstr>Video Conferencing Interview</vt:lpstr>
      <vt:lpstr>Typical questions</vt:lpstr>
      <vt:lpstr>Questions to ask them</vt:lpstr>
      <vt:lpstr>Take the time to say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Skills 101</dc:title>
  <dc:subject> Interviewing for jobs</dc:subject>
  <dc:creator>Patrick Therrien</dc:creator>
  <cp:keywords>interview interviewing jobs</cp:keywords>
  <cp:lastModifiedBy>Admin</cp:lastModifiedBy>
  <cp:revision>325</cp:revision>
  <dcterms:created xsi:type="dcterms:W3CDTF">2011-04-04T12:47:04Z</dcterms:created>
  <dcterms:modified xsi:type="dcterms:W3CDTF">2011-08-26T16:04:46Z</dcterms:modified>
</cp:coreProperties>
</file>