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68" r:id="rId5"/>
    <p:sldId id="269" r:id="rId6"/>
    <p:sldId id="270" r:id="rId7"/>
    <p:sldId id="273" r:id="rId8"/>
    <p:sldId id="274" r:id="rId9"/>
    <p:sldId id="275" r:id="rId10"/>
    <p:sldId id="276" r:id="rId11"/>
    <p:sldId id="257" r:id="rId12"/>
    <p:sldId id="277" r:id="rId13"/>
    <p:sldId id="258" r:id="rId14"/>
    <p:sldId id="259" r:id="rId15"/>
    <p:sldId id="278" r:id="rId16"/>
    <p:sldId id="279" r:id="rId17"/>
    <p:sldId id="260" r:id="rId18"/>
    <p:sldId id="280" r:id="rId19"/>
    <p:sldId id="261" r:id="rId20"/>
    <p:sldId id="303" r:id="rId21"/>
    <p:sldId id="290" r:id="rId22"/>
    <p:sldId id="291" r:id="rId23"/>
    <p:sldId id="292" r:id="rId24"/>
    <p:sldId id="293" r:id="rId25"/>
    <p:sldId id="262" r:id="rId26"/>
    <p:sldId id="281" r:id="rId27"/>
    <p:sldId id="282" r:id="rId28"/>
    <p:sldId id="284" r:id="rId29"/>
    <p:sldId id="285" r:id="rId30"/>
    <p:sldId id="286" r:id="rId31"/>
    <p:sldId id="263" r:id="rId32"/>
    <p:sldId id="266" r:id="rId33"/>
    <p:sldId id="304" r:id="rId34"/>
    <p:sldId id="287" r:id="rId35"/>
    <p:sldId id="267" r:id="rId36"/>
    <p:sldId id="294" r:id="rId37"/>
    <p:sldId id="300" r:id="rId38"/>
    <p:sldId id="299" r:id="rId39"/>
    <p:sldId id="296" r:id="rId40"/>
    <p:sldId id="297" r:id="rId41"/>
    <p:sldId id="298" r:id="rId42"/>
    <p:sldId id="289" r:id="rId43"/>
    <p:sldId id="301" r:id="rId44"/>
    <p:sldId id="302" r:id="rId45"/>
    <p:sldId id="283" r:id="rId46"/>
    <p:sldId id="30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86FF"/>
    <a:srgbClr val="FFD634"/>
    <a:srgbClr val="178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E5D33-72F1-4E14-862E-D0B4EDFB2BFC}" v="13001" dt="2019-09-17T14:18:17.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68367" autoAdjust="0"/>
  </p:normalViewPr>
  <p:slideViewPr>
    <p:cSldViewPr>
      <p:cViewPr varScale="1">
        <p:scale>
          <a:sx n="81" d="100"/>
          <a:sy n="81" d="100"/>
        </p:scale>
        <p:origin x="264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EA0D2-8398-4B52-858F-89248F2B46F7}" type="datetimeFigureOut">
              <a:rPr lang="en-US" smtClean="0"/>
              <a:t>9/19/19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0CEDF-09BD-4BAF-A3D7-7CB261F496A1}" type="slidenum">
              <a:rPr lang="en-US" smtClean="0"/>
              <a:t>‹#›</a:t>
            </a:fld>
            <a:endParaRPr lang="en-US"/>
          </a:p>
        </p:txBody>
      </p:sp>
    </p:spTree>
    <p:extLst>
      <p:ext uri="{BB962C8B-B14F-4D97-AF65-F5344CB8AC3E}">
        <p14:creationId xmlns:p14="http://schemas.microsoft.com/office/powerpoint/2010/main" val="326698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gislature.maine.gov/legis/bills/getPDF.asp?paper=SP0389&amp;item=3&amp;snum=129"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Title slide</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a:t>
            </a:fld>
            <a:endParaRPr lang="en-US"/>
          </a:p>
        </p:txBody>
      </p:sp>
    </p:spTree>
    <p:extLst>
      <p:ext uri="{BB962C8B-B14F-4D97-AF65-F5344CB8AC3E}">
        <p14:creationId xmlns:p14="http://schemas.microsoft.com/office/powerpoint/2010/main" val="36933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list of all the pink protocols for 2019, including 2 new protocols (Fever and Pediatric transportation).</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10</a:t>
            </a:fld>
            <a:endParaRPr lang="en-US"/>
          </a:p>
        </p:txBody>
      </p:sp>
    </p:spTree>
    <p:extLst>
      <p:ext uri="{BB962C8B-B14F-4D97-AF65-F5344CB8AC3E}">
        <p14:creationId xmlns:p14="http://schemas.microsoft.com/office/powerpoint/2010/main" val="340674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three changes in the BRUE (Brief Resolved Unexplained Event).  Remember that BRUE is the new term for ALTE (Apparent Life-Threatening Event).  The name was changed at the national level to better cover the condition (Not all events were life-threatening, additionally, the name ALTE created fear for providers and parents).  This first change is merely language as it was repetitious (it is implied that prehospital personnel are doing the assessment).</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11</a:t>
            </a:fld>
            <a:endParaRPr lang="en-US"/>
          </a:p>
        </p:txBody>
      </p:sp>
    </p:spTree>
    <p:extLst>
      <p:ext uri="{BB962C8B-B14F-4D97-AF65-F5344CB8AC3E}">
        <p14:creationId xmlns:p14="http://schemas.microsoft.com/office/powerpoint/2010/main" val="334503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addition to the BRUE protocol is the emphasize on assessing and documenting the condition of the environment the patient is in.  EMS providers have the unique ability to see the patient in their home environment which may shed clues on the causes and/or contributing factors to the event.  This is extremely important to downstream providers and not obtainable from anyone else.</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12</a:t>
            </a:fld>
            <a:endParaRPr lang="en-US"/>
          </a:p>
        </p:txBody>
      </p:sp>
    </p:spTree>
    <p:extLst>
      <p:ext uri="{BB962C8B-B14F-4D97-AF65-F5344CB8AC3E}">
        <p14:creationId xmlns:p14="http://schemas.microsoft.com/office/powerpoint/2010/main" val="54658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cases of suspected BRUE, evaluation at a hospital is of utmost importance.  EMS providers must not assume it was a one-time event or a panicky new parent. </a:t>
            </a:r>
            <a:r>
              <a:rPr lang="en-US" sz="1200" i="1" kern="1200" dirty="0">
                <a:solidFill>
                  <a:schemeClr val="tx1"/>
                </a:solidFill>
                <a:effectLst/>
                <a:latin typeface="+mn-lt"/>
                <a:ea typeface="+mn-ea"/>
                <a:cs typeface="+mn-cs"/>
              </a:rPr>
              <a:t>Emphasize that providers should not “brush off” that a child is fine in appearance upon their arrival.  Do not write it off as “they must be a new or overprotective parent”.  Devasting results may occur in cases of non-transport.</a:t>
            </a:r>
            <a:r>
              <a:rPr lang="en-US" sz="1200" kern="1200" dirty="0">
                <a:solidFill>
                  <a:schemeClr val="tx1"/>
                </a:solidFill>
                <a:effectLst/>
                <a:latin typeface="+mn-lt"/>
                <a:ea typeface="+mn-ea"/>
                <a:cs typeface="+mn-cs"/>
              </a:rPr>
              <a:t> Evidence shows that over 50% of BRUE incidents require hospital admission and further work-up (</a:t>
            </a:r>
            <a:r>
              <a:rPr lang="en-US" sz="1200" i="1" kern="1200" dirty="0">
                <a:solidFill>
                  <a:schemeClr val="tx1"/>
                </a:solidFill>
                <a:effectLst/>
                <a:latin typeface="+mn-lt"/>
                <a:ea typeface="+mn-ea"/>
                <a:cs typeface="+mn-cs"/>
              </a:rPr>
              <a:t>Hall, K., et al. (2005). Evaluation and management of apparent life-threatening events in children. Am Fam Physician; 71(12): 2301-8). </a:t>
            </a:r>
            <a:r>
              <a:rPr lang="en-US" sz="1200" kern="1200" dirty="0">
                <a:solidFill>
                  <a:schemeClr val="tx1"/>
                </a:solidFill>
                <a:effectLst/>
                <a:latin typeface="+mn-lt"/>
                <a:ea typeface="+mn-ea"/>
                <a:cs typeface="+mn-cs"/>
              </a:rPr>
              <a:t>  Studies also show BRUE occurrence in up to 6% of patients under 2 years of age, with a mortality rate of 1 in 10 </a:t>
            </a:r>
            <a:r>
              <a:rPr lang="en-US" sz="1200" i="1" kern="1200" dirty="0">
                <a:solidFill>
                  <a:schemeClr val="tx1"/>
                </a:solidFill>
                <a:effectLst/>
                <a:latin typeface="+mn-lt"/>
                <a:ea typeface="+mn-ea"/>
                <a:cs typeface="+mn-cs"/>
              </a:rPr>
              <a:t>(Carolan, Windle, Sharma &amp; </a:t>
            </a:r>
            <a:r>
              <a:rPr lang="en-US" sz="1200" i="1" kern="1200" dirty="0" err="1">
                <a:solidFill>
                  <a:schemeClr val="tx1"/>
                </a:solidFill>
                <a:effectLst/>
                <a:latin typeface="+mn-lt"/>
                <a:ea typeface="+mn-ea"/>
                <a:cs typeface="+mn-cs"/>
              </a:rPr>
              <a:t>McColley</a:t>
            </a:r>
            <a:r>
              <a:rPr lang="en-US" sz="1200" i="1" kern="1200" dirty="0">
                <a:solidFill>
                  <a:schemeClr val="tx1"/>
                </a:solidFill>
                <a:effectLst/>
                <a:latin typeface="+mn-lt"/>
                <a:ea typeface="+mn-ea"/>
                <a:cs typeface="+mn-cs"/>
              </a:rPr>
              <a:t>, 2019).</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13</a:t>
            </a:fld>
            <a:endParaRPr lang="en-US"/>
          </a:p>
        </p:txBody>
      </p:sp>
    </p:spTree>
    <p:extLst>
      <p:ext uri="{BB962C8B-B14F-4D97-AF65-F5344CB8AC3E}">
        <p14:creationId xmlns:p14="http://schemas.microsoft.com/office/powerpoint/2010/main" val="140910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slides reference stridor in the pediatric patient.  This slide emphasizes that if, with OLMC, a paramedic opts to use </a:t>
            </a:r>
            <a:r>
              <a:rPr lang="en-US" sz="1200" kern="1200" dirty="0" err="1">
                <a:solidFill>
                  <a:schemeClr val="tx1"/>
                </a:solidFill>
                <a:effectLst/>
                <a:latin typeface="+mn-lt"/>
                <a:ea typeface="+mn-ea"/>
                <a:cs typeface="+mn-cs"/>
              </a:rPr>
              <a:t>EPINEPHrine</a:t>
            </a:r>
            <a:r>
              <a:rPr lang="en-US" sz="1200" kern="1200" dirty="0">
                <a:solidFill>
                  <a:schemeClr val="tx1"/>
                </a:solidFill>
                <a:effectLst/>
                <a:latin typeface="+mn-lt"/>
                <a:ea typeface="+mn-ea"/>
                <a:cs typeface="+mn-cs"/>
              </a:rPr>
              <a:t> to treat the stridor, it must be nebulized (hence the boldface). </a:t>
            </a:r>
            <a:r>
              <a:rPr lang="en-US" sz="1200" i="1" kern="1200" dirty="0">
                <a:solidFill>
                  <a:schemeClr val="tx1"/>
                </a:solidFill>
                <a:effectLst/>
                <a:latin typeface="+mn-lt"/>
                <a:ea typeface="+mn-ea"/>
                <a:cs typeface="+mn-cs"/>
              </a:rPr>
              <a:t>. If racemic </a:t>
            </a:r>
            <a:r>
              <a:rPr lang="en-US" sz="1200" i="1" kern="1200" dirty="0" err="1">
                <a:solidFill>
                  <a:schemeClr val="tx1"/>
                </a:solidFill>
                <a:effectLst/>
                <a:latin typeface="+mn-lt"/>
                <a:ea typeface="+mn-ea"/>
                <a:cs typeface="+mn-cs"/>
              </a:rPr>
              <a:t>EPINEPHrine</a:t>
            </a:r>
            <a:r>
              <a:rPr lang="en-US" sz="1200" i="1" kern="1200" dirty="0">
                <a:solidFill>
                  <a:schemeClr val="tx1"/>
                </a:solidFill>
                <a:effectLst/>
                <a:latin typeface="+mn-lt"/>
                <a:ea typeface="+mn-ea"/>
                <a:cs typeface="+mn-cs"/>
              </a:rPr>
              <a:t> is available, it may be used instead of the </a:t>
            </a:r>
            <a:r>
              <a:rPr lang="en-US" sz="1200" i="1" kern="1200" dirty="0" err="1">
                <a:solidFill>
                  <a:schemeClr val="tx1"/>
                </a:solidFill>
                <a:effectLst/>
                <a:latin typeface="+mn-lt"/>
                <a:ea typeface="+mn-ea"/>
                <a:cs typeface="+mn-cs"/>
              </a:rPr>
              <a:t>EPINEPHrine</a:t>
            </a:r>
            <a:r>
              <a:rPr lang="en-US" sz="1200" i="1" kern="1200" dirty="0">
                <a:solidFill>
                  <a:schemeClr val="tx1"/>
                </a:solidFill>
                <a:effectLst/>
                <a:latin typeface="+mn-lt"/>
                <a:ea typeface="+mn-ea"/>
                <a:cs typeface="+mn-cs"/>
              </a:rPr>
              <a:t> 1mg/ml.  The dose of racemic </a:t>
            </a:r>
            <a:r>
              <a:rPr lang="en-US" sz="1200" i="1" kern="1200" dirty="0" err="1">
                <a:solidFill>
                  <a:schemeClr val="tx1"/>
                </a:solidFill>
                <a:effectLst/>
                <a:latin typeface="+mn-lt"/>
                <a:ea typeface="+mn-ea"/>
                <a:cs typeface="+mn-cs"/>
              </a:rPr>
              <a:t>EPINEPHrine</a:t>
            </a:r>
            <a:r>
              <a:rPr lang="en-US" sz="1200" i="1" kern="1200" dirty="0">
                <a:solidFill>
                  <a:schemeClr val="tx1"/>
                </a:solidFill>
                <a:effectLst/>
                <a:latin typeface="+mn-lt"/>
                <a:ea typeface="+mn-ea"/>
                <a:cs typeface="+mn-cs"/>
              </a:rPr>
              <a:t> is 0.5mg mixed in 2ml normal saline and nebulized.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safety measure, the MDPB has also removed 1:1000 and 1:10000 throughout the protocols as they look similar, and better, and safer, practice is the use of concentrations (in this case 1mg/ml).</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14</a:t>
            </a:fld>
            <a:endParaRPr lang="en-US"/>
          </a:p>
        </p:txBody>
      </p:sp>
    </p:spTree>
    <p:extLst>
      <p:ext uri="{BB962C8B-B14F-4D97-AF65-F5344CB8AC3E}">
        <p14:creationId xmlns:p14="http://schemas.microsoft.com/office/powerpoint/2010/main" val="12245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dexamethasone is part of the current protocols</a:t>
            </a:r>
            <a:r>
              <a:rPr lang="en-US" sz="1200" kern="1200" baseline="300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Emphasize that although the medication is not new for paramedic providers, this indication, as well as the possibility of PO administration is.  This is the ONLY Maine EMS  IV/IM/IO medication that can be administered orally, and only to this patient subset)</a:t>
            </a:r>
            <a:r>
              <a:rPr lang="en-US" sz="1200" kern="1200" dirty="0">
                <a:solidFill>
                  <a:schemeClr val="tx1"/>
                </a:solidFill>
                <a:effectLst/>
                <a:latin typeface="+mn-lt"/>
                <a:ea typeface="+mn-ea"/>
                <a:cs typeface="+mn-cs"/>
              </a:rPr>
              <a:t>, it was not used for pediatric stridor.  This addition is new and the dose is 0.6 mg/kg PO/IV/IM/IO x1 (MAX dose 10mg).  Use is done as an option with OLMC.  An important part of this addition is that the option exists to administer the dexamethasone orally (PO).  The dose is the same and may be diluted with drinking water.  This is the </a:t>
            </a:r>
            <a:r>
              <a:rPr lang="en-US" sz="1200" u="sng"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IV medication that can administered orally, and </a:t>
            </a:r>
            <a:r>
              <a:rPr lang="en-US" sz="1200" u="sng"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in this protocol.</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15</a:t>
            </a:fld>
            <a:endParaRPr lang="en-US"/>
          </a:p>
        </p:txBody>
      </p:sp>
    </p:spTree>
    <p:extLst>
      <p:ext uri="{BB962C8B-B14F-4D97-AF65-F5344CB8AC3E}">
        <p14:creationId xmlns:p14="http://schemas.microsoft.com/office/powerpoint/2010/main" val="424782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protocol on Neonatal and Young Child Fever is new for 2019.  The goal is to help identify and treat those patients who may be at risk for sepsis.</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16</a:t>
            </a:fld>
            <a:endParaRPr lang="en-US"/>
          </a:p>
        </p:txBody>
      </p:sp>
    </p:spTree>
    <p:extLst>
      <p:ext uri="{BB962C8B-B14F-4D97-AF65-F5344CB8AC3E}">
        <p14:creationId xmlns:p14="http://schemas.microsoft.com/office/powerpoint/2010/main" val="103708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cases, sepsis may not be present, but the patient has a serious bacterial infection instead.  This may be nearly impossible to distinguish, b </a:t>
            </a:r>
            <a:r>
              <a:rPr lang="en-US" sz="1200" kern="1200" dirty="0" err="1">
                <a:solidFill>
                  <a:schemeClr val="tx1"/>
                </a:solidFill>
                <a:effectLst/>
                <a:latin typeface="+mn-lt"/>
                <a:ea typeface="+mn-ea"/>
                <a:cs typeface="+mn-cs"/>
              </a:rPr>
              <a:t>ut</a:t>
            </a:r>
            <a:r>
              <a:rPr lang="en-US" sz="1200" kern="1200" dirty="0">
                <a:solidFill>
                  <a:schemeClr val="tx1"/>
                </a:solidFill>
                <a:effectLst/>
                <a:latin typeface="+mn-lt"/>
                <a:ea typeface="+mn-ea"/>
                <a:cs typeface="+mn-cs"/>
              </a:rPr>
              <a:t> the treatment, and need for hospitalizations remains the same.  In neonates, it is notable that 100% of neonates presenting with any fever will be admitted to the hospital.</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17</a:t>
            </a:fld>
            <a:endParaRPr lang="en-US"/>
          </a:p>
        </p:txBody>
      </p:sp>
    </p:spTree>
    <p:extLst>
      <p:ext uri="{BB962C8B-B14F-4D97-AF65-F5344CB8AC3E}">
        <p14:creationId xmlns:p14="http://schemas.microsoft.com/office/powerpoint/2010/main" val="100253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protocol is aimed at those patients less than 90 days old and have either a fever greater or equal to 38.0°C (100.4°F) or a temperature less than 35.0°C (95.0°F).  This temperature can be measured by any route and is equally valid whether measured by the EMS provider, another healthcare provider or a parent/guardian.  This fever may be the only clinical sign present for the patient and may otherwise have normal appearances and vital signs.  With a 20% rate of serious infections, all patients presenting with a fever at this age should be transported for evaluation at any emergency department.</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18</a:t>
            </a:fld>
            <a:endParaRPr lang="en-US"/>
          </a:p>
        </p:txBody>
      </p:sp>
    </p:spTree>
    <p:extLst>
      <p:ext uri="{BB962C8B-B14F-4D97-AF65-F5344CB8AC3E}">
        <p14:creationId xmlns:p14="http://schemas.microsoft.com/office/powerpoint/2010/main" val="3758271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thorough history of this patient is critical for management of the pediatric patient presenting with a fever.  This history should be both verbally relayed to the receiving hospital, as well as documented in the patient care report.</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19</a:t>
            </a:fld>
            <a:endParaRPr lang="en-US"/>
          </a:p>
        </p:txBody>
      </p:sp>
    </p:spTree>
    <p:extLst>
      <p:ext uri="{BB962C8B-B14F-4D97-AF65-F5344CB8AC3E}">
        <p14:creationId xmlns:p14="http://schemas.microsoft.com/office/powerpoint/2010/main" val="306076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Biggest change is the reduction in number of slides, focusing on truly specific pediatric issues.  If treatments were very close to adult treatments, the protocols were combined into a condition/complaint-based protocols rather than an age-based protocol.</a:t>
            </a:r>
            <a:r>
              <a:rPr lang="en-US" sz="1200" kern="1200" baseline="300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(This may be a challenge for some providers but we expect an easier flow of treatment protocols once this style is used a few times</a:t>
            </a:r>
            <a:r>
              <a:rPr lang="en-US" dirty="0"/>
              <a:t>).</a:t>
            </a:r>
          </a:p>
        </p:txBody>
      </p:sp>
      <p:sp>
        <p:nvSpPr>
          <p:cNvPr id="4" name="Slide Number Placeholder 3"/>
          <p:cNvSpPr>
            <a:spLocks noGrp="1"/>
          </p:cNvSpPr>
          <p:nvPr>
            <p:ph type="sldNum" sz="quarter" idx="5"/>
          </p:nvPr>
        </p:nvSpPr>
        <p:spPr/>
        <p:txBody>
          <a:bodyPr/>
          <a:lstStyle/>
          <a:p>
            <a:fld id="{7860CEDF-09BD-4BAF-A3D7-7CB261F496A1}" type="slidenum">
              <a:rPr lang="en-US" smtClean="0"/>
              <a:t>2</a:t>
            </a:fld>
            <a:endParaRPr lang="en-US"/>
          </a:p>
        </p:txBody>
      </p:sp>
    </p:spTree>
    <p:extLst>
      <p:ext uri="{BB962C8B-B14F-4D97-AF65-F5344CB8AC3E}">
        <p14:creationId xmlns:p14="http://schemas.microsoft.com/office/powerpoint/2010/main" val="604013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In addition to the history, a thorough assessment of the patient’s current condition must be conducted.  The four main components are:</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Appearance (muscle tone, </a:t>
            </a:r>
            <a:r>
              <a:rPr lang="en-US" sz="1200" kern="1200" dirty="0" err="1">
                <a:solidFill>
                  <a:schemeClr val="tx1"/>
                </a:solidFill>
                <a:effectLst/>
                <a:latin typeface="+mn-lt"/>
                <a:ea typeface="+mn-ea"/>
                <a:cs typeface="+mn-cs"/>
              </a:rPr>
              <a:t>interactiveness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consolability</a:t>
            </a:r>
            <a:r>
              <a:rPr lang="en-US" sz="1200" kern="1200" dirty="0">
                <a:solidFill>
                  <a:schemeClr val="tx1"/>
                </a:solidFill>
                <a:effectLst/>
                <a:latin typeface="+mn-lt"/>
                <a:ea typeface="+mn-ea"/>
                <a:cs typeface="+mn-cs"/>
              </a:rPr>
              <a:t>, gaze &amp; cry)</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Work of breathing (abnormal noises/position, retractions, flaring, pallor, mottling, cyanosis</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Signs of dehydration</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Evaluate for any signs of shock</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20</a:t>
            </a:fld>
            <a:endParaRPr lang="en-US"/>
          </a:p>
        </p:txBody>
      </p:sp>
    </p:spTree>
    <p:extLst>
      <p:ext uri="{BB962C8B-B14F-4D97-AF65-F5344CB8AC3E}">
        <p14:creationId xmlns:p14="http://schemas.microsoft.com/office/powerpoint/2010/main" val="96595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The overall goal of this protocol is to guide providers in answering the assessment question of “Is this child septic?”.  Key findings center on the presence of 2 or more of the following: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Temp. &lt; 96.8°F or &gt; 101°F</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Heart rate above 90/minute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Respiratory rate above 20/minute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Systolic BP less than 90 mmHg or Mean Arterial Pressure (MAP) less than 65 mmHg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New onset altered mental status OR increasing mental status change with previous altered mental status.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Serum lactate (if available) greater than 2 mmol/L</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Mottling, Cap refill less than 1 sec OR greater than 3 seconds</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21</a:t>
            </a:fld>
            <a:endParaRPr lang="en-US"/>
          </a:p>
        </p:txBody>
      </p:sp>
    </p:spTree>
    <p:extLst>
      <p:ext uri="{BB962C8B-B14F-4D97-AF65-F5344CB8AC3E}">
        <p14:creationId xmlns:p14="http://schemas.microsoft.com/office/powerpoint/2010/main" val="3674222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Childbirth protocol added the statement “Evaluate for crowning/imminent delivery” to emphasize to providers the importance of a medical assessment for this, as opposed to merely the question to the mother.</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22</a:t>
            </a:fld>
            <a:endParaRPr lang="en-US"/>
          </a:p>
        </p:txBody>
      </p:sp>
    </p:spTree>
    <p:extLst>
      <p:ext uri="{BB962C8B-B14F-4D97-AF65-F5344CB8AC3E}">
        <p14:creationId xmlns:p14="http://schemas.microsoft.com/office/powerpoint/2010/main" val="999749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case of an umbilical cord prolapse prior to delivery of the infant, recall that the risk is that the umbilical cord is essentially pinched/clamped off between the body of the infant and the birth canal.  In these cases, death of the infant is imminent.  Providers must use their fingers to create space for umbilical blood flow.  The goal is to achieve palpable, and continuous pulsations in the cord, indicating blood flow has been restored and maintained.  Additionally, any presenting part of the umbilical cord must be kept warm and moist.</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23</a:t>
            </a:fld>
            <a:endParaRPr lang="en-US"/>
          </a:p>
        </p:txBody>
      </p:sp>
    </p:spTree>
    <p:extLst>
      <p:ext uri="{BB962C8B-B14F-4D97-AF65-F5344CB8AC3E}">
        <p14:creationId xmlns:p14="http://schemas.microsoft.com/office/powerpoint/2010/main" val="2566525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event of a cord wrapped around the neck of a newborn during delivery, the EMS provider must slip the cord over the neck of the infant during the delivery process.  In approximately 8% of the cases of a nuchal cord, the cord is wrapped around the neck twice.  Given this, the provider must ensure both loops are removed from around the neck.</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24</a:t>
            </a:fld>
            <a:endParaRPr lang="en-US"/>
          </a:p>
        </p:txBody>
      </p:sp>
    </p:spTree>
    <p:extLst>
      <p:ext uri="{BB962C8B-B14F-4D97-AF65-F5344CB8AC3E}">
        <p14:creationId xmlns:p14="http://schemas.microsoft.com/office/powerpoint/2010/main" val="906362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clarification of when to clamp and cut the cord</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25</a:t>
            </a:fld>
            <a:endParaRPr lang="en-US"/>
          </a:p>
        </p:txBody>
      </p:sp>
    </p:spTree>
    <p:extLst>
      <p:ext uri="{BB962C8B-B14F-4D97-AF65-F5344CB8AC3E}">
        <p14:creationId xmlns:p14="http://schemas.microsoft.com/office/powerpoint/2010/main" val="2321827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cases where EMS arrives after the delivery of a newborn, the steps of warm, dry and stimulate should still be conducted.  Assuming the newborn had this done prior to EMS arrival may lead to poor outcomes for the newborn.</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26</a:t>
            </a:fld>
            <a:endParaRPr lang="en-US"/>
          </a:p>
        </p:txBody>
      </p:sp>
    </p:spTree>
    <p:extLst>
      <p:ext uri="{BB962C8B-B14F-4D97-AF65-F5344CB8AC3E}">
        <p14:creationId xmlns:p14="http://schemas.microsoft.com/office/powerpoint/2010/main" val="1117835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Clarification only</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27</a:t>
            </a:fld>
            <a:endParaRPr lang="en-US"/>
          </a:p>
        </p:txBody>
      </p:sp>
    </p:spTree>
    <p:extLst>
      <p:ext uri="{BB962C8B-B14F-4D97-AF65-F5344CB8AC3E}">
        <p14:creationId xmlns:p14="http://schemas.microsoft.com/office/powerpoint/2010/main" val="3252150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Protocols that had no changes for 2019</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28</a:t>
            </a:fld>
            <a:endParaRPr lang="en-US"/>
          </a:p>
        </p:txBody>
      </p:sp>
    </p:spTree>
    <p:extLst>
      <p:ext uri="{BB962C8B-B14F-4D97-AF65-F5344CB8AC3E}">
        <p14:creationId xmlns:p14="http://schemas.microsoft.com/office/powerpoint/2010/main" val="2372927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Maine EMS has implemented a change to the use of cuffed ET tubes for all ages.  Previous education emphasized the use of uncuffed tubes for this population, but studies over the past decade has shown that the benefits of the use of a cuffed ET tubes are significant.  Use of cuffed tubes has shown to have less air leakage, allows for higher pressures for lung inflation, and has less potential to move in the airway.  Cuffs should be inflated with an amount of air to make the pilot bulb firm to the touch, but not overinflated.  Because of the variations of tracheal diameter, the volume will vary but should never exceed 10-12 ml of volume instilled.</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29</a:t>
            </a:fld>
            <a:endParaRPr lang="en-US"/>
          </a:p>
        </p:txBody>
      </p:sp>
    </p:spTree>
    <p:extLst>
      <p:ext uri="{BB962C8B-B14F-4D97-AF65-F5344CB8AC3E}">
        <p14:creationId xmlns:p14="http://schemas.microsoft.com/office/powerpoint/2010/main" val="60246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pediatric and adult coma protocols are great examples of similarity and unnecessary duplication.  The only difference between the two slides are the caveats at the beginning of the adult coma, and the note of not administering naloxone to a neonate is at the top of the pediatric protocol and near the bottom of the adult protocol.  Other than page referrals (which now match), there are no other differences.</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3</a:t>
            </a:fld>
            <a:endParaRPr lang="en-US"/>
          </a:p>
        </p:txBody>
      </p:sp>
    </p:spTree>
    <p:extLst>
      <p:ext uri="{BB962C8B-B14F-4D97-AF65-F5344CB8AC3E}">
        <p14:creationId xmlns:p14="http://schemas.microsoft.com/office/powerpoint/2010/main" val="4293506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Cuffs should be inflated with an amount of air to make the pilot bulb firm to the touch, but not overinflated.  Because of the variations of tracheal diameter, the volume will vary but should never exceed 10-12 ml of volume instilled.</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30</a:t>
            </a:fld>
            <a:endParaRPr lang="en-US"/>
          </a:p>
        </p:txBody>
      </p:sp>
    </p:spTree>
    <p:extLst>
      <p:ext uri="{BB962C8B-B14F-4D97-AF65-F5344CB8AC3E}">
        <p14:creationId xmlns:p14="http://schemas.microsoft.com/office/powerpoint/2010/main" val="652656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of the change to cuffed ET tubes, the formula reflects the AHA formula for cuffed ET tubes</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31</a:t>
            </a:fld>
            <a:endParaRPr lang="en-US"/>
          </a:p>
        </p:txBody>
      </p:sp>
    </p:spTree>
    <p:extLst>
      <p:ext uri="{BB962C8B-B14F-4D97-AF65-F5344CB8AC3E}">
        <p14:creationId xmlns:p14="http://schemas.microsoft.com/office/powerpoint/2010/main" val="346634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often seek further guidance on how to secure pediatric patients during transport, and this protocol can help provide further information.  Local training, education and practice are key to successfully securing a child during transport.</a:t>
            </a:r>
          </a:p>
        </p:txBody>
      </p:sp>
      <p:sp>
        <p:nvSpPr>
          <p:cNvPr id="4" name="Slide Number Placeholder 3"/>
          <p:cNvSpPr>
            <a:spLocks noGrp="1"/>
          </p:cNvSpPr>
          <p:nvPr>
            <p:ph type="sldNum" sz="quarter" idx="5"/>
          </p:nvPr>
        </p:nvSpPr>
        <p:spPr/>
        <p:txBody>
          <a:bodyPr/>
          <a:lstStyle/>
          <a:p>
            <a:fld id="{7860CEDF-09BD-4BAF-A3D7-7CB261F496A1}" type="slidenum">
              <a:rPr lang="en-US" smtClean="0"/>
              <a:t>32</a:t>
            </a:fld>
            <a:endParaRPr lang="en-US"/>
          </a:p>
        </p:txBody>
      </p:sp>
    </p:spTree>
    <p:extLst>
      <p:ext uri="{BB962C8B-B14F-4D97-AF65-F5344CB8AC3E}">
        <p14:creationId xmlns:p14="http://schemas.microsoft.com/office/powerpoint/2010/main" val="2440262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Statute can be located at  </a:t>
            </a:r>
            <a:r>
              <a:rPr lang="en-US" dirty="0">
                <a:hlinkClick r:id="rId3"/>
              </a:rPr>
              <a:t>https://legislature.maine.gov/legis/bills/getPDF.asp?paper=SP0389&amp;item=3&amp;snum=129</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33</a:t>
            </a:fld>
            <a:endParaRPr lang="en-US"/>
          </a:p>
        </p:txBody>
      </p:sp>
    </p:spTree>
    <p:extLst>
      <p:ext uri="{BB962C8B-B14F-4D97-AF65-F5344CB8AC3E}">
        <p14:creationId xmlns:p14="http://schemas.microsoft.com/office/powerpoint/2010/main" val="3322154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brief summary of the laws effecting 9/19/19 as they apply to passenger vehicles.  Recall there are no Maine laws regarding patients in the back of the ambulance, but are protocols and best practices to minimize injuries from motor vehicle crashes</a:t>
            </a:r>
          </a:p>
        </p:txBody>
      </p:sp>
      <p:sp>
        <p:nvSpPr>
          <p:cNvPr id="4" name="Slide Number Placeholder 3"/>
          <p:cNvSpPr>
            <a:spLocks noGrp="1"/>
          </p:cNvSpPr>
          <p:nvPr>
            <p:ph type="sldNum" sz="quarter" idx="5"/>
          </p:nvPr>
        </p:nvSpPr>
        <p:spPr/>
        <p:txBody>
          <a:bodyPr/>
          <a:lstStyle/>
          <a:p>
            <a:fld id="{7860CEDF-09BD-4BAF-A3D7-7CB261F496A1}" type="slidenum">
              <a:rPr lang="en-US" smtClean="0"/>
              <a:t>34</a:t>
            </a:fld>
            <a:endParaRPr lang="en-US"/>
          </a:p>
        </p:txBody>
      </p:sp>
    </p:spTree>
    <p:extLst>
      <p:ext uri="{BB962C8B-B14F-4D97-AF65-F5344CB8AC3E}">
        <p14:creationId xmlns:p14="http://schemas.microsoft.com/office/powerpoint/2010/main" val="4175370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NHTSA is seeking to crash test devices, but has not yet been allocated money to do so.  There is a list of devices that are available on the NHSTA website, as well as on the Maine EMS-C Resources page of the Maine EMS website.</a:t>
            </a:r>
          </a:p>
        </p:txBody>
      </p:sp>
      <p:sp>
        <p:nvSpPr>
          <p:cNvPr id="4" name="Slide Number Placeholder 3"/>
          <p:cNvSpPr>
            <a:spLocks noGrp="1"/>
          </p:cNvSpPr>
          <p:nvPr>
            <p:ph type="sldNum" sz="quarter" idx="5"/>
          </p:nvPr>
        </p:nvSpPr>
        <p:spPr/>
        <p:txBody>
          <a:bodyPr/>
          <a:lstStyle/>
          <a:p>
            <a:fld id="{7860CEDF-09BD-4BAF-A3D7-7CB261F496A1}" type="slidenum">
              <a:rPr lang="en-US" smtClean="0"/>
              <a:t>35</a:t>
            </a:fld>
            <a:endParaRPr lang="en-US"/>
          </a:p>
        </p:txBody>
      </p:sp>
    </p:spTree>
    <p:extLst>
      <p:ext uri="{BB962C8B-B14F-4D97-AF65-F5344CB8AC3E}">
        <p14:creationId xmlns:p14="http://schemas.microsoft.com/office/powerpoint/2010/main" val="3638284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cases where the child is not the patient (such as when the parent or guardian has a medical emergency and no one to take over care of the child), best practice to is place the child in a car seat in a different passenger vehicle and not in the ambulance (potential distraction to EMS vehicle operator or care provider).  Alternates are listed.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NEVER place the child in a lap or allow to be held as this is the single most dangerous method of transport.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Additionally, rear facing car seats should NEVER be placed on the captains chair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strength and design of rear facing car seats is based upon the car seat facing the rear of the vehicle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correctly protect the infant in rear facing car seats, it is critical that the vehicle seat back must be at the foot end of the car seat and is not an option on the captains seat, thus do not use </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36</a:t>
            </a:fld>
            <a:endParaRPr lang="en-US"/>
          </a:p>
        </p:txBody>
      </p:sp>
    </p:spTree>
    <p:extLst>
      <p:ext uri="{BB962C8B-B14F-4D97-AF65-F5344CB8AC3E}">
        <p14:creationId xmlns:p14="http://schemas.microsoft.com/office/powerpoint/2010/main" val="993531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EMS does NOT recommend any particular product, the two pictured are representative examples only.  A list of available devices is found on the Maine EMS-C Resources page on the Maine EMS website.  Providers should conduct regular and in-depth local training based on the device manufacturers instructions.</a:t>
            </a:r>
          </a:p>
          <a:p>
            <a:endParaRPr lang="en-US" dirty="0"/>
          </a:p>
          <a:p>
            <a:r>
              <a:rPr lang="en-US" sz="1200" kern="1200" dirty="0">
                <a:solidFill>
                  <a:schemeClr val="tx1"/>
                </a:solidFill>
                <a:effectLst/>
                <a:latin typeface="+mn-lt"/>
                <a:ea typeface="+mn-ea"/>
                <a:cs typeface="+mn-cs"/>
              </a:rPr>
              <a:t>NEVER place the child in a lap or allow to be held as this is the single most dangerous method of transport.  Additionally, rear facing car seats should NEVER be placed on the captains chair as the strength and design of rear facing car seats is based on facing to the back of the vehicle with a seat back at the foot end of the car seat (and not behind the head as would be the case in this position)</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37</a:t>
            </a:fld>
            <a:endParaRPr lang="en-US"/>
          </a:p>
        </p:txBody>
      </p:sp>
    </p:spTree>
    <p:extLst>
      <p:ext uri="{BB962C8B-B14F-4D97-AF65-F5344CB8AC3E}">
        <p14:creationId xmlns:p14="http://schemas.microsoft.com/office/powerpoint/2010/main" val="1097978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Maine EMS does NOT recommend any particular product, the two pictured are representative examples only.  A list of available devices is found on the Maine EMS-C Resources page on the Maine EMS website.  Providers should conduct regular and in-depth local training based on the device manufacturers instructions.</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38</a:t>
            </a:fld>
            <a:endParaRPr lang="en-US"/>
          </a:p>
        </p:txBody>
      </p:sp>
    </p:spTree>
    <p:extLst>
      <p:ext uri="{BB962C8B-B14F-4D97-AF65-F5344CB8AC3E}">
        <p14:creationId xmlns:p14="http://schemas.microsoft.com/office/powerpoint/2010/main" val="3068355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Providers may utilize the patients own car seat for transport if they are comfortable with its use and how to secure the device (remember that ambulances are not equipped with LATCH devices (the D ring installed in back seats of passenger vehicles))  The questions must all have a Yes answers to use a car seat involved in a motor vehicle accident</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39</a:t>
            </a:fld>
            <a:endParaRPr lang="en-US"/>
          </a:p>
        </p:txBody>
      </p:sp>
    </p:spTree>
    <p:extLst>
      <p:ext uri="{BB962C8B-B14F-4D97-AF65-F5344CB8AC3E}">
        <p14:creationId xmlns:p14="http://schemas.microsoft.com/office/powerpoint/2010/main" val="3783310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pediatric and adult coma protocols are great examples of similarity and unnecessary duplication.  The only difference between the two slides are the caveats at the beginning of the adult coma, and the note of not administering naloxone to a neonate is at the top of the pediatric protocol and near the bottom of the adult protocol.  Other than page referrals (which now match), there are no other differences.</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4</a:t>
            </a:fld>
            <a:endParaRPr lang="en-US"/>
          </a:p>
        </p:txBody>
      </p:sp>
    </p:spTree>
    <p:extLst>
      <p:ext uri="{BB962C8B-B14F-4D97-AF65-F5344CB8AC3E}">
        <p14:creationId xmlns:p14="http://schemas.microsoft.com/office/powerpoint/2010/main" val="1877711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a different approach, when EMS </a:t>
            </a:r>
            <a:r>
              <a:rPr lang="en-US" sz="1200" kern="1200" dirty="0" err="1">
                <a:solidFill>
                  <a:schemeClr val="tx1"/>
                </a:solidFill>
                <a:effectLst/>
                <a:latin typeface="+mn-lt"/>
                <a:ea typeface="+mn-ea"/>
                <a:cs typeface="+mn-cs"/>
              </a:rPr>
              <a:t>rpvoders</a:t>
            </a:r>
            <a:r>
              <a:rPr lang="en-US" sz="1200" kern="1200" dirty="0">
                <a:solidFill>
                  <a:schemeClr val="tx1"/>
                </a:solidFill>
                <a:effectLst/>
                <a:latin typeface="+mn-lt"/>
                <a:ea typeface="+mn-ea"/>
                <a:cs typeface="+mn-cs"/>
              </a:rPr>
              <a:t> are transporting a mother and recently delivered newborn, allow mother and baby to bond with skin-to-skin contact on scene (as stability and conditions allow), and then explain the safety precautions and transport separately with appropriate care levels for the patients.  Transporting mother holding the newborn is the single most dangerous method and should not be done.  </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40</a:t>
            </a:fld>
            <a:endParaRPr lang="en-US"/>
          </a:p>
        </p:txBody>
      </p:sp>
    </p:spTree>
    <p:extLst>
      <p:ext uri="{BB962C8B-B14F-4D97-AF65-F5344CB8AC3E}">
        <p14:creationId xmlns:p14="http://schemas.microsoft.com/office/powerpoint/2010/main" val="2004116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 use this info as a starting point</a:t>
            </a:r>
          </a:p>
        </p:txBody>
      </p:sp>
      <p:sp>
        <p:nvSpPr>
          <p:cNvPr id="4" name="Slide Number Placeholder 3"/>
          <p:cNvSpPr>
            <a:spLocks noGrp="1"/>
          </p:cNvSpPr>
          <p:nvPr>
            <p:ph type="sldNum" sz="quarter" idx="5"/>
          </p:nvPr>
        </p:nvSpPr>
        <p:spPr/>
        <p:txBody>
          <a:bodyPr/>
          <a:lstStyle/>
          <a:p>
            <a:fld id="{7860CEDF-09BD-4BAF-A3D7-7CB261F496A1}" type="slidenum">
              <a:rPr lang="en-US" smtClean="0"/>
              <a:t>41</a:t>
            </a:fld>
            <a:endParaRPr lang="en-US"/>
          </a:p>
        </p:txBody>
      </p:sp>
    </p:spTree>
    <p:extLst>
      <p:ext uri="{BB962C8B-B14F-4D97-AF65-F5344CB8AC3E}">
        <p14:creationId xmlns:p14="http://schemas.microsoft.com/office/powerpoint/2010/main" val="2819076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relevant white papers on the Maine EMS website for further resources and information.</a:t>
            </a:r>
          </a:p>
        </p:txBody>
      </p:sp>
      <p:sp>
        <p:nvSpPr>
          <p:cNvPr id="4" name="Slide Number Placeholder 3"/>
          <p:cNvSpPr>
            <a:spLocks noGrp="1"/>
          </p:cNvSpPr>
          <p:nvPr>
            <p:ph type="sldNum" sz="quarter" idx="5"/>
          </p:nvPr>
        </p:nvSpPr>
        <p:spPr/>
        <p:txBody>
          <a:bodyPr/>
          <a:lstStyle/>
          <a:p>
            <a:fld id="{7860CEDF-09BD-4BAF-A3D7-7CB261F496A1}" type="slidenum">
              <a:rPr lang="en-US" smtClean="0"/>
              <a:t>42</a:t>
            </a:fld>
            <a:endParaRPr lang="en-US"/>
          </a:p>
        </p:txBody>
      </p:sp>
    </p:spTree>
    <p:extLst>
      <p:ext uri="{BB962C8B-B14F-4D97-AF65-F5344CB8AC3E}">
        <p14:creationId xmlns:p14="http://schemas.microsoft.com/office/powerpoint/2010/main" val="415896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challenges is in the “gray” area of age and weight – does a 150 </a:t>
            </a:r>
            <a:r>
              <a:rPr lang="en-US" sz="1200" kern="1200" dirty="0" err="1">
                <a:solidFill>
                  <a:schemeClr val="tx1"/>
                </a:solidFill>
                <a:effectLst/>
                <a:latin typeface="+mn-lt"/>
                <a:ea typeface="+mn-ea"/>
                <a:cs typeface="+mn-cs"/>
              </a:rPr>
              <a:t>lb</a:t>
            </a:r>
            <a:r>
              <a:rPr lang="en-US" sz="1200" kern="1200" dirty="0">
                <a:solidFill>
                  <a:schemeClr val="tx1"/>
                </a:solidFill>
                <a:effectLst/>
                <a:latin typeface="+mn-lt"/>
                <a:ea typeface="+mn-ea"/>
                <a:cs typeface="+mn-cs"/>
              </a:rPr>
              <a:t> 14 y/o follow the adult or pediatric protocol?  By combining the protocol, it allows providers to have doses and treatment differences immediately available to compare and decide which to follow.</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5</a:t>
            </a:fld>
            <a:endParaRPr lang="en-US"/>
          </a:p>
        </p:txBody>
      </p:sp>
    </p:spTree>
    <p:extLst>
      <p:ext uri="{BB962C8B-B14F-4D97-AF65-F5344CB8AC3E}">
        <p14:creationId xmlns:p14="http://schemas.microsoft.com/office/powerpoint/2010/main" val="279440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new combined adult and pediatric protocol</a:t>
            </a:r>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6</a:t>
            </a:fld>
            <a:endParaRPr lang="en-US"/>
          </a:p>
        </p:txBody>
      </p:sp>
    </p:spTree>
    <p:extLst>
      <p:ext uri="{BB962C8B-B14F-4D97-AF65-F5344CB8AC3E}">
        <p14:creationId xmlns:p14="http://schemas.microsoft.com/office/powerpoint/2010/main" val="360016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combined protocols, the pediatric specific treatments and dosages are emphasized by the presence of the EMS-C teddy bear.</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7</a:t>
            </a:fld>
            <a:endParaRPr lang="en-US"/>
          </a:p>
        </p:txBody>
      </p:sp>
    </p:spTree>
    <p:extLst>
      <p:ext uri="{BB962C8B-B14F-4D97-AF65-F5344CB8AC3E}">
        <p14:creationId xmlns:p14="http://schemas.microsoft.com/office/powerpoint/2010/main" val="3618462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and the next slide are the listing of protocols combined with adult protocols to make one new encompassing protocol for each.  The 2019 section color and page are listed for reference purposes. </a:t>
            </a:r>
            <a:r>
              <a:rPr lang="en-US" dirty="0"/>
              <a:t>Utilizing the index in the 2019 protocols, providers can find the names of the previous protocols and  click to link to the new protocol location.</a:t>
            </a:r>
          </a:p>
        </p:txBody>
      </p:sp>
      <p:sp>
        <p:nvSpPr>
          <p:cNvPr id="4" name="Slide Number Placeholder 3"/>
          <p:cNvSpPr>
            <a:spLocks noGrp="1"/>
          </p:cNvSpPr>
          <p:nvPr>
            <p:ph type="sldNum" sz="quarter" idx="5"/>
          </p:nvPr>
        </p:nvSpPr>
        <p:spPr/>
        <p:txBody>
          <a:bodyPr/>
          <a:lstStyle/>
          <a:p>
            <a:fld id="{7860CEDF-09BD-4BAF-A3D7-7CB261F496A1}" type="slidenum">
              <a:rPr lang="en-US" smtClean="0"/>
              <a:t>8</a:t>
            </a:fld>
            <a:endParaRPr lang="en-US"/>
          </a:p>
        </p:txBody>
      </p:sp>
    </p:spTree>
    <p:extLst>
      <p:ext uri="{BB962C8B-B14F-4D97-AF65-F5344CB8AC3E}">
        <p14:creationId xmlns:p14="http://schemas.microsoft.com/office/powerpoint/2010/main" val="49377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and the next slide are the listing of protocols combined with adult protocols to make one new encompassing protocol for each.  The 2019 section color and page are listed for reference purposes. </a:t>
            </a:r>
            <a:r>
              <a:rPr lang="en-US" dirty="0"/>
              <a:t>Utilizing the index in the 2019 protocols, providers can find the names of the previous protocols and  click to link to the new protocol location.</a:t>
            </a:r>
          </a:p>
          <a:p>
            <a:endParaRPr lang="en-US" dirty="0"/>
          </a:p>
        </p:txBody>
      </p:sp>
      <p:sp>
        <p:nvSpPr>
          <p:cNvPr id="4" name="Slide Number Placeholder 3"/>
          <p:cNvSpPr>
            <a:spLocks noGrp="1"/>
          </p:cNvSpPr>
          <p:nvPr>
            <p:ph type="sldNum" sz="quarter" idx="5"/>
          </p:nvPr>
        </p:nvSpPr>
        <p:spPr/>
        <p:txBody>
          <a:bodyPr/>
          <a:lstStyle/>
          <a:p>
            <a:fld id="{7860CEDF-09BD-4BAF-A3D7-7CB261F496A1}" type="slidenum">
              <a:rPr lang="en-US" smtClean="0"/>
              <a:t>9</a:t>
            </a:fld>
            <a:endParaRPr lang="en-US"/>
          </a:p>
        </p:txBody>
      </p:sp>
    </p:spTree>
    <p:extLst>
      <p:ext uri="{BB962C8B-B14F-4D97-AF65-F5344CB8AC3E}">
        <p14:creationId xmlns:p14="http://schemas.microsoft.com/office/powerpoint/2010/main" val="42767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26FE0-5F80-4769-B534-8E4885B7F1E2}"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F0A64-B54A-4A60-8A48-D505AD9120E3}" type="slidenum">
              <a:rPr lang="en-US" smtClean="0"/>
              <a:t>‹#›</a:t>
            </a:fld>
            <a:endParaRPr lang="en-US"/>
          </a:p>
        </p:txBody>
      </p:sp>
    </p:spTree>
    <p:extLst>
      <p:ext uri="{BB962C8B-B14F-4D97-AF65-F5344CB8AC3E}">
        <p14:creationId xmlns:p14="http://schemas.microsoft.com/office/powerpoint/2010/main" val="403067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0" y="1295401"/>
            <a:ext cx="54864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26FE0-5F80-4769-B534-8E4885B7F1E2}"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F0A64-B54A-4A60-8A48-D505AD9120E3}" type="slidenum">
              <a:rPr lang="en-US" smtClean="0"/>
              <a:t>‹#›</a:t>
            </a:fld>
            <a:endParaRPr lang="en-US"/>
          </a:p>
        </p:txBody>
      </p:sp>
    </p:spTree>
    <p:extLst>
      <p:ext uri="{BB962C8B-B14F-4D97-AF65-F5344CB8AC3E}">
        <p14:creationId xmlns:p14="http://schemas.microsoft.com/office/powerpoint/2010/main" val="198557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926FE0-5F80-4769-B534-8E4885B7F1E2}"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F0A64-B54A-4A60-8A48-D505AD9120E3}" type="slidenum">
              <a:rPr lang="en-US" smtClean="0"/>
              <a:t>‹#›</a:t>
            </a:fld>
            <a:endParaRPr lang="en-US"/>
          </a:p>
        </p:txBody>
      </p:sp>
    </p:spTree>
    <p:extLst>
      <p:ext uri="{BB962C8B-B14F-4D97-AF65-F5344CB8AC3E}">
        <p14:creationId xmlns:p14="http://schemas.microsoft.com/office/powerpoint/2010/main" val="42613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76200"/>
            <a:ext cx="109728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userDrawn="1">
            <p:ph sz="half" idx="1"/>
          </p:nvPr>
        </p:nvSpPr>
        <p:spPr>
          <a:xfrm>
            <a:off x="914400" y="1295401"/>
            <a:ext cx="50800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p:nvPr>
        </p:nvSpPr>
        <p:spPr>
          <a:xfrm>
            <a:off x="6197600" y="1295401"/>
            <a:ext cx="5181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userDrawn="1">
            <p:ph type="dt" sz="half" idx="10"/>
          </p:nvPr>
        </p:nvSpPr>
        <p:spPr/>
        <p:txBody>
          <a:bodyPr/>
          <a:lstStyle/>
          <a:p>
            <a:fld id="{7D926FE0-5F80-4769-B534-8E4885B7F1E2}" type="datetimeFigureOut">
              <a:rPr lang="en-US" smtClean="0"/>
              <a:t>9/19/19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a:xfrm>
            <a:off x="8737600" y="6264276"/>
            <a:ext cx="2844800" cy="365125"/>
          </a:xfrm>
        </p:spPr>
        <p:txBody>
          <a:bodyPr/>
          <a:lstStyle>
            <a:lvl1pPr>
              <a:defRPr>
                <a:solidFill>
                  <a:schemeClr val="bg1"/>
                </a:solidFill>
              </a:defRPr>
            </a:lvl1pPr>
          </a:lstStyle>
          <a:p>
            <a:fld id="{793F0A64-B54A-4A60-8A48-D505AD9120E3}" type="slidenum">
              <a:rPr lang="en-US" smtClean="0"/>
              <a:pPr/>
              <a:t>‹#›</a:t>
            </a:fld>
            <a:endParaRPr lang="en-US" dirty="0"/>
          </a:p>
        </p:txBody>
      </p:sp>
    </p:spTree>
    <p:extLst>
      <p:ext uri="{BB962C8B-B14F-4D97-AF65-F5344CB8AC3E}">
        <p14:creationId xmlns:p14="http://schemas.microsoft.com/office/powerpoint/2010/main" val="332242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16000" y="1295400"/>
            <a:ext cx="49805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16000" y="2057401"/>
            <a:ext cx="4980517"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95400"/>
            <a:ext cx="5185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57401"/>
            <a:ext cx="5185833" cy="4068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926FE0-5F80-4769-B534-8E4885B7F1E2}" type="datetimeFigureOut">
              <a:rPr lang="en-US" smtClean="0"/>
              <a:t>9/19/19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F0A64-B54A-4A60-8A48-D505AD9120E3}" type="slidenum">
              <a:rPr lang="en-US" smtClean="0"/>
              <a:t>‹#›</a:t>
            </a:fld>
            <a:endParaRPr lang="en-US"/>
          </a:p>
        </p:txBody>
      </p:sp>
    </p:spTree>
    <p:extLst>
      <p:ext uri="{BB962C8B-B14F-4D97-AF65-F5344CB8AC3E}">
        <p14:creationId xmlns:p14="http://schemas.microsoft.com/office/powerpoint/2010/main" val="424400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926FE0-5F80-4769-B534-8E4885B7F1E2}" type="datetimeFigureOut">
              <a:rPr lang="en-US" smtClean="0"/>
              <a:t>9/19/19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F0A64-B54A-4A60-8A48-D505AD9120E3}" type="slidenum">
              <a:rPr lang="en-US" smtClean="0"/>
              <a:t>‹#›</a:t>
            </a:fld>
            <a:endParaRPr lang="en-US"/>
          </a:p>
        </p:txBody>
      </p:sp>
    </p:spTree>
    <p:extLst>
      <p:ext uri="{BB962C8B-B14F-4D97-AF65-F5344CB8AC3E}">
        <p14:creationId xmlns:p14="http://schemas.microsoft.com/office/powerpoint/2010/main" val="51416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6FE0-5F80-4769-B534-8E4885B7F1E2}" type="datetimeFigureOut">
              <a:rPr lang="en-US" smtClean="0"/>
              <a:t>9/19/19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F0A64-B54A-4A60-8A48-D505AD9120E3}" type="slidenum">
              <a:rPr lang="en-US" smtClean="0"/>
              <a:t>‹#›</a:t>
            </a:fld>
            <a:endParaRPr lang="en-US"/>
          </a:p>
        </p:txBody>
      </p:sp>
    </p:spTree>
    <p:extLst>
      <p:ext uri="{BB962C8B-B14F-4D97-AF65-F5344CB8AC3E}">
        <p14:creationId xmlns:p14="http://schemas.microsoft.com/office/powerpoint/2010/main" val="420615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926FE0-5F80-4769-B534-8E4885B7F1E2}"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F0A64-B54A-4A60-8A48-D505AD9120E3}" type="slidenum">
              <a:rPr lang="en-US" smtClean="0"/>
              <a:t>‹#›</a:t>
            </a:fld>
            <a:endParaRPr lang="en-US"/>
          </a:p>
        </p:txBody>
      </p:sp>
    </p:spTree>
    <p:extLst>
      <p:ext uri="{BB962C8B-B14F-4D97-AF65-F5344CB8AC3E}">
        <p14:creationId xmlns:p14="http://schemas.microsoft.com/office/powerpoint/2010/main" val="1591120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926FE0-5F80-4769-B534-8E4885B7F1E2}"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F0A64-B54A-4A60-8A48-D505AD9120E3}" type="slidenum">
              <a:rPr lang="en-US" smtClean="0"/>
              <a:t>‹#›</a:t>
            </a:fld>
            <a:endParaRPr lang="en-US"/>
          </a:p>
        </p:txBody>
      </p:sp>
    </p:spTree>
    <p:extLst>
      <p:ext uri="{BB962C8B-B14F-4D97-AF65-F5344CB8AC3E}">
        <p14:creationId xmlns:p14="http://schemas.microsoft.com/office/powerpoint/2010/main" val="139772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userDrawn="1"/>
        </p:nvGrpSpPr>
        <p:grpSpPr>
          <a:xfrm>
            <a:off x="406400" y="228600"/>
            <a:ext cx="11480800" cy="6400800"/>
            <a:chOff x="304800" y="228600"/>
            <a:chExt cx="8610600" cy="6400800"/>
          </a:xfrm>
        </p:grpSpPr>
        <p:grpSp>
          <p:nvGrpSpPr>
            <p:cNvPr id="16" name="Group 15"/>
            <p:cNvGrpSpPr/>
            <p:nvPr userDrawn="1"/>
          </p:nvGrpSpPr>
          <p:grpSpPr>
            <a:xfrm>
              <a:off x="457200" y="228600"/>
              <a:ext cx="8458200" cy="6400800"/>
              <a:chOff x="457200" y="228600"/>
              <a:chExt cx="8458200" cy="6400800"/>
            </a:xfrm>
          </p:grpSpPr>
          <p:sp>
            <p:nvSpPr>
              <p:cNvPr id="8" name="Rounded Rectangle 7"/>
              <p:cNvSpPr/>
              <p:nvPr/>
            </p:nvSpPr>
            <p:spPr>
              <a:xfrm>
                <a:off x="457200" y="228600"/>
                <a:ext cx="8305800" cy="838200"/>
              </a:xfrm>
              <a:prstGeom prst="roundRect">
                <a:avLst/>
              </a:prstGeom>
              <a:solidFill>
                <a:srgbClr val="FE86FF"/>
              </a:solidFill>
              <a:ln>
                <a:solidFill>
                  <a:srgbClr val="FE8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p:cNvSpPr/>
              <p:nvPr/>
            </p:nvSpPr>
            <p:spPr>
              <a:xfrm>
                <a:off x="8610600" y="228600"/>
                <a:ext cx="304800" cy="6172200"/>
              </a:xfrm>
              <a:prstGeom prst="roundRect">
                <a:avLst/>
              </a:prstGeom>
              <a:solidFill>
                <a:srgbClr val="FE86FF"/>
              </a:solidFill>
              <a:ln>
                <a:solidFill>
                  <a:srgbClr val="FE8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ed Rectangle 9"/>
              <p:cNvSpPr/>
              <p:nvPr/>
            </p:nvSpPr>
            <p:spPr>
              <a:xfrm>
                <a:off x="457200" y="6324600"/>
                <a:ext cx="8458200" cy="304800"/>
              </a:xfrm>
              <a:prstGeom prst="roundRect">
                <a:avLst/>
              </a:prstGeom>
              <a:solidFill>
                <a:srgbClr val="FE86FF"/>
              </a:solidFill>
              <a:ln>
                <a:solidFill>
                  <a:srgbClr val="FE8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1" name="Group 10"/>
            <p:cNvGrpSpPr/>
            <p:nvPr/>
          </p:nvGrpSpPr>
          <p:grpSpPr>
            <a:xfrm>
              <a:off x="304800" y="1143000"/>
              <a:ext cx="762000" cy="5105400"/>
              <a:chOff x="457200" y="1066800"/>
              <a:chExt cx="762000" cy="5257800"/>
            </a:xfrm>
          </p:grpSpPr>
          <p:sp>
            <p:nvSpPr>
              <p:cNvPr id="12" name="Rectangle 11"/>
              <p:cNvSpPr/>
              <p:nvPr/>
            </p:nvSpPr>
            <p:spPr>
              <a:xfrm>
                <a:off x="457200" y="1066800"/>
                <a:ext cx="762000" cy="1981200"/>
              </a:xfrm>
              <a:prstGeom prst="rect">
                <a:avLst/>
              </a:prstGeom>
              <a:gradFill flip="none" rotWithShape="1">
                <a:gsLst>
                  <a:gs pos="50000">
                    <a:srgbClr val="178E44">
                      <a:alpha val="60000"/>
                    </a:srgbClr>
                  </a:gs>
                  <a:gs pos="2000">
                    <a:schemeClr val="bg1">
                      <a:lumMod val="0"/>
                      <a:lumOff val="100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457200" y="2819400"/>
                <a:ext cx="762000" cy="1905000"/>
              </a:xfrm>
              <a:prstGeom prst="rect">
                <a:avLst/>
              </a:prstGeom>
              <a:gradFill flip="none" rotWithShape="1">
                <a:gsLst>
                  <a:gs pos="50000">
                    <a:srgbClr val="FFFF00">
                      <a:alpha val="50000"/>
                    </a:srgbClr>
                  </a:gs>
                  <a:gs pos="2000">
                    <a:schemeClr val="bg1">
                      <a:lumMod val="0"/>
                      <a:lumOff val="100000"/>
                    </a:schemeClr>
                  </a:gs>
                  <a:gs pos="98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457200" y="4419600"/>
                <a:ext cx="762000" cy="1905000"/>
              </a:xfrm>
              <a:prstGeom prst="rect">
                <a:avLst/>
              </a:prstGeom>
              <a:gradFill>
                <a:gsLst>
                  <a:gs pos="50000">
                    <a:srgbClr val="FF0000">
                      <a:alpha val="60000"/>
                    </a:srgbClr>
                  </a:gs>
                  <a:gs pos="2000">
                    <a:schemeClr val="bg1">
                      <a:lumMod val="0"/>
                      <a:lumOff val="100000"/>
                    </a:schemeClr>
                  </a:gs>
                  <a:gs pos="9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sp>
        <p:nvSpPr>
          <p:cNvPr id="2" name="Title Placeholder 1"/>
          <p:cNvSpPr>
            <a:spLocks noGrp="1"/>
          </p:cNvSpPr>
          <p:nvPr userDrawn="1">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1016000" y="1295401"/>
            <a:ext cx="10566400" cy="48307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2"/>
          </p:nvPr>
        </p:nvSpPr>
        <p:spPr>
          <a:xfrm>
            <a:off x="609600" y="6356351"/>
            <a:ext cx="2844800" cy="273050"/>
          </a:xfrm>
          <a:prstGeom prst="rect">
            <a:avLst/>
          </a:prstGeom>
        </p:spPr>
        <p:txBody>
          <a:bodyPr vert="horz" lIns="91440" tIns="45720" rIns="91440" bIns="45720" rtlCol="0" anchor="ctr"/>
          <a:lstStyle>
            <a:lvl1pPr algn="l">
              <a:defRPr sz="1200">
                <a:solidFill>
                  <a:schemeClr val="bg1"/>
                </a:solidFill>
              </a:defRPr>
            </a:lvl1pPr>
          </a:lstStyle>
          <a:p>
            <a:fld id="{7D926FE0-5F80-4769-B534-8E4885B7F1E2}" type="datetimeFigureOut">
              <a:rPr lang="en-US" smtClean="0"/>
              <a:pPr/>
              <a:t>9/19/19</a:t>
            </a:fld>
            <a:endParaRPr lang="en-US" dirty="0"/>
          </a:p>
        </p:txBody>
      </p:sp>
      <p:sp>
        <p:nvSpPr>
          <p:cNvPr id="5" name="Footer Placeholder 4"/>
          <p:cNvSpPr>
            <a:spLocks noGrp="1"/>
          </p:cNvSpPr>
          <p:nvPr userDrawn="1">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8737600" y="6324601"/>
            <a:ext cx="2844800" cy="288925"/>
          </a:xfrm>
          <a:prstGeom prst="rect">
            <a:avLst/>
          </a:prstGeom>
        </p:spPr>
        <p:txBody>
          <a:bodyPr vert="horz" lIns="91440" tIns="45720" rIns="91440" bIns="45720" rtlCol="0" anchor="ctr"/>
          <a:lstStyle>
            <a:lvl1pPr algn="r">
              <a:defRPr sz="1600" b="1">
                <a:solidFill>
                  <a:schemeClr val="bg1"/>
                </a:solidFill>
              </a:defRPr>
            </a:lvl1pPr>
          </a:lstStyle>
          <a:p>
            <a:fld id="{793F0A64-B54A-4A60-8A48-D505AD9120E3}" type="slidenum">
              <a:rPr lang="en-US" smtClean="0"/>
              <a:pPr/>
              <a:t>‹#›</a:t>
            </a:fld>
            <a:endParaRPr lang="en-US" dirty="0"/>
          </a:p>
        </p:txBody>
      </p:sp>
      <p:pic>
        <p:nvPicPr>
          <p:cNvPr id="1026"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855201" y="5713065"/>
            <a:ext cx="1576916" cy="58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44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Marc.A.Minkler@maine.go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hyperlink" Target="https://eccguidelines.heart.org/index.php/circulation/cpr-ecc-guidelines-2/"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emedicine.medscape.com/article/1418765-overview"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3A70-9FE5-4C78-ADAE-42BD50C5026C}"/>
              </a:ext>
            </a:extLst>
          </p:cNvPr>
          <p:cNvSpPr>
            <a:spLocks noGrp="1"/>
          </p:cNvSpPr>
          <p:nvPr>
            <p:ph type="ctr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Pink / Pediatrics</a:t>
            </a:r>
            <a:br>
              <a:rPr lang="en-US" dirty="0">
                <a:latin typeface="Droid Serif" panose="02020600060500020200" pitchFamily="18" charset="0"/>
                <a:ea typeface="Droid Serif" panose="02020600060500020200" pitchFamily="18" charset="0"/>
                <a:cs typeface="Droid Serif" panose="02020600060500020200" pitchFamily="18" charset="0"/>
              </a:rPr>
            </a:br>
            <a:r>
              <a:rPr lang="en-US" dirty="0">
                <a:latin typeface="Droid Serif" panose="02020600060500020200" pitchFamily="18" charset="0"/>
                <a:ea typeface="Droid Serif" panose="02020600060500020200" pitchFamily="18" charset="0"/>
                <a:cs typeface="Droid Serif" panose="02020600060500020200" pitchFamily="18" charset="0"/>
              </a:rPr>
              <a:t>Primary Author: Dr. David Saquet</a:t>
            </a:r>
          </a:p>
        </p:txBody>
      </p:sp>
      <p:sp>
        <p:nvSpPr>
          <p:cNvPr id="3" name="Subtitle 2">
            <a:extLst>
              <a:ext uri="{FF2B5EF4-FFF2-40B4-BE49-F238E27FC236}">
                <a16:creationId xmlns:a16="http://schemas.microsoft.com/office/drawing/2014/main" id="{136503CA-E791-49E6-B2EB-4170B5B109F1}"/>
              </a:ext>
            </a:extLst>
          </p:cNvPr>
          <p:cNvSpPr>
            <a:spLocks noGrp="1"/>
          </p:cNvSpPr>
          <p:nvPr>
            <p:ph type="subTitle" idx="1"/>
          </p:nvPr>
        </p:nvSpPr>
        <p:spPr/>
        <p:txBody>
          <a:bodyPr>
            <a:normAutofit/>
          </a:bodyPr>
          <a:lstStyle/>
          <a:p>
            <a:r>
              <a:rPr lang="en-US" dirty="0">
                <a:solidFill>
                  <a:schemeClr val="tx1"/>
                </a:solidFill>
                <a:latin typeface="Droid Serif" panose="02020600060500020200" pitchFamily="18" charset="0"/>
                <a:ea typeface="Droid Serif" panose="02020600060500020200" pitchFamily="18" charset="0"/>
                <a:cs typeface="Droid Serif" panose="02020600060500020200" pitchFamily="18" charset="0"/>
              </a:rPr>
              <a:t>2019 Protocol Update</a:t>
            </a:r>
            <a:endParaRPr lang="en-US" i="1" dirty="0">
              <a:solidFill>
                <a:schemeClr val="tx1"/>
              </a:solidFill>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117260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new logo">
            <a:extLst>
              <a:ext uri="{FF2B5EF4-FFF2-40B4-BE49-F238E27FC236}">
                <a16:creationId xmlns:a16="http://schemas.microsoft.com/office/drawing/2014/main" id="{BDD89B5B-EB9B-4BE0-9DD9-CD06E1F812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0" y="5105400"/>
            <a:ext cx="887976" cy="7103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F74498-665B-4073-8D3F-4718D575E147}"/>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What is Left?</a:t>
            </a:r>
          </a:p>
        </p:txBody>
      </p:sp>
      <p:sp>
        <p:nvSpPr>
          <p:cNvPr id="3" name="Content Placeholder 2">
            <a:extLst>
              <a:ext uri="{FF2B5EF4-FFF2-40B4-BE49-F238E27FC236}">
                <a16:creationId xmlns:a16="http://schemas.microsoft.com/office/drawing/2014/main" id="{A99F158B-8997-4FF3-88D0-3379FF5DEABA}"/>
              </a:ext>
            </a:extLst>
          </p:cNvPr>
          <p:cNvSpPr>
            <a:spLocks noGrp="1"/>
          </p:cNvSpPr>
          <p:nvPr>
            <p:ph idx="1"/>
          </p:nvPr>
        </p:nvSpPr>
        <p:spPr>
          <a:xfrm>
            <a:off x="2590800" y="1295401"/>
            <a:ext cx="7592961" cy="4830763"/>
          </a:xfrm>
        </p:spPr>
        <p:txBody>
          <a:bodyPr>
            <a:normAutofit fontScale="92500" lnSpcReduction="20000"/>
          </a:bodyPr>
          <a:lstStyle/>
          <a:p>
            <a:r>
              <a:rPr lang="en-US" dirty="0">
                <a:latin typeface="Droid Serif" panose="02020600060500020200" pitchFamily="18" charset="0"/>
                <a:ea typeface="Droid Serif" panose="02020600060500020200" pitchFamily="18" charset="0"/>
                <a:cs typeface="Droid Serif" panose="02020600060500020200" pitchFamily="18" charset="0"/>
              </a:rPr>
              <a:t>Brief Unresolved Unexplained Event</a:t>
            </a:r>
          </a:p>
          <a:p>
            <a:r>
              <a:rPr lang="en-US" dirty="0">
                <a:latin typeface="Droid Serif" panose="02020600060500020200" pitchFamily="18" charset="0"/>
                <a:ea typeface="Droid Serif" panose="02020600060500020200" pitchFamily="18" charset="0"/>
                <a:cs typeface="Droid Serif" panose="02020600060500020200" pitchFamily="18" charset="0"/>
              </a:rPr>
              <a:t>Pediatric Respiratory Distress with Inspiratory Stridor</a:t>
            </a:r>
          </a:p>
          <a:p>
            <a:r>
              <a:rPr lang="en-US" dirty="0">
                <a:latin typeface="Droid Serif" panose="02020600060500020200" pitchFamily="18" charset="0"/>
                <a:ea typeface="Droid Serif" panose="02020600060500020200" pitchFamily="18" charset="0"/>
                <a:cs typeface="Droid Serif" panose="02020600060500020200" pitchFamily="18" charset="0"/>
              </a:rPr>
              <a:t>Neonatal and Young Infant Fever</a:t>
            </a:r>
          </a:p>
          <a:p>
            <a:r>
              <a:rPr lang="en-US" dirty="0">
                <a:latin typeface="Droid Serif" panose="02020600060500020200" pitchFamily="18" charset="0"/>
                <a:ea typeface="Droid Serif" panose="02020600060500020200" pitchFamily="18" charset="0"/>
                <a:cs typeface="Droid Serif" panose="02020600060500020200" pitchFamily="18" charset="0"/>
              </a:rPr>
              <a:t>Childbirth</a:t>
            </a:r>
          </a:p>
          <a:p>
            <a:r>
              <a:rPr lang="en-US" dirty="0">
                <a:latin typeface="Droid Serif" panose="02020600060500020200" pitchFamily="18" charset="0"/>
                <a:ea typeface="Droid Serif" panose="02020600060500020200" pitchFamily="18" charset="0"/>
                <a:cs typeface="Droid Serif" panose="02020600060500020200" pitchFamily="18" charset="0"/>
              </a:rPr>
              <a:t>APGAR Score</a:t>
            </a:r>
          </a:p>
          <a:p>
            <a:r>
              <a:rPr lang="en-US" dirty="0">
                <a:latin typeface="Droid Serif" panose="02020600060500020200" pitchFamily="18" charset="0"/>
                <a:ea typeface="Droid Serif" panose="02020600060500020200" pitchFamily="18" charset="0"/>
                <a:cs typeface="Droid Serif" panose="02020600060500020200" pitchFamily="18" charset="0"/>
              </a:rPr>
              <a:t>Neonatal Resuscitation</a:t>
            </a:r>
          </a:p>
          <a:p>
            <a:r>
              <a:rPr lang="en-US" dirty="0">
                <a:latin typeface="Droid Serif" panose="02020600060500020200" pitchFamily="18" charset="0"/>
                <a:ea typeface="Droid Serif" panose="02020600060500020200" pitchFamily="18" charset="0"/>
                <a:cs typeface="Droid Serif" panose="02020600060500020200" pitchFamily="18" charset="0"/>
              </a:rPr>
              <a:t>Normal Pediatric Vital Signs</a:t>
            </a:r>
          </a:p>
          <a:p>
            <a:r>
              <a:rPr lang="en-US" dirty="0">
                <a:latin typeface="Droid Serif" panose="02020600060500020200" pitchFamily="18" charset="0"/>
                <a:ea typeface="Droid Serif" panose="02020600060500020200" pitchFamily="18" charset="0"/>
                <a:cs typeface="Droid Serif" panose="02020600060500020200" pitchFamily="18" charset="0"/>
              </a:rPr>
              <a:t>Pediatric Specific Equipment Sizes</a:t>
            </a:r>
          </a:p>
          <a:p>
            <a:r>
              <a:rPr lang="en-US" dirty="0">
                <a:latin typeface="Droid Serif" panose="02020600060500020200" pitchFamily="18" charset="0"/>
                <a:ea typeface="Droid Serif" panose="02020600060500020200" pitchFamily="18" charset="0"/>
                <a:cs typeface="Droid Serif" panose="02020600060500020200" pitchFamily="18" charset="0"/>
              </a:rPr>
              <a:t>Pediatric Transportation #1 and #2</a:t>
            </a:r>
          </a:p>
        </p:txBody>
      </p:sp>
      <p:pic>
        <p:nvPicPr>
          <p:cNvPr id="1026" name="Picture 2" descr="Image result for new logo">
            <a:extLst>
              <a:ext uri="{FF2B5EF4-FFF2-40B4-BE49-F238E27FC236}">
                <a16:creationId xmlns:a16="http://schemas.microsoft.com/office/drawing/2014/main" id="{049E8F30-4A3B-4D44-B19D-9E3A1A59D4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7212" y="2438400"/>
            <a:ext cx="887976" cy="71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0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791200" y="304800"/>
            <a:ext cx="5791200" cy="685800"/>
          </a:xfrm>
        </p:spPr>
        <p:txBody>
          <a:bodyPr>
            <a:noAutofit/>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Brief Resolved Unexplained Event (1 of 3)</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638800" y="1295401"/>
            <a:ext cx="5791200" cy="4419599"/>
          </a:xfrm>
        </p:spPr>
        <p:txBody>
          <a:bodyPr>
            <a:normAutofit fontScale="92500" lnSpcReduction="2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1</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p>
          <a:p>
            <a:pPr lvl="1"/>
            <a:r>
              <a:rPr lang="en-US" dirty="0">
                <a:latin typeface="Droid Serif" panose="02020600060500020200" pitchFamily="18" charset="0"/>
                <a:ea typeface="Droid Serif" panose="02020600060500020200" pitchFamily="18" charset="0"/>
                <a:cs typeface="Droid Serif" panose="02020600060500020200" pitchFamily="18" charset="0"/>
              </a:rPr>
              <a:t>Removed statement "when assessed by responding prehospital personnel“ from PEARL</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sz="2800"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p>
          <a:p>
            <a:pPr lvl="1"/>
            <a:r>
              <a:rPr lang="en-US" dirty="0">
                <a:latin typeface="Droid Serif" panose="02020600060500020200" pitchFamily="18" charset="0"/>
                <a:ea typeface="Droid Serif" panose="02020600060500020200" pitchFamily="18" charset="0"/>
                <a:cs typeface="Droid Serif" panose="02020600060500020200" pitchFamily="18" charset="0"/>
              </a:rPr>
              <a:t>Repetitious. Already clear who is doing the assessment.</a:t>
            </a:r>
          </a:p>
        </p:txBody>
      </p:sp>
      <p:pic>
        <p:nvPicPr>
          <p:cNvPr id="7" name="Picture 6">
            <a:extLst>
              <a:ext uri="{FF2B5EF4-FFF2-40B4-BE49-F238E27FC236}">
                <a16:creationId xmlns:a16="http://schemas.microsoft.com/office/drawing/2014/main" id="{D68F1489-C0AB-4265-8DCA-5FEAFE8629F0}"/>
              </a:ext>
            </a:extLst>
          </p:cNvPr>
          <p:cNvPicPr>
            <a:picLocks noChangeAspect="1"/>
          </p:cNvPicPr>
          <p:nvPr/>
        </p:nvPicPr>
        <p:blipFill>
          <a:blip r:embed="rId3"/>
          <a:stretch>
            <a:fillRect/>
          </a:stretch>
        </p:blipFill>
        <p:spPr>
          <a:xfrm>
            <a:off x="36786" y="0"/>
            <a:ext cx="5272410" cy="6858000"/>
          </a:xfrm>
          <a:prstGeom prst="rect">
            <a:avLst/>
          </a:prstGeom>
        </p:spPr>
      </p:pic>
      <p:cxnSp>
        <p:nvCxnSpPr>
          <p:cNvPr id="9" name="Straight Arrow Connector 8">
            <a:extLst>
              <a:ext uri="{FF2B5EF4-FFF2-40B4-BE49-F238E27FC236}">
                <a16:creationId xmlns:a16="http://schemas.microsoft.com/office/drawing/2014/main" id="{82E4995C-7BC5-412E-B87C-1F6C550F8BFD}"/>
              </a:ext>
            </a:extLst>
          </p:cNvPr>
          <p:cNvCxnSpPr>
            <a:cxnSpLocks/>
          </p:cNvCxnSpPr>
          <p:nvPr/>
        </p:nvCxnSpPr>
        <p:spPr>
          <a:xfrm flipH="1" flipV="1">
            <a:off x="4572000" y="2133600"/>
            <a:ext cx="1676400" cy="990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606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272410" y="76200"/>
            <a:ext cx="6309990" cy="1143000"/>
          </a:xfrm>
        </p:spPr>
        <p:txBody>
          <a:bodyPr>
            <a:normAutofit/>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Brief Resolved Unexplained Event   (2 of 3)</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638800" y="1295401"/>
            <a:ext cx="5791200" cy="4830763"/>
          </a:xfrm>
        </p:spPr>
        <p:txBody>
          <a:bodyPr>
            <a:normAutofit fontScale="92500" lnSpcReduction="1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1</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p>
          <a:p>
            <a:pPr lvl="1"/>
            <a:r>
              <a:rPr lang="en-US" dirty="0">
                <a:latin typeface="Droid Serif" panose="02020600060500020200" pitchFamily="18" charset="0"/>
                <a:ea typeface="Droid Serif" panose="02020600060500020200" pitchFamily="18" charset="0"/>
                <a:cs typeface="Droid Serif" panose="02020600060500020200" pitchFamily="18" charset="0"/>
              </a:rPr>
              <a:t>Emphasis on observing and documenting home environment of the patient.</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sz="2900"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p>
          <a:p>
            <a:pPr lvl="1"/>
            <a:r>
              <a:rPr lang="en-US" dirty="0">
                <a:latin typeface="Droid Serif" panose="02020600060500020200" pitchFamily="18" charset="0"/>
                <a:ea typeface="Droid Serif" panose="02020600060500020200" pitchFamily="18" charset="0"/>
                <a:cs typeface="Droid Serif" panose="02020600060500020200" pitchFamily="18" charset="0"/>
              </a:rPr>
              <a:t>The home environment may help yield clues as to the cause of the BRUE.</a:t>
            </a:r>
          </a:p>
        </p:txBody>
      </p:sp>
      <p:pic>
        <p:nvPicPr>
          <p:cNvPr id="4" name="Picture 3">
            <a:extLst>
              <a:ext uri="{FF2B5EF4-FFF2-40B4-BE49-F238E27FC236}">
                <a16:creationId xmlns:a16="http://schemas.microsoft.com/office/drawing/2014/main" id="{531107DF-CB56-413E-A912-DDBF331DABF5}"/>
              </a:ext>
            </a:extLst>
          </p:cNvPr>
          <p:cNvPicPr>
            <a:picLocks noChangeAspect="1"/>
          </p:cNvPicPr>
          <p:nvPr/>
        </p:nvPicPr>
        <p:blipFill>
          <a:blip r:embed="rId3"/>
          <a:stretch>
            <a:fillRect/>
          </a:stretch>
        </p:blipFill>
        <p:spPr>
          <a:xfrm>
            <a:off x="0" y="0"/>
            <a:ext cx="5272410" cy="6858000"/>
          </a:xfrm>
          <a:prstGeom prst="rect">
            <a:avLst/>
          </a:prstGeom>
        </p:spPr>
      </p:pic>
      <p:cxnSp>
        <p:nvCxnSpPr>
          <p:cNvPr id="5" name="Straight Arrow Connector 4">
            <a:extLst>
              <a:ext uri="{FF2B5EF4-FFF2-40B4-BE49-F238E27FC236}">
                <a16:creationId xmlns:a16="http://schemas.microsoft.com/office/drawing/2014/main" id="{3FE09710-32D4-4B6A-BE5D-022EDA0B9BF8}"/>
              </a:ext>
            </a:extLst>
          </p:cNvPr>
          <p:cNvCxnSpPr>
            <a:cxnSpLocks/>
          </p:cNvCxnSpPr>
          <p:nvPr/>
        </p:nvCxnSpPr>
        <p:spPr>
          <a:xfrm flipH="1" flipV="1">
            <a:off x="4572000" y="2667000"/>
            <a:ext cx="1600200" cy="457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653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272410" y="76200"/>
            <a:ext cx="6309990" cy="1143000"/>
          </a:xfrm>
        </p:spPr>
        <p:txBody>
          <a:bodyPr>
            <a:normAutofit/>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Brief Resolved Unexplained Event   (3 of 3)</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6019800" y="1295401"/>
            <a:ext cx="5486400" cy="4830763"/>
          </a:xfrm>
        </p:spPr>
        <p:txBody>
          <a:bodyPr>
            <a:normAutofit fontScale="85000" lnSpcReduction="2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1</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p>
          <a:p>
            <a:pPr lvl="1"/>
            <a:r>
              <a:rPr lang="en-US" dirty="0">
                <a:latin typeface="Droid Serif" panose="02020600060500020200" pitchFamily="18" charset="0"/>
                <a:ea typeface="Droid Serif" panose="02020600060500020200" pitchFamily="18" charset="0"/>
                <a:cs typeface="Droid Serif" panose="02020600060500020200" pitchFamily="18" charset="0"/>
              </a:rPr>
              <a:t>Emphasis on using OLMC for refusals in these cases.</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p>
          <a:p>
            <a:pPr lvl="1"/>
            <a:r>
              <a:rPr lang="en-US" dirty="0">
                <a:latin typeface="Droid Serif" panose="02020600060500020200" pitchFamily="18" charset="0"/>
                <a:ea typeface="Droid Serif" panose="02020600060500020200" pitchFamily="18" charset="0"/>
                <a:cs typeface="Droid Serif" panose="02020600060500020200" pitchFamily="18" charset="0"/>
              </a:rPr>
              <a:t>Non-transport of the patient having a BRUE is extremely risky.  More than 50% of these patients have an underlying medical condition requiring hospital admission (Hall, et al., 2005).</a:t>
            </a:r>
          </a:p>
        </p:txBody>
      </p:sp>
      <p:pic>
        <p:nvPicPr>
          <p:cNvPr id="4" name="Picture 3">
            <a:extLst>
              <a:ext uri="{FF2B5EF4-FFF2-40B4-BE49-F238E27FC236}">
                <a16:creationId xmlns:a16="http://schemas.microsoft.com/office/drawing/2014/main" id="{3F2F9DAB-213F-45CC-90C3-046217BE1D48}"/>
              </a:ext>
            </a:extLst>
          </p:cNvPr>
          <p:cNvPicPr>
            <a:picLocks noChangeAspect="1"/>
          </p:cNvPicPr>
          <p:nvPr/>
        </p:nvPicPr>
        <p:blipFill>
          <a:blip r:embed="rId3"/>
          <a:stretch>
            <a:fillRect/>
          </a:stretch>
        </p:blipFill>
        <p:spPr>
          <a:xfrm>
            <a:off x="0" y="0"/>
            <a:ext cx="5272410" cy="6858000"/>
          </a:xfrm>
          <a:prstGeom prst="rect">
            <a:avLst/>
          </a:prstGeom>
        </p:spPr>
      </p:pic>
      <p:cxnSp>
        <p:nvCxnSpPr>
          <p:cNvPr id="5" name="Straight Arrow Connector 4">
            <a:extLst>
              <a:ext uri="{FF2B5EF4-FFF2-40B4-BE49-F238E27FC236}">
                <a16:creationId xmlns:a16="http://schemas.microsoft.com/office/drawing/2014/main" id="{9045656D-7578-4911-B985-ACBE9574E521}"/>
              </a:ext>
            </a:extLst>
          </p:cNvPr>
          <p:cNvCxnSpPr>
            <a:cxnSpLocks/>
          </p:cNvCxnSpPr>
          <p:nvPr/>
        </p:nvCxnSpPr>
        <p:spPr>
          <a:xfrm flipH="1">
            <a:off x="4724400" y="2514600"/>
            <a:ext cx="1371600" cy="1600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Rounded Corners 5">
            <a:extLst>
              <a:ext uri="{FF2B5EF4-FFF2-40B4-BE49-F238E27FC236}">
                <a16:creationId xmlns:a16="http://schemas.microsoft.com/office/drawing/2014/main" id="{594731B1-6D59-4FCA-8B89-B3163DD97FB8}"/>
              </a:ext>
            </a:extLst>
          </p:cNvPr>
          <p:cNvSpPr/>
          <p:nvPr/>
        </p:nvSpPr>
        <p:spPr>
          <a:xfrm>
            <a:off x="685800" y="4191000"/>
            <a:ext cx="4203100" cy="4572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119551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248400" cy="1143000"/>
          </a:xfrm>
        </p:spPr>
        <p:txBody>
          <a:bodyPr>
            <a:normAutofit fontScale="90000"/>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Pediatric Respiratory Distress </a:t>
            </a:r>
            <a:br>
              <a:rPr lang="en-US" sz="3200" dirty="0">
                <a:latin typeface="Droid Serif" panose="02020600060500020200" pitchFamily="18" charset="0"/>
                <a:ea typeface="Droid Serif" panose="02020600060500020200" pitchFamily="18" charset="0"/>
                <a:cs typeface="Droid Serif" panose="02020600060500020200" pitchFamily="18" charset="0"/>
              </a:rPr>
            </a:br>
            <a:r>
              <a:rPr lang="en-US" sz="3200" dirty="0">
                <a:latin typeface="Droid Serif" panose="02020600060500020200" pitchFamily="18" charset="0"/>
                <a:ea typeface="Droid Serif" panose="02020600060500020200" pitchFamily="18" charset="0"/>
                <a:cs typeface="Droid Serif" panose="02020600060500020200" pitchFamily="18" charset="0"/>
              </a:rPr>
              <a:t>with Inspiratory Stridor (1 of 2)</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19201"/>
            <a:ext cx="6248400" cy="4906963"/>
          </a:xfrm>
        </p:spPr>
        <p:txBody>
          <a:bodyPr>
            <a:normAutofit fontScale="85000" lnSpcReduction="2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2</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p>
          <a:p>
            <a:pPr lvl="1"/>
            <a:r>
              <a:rPr lang="en-US" dirty="0">
                <a:latin typeface="Droid Serif" panose="02020600060500020200" pitchFamily="18" charset="0"/>
                <a:ea typeface="Droid Serif" panose="02020600060500020200" pitchFamily="18" charset="0"/>
                <a:cs typeface="Droid Serif" panose="02020600060500020200" pitchFamily="18" charset="0"/>
              </a:rPr>
              <a:t>Punctuation corrections, boldfaced “nebulized” and removed 1:1000</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p>
          <a:p>
            <a:pPr lvl="1"/>
            <a:r>
              <a:rPr lang="en-US" dirty="0">
                <a:latin typeface="Droid Serif" panose="02020600060500020200" pitchFamily="18" charset="0"/>
                <a:ea typeface="Droid Serif" panose="02020600060500020200" pitchFamily="18" charset="0"/>
                <a:cs typeface="Droid Serif" panose="02020600060500020200" pitchFamily="18" charset="0"/>
              </a:rPr>
              <a:t>To improve safety, the MDPB emphasized the route of </a:t>
            </a:r>
            <a:r>
              <a:rPr lang="en-US" dirty="0" err="1">
                <a:latin typeface="Droid Serif" panose="02020600060500020200" pitchFamily="18" charset="0"/>
                <a:ea typeface="Droid Serif" panose="02020600060500020200" pitchFamily="18" charset="0"/>
                <a:cs typeface="Droid Serif" panose="02020600060500020200" pitchFamily="18" charset="0"/>
              </a:rPr>
              <a:t>EPINEPHrine</a:t>
            </a:r>
            <a:r>
              <a:rPr lang="en-US" dirty="0">
                <a:latin typeface="Droid Serif" panose="02020600060500020200" pitchFamily="18" charset="0"/>
                <a:ea typeface="Droid Serif" panose="02020600060500020200" pitchFamily="18" charset="0"/>
                <a:cs typeface="Droid Serif" panose="02020600060500020200" pitchFamily="18" charset="0"/>
              </a:rPr>
              <a:t> for stridor is </a:t>
            </a:r>
            <a:r>
              <a:rPr lang="en-US" b="1" dirty="0">
                <a:latin typeface="Droid Serif" panose="02020600060500020200" pitchFamily="18" charset="0"/>
                <a:ea typeface="Droid Serif" panose="02020600060500020200" pitchFamily="18" charset="0"/>
                <a:cs typeface="Droid Serif" panose="02020600060500020200" pitchFamily="18" charset="0"/>
              </a:rPr>
              <a:t>nebulized</a:t>
            </a:r>
            <a:r>
              <a:rPr lang="en-US" dirty="0">
                <a:latin typeface="Droid Serif" panose="02020600060500020200" pitchFamily="18" charset="0"/>
                <a:ea typeface="Droid Serif" panose="02020600060500020200" pitchFamily="18" charset="0"/>
                <a:cs typeface="Droid Serif" panose="02020600060500020200" pitchFamily="18" charset="0"/>
              </a:rPr>
              <a:t>.  Additionally, throughout the protocol, we have removed 1:1000 and 1:10000 references to epi, as listing 1mg/ml or 1mg/10ml is safer.</a:t>
            </a:r>
          </a:p>
        </p:txBody>
      </p:sp>
      <p:pic>
        <p:nvPicPr>
          <p:cNvPr id="4" name="Picture 3">
            <a:extLst>
              <a:ext uri="{FF2B5EF4-FFF2-40B4-BE49-F238E27FC236}">
                <a16:creationId xmlns:a16="http://schemas.microsoft.com/office/drawing/2014/main" id="{39E94F5C-7585-4194-A79B-FB2397B6A75A}"/>
              </a:ext>
            </a:extLst>
          </p:cNvPr>
          <p:cNvPicPr>
            <a:picLocks noChangeAspect="1"/>
          </p:cNvPicPr>
          <p:nvPr/>
        </p:nvPicPr>
        <p:blipFill>
          <a:blip r:embed="rId3"/>
          <a:stretch>
            <a:fillRect/>
          </a:stretch>
        </p:blipFill>
        <p:spPr>
          <a:xfrm>
            <a:off x="-51336" y="36786"/>
            <a:ext cx="5264467" cy="6858000"/>
          </a:xfrm>
          <a:prstGeom prst="rect">
            <a:avLst/>
          </a:prstGeom>
        </p:spPr>
      </p:pic>
      <p:cxnSp>
        <p:nvCxnSpPr>
          <p:cNvPr id="5" name="Straight Arrow Connector 4">
            <a:extLst>
              <a:ext uri="{FF2B5EF4-FFF2-40B4-BE49-F238E27FC236}">
                <a16:creationId xmlns:a16="http://schemas.microsoft.com/office/drawing/2014/main" id="{8644F291-2BB6-4FAE-BFF8-D54821F39377}"/>
              </a:ext>
            </a:extLst>
          </p:cNvPr>
          <p:cNvCxnSpPr>
            <a:cxnSpLocks/>
          </p:cNvCxnSpPr>
          <p:nvPr/>
        </p:nvCxnSpPr>
        <p:spPr>
          <a:xfrm flipH="1">
            <a:off x="2971800" y="2438400"/>
            <a:ext cx="2667000" cy="762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Rounded Corners 5">
            <a:extLst>
              <a:ext uri="{FF2B5EF4-FFF2-40B4-BE49-F238E27FC236}">
                <a16:creationId xmlns:a16="http://schemas.microsoft.com/office/drawing/2014/main" id="{2D01C388-6560-4632-8D5C-ECF546D47009}"/>
              </a:ext>
            </a:extLst>
          </p:cNvPr>
          <p:cNvSpPr/>
          <p:nvPr/>
        </p:nvSpPr>
        <p:spPr>
          <a:xfrm>
            <a:off x="740979" y="3124200"/>
            <a:ext cx="4203100" cy="3810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85524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257800" y="76200"/>
            <a:ext cx="6172200" cy="1143000"/>
          </a:xfrm>
        </p:spPr>
        <p:txBody>
          <a:bodyPr>
            <a:normAutofit fontScale="90000"/>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Pediatric Respiratory Distress </a:t>
            </a:r>
            <a:br>
              <a:rPr lang="en-US" sz="3200" dirty="0">
                <a:latin typeface="Droid Serif" panose="02020600060500020200" pitchFamily="18" charset="0"/>
                <a:ea typeface="Droid Serif" panose="02020600060500020200" pitchFamily="18" charset="0"/>
                <a:cs typeface="Droid Serif" panose="02020600060500020200" pitchFamily="18" charset="0"/>
              </a:rPr>
            </a:br>
            <a:r>
              <a:rPr lang="en-US" sz="3200" dirty="0">
                <a:latin typeface="Droid Serif" panose="02020600060500020200" pitchFamily="18" charset="0"/>
                <a:ea typeface="Droid Serif" panose="02020600060500020200" pitchFamily="18" charset="0"/>
                <a:cs typeface="Droid Serif" panose="02020600060500020200" pitchFamily="18" charset="0"/>
              </a:rPr>
              <a:t>with Inspiratory Stridor (2 of 2)</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257800" y="1219201"/>
            <a:ext cx="6172200" cy="4906963"/>
          </a:xfrm>
        </p:spPr>
        <p:txBody>
          <a:bodyPr>
            <a:normAutofit fontScale="85000" lnSpcReduction="2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2</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p>
          <a:p>
            <a:pPr lvl="1"/>
            <a:r>
              <a:rPr lang="en-US" dirty="0">
                <a:latin typeface="Droid Serif" panose="02020600060500020200" pitchFamily="18" charset="0"/>
                <a:ea typeface="Droid Serif" panose="02020600060500020200" pitchFamily="18" charset="0"/>
                <a:cs typeface="Droid Serif" panose="02020600060500020200" pitchFamily="18" charset="0"/>
              </a:rPr>
              <a:t>Added dexamethasone &amp; PEARL</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p>
          <a:p>
            <a:pPr lvl="1"/>
            <a:r>
              <a:rPr lang="en-US" dirty="0">
                <a:latin typeface="Droid Serif" panose="02020600060500020200" pitchFamily="18" charset="0"/>
                <a:ea typeface="Droid Serif" panose="02020600060500020200" pitchFamily="18" charset="0"/>
                <a:cs typeface="Droid Serif" panose="02020600060500020200" pitchFamily="18" charset="0"/>
              </a:rPr>
              <a:t>Dexamethasone was added as an option for pediatric patients with inspiratory stridor.  This is an option for Paramedics with OLMC.  Additionally, it can be administered orally (PO) at the same dose as IV/IM/IO.  This is the </a:t>
            </a:r>
            <a:r>
              <a:rPr lang="en-US" b="1" u="sng" dirty="0">
                <a:latin typeface="Droid Serif" panose="02020600060500020200" pitchFamily="18" charset="0"/>
                <a:ea typeface="Droid Serif" panose="02020600060500020200" pitchFamily="18" charset="0"/>
                <a:cs typeface="Droid Serif" panose="02020600060500020200" pitchFamily="18" charset="0"/>
              </a:rPr>
              <a:t>ONLY</a:t>
            </a:r>
            <a:r>
              <a:rPr lang="en-US" dirty="0">
                <a:latin typeface="Droid Serif" panose="02020600060500020200" pitchFamily="18" charset="0"/>
                <a:ea typeface="Droid Serif" panose="02020600060500020200" pitchFamily="18" charset="0"/>
                <a:cs typeface="Droid Serif" panose="02020600060500020200" pitchFamily="18" charset="0"/>
              </a:rPr>
              <a:t> Maine EMS IV medication that can be administered orally.</a:t>
            </a:r>
          </a:p>
        </p:txBody>
      </p:sp>
      <p:pic>
        <p:nvPicPr>
          <p:cNvPr id="5" name="Picture 4">
            <a:extLst>
              <a:ext uri="{FF2B5EF4-FFF2-40B4-BE49-F238E27FC236}">
                <a16:creationId xmlns:a16="http://schemas.microsoft.com/office/drawing/2014/main" id="{E92C257E-1AD5-43B8-9CBE-1ED7E20FF324}"/>
              </a:ext>
            </a:extLst>
          </p:cNvPr>
          <p:cNvPicPr>
            <a:picLocks noChangeAspect="1"/>
          </p:cNvPicPr>
          <p:nvPr/>
        </p:nvPicPr>
        <p:blipFill>
          <a:blip r:embed="rId3"/>
          <a:stretch>
            <a:fillRect/>
          </a:stretch>
        </p:blipFill>
        <p:spPr>
          <a:xfrm>
            <a:off x="0" y="47297"/>
            <a:ext cx="5264467" cy="6858000"/>
          </a:xfrm>
          <a:prstGeom prst="rect">
            <a:avLst/>
          </a:prstGeom>
        </p:spPr>
      </p:pic>
      <p:cxnSp>
        <p:nvCxnSpPr>
          <p:cNvPr id="6" name="Straight Arrow Connector 5">
            <a:extLst>
              <a:ext uri="{FF2B5EF4-FFF2-40B4-BE49-F238E27FC236}">
                <a16:creationId xmlns:a16="http://schemas.microsoft.com/office/drawing/2014/main" id="{8294E4D2-A574-4AB7-B734-2F22962F78DC}"/>
              </a:ext>
            </a:extLst>
          </p:cNvPr>
          <p:cNvCxnSpPr>
            <a:cxnSpLocks/>
          </p:cNvCxnSpPr>
          <p:nvPr/>
        </p:nvCxnSpPr>
        <p:spPr>
          <a:xfrm flipH="1">
            <a:off x="2438400" y="2107325"/>
            <a:ext cx="3048000" cy="13689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Rectangle: Rounded Corners 6">
            <a:extLst>
              <a:ext uri="{FF2B5EF4-FFF2-40B4-BE49-F238E27FC236}">
                <a16:creationId xmlns:a16="http://schemas.microsoft.com/office/drawing/2014/main" id="{7F75FF79-04BD-41F9-96FC-B1314253B33B}"/>
              </a:ext>
            </a:extLst>
          </p:cNvPr>
          <p:cNvSpPr/>
          <p:nvPr/>
        </p:nvSpPr>
        <p:spPr>
          <a:xfrm>
            <a:off x="738352" y="3505200"/>
            <a:ext cx="4203100" cy="2286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17983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3246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Neonatal and Young Child Fever </a:t>
            </a:r>
            <a:br>
              <a:rPr lang="en-US" sz="2800" dirty="0">
                <a:latin typeface="Droid Serif" panose="02020600060500020200" pitchFamily="18" charset="0"/>
                <a:ea typeface="Droid Serif" panose="02020600060500020200" pitchFamily="18" charset="0"/>
                <a:cs typeface="Droid Serif" panose="02020600060500020200" pitchFamily="18" charset="0"/>
              </a:rPr>
            </a:br>
            <a:r>
              <a:rPr lang="en-US" sz="2800" dirty="0">
                <a:latin typeface="Droid Serif" panose="02020600060500020200" pitchFamily="18" charset="0"/>
                <a:ea typeface="Droid Serif" panose="02020600060500020200" pitchFamily="18" charset="0"/>
                <a:cs typeface="Droid Serif" panose="02020600060500020200" pitchFamily="18" charset="0"/>
              </a:rPr>
              <a:t>(1 of 6)</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248400" cy="4830763"/>
          </a:xfrm>
        </p:spPr>
        <p:txBody>
          <a:bodyPr>
            <a:normAutofit lnSpcReduction="1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3</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Entirely new protocol on neonatal and young infant fever.</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sz="2700"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To better assess, identify and treat potential sepsis in neonates and young infants.</a:t>
            </a:r>
            <a:r>
              <a:rPr lang="en-US" b="1" dirty="0">
                <a:latin typeface="Droid Serif" panose="02020600060500020200" pitchFamily="18" charset="0"/>
                <a:ea typeface="Droid Serif" panose="02020600060500020200" pitchFamily="18" charset="0"/>
                <a:cs typeface="Droid Serif" panose="02020600060500020200" pitchFamily="18" charset="0"/>
              </a:rPr>
              <a:t> </a:t>
            </a:r>
          </a:p>
        </p:txBody>
      </p:sp>
      <p:pic>
        <p:nvPicPr>
          <p:cNvPr id="4" name="Picture 3">
            <a:extLst>
              <a:ext uri="{FF2B5EF4-FFF2-40B4-BE49-F238E27FC236}">
                <a16:creationId xmlns:a16="http://schemas.microsoft.com/office/drawing/2014/main" id="{36EED102-3B61-462B-A4D3-B73F39B9E028}"/>
              </a:ext>
            </a:extLst>
          </p:cNvPr>
          <p:cNvPicPr>
            <a:picLocks noChangeAspect="1"/>
          </p:cNvPicPr>
          <p:nvPr/>
        </p:nvPicPr>
        <p:blipFill>
          <a:blip r:embed="rId3"/>
          <a:stretch>
            <a:fillRect/>
          </a:stretch>
        </p:blipFill>
        <p:spPr>
          <a:xfrm>
            <a:off x="0" y="0"/>
            <a:ext cx="5259084" cy="6858000"/>
          </a:xfrm>
          <a:prstGeom prst="rect">
            <a:avLst/>
          </a:prstGeom>
        </p:spPr>
      </p:pic>
    </p:spTree>
    <p:extLst>
      <p:ext uri="{BB962C8B-B14F-4D97-AF65-F5344CB8AC3E}">
        <p14:creationId xmlns:p14="http://schemas.microsoft.com/office/powerpoint/2010/main" val="394632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7E87-0B01-499E-9FB9-68BBA170B3CF}"/>
              </a:ext>
            </a:extLst>
          </p:cNvPr>
          <p:cNvSpPr>
            <a:spLocks noGrp="1"/>
          </p:cNvSpPr>
          <p:nvPr>
            <p:ph type="title"/>
          </p:nvPr>
        </p:nvSpPr>
        <p:spPr/>
        <p:txBody>
          <a:bodyPr>
            <a:normAutofit/>
          </a:bodyPr>
          <a:lstStyle/>
          <a:p>
            <a:r>
              <a:rPr lang="en-US" dirty="0">
                <a:latin typeface="Droid Serif" panose="02020600060500020200" pitchFamily="18" charset="0"/>
                <a:ea typeface="Droid Serif" panose="02020600060500020200" pitchFamily="18" charset="0"/>
                <a:cs typeface="Droid Serif" panose="02020600060500020200" pitchFamily="18" charset="0"/>
              </a:rPr>
              <a:t>Neonatal &amp; Young Child Fever (2 of 6)</a:t>
            </a:r>
          </a:p>
        </p:txBody>
      </p:sp>
      <p:sp>
        <p:nvSpPr>
          <p:cNvPr id="3" name="Content Placeholder 2">
            <a:extLst>
              <a:ext uri="{FF2B5EF4-FFF2-40B4-BE49-F238E27FC236}">
                <a16:creationId xmlns:a16="http://schemas.microsoft.com/office/drawing/2014/main" id="{5E66D83E-ED43-44CF-B08C-F50CD7CB12A7}"/>
              </a:ext>
            </a:extLst>
          </p:cNvPr>
          <p:cNvSpPr>
            <a:spLocks noGrp="1"/>
          </p:cNvSpPr>
          <p:nvPr>
            <p:ph idx="1"/>
          </p:nvPr>
        </p:nvSpPr>
        <p:spPr>
          <a:xfrm>
            <a:off x="1752600" y="1295401"/>
            <a:ext cx="9296400" cy="4830763"/>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Neonates and young children may have serious or occult bacterial infection as opposed to sepsis.</a:t>
            </a:r>
          </a:p>
          <a:p>
            <a:r>
              <a:rPr lang="en-US" dirty="0">
                <a:latin typeface="Droid Serif" panose="02020600060500020200" pitchFamily="18" charset="0"/>
                <a:ea typeface="Droid Serif" panose="02020600060500020200" pitchFamily="18" charset="0"/>
                <a:cs typeface="Droid Serif" panose="02020600060500020200" pitchFamily="18" charset="0"/>
              </a:rPr>
              <a:t>Presentation may be markedly similar.</a:t>
            </a:r>
          </a:p>
          <a:p>
            <a:r>
              <a:rPr lang="en-US" dirty="0">
                <a:latin typeface="Droid Serif" panose="02020600060500020200" pitchFamily="18" charset="0"/>
                <a:ea typeface="Droid Serif" panose="02020600060500020200" pitchFamily="18" charset="0"/>
                <a:cs typeface="Droid Serif" panose="02020600060500020200" pitchFamily="18" charset="0"/>
              </a:rPr>
              <a:t>A patient less than 90 days old, with a fever, is an ominous finding needing hospital evaluation.</a:t>
            </a:r>
          </a:p>
        </p:txBody>
      </p:sp>
    </p:spTree>
    <p:extLst>
      <p:ext uri="{BB962C8B-B14F-4D97-AF65-F5344CB8AC3E}">
        <p14:creationId xmlns:p14="http://schemas.microsoft.com/office/powerpoint/2010/main" val="102982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609600" y="76200"/>
            <a:ext cx="10896600" cy="1143000"/>
          </a:xfrm>
        </p:spPr>
        <p:txBody>
          <a:bodyPr>
            <a:normAutofit/>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Neonatal and Young Child Fever (3 of 6)</a:t>
            </a:r>
          </a:p>
        </p:txBody>
      </p:sp>
      <p:sp>
        <p:nvSpPr>
          <p:cNvPr id="6" name="Content Placeholder 5">
            <a:extLst>
              <a:ext uri="{FF2B5EF4-FFF2-40B4-BE49-F238E27FC236}">
                <a16:creationId xmlns:a16="http://schemas.microsoft.com/office/drawing/2014/main" id="{9749772A-6634-4FB8-94F3-60CE488C511A}"/>
              </a:ext>
            </a:extLst>
          </p:cNvPr>
          <p:cNvSpPr>
            <a:spLocks noGrp="1"/>
          </p:cNvSpPr>
          <p:nvPr>
            <p:ph idx="1"/>
          </p:nvPr>
        </p:nvSpPr>
        <p:spPr>
          <a:xfrm>
            <a:off x="6264242" y="1295401"/>
            <a:ext cx="4860958" cy="4830763"/>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Less than 90 days old</a:t>
            </a:r>
          </a:p>
          <a:p>
            <a:r>
              <a:rPr lang="en-US" dirty="0">
                <a:latin typeface="Droid Serif" panose="02020600060500020200" pitchFamily="18" charset="0"/>
                <a:ea typeface="Droid Serif" panose="02020600060500020200" pitchFamily="18" charset="0"/>
                <a:cs typeface="Droid Serif" panose="02020600060500020200" pitchFamily="18" charset="0"/>
              </a:rPr>
              <a:t>Temp equal to, or greater than, 38.0</a:t>
            </a:r>
            <a:r>
              <a:rPr lang="en-US" sz="4000" dirty="0">
                <a:latin typeface="Droid Serif" panose="02020600060500020200" pitchFamily="18" charset="0"/>
                <a:ea typeface="Droid Serif" panose="02020600060500020200" pitchFamily="18" charset="0"/>
                <a:cs typeface="Droid Serif" panose="02020600060500020200" pitchFamily="18" charset="0"/>
              </a:rPr>
              <a:t>°</a:t>
            </a:r>
            <a:r>
              <a:rPr lang="en-US" dirty="0">
                <a:latin typeface="Droid Serif" panose="02020600060500020200" pitchFamily="18" charset="0"/>
                <a:ea typeface="Droid Serif" panose="02020600060500020200" pitchFamily="18" charset="0"/>
                <a:cs typeface="Droid Serif" panose="02020600060500020200" pitchFamily="18" charset="0"/>
              </a:rPr>
              <a:t>C (100.4°F), </a:t>
            </a:r>
            <a:r>
              <a:rPr lang="en-US" i="1" dirty="0">
                <a:latin typeface="Droid Serif" panose="02020600060500020200" pitchFamily="18" charset="0"/>
                <a:ea typeface="Droid Serif" panose="02020600060500020200" pitchFamily="18" charset="0"/>
                <a:cs typeface="Droid Serif" panose="02020600060500020200" pitchFamily="18" charset="0"/>
              </a:rPr>
              <a:t>or</a:t>
            </a:r>
          </a:p>
          <a:p>
            <a:r>
              <a:rPr lang="en-US" dirty="0">
                <a:latin typeface="Droid Serif" panose="02020600060500020200" pitchFamily="18" charset="0"/>
                <a:ea typeface="Droid Serif" panose="02020600060500020200" pitchFamily="18" charset="0"/>
                <a:cs typeface="Droid Serif" panose="02020600060500020200" pitchFamily="18" charset="0"/>
              </a:rPr>
              <a:t>Temp less than 35.0°C (95.0°F)</a:t>
            </a:r>
          </a:p>
        </p:txBody>
      </p:sp>
      <p:pic>
        <p:nvPicPr>
          <p:cNvPr id="7" name="Picture 6">
            <a:extLst>
              <a:ext uri="{FF2B5EF4-FFF2-40B4-BE49-F238E27FC236}">
                <a16:creationId xmlns:a16="http://schemas.microsoft.com/office/drawing/2014/main" id="{F9461B44-F61A-40A3-9463-268E80B0C1E8}"/>
              </a:ext>
            </a:extLst>
          </p:cNvPr>
          <p:cNvPicPr>
            <a:picLocks noChangeAspect="1"/>
          </p:cNvPicPr>
          <p:nvPr/>
        </p:nvPicPr>
        <p:blipFill>
          <a:blip r:embed="rId3"/>
          <a:stretch>
            <a:fillRect/>
          </a:stretch>
        </p:blipFill>
        <p:spPr>
          <a:xfrm>
            <a:off x="0" y="1600200"/>
            <a:ext cx="6264242" cy="2971800"/>
          </a:xfrm>
          <a:prstGeom prst="rect">
            <a:avLst/>
          </a:prstGeom>
        </p:spPr>
      </p:pic>
    </p:spTree>
    <p:extLst>
      <p:ext uri="{BB962C8B-B14F-4D97-AF65-F5344CB8AC3E}">
        <p14:creationId xmlns:p14="http://schemas.microsoft.com/office/powerpoint/2010/main" val="137970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609600" y="76200"/>
            <a:ext cx="10896600" cy="1143000"/>
          </a:xfrm>
        </p:spPr>
        <p:txBody>
          <a:bodyPr>
            <a:normAutofit/>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Neonatal and Young Child Fever (4 of 6)</a:t>
            </a:r>
          </a:p>
        </p:txBody>
      </p:sp>
      <p:sp>
        <p:nvSpPr>
          <p:cNvPr id="6" name="Content Placeholder 5">
            <a:extLst>
              <a:ext uri="{FF2B5EF4-FFF2-40B4-BE49-F238E27FC236}">
                <a16:creationId xmlns:a16="http://schemas.microsoft.com/office/drawing/2014/main" id="{9749772A-6634-4FB8-94F3-60CE488C511A}"/>
              </a:ext>
            </a:extLst>
          </p:cNvPr>
          <p:cNvSpPr>
            <a:spLocks noGrp="1"/>
          </p:cNvSpPr>
          <p:nvPr>
            <p:ph idx="1"/>
          </p:nvPr>
        </p:nvSpPr>
        <p:spPr/>
        <p:txBody>
          <a:bodyPr/>
          <a:lstStyle/>
          <a:p>
            <a:pPr marL="0" indent="0">
              <a:buNone/>
            </a:pPr>
            <a:r>
              <a:rPr lang="en-US" dirty="0">
                <a:latin typeface="Droid Serif" panose="02020600060500020200" pitchFamily="18" charset="0"/>
                <a:ea typeface="Droid Serif" panose="02020600060500020200" pitchFamily="18" charset="0"/>
                <a:cs typeface="Droid Serif" panose="02020600060500020200" pitchFamily="18" charset="0"/>
              </a:rPr>
              <a:t>Determine</a:t>
            </a:r>
          </a:p>
          <a:p>
            <a:r>
              <a:rPr lang="en-US" dirty="0">
                <a:latin typeface="Droid Serif" panose="02020600060500020200" pitchFamily="18" charset="0"/>
                <a:ea typeface="Droid Serif" panose="02020600060500020200" pitchFamily="18" charset="0"/>
                <a:cs typeface="Droid Serif" panose="02020600060500020200" pitchFamily="18" charset="0"/>
              </a:rPr>
              <a:t>Highest / lowest temp</a:t>
            </a:r>
          </a:p>
          <a:p>
            <a:r>
              <a:rPr lang="en-US" dirty="0">
                <a:latin typeface="Droid Serif" panose="02020600060500020200" pitchFamily="18" charset="0"/>
                <a:ea typeface="Droid Serif" panose="02020600060500020200" pitchFamily="18" charset="0"/>
                <a:cs typeface="Droid Serif" panose="02020600060500020200" pitchFamily="18" charset="0"/>
              </a:rPr>
              <a:t>Signs of dehydration</a:t>
            </a:r>
          </a:p>
          <a:p>
            <a:r>
              <a:rPr lang="en-US" dirty="0">
                <a:latin typeface="Droid Serif" panose="02020600060500020200" pitchFamily="18" charset="0"/>
                <a:ea typeface="Droid Serif" panose="02020600060500020200" pitchFamily="18" charset="0"/>
                <a:cs typeface="Droid Serif" panose="02020600060500020200" pitchFamily="18" charset="0"/>
              </a:rPr>
              <a:t>Birth history/complications</a:t>
            </a:r>
          </a:p>
        </p:txBody>
      </p:sp>
      <p:pic>
        <p:nvPicPr>
          <p:cNvPr id="3" name="Picture 2">
            <a:extLst>
              <a:ext uri="{FF2B5EF4-FFF2-40B4-BE49-F238E27FC236}">
                <a16:creationId xmlns:a16="http://schemas.microsoft.com/office/drawing/2014/main" id="{4F28DCF6-DE20-489D-9DD4-7746B1EE4873}"/>
              </a:ext>
            </a:extLst>
          </p:cNvPr>
          <p:cNvPicPr>
            <a:picLocks noChangeAspect="1"/>
          </p:cNvPicPr>
          <p:nvPr/>
        </p:nvPicPr>
        <p:blipFill>
          <a:blip r:embed="rId3"/>
          <a:stretch>
            <a:fillRect/>
          </a:stretch>
        </p:blipFill>
        <p:spPr>
          <a:xfrm>
            <a:off x="0" y="1676400"/>
            <a:ext cx="6153050" cy="2995053"/>
          </a:xfrm>
          <a:prstGeom prst="rect">
            <a:avLst/>
          </a:prstGeom>
        </p:spPr>
      </p:pic>
      <p:sp>
        <p:nvSpPr>
          <p:cNvPr id="5" name="Rectangle: Rounded Corners 4">
            <a:extLst>
              <a:ext uri="{FF2B5EF4-FFF2-40B4-BE49-F238E27FC236}">
                <a16:creationId xmlns:a16="http://schemas.microsoft.com/office/drawing/2014/main" id="{7EF285B2-A234-4B7B-BBB5-73C104ED6788}"/>
              </a:ext>
            </a:extLst>
          </p:cNvPr>
          <p:cNvSpPr/>
          <p:nvPr/>
        </p:nvSpPr>
        <p:spPr>
          <a:xfrm>
            <a:off x="838200" y="1905000"/>
            <a:ext cx="4953000" cy="9906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61823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D01B-E677-4017-9F0E-9B435003B223}"/>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The Big Picture</a:t>
            </a:r>
          </a:p>
        </p:txBody>
      </p:sp>
      <p:sp>
        <p:nvSpPr>
          <p:cNvPr id="3" name="Content Placeholder 2">
            <a:extLst>
              <a:ext uri="{FF2B5EF4-FFF2-40B4-BE49-F238E27FC236}">
                <a16:creationId xmlns:a16="http://schemas.microsoft.com/office/drawing/2014/main" id="{72D5FF45-5B1B-4AD3-8436-ECE795422AA7}"/>
              </a:ext>
            </a:extLst>
          </p:cNvPr>
          <p:cNvSpPr>
            <a:spLocks noGrp="1"/>
          </p:cNvSpPr>
          <p:nvPr>
            <p:ph idx="1"/>
          </p:nvPr>
        </p:nvSpPr>
        <p:spPr>
          <a:xfrm>
            <a:off x="3276600" y="1905001"/>
            <a:ext cx="6400800" cy="4221163"/>
          </a:xfrm>
        </p:spPr>
        <p:txBody>
          <a:bodyPr/>
          <a:lstStyle/>
          <a:p>
            <a:pPr marL="0" indent="0" algn="ctr">
              <a:buNone/>
            </a:pPr>
            <a:r>
              <a:rPr lang="en-US" dirty="0">
                <a:latin typeface="Droid Serif" panose="02020600060500020200" pitchFamily="18" charset="0"/>
                <a:ea typeface="Droid Serif" panose="02020600060500020200" pitchFamily="18" charset="0"/>
                <a:cs typeface="Droid Serif" panose="02020600060500020200" pitchFamily="18" charset="0"/>
              </a:rPr>
              <a:t>The biggest change for the pediatric protocol section is the decrease of pediatric specific pages.  </a:t>
            </a:r>
          </a:p>
          <a:p>
            <a:pPr marL="0" indent="0" algn="ctr">
              <a:buNone/>
            </a:pPr>
            <a:endParaRPr lang="en-US" dirty="0">
              <a:latin typeface="Droid Serif" panose="02020600060500020200" pitchFamily="18" charset="0"/>
              <a:ea typeface="Droid Serif" panose="02020600060500020200" pitchFamily="18" charset="0"/>
              <a:cs typeface="Droid Serif" panose="02020600060500020200" pitchFamily="18" charset="0"/>
            </a:endParaRPr>
          </a:p>
          <a:p>
            <a:pPr marL="0" indent="0" algn="ctr">
              <a:buNone/>
            </a:pPr>
            <a:r>
              <a:rPr lang="en-US" dirty="0">
                <a:latin typeface="Droid Serif" panose="02020600060500020200" pitchFamily="18" charset="0"/>
                <a:ea typeface="Droid Serif" panose="02020600060500020200" pitchFamily="18" charset="0"/>
                <a:cs typeface="Droid Serif" panose="02020600060500020200" pitchFamily="18" charset="0"/>
              </a:rPr>
              <a:t>Protocols that matched, or nearly matched, adult protocols were combined.</a:t>
            </a:r>
          </a:p>
        </p:txBody>
      </p:sp>
    </p:spTree>
    <p:extLst>
      <p:ext uri="{BB962C8B-B14F-4D97-AF65-F5344CB8AC3E}">
        <p14:creationId xmlns:p14="http://schemas.microsoft.com/office/powerpoint/2010/main" val="66324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609600" y="76200"/>
            <a:ext cx="10896600" cy="1143000"/>
          </a:xfrm>
        </p:spPr>
        <p:txBody>
          <a:bodyPr>
            <a:normAutofit/>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Neonatal and Young Child Fever (5 of 6)</a:t>
            </a:r>
          </a:p>
        </p:txBody>
      </p:sp>
      <p:sp>
        <p:nvSpPr>
          <p:cNvPr id="6" name="Content Placeholder 5">
            <a:extLst>
              <a:ext uri="{FF2B5EF4-FFF2-40B4-BE49-F238E27FC236}">
                <a16:creationId xmlns:a16="http://schemas.microsoft.com/office/drawing/2014/main" id="{9749772A-6634-4FB8-94F3-60CE488C511A}"/>
              </a:ext>
            </a:extLst>
          </p:cNvPr>
          <p:cNvSpPr>
            <a:spLocks noGrp="1"/>
          </p:cNvSpPr>
          <p:nvPr>
            <p:ph idx="1"/>
          </p:nvPr>
        </p:nvSpPr>
        <p:spPr/>
        <p:txBody>
          <a:bodyPr/>
          <a:lstStyle/>
          <a:p>
            <a:pPr marL="0" indent="0">
              <a:buNone/>
            </a:pPr>
            <a:r>
              <a:rPr lang="en-US" dirty="0">
                <a:latin typeface="Droid Serif" panose="02020600060500020200" pitchFamily="18" charset="0"/>
                <a:ea typeface="Droid Serif" panose="02020600060500020200" pitchFamily="18" charset="0"/>
                <a:cs typeface="Droid Serif" panose="02020600060500020200" pitchFamily="18" charset="0"/>
              </a:rPr>
              <a:t>Assess</a:t>
            </a:r>
          </a:p>
          <a:p>
            <a:r>
              <a:rPr lang="en-US" dirty="0">
                <a:latin typeface="Droid Serif" panose="02020600060500020200" pitchFamily="18" charset="0"/>
                <a:ea typeface="Droid Serif" panose="02020600060500020200" pitchFamily="18" charset="0"/>
                <a:cs typeface="Droid Serif" panose="02020600060500020200" pitchFamily="18" charset="0"/>
              </a:rPr>
              <a:t>Appearance</a:t>
            </a:r>
          </a:p>
          <a:p>
            <a:r>
              <a:rPr lang="en-US" dirty="0">
                <a:latin typeface="Droid Serif" panose="02020600060500020200" pitchFamily="18" charset="0"/>
                <a:ea typeface="Droid Serif" panose="02020600060500020200" pitchFamily="18" charset="0"/>
                <a:cs typeface="Droid Serif" panose="02020600060500020200" pitchFamily="18" charset="0"/>
              </a:rPr>
              <a:t>Work of breathing</a:t>
            </a:r>
          </a:p>
          <a:p>
            <a:r>
              <a:rPr lang="en-US" dirty="0">
                <a:latin typeface="Droid Serif" panose="02020600060500020200" pitchFamily="18" charset="0"/>
                <a:ea typeface="Droid Serif" panose="02020600060500020200" pitchFamily="18" charset="0"/>
                <a:cs typeface="Droid Serif" panose="02020600060500020200" pitchFamily="18" charset="0"/>
              </a:rPr>
              <a:t>Signs of dehydration</a:t>
            </a:r>
          </a:p>
          <a:p>
            <a:r>
              <a:rPr lang="en-US" dirty="0">
                <a:latin typeface="Droid Serif" panose="02020600060500020200" pitchFamily="18" charset="0"/>
                <a:ea typeface="Droid Serif" panose="02020600060500020200" pitchFamily="18" charset="0"/>
                <a:cs typeface="Droid Serif" panose="02020600060500020200" pitchFamily="18" charset="0"/>
              </a:rPr>
              <a:t>Signs of shock</a:t>
            </a:r>
          </a:p>
        </p:txBody>
      </p:sp>
      <p:pic>
        <p:nvPicPr>
          <p:cNvPr id="3" name="Picture 2">
            <a:extLst>
              <a:ext uri="{FF2B5EF4-FFF2-40B4-BE49-F238E27FC236}">
                <a16:creationId xmlns:a16="http://schemas.microsoft.com/office/drawing/2014/main" id="{4F28DCF6-DE20-489D-9DD4-7746B1EE4873}"/>
              </a:ext>
            </a:extLst>
          </p:cNvPr>
          <p:cNvPicPr>
            <a:picLocks noChangeAspect="1"/>
          </p:cNvPicPr>
          <p:nvPr/>
        </p:nvPicPr>
        <p:blipFill>
          <a:blip r:embed="rId3"/>
          <a:stretch>
            <a:fillRect/>
          </a:stretch>
        </p:blipFill>
        <p:spPr>
          <a:xfrm>
            <a:off x="0" y="1676400"/>
            <a:ext cx="6153050" cy="2995053"/>
          </a:xfrm>
          <a:prstGeom prst="rect">
            <a:avLst/>
          </a:prstGeom>
        </p:spPr>
      </p:pic>
      <p:sp>
        <p:nvSpPr>
          <p:cNvPr id="5" name="Rectangle: Rounded Corners 4">
            <a:extLst>
              <a:ext uri="{FF2B5EF4-FFF2-40B4-BE49-F238E27FC236}">
                <a16:creationId xmlns:a16="http://schemas.microsoft.com/office/drawing/2014/main" id="{AFAEF342-3EB4-49BE-A06E-C87DD234BC4F}"/>
              </a:ext>
            </a:extLst>
          </p:cNvPr>
          <p:cNvSpPr/>
          <p:nvPr/>
        </p:nvSpPr>
        <p:spPr>
          <a:xfrm>
            <a:off x="641130" y="2743200"/>
            <a:ext cx="5073869" cy="10668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542567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609600" y="76200"/>
            <a:ext cx="10896600" cy="1143000"/>
          </a:xfrm>
        </p:spPr>
        <p:txBody>
          <a:bodyPr>
            <a:normAutofit/>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Neonatal and Young Child Fever (6 of 6)</a:t>
            </a:r>
          </a:p>
        </p:txBody>
      </p:sp>
      <p:sp>
        <p:nvSpPr>
          <p:cNvPr id="6" name="Content Placeholder 5">
            <a:extLst>
              <a:ext uri="{FF2B5EF4-FFF2-40B4-BE49-F238E27FC236}">
                <a16:creationId xmlns:a16="http://schemas.microsoft.com/office/drawing/2014/main" id="{9749772A-6634-4FB8-94F3-60CE488C511A}"/>
              </a:ext>
            </a:extLst>
          </p:cNvPr>
          <p:cNvSpPr>
            <a:spLocks noGrp="1"/>
          </p:cNvSpPr>
          <p:nvPr>
            <p:ph idx="1"/>
          </p:nvPr>
        </p:nvSpPr>
        <p:spPr/>
        <p:txBody>
          <a:bodyPr>
            <a:normAutofit fontScale="62500" lnSpcReduction="20000"/>
          </a:bodyPr>
          <a:lstStyle/>
          <a:p>
            <a:pPr marL="0" indent="0">
              <a:buNone/>
            </a:pPr>
            <a:r>
              <a:rPr lang="en-US" u="sng" dirty="0">
                <a:latin typeface="Droid Serif" panose="02020600060500020200" pitchFamily="18" charset="0"/>
                <a:ea typeface="Droid Serif" panose="02020600060500020200" pitchFamily="18" charset="0"/>
                <a:cs typeface="Droid Serif" panose="02020600060500020200" pitchFamily="18" charset="0"/>
              </a:rPr>
              <a:t>Goal is to determine</a:t>
            </a:r>
          </a:p>
          <a:p>
            <a:pPr marL="0" indent="0" algn="ctr">
              <a:buNone/>
            </a:pPr>
            <a:r>
              <a:rPr lang="en-US" b="1" i="1" dirty="0">
                <a:latin typeface="Droid Serif" panose="02020600060500020200" pitchFamily="18" charset="0"/>
                <a:ea typeface="Droid Serif" panose="02020600060500020200" pitchFamily="18" charset="0"/>
                <a:cs typeface="Droid Serif" panose="02020600060500020200" pitchFamily="18" charset="0"/>
              </a:rPr>
              <a:t>“Is this child septic?”</a:t>
            </a:r>
          </a:p>
          <a:p>
            <a:r>
              <a:rPr lang="en-US" dirty="0">
                <a:latin typeface="Droid Serif" panose="02020600060500020200" pitchFamily="18" charset="0"/>
                <a:ea typeface="Droid Serif" panose="02020600060500020200" pitchFamily="18" charset="0"/>
                <a:cs typeface="Droid Serif" panose="02020600060500020200" pitchFamily="18" charset="0"/>
              </a:rPr>
              <a:t>Transport, utilize OLMC for refusals</a:t>
            </a:r>
          </a:p>
          <a:p>
            <a:endParaRPr lang="en-US" dirty="0">
              <a:latin typeface="Droid Serif" panose="02020600060500020200" pitchFamily="18" charset="0"/>
              <a:ea typeface="Droid Serif" panose="02020600060500020200" pitchFamily="18" charset="0"/>
              <a:cs typeface="Droid Serif" panose="02020600060500020200" pitchFamily="18" charset="0"/>
            </a:endParaRPr>
          </a:p>
        </p:txBody>
      </p:sp>
      <p:pic>
        <p:nvPicPr>
          <p:cNvPr id="3" name="Picture 2">
            <a:extLst>
              <a:ext uri="{FF2B5EF4-FFF2-40B4-BE49-F238E27FC236}">
                <a16:creationId xmlns:a16="http://schemas.microsoft.com/office/drawing/2014/main" id="{4F28DCF6-DE20-489D-9DD4-7746B1EE4873}"/>
              </a:ext>
            </a:extLst>
          </p:cNvPr>
          <p:cNvPicPr>
            <a:picLocks noChangeAspect="1"/>
          </p:cNvPicPr>
          <p:nvPr/>
        </p:nvPicPr>
        <p:blipFill>
          <a:blip r:embed="rId3"/>
          <a:stretch>
            <a:fillRect/>
          </a:stretch>
        </p:blipFill>
        <p:spPr>
          <a:xfrm>
            <a:off x="0" y="1676400"/>
            <a:ext cx="6153050" cy="2995053"/>
          </a:xfrm>
          <a:prstGeom prst="rect">
            <a:avLst/>
          </a:prstGeom>
        </p:spPr>
      </p:pic>
      <p:sp>
        <p:nvSpPr>
          <p:cNvPr id="5" name="Rectangle: Rounded Corners 4">
            <a:extLst>
              <a:ext uri="{FF2B5EF4-FFF2-40B4-BE49-F238E27FC236}">
                <a16:creationId xmlns:a16="http://schemas.microsoft.com/office/drawing/2014/main" id="{0F719B94-C641-46FA-B197-ACDC324D3552}"/>
              </a:ext>
            </a:extLst>
          </p:cNvPr>
          <p:cNvSpPr/>
          <p:nvPr/>
        </p:nvSpPr>
        <p:spPr>
          <a:xfrm>
            <a:off x="609600" y="3505200"/>
            <a:ext cx="5181600" cy="9906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7" name="Picture 6">
            <a:extLst>
              <a:ext uri="{FF2B5EF4-FFF2-40B4-BE49-F238E27FC236}">
                <a16:creationId xmlns:a16="http://schemas.microsoft.com/office/drawing/2014/main" id="{0AE22036-4698-AF49-A1E5-187165A78CEB}"/>
              </a:ext>
            </a:extLst>
          </p:cNvPr>
          <p:cNvPicPr>
            <a:picLocks noChangeAspect="1"/>
          </p:cNvPicPr>
          <p:nvPr/>
        </p:nvPicPr>
        <p:blipFill rotWithShape="1">
          <a:blip r:embed="rId4">
            <a:extLst>
              <a:ext uri="{28A0092B-C50C-407E-A947-70E740481C1C}">
                <a14:useLocalDpi xmlns:a14="http://schemas.microsoft.com/office/drawing/2010/main" val="0"/>
              </a:ext>
            </a:extLst>
          </a:blip>
          <a:srcRect l="1518" t="4554" r="36183" b="1801"/>
          <a:stretch/>
        </p:blipFill>
        <p:spPr>
          <a:xfrm>
            <a:off x="6629400" y="2362200"/>
            <a:ext cx="4191000" cy="3110629"/>
          </a:xfrm>
          <a:prstGeom prst="rect">
            <a:avLst/>
          </a:prstGeom>
          <a:ln w="3175">
            <a:solidFill>
              <a:schemeClr val="tx1"/>
            </a:solidFill>
          </a:ln>
        </p:spPr>
      </p:pic>
    </p:spTree>
    <p:extLst>
      <p:ext uri="{BB962C8B-B14F-4D97-AF65-F5344CB8AC3E}">
        <p14:creationId xmlns:p14="http://schemas.microsoft.com/office/powerpoint/2010/main" val="281918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C19FDC-B661-463E-A2AB-10F2B8EF9750}"/>
              </a:ext>
            </a:extLst>
          </p:cNvPr>
          <p:cNvPicPr>
            <a:picLocks noChangeAspect="1"/>
          </p:cNvPicPr>
          <p:nvPr/>
        </p:nvPicPr>
        <p:blipFill>
          <a:blip r:embed="rId3"/>
          <a:stretch>
            <a:fillRect/>
          </a:stretch>
        </p:blipFill>
        <p:spPr>
          <a:xfrm>
            <a:off x="-12100" y="-28903"/>
            <a:ext cx="5269900" cy="6858000"/>
          </a:xfrm>
          <a:prstGeom prst="rect">
            <a:avLst/>
          </a:prstGeom>
        </p:spPr>
      </p:pic>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638800" y="76200"/>
            <a:ext cx="5943600" cy="1143000"/>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Childbirth (1 of 6)</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257800" y="1295401"/>
            <a:ext cx="6172200" cy="4830763"/>
          </a:xfrm>
        </p:spPr>
        <p:txBody>
          <a:bodyPr>
            <a:normAutofit fontScale="92500" lnSpcReduction="1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4</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 Added #1, “Evaluate for crowning/imminent delivery”</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sz="2900"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The MDPB wanted to re-emphasize to providers to perform a visual assessment rather than rely solely on a report from the mother.</a:t>
            </a:r>
          </a:p>
        </p:txBody>
      </p:sp>
      <p:cxnSp>
        <p:nvCxnSpPr>
          <p:cNvPr id="5" name="Straight Arrow Connector 4">
            <a:extLst>
              <a:ext uri="{FF2B5EF4-FFF2-40B4-BE49-F238E27FC236}">
                <a16:creationId xmlns:a16="http://schemas.microsoft.com/office/drawing/2014/main" id="{9213A601-B5E7-4AFF-A900-BABB9985ADE6}"/>
              </a:ext>
            </a:extLst>
          </p:cNvPr>
          <p:cNvCxnSpPr>
            <a:cxnSpLocks/>
          </p:cNvCxnSpPr>
          <p:nvPr/>
        </p:nvCxnSpPr>
        <p:spPr>
          <a:xfrm flipH="1" flipV="1">
            <a:off x="3124201" y="1219200"/>
            <a:ext cx="2285999" cy="1143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Rounded Corners 5">
            <a:extLst>
              <a:ext uri="{FF2B5EF4-FFF2-40B4-BE49-F238E27FC236}">
                <a16:creationId xmlns:a16="http://schemas.microsoft.com/office/drawing/2014/main" id="{E7263FD5-D7C4-443B-BDDF-2059171F8B25}"/>
              </a:ext>
            </a:extLst>
          </p:cNvPr>
          <p:cNvSpPr/>
          <p:nvPr/>
        </p:nvSpPr>
        <p:spPr>
          <a:xfrm>
            <a:off x="749900" y="914400"/>
            <a:ext cx="4203100" cy="1524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44677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49FE25-BCED-4E58-9F79-A510169100EC}"/>
              </a:ext>
            </a:extLst>
          </p:cNvPr>
          <p:cNvPicPr>
            <a:picLocks noChangeAspect="1"/>
          </p:cNvPicPr>
          <p:nvPr/>
        </p:nvPicPr>
        <p:blipFill>
          <a:blip r:embed="rId3"/>
          <a:stretch>
            <a:fillRect/>
          </a:stretch>
        </p:blipFill>
        <p:spPr>
          <a:xfrm>
            <a:off x="0" y="0"/>
            <a:ext cx="5269900" cy="6858000"/>
          </a:xfrm>
          <a:prstGeom prst="rect">
            <a:avLst/>
          </a:prstGeom>
        </p:spPr>
      </p:pic>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Childbirth (2 of 6)</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324600" cy="4830763"/>
          </a:xfrm>
        </p:spPr>
        <p:txBody>
          <a:bodyPr>
            <a:normAutofit fontScale="92500" lnSpcReduction="2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4</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 In #4, added “until cord pulsations are felt” and to keep cord warm “and moist”.</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The MDPB wanted to provide a measurable goal when keeping pressure off of a presenting cord.  Additionally, to keep the cord warm and moist.</a:t>
            </a:r>
          </a:p>
        </p:txBody>
      </p:sp>
      <p:cxnSp>
        <p:nvCxnSpPr>
          <p:cNvPr id="5" name="Straight Arrow Connector 4">
            <a:extLst>
              <a:ext uri="{FF2B5EF4-FFF2-40B4-BE49-F238E27FC236}">
                <a16:creationId xmlns:a16="http://schemas.microsoft.com/office/drawing/2014/main" id="{56953C51-BDA2-4683-8848-1A19A8974F55}"/>
              </a:ext>
            </a:extLst>
          </p:cNvPr>
          <p:cNvCxnSpPr>
            <a:cxnSpLocks/>
          </p:cNvCxnSpPr>
          <p:nvPr/>
        </p:nvCxnSpPr>
        <p:spPr>
          <a:xfrm flipH="1" flipV="1">
            <a:off x="3962400" y="1905000"/>
            <a:ext cx="1524000" cy="609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ectangle: Rounded Corners 8">
            <a:extLst>
              <a:ext uri="{FF2B5EF4-FFF2-40B4-BE49-F238E27FC236}">
                <a16:creationId xmlns:a16="http://schemas.microsoft.com/office/drawing/2014/main" id="{98E0F273-E72A-470E-9BD3-0FBF98DB64CD}"/>
              </a:ext>
            </a:extLst>
          </p:cNvPr>
          <p:cNvSpPr/>
          <p:nvPr/>
        </p:nvSpPr>
        <p:spPr>
          <a:xfrm>
            <a:off x="762000" y="1371600"/>
            <a:ext cx="4203100" cy="6096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3929617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63048B-BE28-4EF6-9B36-510CD9C53BB1}"/>
              </a:ext>
            </a:extLst>
          </p:cNvPr>
          <p:cNvPicPr>
            <a:picLocks noChangeAspect="1"/>
          </p:cNvPicPr>
          <p:nvPr/>
        </p:nvPicPr>
        <p:blipFill>
          <a:blip r:embed="rId3"/>
          <a:stretch>
            <a:fillRect/>
          </a:stretch>
        </p:blipFill>
        <p:spPr>
          <a:xfrm>
            <a:off x="-88300" y="10510"/>
            <a:ext cx="5269900" cy="6858000"/>
          </a:xfrm>
          <a:prstGeom prst="rect">
            <a:avLst/>
          </a:prstGeom>
        </p:spPr>
      </p:pic>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Childbirth (3 of 6)</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248400" cy="4830763"/>
          </a:xfrm>
        </p:spPr>
        <p:txBody>
          <a:bodyPr>
            <a:normAutofit fontScale="85000" lnSpcReduction="1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4</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 In 6b, added “then repeat in case of double nuchal cord”</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The MDPB wanted to remind providers that a cord may be wrapped around an infants neck more than once which has been reported in up to 8% of all pregnancies (Larson, 1995).</a:t>
            </a:r>
          </a:p>
        </p:txBody>
      </p:sp>
      <p:cxnSp>
        <p:nvCxnSpPr>
          <p:cNvPr id="5" name="Straight Arrow Connector 4">
            <a:extLst>
              <a:ext uri="{FF2B5EF4-FFF2-40B4-BE49-F238E27FC236}">
                <a16:creationId xmlns:a16="http://schemas.microsoft.com/office/drawing/2014/main" id="{2190545F-990C-45B4-A065-814C0E88AE04}"/>
              </a:ext>
            </a:extLst>
          </p:cNvPr>
          <p:cNvCxnSpPr>
            <a:cxnSpLocks/>
          </p:cNvCxnSpPr>
          <p:nvPr/>
        </p:nvCxnSpPr>
        <p:spPr>
          <a:xfrm flipH="1">
            <a:off x="4800600" y="2514600"/>
            <a:ext cx="685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Rounded Corners 5">
            <a:extLst>
              <a:ext uri="{FF2B5EF4-FFF2-40B4-BE49-F238E27FC236}">
                <a16:creationId xmlns:a16="http://schemas.microsoft.com/office/drawing/2014/main" id="{DA827332-C120-4F01-B3FF-E34B8A7F6FE1}"/>
              </a:ext>
            </a:extLst>
          </p:cNvPr>
          <p:cNvSpPr/>
          <p:nvPr/>
        </p:nvSpPr>
        <p:spPr>
          <a:xfrm>
            <a:off x="673700" y="2286005"/>
            <a:ext cx="4203100" cy="45719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1203146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9FBA82-F178-4A24-A853-2B6D8114CBAC}"/>
              </a:ext>
            </a:extLst>
          </p:cNvPr>
          <p:cNvPicPr>
            <a:picLocks noChangeAspect="1"/>
          </p:cNvPicPr>
          <p:nvPr/>
        </p:nvPicPr>
        <p:blipFill>
          <a:blip r:embed="rId3"/>
          <a:stretch>
            <a:fillRect/>
          </a:stretch>
        </p:blipFill>
        <p:spPr>
          <a:xfrm>
            <a:off x="-31531" y="0"/>
            <a:ext cx="5269900" cy="6858000"/>
          </a:xfrm>
          <a:prstGeom prst="rect">
            <a:avLst/>
          </a:prstGeom>
        </p:spPr>
      </p:pic>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Childbirth (4 of 6)</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248400" cy="4830763"/>
          </a:xfrm>
        </p:spPr>
        <p:txBody>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4</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 In 6g, added #3 “Once the placenta has delivered”</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This was added for better clarification.</a:t>
            </a:r>
          </a:p>
        </p:txBody>
      </p:sp>
      <p:cxnSp>
        <p:nvCxnSpPr>
          <p:cNvPr id="5" name="Straight Arrow Connector 4">
            <a:extLst>
              <a:ext uri="{FF2B5EF4-FFF2-40B4-BE49-F238E27FC236}">
                <a16:creationId xmlns:a16="http://schemas.microsoft.com/office/drawing/2014/main" id="{ABFB0299-AD5F-446B-B160-6799F724E504}"/>
              </a:ext>
            </a:extLst>
          </p:cNvPr>
          <p:cNvCxnSpPr>
            <a:cxnSpLocks/>
          </p:cNvCxnSpPr>
          <p:nvPr/>
        </p:nvCxnSpPr>
        <p:spPr>
          <a:xfrm flipH="1">
            <a:off x="3048000" y="2590800"/>
            <a:ext cx="2514600" cy="1600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Rounded Corners 5">
            <a:extLst>
              <a:ext uri="{FF2B5EF4-FFF2-40B4-BE49-F238E27FC236}">
                <a16:creationId xmlns:a16="http://schemas.microsoft.com/office/drawing/2014/main" id="{EA20A7F6-1E90-40B2-B3D0-D247CFE56CEC}"/>
              </a:ext>
            </a:extLst>
          </p:cNvPr>
          <p:cNvSpPr/>
          <p:nvPr/>
        </p:nvSpPr>
        <p:spPr>
          <a:xfrm>
            <a:off x="762000" y="4114800"/>
            <a:ext cx="4203100" cy="2286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378337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D80FBC-D053-4572-91AF-2A5999593FA9}"/>
              </a:ext>
            </a:extLst>
          </p:cNvPr>
          <p:cNvPicPr>
            <a:picLocks noChangeAspect="1"/>
          </p:cNvPicPr>
          <p:nvPr/>
        </p:nvPicPr>
        <p:blipFill>
          <a:blip r:embed="rId3"/>
          <a:stretch>
            <a:fillRect/>
          </a:stretch>
        </p:blipFill>
        <p:spPr>
          <a:xfrm>
            <a:off x="0" y="0"/>
            <a:ext cx="5269900" cy="6858000"/>
          </a:xfrm>
          <a:prstGeom prst="rect">
            <a:avLst/>
          </a:prstGeom>
        </p:spPr>
      </p:pic>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Childbirth (5 of 6)</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248400" cy="4830763"/>
          </a:xfrm>
        </p:spPr>
        <p:txBody>
          <a:bodyPr>
            <a:normAutofit fontScale="92500" lnSpcReduction="2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4</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 In #7, added “immediately dry/stimulate the child”</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The MDPB wanted to emphasize that even when a child has been delivered prior to EMS arrival, it is important to complete this step.</a:t>
            </a:r>
          </a:p>
        </p:txBody>
      </p:sp>
      <p:cxnSp>
        <p:nvCxnSpPr>
          <p:cNvPr id="5" name="Straight Arrow Connector 4">
            <a:extLst>
              <a:ext uri="{FF2B5EF4-FFF2-40B4-BE49-F238E27FC236}">
                <a16:creationId xmlns:a16="http://schemas.microsoft.com/office/drawing/2014/main" id="{68F70DAC-3D5E-4E4A-A05C-0D67184CBB53}"/>
              </a:ext>
            </a:extLst>
          </p:cNvPr>
          <p:cNvCxnSpPr>
            <a:cxnSpLocks/>
          </p:cNvCxnSpPr>
          <p:nvPr/>
        </p:nvCxnSpPr>
        <p:spPr>
          <a:xfrm flipH="1">
            <a:off x="4267200" y="2514600"/>
            <a:ext cx="12192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Rounded Corners 5">
            <a:extLst>
              <a:ext uri="{FF2B5EF4-FFF2-40B4-BE49-F238E27FC236}">
                <a16:creationId xmlns:a16="http://schemas.microsoft.com/office/drawing/2014/main" id="{2801E982-EF1C-443C-B412-EC5236A4E300}"/>
              </a:ext>
            </a:extLst>
          </p:cNvPr>
          <p:cNvSpPr/>
          <p:nvPr/>
        </p:nvSpPr>
        <p:spPr>
          <a:xfrm>
            <a:off x="762000" y="4358482"/>
            <a:ext cx="4203100" cy="823118"/>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485468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DFD84D-301C-487F-8A97-63AF7F3C0B86}"/>
              </a:ext>
            </a:extLst>
          </p:cNvPr>
          <p:cNvPicPr>
            <a:picLocks noChangeAspect="1"/>
          </p:cNvPicPr>
          <p:nvPr/>
        </p:nvPicPr>
        <p:blipFill>
          <a:blip r:embed="rId3"/>
          <a:stretch>
            <a:fillRect/>
          </a:stretch>
        </p:blipFill>
        <p:spPr>
          <a:xfrm>
            <a:off x="21021" y="-2628"/>
            <a:ext cx="5269900" cy="6858000"/>
          </a:xfrm>
          <a:prstGeom prst="rect">
            <a:avLst/>
          </a:prstGeom>
        </p:spPr>
      </p:pic>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Childbirth (6 of 6)</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248400" cy="4830763"/>
          </a:xfrm>
        </p:spPr>
        <p:txBody>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4</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 In #7, removed “while in a child safety seat”</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EMR, 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The requirement to be in a safety seat is referenced previously in the paragraph, and was repetitious.</a:t>
            </a:r>
          </a:p>
        </p:txBody>
      </p:sp>
      <p:cxnSp>
        <p:nvCxnSpPr>
          <p:cNvPr id="5" name="Straight Arrow Connector 4">
            <a:extLst>
              <a:ext uri="{FF2B5EF4-FFF2-40B4-BE49-F238E27FC236}">
                <a16:creationId xmlns:a16="http://schemas.microsoft.com/office/drawing/2014/main" id="{12113F40-ACDD-4BD6-8F7F-3A44ECAAC033}"/>
              </a:ext>
            </a:extLst>
          </p:cNvPr>
          <p:cNvCxnSpPr>
            <a:cxnSpLocks/>
          </p:cNvCxnSpPr>
          <p:nvPr/>
        </p:nvCxnSpPr>
        <p:spPr>
          <a:xfrm flipH="1">
            <a:off x="4343400" y="2514600"/>
            <a:ext cx="11430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Rounded Corners 5">
            <a:extLst>
              <a:ext uri="{FF2B5EF4-FFF2-40B4-BE49-F238E27FC236}">
                <a16:creationId xmlns:a16="http://schemas.microsoft.com/office/drawing/2014/main" id="{1275BD5A-1040-432E-BC42-290EE971EDE9}"/>
              </a:ext>
            </a:extLst>
          </p:cNvPr>
          <p:cNvSpPr/>
          <p:nvPr/>
        </p:nvSpPr>
        <p:spPr>
          <a:xfrm>
            <a:off x="762000" y="4358482"/>
            <a:ext cx="4203100" cy="823118"/>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592597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No changes</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2743200" y="2438400"/>
            <a:ext cx="7467600" cy="3687764"/>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Pink 5 – APGAR Score</a:t>
            </a:r>
          </a:p>
          <a:p>
            <a:r>
              <a:rPr lang="en-US" dirty="0">
                <a:latin typeface="Droid Serif" panose="02020600060500020200" pitchFamily="18" charset="0"/>
                <a:ea typeface="Droid Serif" panose="02020600060500020200" pitchFamily="18" charset="0"/>
                <a:cs typeface="Droid Serif" panose="02020600060500020200" pitchFamily="18" charset="0"/>
              </a:rPr>
              <a:t>Pink 6 – Neonatal Resuscitation</a:t>
            </a:r>
          </a:p>
          <a:p>
            <a:r>
              <a:rPr lang="en-US" dirty="0">
                <a:latin typeface="Droid Serif" panose="02020600060500020200" pitchFamily="18" charset="0"/>
                <a:ea typeface="Droid Serif" panose="02020600060500020200" pitchFamily="18" charset="0"/>
                <a:cs typeface="Droid Serif" panose="02020600060500020200" pitchFamily="18" charset="0"/>
              </a:rPr>
              <a:t>Pink 7 – Pediatric Vital Signs</a:t>
            </a:r>
          </a:p>
        </p:txBody>
      </p:sp>
    </p:spTree>
    <p:extLst>
      <p:ext uri="{BB962C8B-B14F-4D97-AF65-F5344CB8AC3E}">
        <p14:creationId xmlns:p14="http://schemas.microsoft.com/office/powerpoint/2010/main" val="412974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C1F443-DBB6-4B7E-A7F7-28E284441ED9}"/>
              </a:ext>
            </a:extLst>
          </p:cNvPr>
          <p:cNvPicPr>
            <a:picLocks noChangeAspect="1"/>
          </p:cNvPicPr>
          <p:nvPr/>
        </p:nvPicPr>
        <p:blipFill>
          <a:blip r:embed="rId3"/>
          <a:stretch>
            <a:fillRect/>
          </a:stretch>
        </p:blipFill>
        <p:spPr>
          <a:xfrm>
            <a:off x="0" y="-34159"/>
            <a:ext cx="5223917" cy="6858000"/>
          </a:xfrm>
          <a:prstGeom prst="rect">
            <a:avLst/>
          </a:prstGeom>
        </p:spPr>
      </p:pic>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normAutofit/>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Pediatric Specific Equipment Sizes (1 of 2)</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324600" cy="4830763"/>
          </a:xfrm>
        </p:spPr>
        <p:txBody>
          <a:bodyPr>
            <a:normAutofit fontScale="77500" lnSpcReduction="2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8</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Added requirement for all pediatric endotracheal tubes to be cuffed</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Evidence has shown that cuffed ET tubes in the pediatric patient are less likely to leak or dislodge, allow higher inspiratory pressure, and cause less trachea trauma compared to uncuffed tubes.  Cuffs should be inflated to manufacturer’s specifications. (Chambers et al., 2017).</a:t>
            </a:r>
          </a:p>
        </p:txBody>
      </p:sp>
      <p:cxnSp>
        <p:nvCxnSpPr>
          <p:cNvPr id="5" name="Straight Arrow Connector 4">
            <a:extLst>
              <a:ext uri="{FF2B5EF4-FFF2-40B4-BE49-F238E27FC236}">
                <a16:creationId xmlns:a16="http://schemas.microsoft.com/office/drawing/2014/main" id="{16B5AD5F-7C63-4D79-8707-DB7864A8C660}"/>
              </a:ext>
            </a:extLst>
          </p:cNvPr>
          <p:cNvCxnSpPr>
            <a:cxnSpLocks/>
          </p:cNvCxnSpPr>
          <p:nvPr/>
        </p:nvCxnSpPr>
        <p:spPr>
          <a:xfrm flipH="1">
            <a:off x="4724400" y="2514600"/>
            <a:ext cx="762000" cy="76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2363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90B9A06-F1ED-482D-A7C3-82753249DD6B}"/>
              </a:ext>
            </a:extLst>
          </p:cNvPr>
          <p:cNvPicPr>
            <a:picLocks noGrp="1" noChangeAspect="1"/>
          </p:cNvPicPr>
          <p:nvPr>
            <p:ph sz="half" idx="1"/>
          </p:nvPr>
        </p:nvPicPr>
        <p:blipFill rotWithShape="1">
          <a:blip r:embed="rId3"/>
          <a:srcRect b="55833"/>
          <a:stretch/>
        </p:blipFill>
        <p:spPr>
          <a:xfrm>
            <a:off x="3707716" y="1143000"/>
            <a:ext cx="4769701" cy="2743200"/>
          </a:xfrm>
          <a:prstGeom prst="rect">
            <a:avLst/>
          </a:prstGeom>
        </p:spPr>
      </p:pic>
      <p:sp>
        <p:nvSpPr>
          <p:cNvPr id="2" name="Title 1">
            <a:extLst>
              <a:ext uri="{FF2B5EF4-FFF2-40B4-BE49-F238E27FC236}">
                <a16:creationId xmlns:a16="http://schemas.microsoft.com/office/drawing/2014/main" id="{6C0F9BAB-865B-4A56-9920-F854D51D7879}"/>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Pediatric Coma vs. Adult Coma</a:t>
            </a:r>
          </a:p>
        </p:txBody>
      </p:sp>
      <p:pic>
        <p:nvPicPr>
          <p:cNvPr id="6" name="Content Placeholder 5">
            <a:extLst>
              <a:ext uri="{FF2B5EF4-FFF2-40B4-BE49-F238E27FC236}">
                <a16:creationId xmlns:a16="http://schemas.microsoft.com/office/drawing/2014/main" id="{99105DFB-98DC-4487-9C0B-2BE3269EA3F6}"/>
              </a:ext>
            </a:extLst>
          </p:cNvPr>
          <p:cNvPicPr>
            <a:picLocks noGrp="1" noChangeAspect="1"/>
          </p:cNvPicPr>
          <p:nvPr>
            <p:ph sz="half" idx="2"/>
          </p:nvPr>
        </p:nvPicPr>
        <p:blipFill rotWithShape="1">
          <a:blip r:embed="rId4"/>
          <a:srcRect b="55833"/>
          <a:stretch/>
        </p:blipFill>
        <p:spPr>
          <a:xfrm>
            <a:off x="3711150" y="3581400"/>
            <a:ext cx="4769700" cy="2743200"/>
          </a:xfrm>
          <a:prstGeom prst="rect">
            <a:avLst/>
          </a:prstGeom>
        </p:spPr>
      </p:pic>
      <p:sp>
        <p:nvSpPr>
          <p:cNvPr id="3" name="TextBox 2">
            <a:extLst>
              <a:ext uri="{FF2B5EF4-FFF2-40B4-BE49-F238E27FC236}">
                <a16:creationId xmlns:a16="http://schemas.microsoft.com/office/drawing/2014/main" id="{A9D1305F-E4AF-4331-A8DB-FA6D88CF680C}"/>
              </a:ext>
            </a:extLst>
          </p:cNvPr>
          <p:cNvSpPr txBox="1"/>
          <p:nvPr/>
        </p:nvSpPr>
        <p:spPr>
          <a:xfrm>
            <a:off x="8839200" y="2798618"/>
            <a:ext cx="2209800" cy="1077218"/>
          </a:xfrm>
          <a:prstGeom prst="rect">
            <a:avLst/>
          </a:prstGeom>
          <a:noFill/>
        </p:spPr>
        <p:txBody>
          <a:bodyPr wrap="square" rtlCol="0">
            <a:spAutoFit/>
          </a:bodyPr>
          <a:lstStyle/>
          <a:p>
            <a:pPr algn="ctr"/>
            <a:r>
              <a:rPr lang="en-US" sz="3200" b="1" dirty="0">
                <a:latin typeface="Droid Serif" panose="02020600060500020200" pitchFamily="18" charset="0"/>
                <a:ea typeface="Droid Serif" panose="02020600060500020200" pitchFamily="18" charset="0"/>
                <a:cs typeface="Droid Serif" panose="02020600060500020200" pitchFamily="18" charset="0"/>
              </a:rPr>
              <a:t>2018 Version</a:t>
            </a:r>
          </a:p>
        </p:txBody>
      </p:sp>
    </p:spTree>
    <p:extLst>
      <p:ext uri="{BB962C8B-B14F-4D97-AF65-F5344CB8AC3E}">
        <p14:creationId xmlns:p14="http://schemas.microsoft.com/office/powerpoint/2010/main" val="3909650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634-1B19-4971-ACA5-4E48D008A58A}"/>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Cuffed ET Tubes</a:t>
            </a:r>
          </a:p>
        </p:txBody>
      </p:sp>
      <p:sp>
        <p:nvSpPr>
          <p:cNvPr id="3" name="Content Placeholder 2">
            <a:extLst>
              <a:ext uri="{FF2B5EF4-FFF2-40B4-BE49-F238E27FC236}">
                <a16:creationId xmlns:a16="http://schemas.microsoft.com/office/drawing/2014/main" id="{8561A58B-8448-42DB-AAC9-B9E4F3C11A81}"/>
              </a:ext>
            </a:extLst>
          </p:cNvPr>
          <p:cNvSpPr>
            <a:spLocks noGrp="1"/>
          </p:cNvSpPr>
          <p:nvPr>
            <p:ph idx="1"/>
          </p:nvPr>
        </p:nvSpPr>
        <p:spPr>
          <a:xfrm>
            <a:off x="5638800" y="1295401"/>
            <a:ext cx="5943600" cy="4830763"/>
          </a:xfrm>
        </p:spPr>
        <p:txBody>
          <a:bodyPr>
            <a:normAutofit lnSpcReduction="10000"/>
          </a:bodyPr>
          <a:lstStyle/>
          <a:p>
            <a:r>
              <a:rPr lang="en-US" dirty="0">
                <a:latin typeface="Droid Serif" panose="02020600060500020200" pitchFamily="18" charset="0"/>
                <a:ea typeface="Droid Serif" panose="02020600060500020200" pitchFamily="18" charset="0"/>
                <a:cs typeface="Droid Serif" panose="02020600060500020200" pitchFamily="18" charset="0"/>
              </a:rPr>
              <a:t>Previous education taught uncuffed tubes.</a:t>
            </a:r>
          </a:p>
          <a:p>
            <a:r>
              <a:rPr lang="en-US" dirty="0">
                <a:latin typeface="Droid Serif" panose="02020600060500020200" pitchFamily="18" charset="0"/>
                <a:ea typeface="Droid Serif" panose="02020600060500020200" pitchFamily="18" charset="0"/>
                <a:cs typeface="Droid Serif" panose="02020600060500020200" pitchFamily="18" charset="0"/>
              </a:rPr>
              <a:t>Evidence shows cuffed tubes have:</a:t>
            </a:r>
          </a:p>
          <a:p>
            <a:pPr lvl="1"/>
            <a:r>
              <a:rPr lang="en-US" dirty="0">
                <a:latin typeface="Droid Serif" panose="02020600060500020200" pitchFamily="18" charset="0"/>
                <a:ea typeface="Droid Serif" panose="02020600060500020200" pitchFamily="18" charset="0"/>
                <a:cs typeface="Droid Serif" panose="02020600060500020200" pitchFamily="18" charset="0"/>
              </a:rPr>
              <a:t>Less mucosal damage/irritation</a:t>
            </a:r>
          </a:p>
          <a:p>
            <a:pPr lvl="1"/>
            <a:r>
              <a:rPr lang="en-US" dirty="0">
                <a:latin typeface="Droid Serif" panose="02020600060500020200" pitchFamily="18" charset="0"/>
                <a:ea typeface="Droid Serif" panose="02020600060500020200" pitchFamily="18" charset="0"/>
                <a:cs typeface="Droid Serif" panose="02020600060500020200" pitchFamily="18" charset="0"/>
              </a:rPr>
              <a:t>Less air leakage</a:t>
            </a:r>
          </a:p>
          <a:p>
            <a:pPr lvl="1"/>
            <a:r>
              <a:rPr lang="en-US" dirty="0">
                <a:latin typeface="Droid Serif" panose="02020600060500020200" pitchFamily="18" charset="0"/>
                <a:ea typeface="Droid Serif" panose="02020600060500020200" pitchFamily="18" charset="0"/>
                <a:cs typeface="Droid Serif" panose="02020600060500020200" pitchFamily="18" charset="0"/>
              </a:rPr>
              <a:t>Greater PEEP pressures</a:t>
            </a:r>
          </a:p>
          <a:p>
            <a:pPr lvl="1"/>
            <a:r>
              <a:rPr lang="en-US" dirty="0">
                <a:latin typeface="Droid Serif" panose="02020600060500020200" pitchFamily="18" charset="0"/>
                <a:ea typeface="Droid Serif" panose="02020600060500020200" pitchFamily="18" charset="0"/>
                <a:cs typeface="Droid Serif" panose="02020600060500020200" pitchFamily="18" charset="0"/>
              </a:rPr>
              <a:t>Less dislodgement</a:t>
            </a:r>
          </a:p>
          <a:p>
            <a:pPr lvl="1"/>
            <a:r>
              <a:rPr lang="en-US" dirty="0">
                <a:latin typeface="Droid Serif" panose="02020600060500020200" pitchFamily="18" charset="0"/>
                <a:ea typeface="Droid Serif" panose="02020600060500020200" pitchFamily="18" charset="0"/>
                <a:cs typeface="Droid Serif" panose="02020600060500020200" pitchFamily="18" charset="0"/>
              </a:rPr>
              <a:t>Accurate ETCO</a:t>
            </a:r>
            <a:r>
              <a:rPr lang="en-US" baseline="-25000" dirty="0">
                <a:latin typeface="Droid Serif" panose="02020600060500020200" pitchFamily="18" charset="0"/>
                <a:ea typeface="Droid Serif" panose="02020600060500020200" pitchFamily="18" charset="0"/>
                <a:cs typeface="Droid Serif" panose="02020600060500020200" pitchFamily="18" charset="0"/>
              </a:rPr>
              <a:t>2</a:t>
            </a:r>
          </a:p>
          <a:p>
            <a:endParaRPr lang="en-US" dirty="0">
              <a:latin typeface="Droid Serif" panose="02020600060500020200" pitchFamily="18" charset="0"/>
              <a:ea typeface="Droid Serif" panose="02020600060500020200" pitchFamily="18" charset="0"/>
              <a:cs typeface="Droid Serif" panose="02020600060500020200" pitchFamily="18" charset="0"/>
            </a:endParaRPr>
          </a:p>
        </p:txBody>
      </p:sp>
      <p:grpSp>
        <p:nvGrpSpPr>
          <p:cNvPr id="8" name="Group 7">
            <a:extLst>
              <a:ext uri="{FF2B5EF4-FFF2-40B4-BE49-F238E27FC236}">
                <a16:creationId xmlns:a16="http://schemas.microsoft.com/office/drawing/2014/main" id="{AB9F99B7-EBD4-4128-B5DE-B49522D92DB5}"/>
              </a:ext>
            </a:extLst>
          </p:cNvPr>
          <p:cNvGrpSpPr/>
          <p:nvPr/>
        </p:nvGrpSpPr>
        <p:grpSpPr>
          <a:xfrm>
            <a:off x="2514600" y="1242060"/>
            <a:ext cx="2057400" cy="3724664"/>
            <a:chOff x="2590800" y="1978148"/>
            <a:chExt cx="2057400" cy="3724664"/>
          </a:xfrm>
        </p:grpSpPr>
        <p:sp>
          <p:nvSpPr>
            <p:cNvPr id="5" name="Oval 4">
              <a:extLst>
                <a:ext uri="{FF2B5EF4-FFF2-40B4-BE49-F238E27FC236}">
                  <a16:creationId xmlns:a16="http://schemas.microsoft.com/office/drawing/2014/main" id="{96DA4414-3D31-4D73-97F1-30EFD50F82BD}"/>
                </a:ext>
              </a:extLst>
            </p:cNvPr>
            <p:cNvSpPr/>
            <p:nvPr/>
          </p:nvSpPr>
          <p:spPr>
            <a:xfrm>
              <a:off x="2590800" y="2438400"/>
              <a:ext cx="2057400" cy="2819400"/>
            </a:xfrm>
            <a:prstGeom prst="ellipse">
              <a:avLst/>
            </a:prstGeom>
            <a:solidFill>
              <a:schemeClr val="tx2">
                <a:lumMod val="60000"/>
                <a:lumOff val="40000"/>
              </a:schemeClr>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466F3CF-DA64-4735-9000-90BEE76BD9E0}"/>
                </a:ext>
              </a:extLst>
            </p:cNvPr>
            <p:cNvSpPr/>
            <p:nvPr/>
          </p:nvSpPr>
          <p:spPr>
            <a:xfrm>
              <a:off x="2590800" y="2819400"/>
              <a:ext cx="2057400" cy="2057400"/>
            </a:xfrm>
            <a:prstGeom prst="ellipse">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D051BA86-4F67-4480-8863-EAF0225779C2}"/>
                </a:ext>
              </a:extLst>
            </p:cNvPr>
            <p:cNvSpPr/>
            <p:nvPr/>
          </p:nvSpPr>
          <p:spPr>
            <a:xfrm>
              <a:off x="3467100" y="1978148"/>
              <a:ext cx="304800" cy="60960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579A7990-46F9-47E0-9248-3BF129345B6B}"/>
                </a:ext>
              </a:extLst>
            </p:cNvPr>
            <p:cNvSpPr/>
            <p:nvPr/>
          </p:nvSpPr>
          <p:spPr>
            <a:xfrm rot="2289055">
              <a:off x="3966210" y="2209800"/>
              <a:ext cx="304800" cy="60960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AE0FA48A-670D-49DB-B120-872A3C963104}"/>
                </a:ext>
              </a:extLst>
            </p:cNvPr>
            <p:cNvSpPr/>
            <p:nvPr/>
          </p:nvSpPr>
          <p:spPr>
            <a:xfrm rot="19662145">
              <a:off x="2907030" y="2175528"/>
              <a:ext cx="304800" cy="60960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4084B766-D03A-4F73-9BB4-EE52C44E0C09}"/>
                </a:ext>
              </a:extLst>
            </p:cNvPr>
            <p:cNvSpPr/>
            <p:nvPr/>
          </p:nvSpPr>
          <p:spPr>
            <a:xfrm rot="13126420">
              <a:off x="2739377" y="4842436"/>
              <a:ext cx="304800" cy="60960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39A3E50E-24B7-4CC3-A561-DA13AD4D65C2}"/>
                </a:ext>
              </a:extLst>
            </p:cNvPr>
            <p:cNvSpPr/>
            <p:nvPr/>
          </p:nvSpPr>
          <p:spPr>
            <a:xfrm rot="8174854">
              <a:off x="4174933" y="4859093"/>
              <a:ext cx="304800" cy="60960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2DF9B5C2-3689-4260-8066-2BBF815F87BF}"/>
                </a:ext>
              </a:extLst>
            </p:cNvPr>
            <p:cNvSpPr/>
            <p:nvPr/>
          </p:nvSpPr>
          <p:spPr>
            <a:xfrm rot="10800000">
              <a:off x="3467100" y="5093212"/>
              <a:ext cx="304800" cy="60960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5A93D54D-A4F0-42A3-9CAD-BA2FA8AB6817}"/>
              </a:ext>
            </a:extLst>
          </p:cNvPr>
          <p:cNvSpPr txBox="1"/>
          <p:nvPr/>
        </p:nvSpPr>
        <p:spPr>
          <a:xfrm>
            <a:off x="1524000" y="5257800"/>
            <a:ext cx="3962400" cy="923330"/>
          </a:xfrm>
          <a:prstGeom prst="rect">
            <a:avLst/>
          </a:prstGeom>
          <a:noFill/>
        </p:spPr>
        <p:txBody>
          <a:bodyPr wrap="square" rtlCol="0">
            <a:spAutoFit/>
          </a:bodyPr>
          <a:lstStyle/>
          <a:p>
            <a:r>
              <a:rPr lang="en-US" i="1" dirty="0">
                <a:latin typeface="Droid Serif" panose="02020600060500020200" pitchFamily="18" charset="0"/>
                <a:ea typeface="Droid Serif" panose="02020600060500020200" pitchFamily="18" charset="0"/>
                <a:cs typeface="Droid Serif" panose="02020600060500020200" pitchFamily="18" charset="0"/>
              </a:rPr>
              <a:t>The trachea (blue) is actually oval shaped compared to the round ET tube (white), allowing air leakage.</a:t>
            </a:r>
          </a:p>
        </p:txBody>
      </p:sp>
    </p:spTree>
    <p:extLst>
      <p:ext uri="{BB962C8B-B14F-4D97-AF65-F5344CB8AC3E}">
        <p14:creationId xmlns:p14="http://schemas.microsoft.com/office/powerpoint/2010/main" val="1580548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47BCD-8FDF-4667-8666-12BCCD2C5193}"/>
              </a:ext>
            </a:extLst>
          </p:cNvPr>
          <p:cNvPicPr>
            <a:picLocks noChangeAspect="1"/>
          </p:cNvPicPr>
          <p:nvPr/>
        </p:nvPicPr>
        <p:blipFill>
          <a:blip r:embed="rId3"/>
          <a:stretch>
            <a:fillRect/>
          </a:stretch>
        </p:blipFill>
        <p:spPr>
          <a:xfrm>
            <a:off x="55042" y="-5255"/>
            <a:ext cx="5223917" cy="6858000"/>
          </a:xfrm>
          <a:prstGeom prst="rect">
            <a:avLst/>
          </a:prstGeom>
        </p:spPr>
      </p:pic>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normAutofit/>
          </a:bodyPr>
          <a:lstStyle/>
          <a:p>
            <a:r>
              <a:rPr lang="en-US" sz="3200" dirty="0">
                <a:latin typeface="Droid Serif" panose="02020600060500020200" pitchFamily="18" charset="0"/>
                <a:ea typeface="Droid Serif" panose="02020600060500020200" pitchFamily="18" charset="0"/>
                <a:cs typeface="Droid Serif" panose="02020600060500020200" pitchFamily="18" charset="0"/>
              </a:rPr>
              <a:t>Pediatric Specific Equipment Sizes (2 of 2)</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324600" cy="4830763"/>
          </a:xfrm>
        </p:spPr>
        <p:txBody>
          <a:bodyPr>
            <a:normAutofit fontScale="92500" lnSpcReduction="10000"/>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8</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Adjusted pediatric ET tube size formula</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The American heart Association PALS guidelines recommend use of the formula age(in years)/4 + 3.5 for pediatric cuffed endotracheal tubes (AHA, 2015).</a:t>
            </a:r>
          </a:p>
        </p:txBody>
      </p:sp>
      <p:cxnSp>
        <p:nvCxnSpPr>
          <p:cNvPr id="5" name="Straight Arrow Connector 4">
            <a:extLst>
              <a:ext uri="{FF2B5EF4-FFF2-40B4-BE49-F238E27FC236}">
                <a16:creationId xmlns:a16="http://schemas.microsoft.com/office/drawing/2014/main" id="{430726C7-3A53-4E75-AD25-575FD466A746}"/>
              </a:ext>
            </a:extLst>
          </p:cNvPr>
          <p:cNvCxnSpPr>
            <a:cxnSpLocks/>
          </p:cNvCxnSpPr>
          <p:nvPr/>
        </p:nvCxnSpPr>
        <p:spPr>
          <a:xfrm flipH="1">
            <a:off x="3505200" y="2514600"/>
            <a:ext cx="1981200" cy="3352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Rectangle: Rounded Corners 5">
            <a:extLst>
              <a:ext uri="{FF2B5EF4-FFF2-40B4-BE49-F238E27FC236}">
                <a16:creationId xmlns:a16="http://schemas.microsoft.com/office/drawing/2014/main" id="{7667E3DC-D933-4B9C-9655-71120FE741C2}"/>
              </a:ext>
            </a:extLst>
          </p:cNvPr>
          <p:cNvSpPr/>
          <p:nvPr/>
        </p:nvSpPr>
        <p:spPr>
          <a:xfrm>
            <a:off x="3048000" y="6019800"/>
            <a:ext cx="1524001" cy="106364"/>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3831032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Pediatric Transportation (1 of 9)</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24455"/>
            <a:ext cx="6248400" cy="4830763"/>
          </a:xfrm>
        </p:spPr>
        <p:txBody>
          <a:bodyPr/>
          <a:lstStyle/>
          <a:p>
            <a:r>
              <a:rPr lang="en-US" b="1" dirty="0">
                <a:latin typeface="Droid Serif" panose="02020600060500020200" pitchFamily="18" charset="0"/>
                <a:ea typeface="Droid Serif" panose="02020600060500020200" pitchFamily="18" charset="0"/>
                <a:cs typeface="Droid Serif" panose="02020600060500020200" pitchFamily="18" charset="0"/>
              </a:rPr>
              <a:t>Where: </a:t>
            </a:r>
            <a:r>
              <a:rPr lang="en-US" dirty="0">
                <a:latin typeface="Droid Serif" panose="02020600060500020200" pitchFamily="18" charset="0"/>
                <a:ea typeface="Droid Serif" panose="02020600060500020200" pitchFamily="18" charset="0"/>
                <a:cs typeface="Droid Serif" panose="02020600060500020200" pitchFamily="18" charset="0"/>
              </a:rPr>
              <a:t>Pink 9 - 10</a:t>
            </a:r>
          </a:p>
          <a:p>
            <a:r>
              <a:rPr lang="en-US" b="1" dirty="0">
                <a:latin typeface="Droid Serif" panose="02020600060500020200" pitchFamily="18" charset="0"/>
                <a:ea typeface="Droid Serif" panose="02020600060500020200" pitchFamily="18" charset="0"/>
                <a:cs typeface="Droid Serif" panose="02020600060500020200" pitchFamily="18" charset="0"/>
              </a:rPr>
              <a:t>What: </a:t>
            </a:r>
            <a:r>
              <a:rPr lang="en-US" dirty="0">
                <a:latin typeface="Droid Serif" panose="02020600060500020200" pitchFamily="18" charset="0"/>
                <a:ea typeface="Droid Serif" panose="02020600060500020200" pitchFamily="18" charset="0"/>
                <a:cs typeface="Droid Serif" panose="02020600060500020200" pitchFamily="18" charset="0"/>
              </a:rPr>
              <a:t>New protocol for selecting methods of safely transporting pediatric patients needing a car seat.</a:t>
            </a:r>
          </a:p>
          <a:p>
            <a:r>
              <a:rPr lang="en-US" b="1" dirty="0">
                <a:latin typeface="Droid Serif" panose="02020600060500020200" pitchFamily="18" charset="0"/>
                <a:ea typeface="Droid Serif" panose="02020600060500020200" pitchFamily="18" charset="0"/>
                <a:cs typeface="Droid Serif" panose="02020600060500020200" pitchFamily="18" charset="0"/>
              </a:rPr>
              <a:t>Who: </a:t>
            </a:r>
            <a:r>
              <a:rPr lang="en-US" dirty="0">
                <a:latin typeface="Droid Serif" panose="02020600060500020200" pitchFamily="18" charset="0"/>
                <a:ea typeface="Droid Serif" panose="02020600060500020200" pitchFamily="18" charset="0"/>
                <a:cs typeface="Droid Serif" panose="02020600060500020200" pitchFamily="18" charset="0"/>
              </a:rPr>
              <a:t>EMT, AEMT, Paramedic</a:t>
            </a:r>
          </a:p>
          <a:p>
            <a:r>
              <a:rPr lang="en-US" b="1" dirty="0">
                <a:latin typeface="Droid Serif" panose="02020600060500020200" pitchFamily="18" charset="0"/>
                <a:ea typeface="Droid Serif" panose="02020600060500020200" pitchFamily="18" charset="0"/>
                <a:cs typeface="Droid Serif" panose="02020600060500020200" pitchFamily="18" charset="0"/>
              </a:rPr>
              <a:t>Why: </a:t>
            </a:r>
            <a:r>
              <a:rPr lang="en-US" dirty="0">
                <a:latin typeface="Droid Serif" panose="02020600060500020200" pitchFamily="18" charset="0"/>
                <a:ea typeface="Droid Serif" panose="02020600060500020200" pitchFamily="18" charset="0"/>
                <a:cs typeface="Droid Serif" panose="02020600060500020200" pitchFamily="18" charset="0"/>
              </a:rPr>
              <a:t>Safer transport of children in ambulances.</a:t>
            </a:r>
          </a:p>
        </p:txBody>
      </p:sp>
      <p:pic>
        <p:nvPicPr>
          <p:cNvPr id="5" name="Picture 4">
            <a:extLst>
              <a:ext uri="{FF2B5EF4-FFF2-40B4-BE49-F238E27FC236}">
                <a16:creationId xmlns:a16="http://schemas.microsoft.com/office/drawing/2014/main" id="{05DE347C-0735-4121-9AF2-425908D2E510}"/>
              </a:ext>
            </a:extLst>
          </p:cNvPr>
          <p:cNvPicPr>
            <a:picLocks noChangeAspect="1"/>
          </p:cNvPicPr>
          <p:nvPr/>
        </p:nvPicPr>
        <p:blipFill>
          <a:blip r:embed="rId3"/>
          <a:stretch>
            <a:fillRect/>
          </a:stretch>
        </p:blipFill>
        <p:spPr>
          <a:xfrm>
            <a:off x="0" y="0"/>
            <a:ext cx="5247017" cy="6858000"/>
          </a:xfrm>
          <a:prstGeom prst="rect">
            <a:avLst/>
          </a:prstGeom>
        </p:spPr>
      </p:pic>
    </p:spTree>
    <p:extLst>
      <p:ext uri="{BB962C8B-B14F-4D97-AF65-F5344CB8AC3E}">
        <p14:creationId xmlns:p14="http://schemas.microsoft.com/office/powerpoint/2010/main" val="224468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2895600" y="84137"/>
            <a:ext cx="64008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Pediatric Transportation (2 of 9)</a:t>
            </a:r>
          </a:p>
        </p:txBody>
      </p:sp>
      <p:pic>
        <p:nvPicPr>
          <p:cNvPr id="4" name="Picture 3">
            <a:extLst>
              <a:ext uri="{FF2B5EF4-FFF2-40B4-BE49-F238E27FC236}">
                <a16:creationId xmlns:a16="http://schemas.microsoft.com/office/drawing/2014/main" id="{306E67D7-8A08-400A-8A79-32F5C58315D7}"/>
              </a:ext>
            </a:extLst>
          </p:cNvPr>
          <p:cNvPicPr>
            <a:picLocks noChangeAspect="1"/>
          </p:cNvPicPr>
          <p:nvPr/>
        </p:nvPicPr>
        <p:blipFill>
          <a:blip r:embed="rId3"/>
          <a:stretch>
            <a:fillRect/>
          </a:stretch>
        </p:blipFill>
        <p:spPr>
          <a:xfrm>
            <a:off x="2148960" y="2743200"/>
            <a:ext cx="8366640" cy="2552646"/>
          </a:xfrm>
          <a:prstGeom prst="rect">
            <a:avLst/>
          </a:prstGeom>
        </p:spPr>
      </p:pic>
      <p:sp>
        <p:nvSpPr>
          <p:cNvPr id="6" name="Content Placeholder 2">
            <a:extLst>
              <a:ext uri="{FF2B5EF4-FFF2-40B4-BE49-F238E27FC236}">
                <a16:creationId xmlns:a16="http://schemas.microsoft.com/office/drawing/2014/main" id="{11821D7E-D804-45B7-A87E-0C1F7E84FCA6}"/>
              </a:ext>
            </a:extLst>
          </p:cNvPr>
          <p:cNvSpPr txBox="1">
            <a:spLocks/>
          </p:cNvSpPr>
          <p:nvPr/>
        </p:nvSpPr>
        <p:spPr>
          <a:xfrm>
            <a:off x="1371600" y="1371601"/>
            <a:ext cx="91440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latin typeface="Droid Serif" panose="02020600060500020200" pitchFamily="18" charset="0"/>
                <a:ea typeface="Droid Serif" panose="02020600060500020200" pitchFamily="18" charset="0"/>
                <a:cs typeface="Droid Serif" panose="02020600060500020200" pitchFamily="18" charset="0"/>
              </a:rPr>
              <a:t>Maine enacted new child safety seat and seat belt laws as of September 19, 2019 (LD 1269).</a:t>
            </a:r>
          </a:p>
        </p:txBody>
      </p:sp>
    </p:spTree>
    <p:extLst>
      <p:ext uri="{BB962C8B-B14F-4D97-AF65-F5344CB8AC3E}">
        <p14:creationId xmlns:p14="http://schemas.microsoft.com/office/powerpoint/2010/main" val="1339343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2895600" y="84137"/>
            <a:ext cx="64008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Pediatric Transportation (3 of 9)</a:t>
            </a:r>
          </a:p>
        </p:txBody>
      </p:sp>
      <p:sp>
        <p:nvSpPr>
          <p:cNvPr id="6" name="Content Placeholder 2">
            <a:extLst>
              <a:ext uri="{FF2B5EF4-FFF2-40B4-BE49-F238E27FC236}">
                <a16:creationId xmlns:a16="http://schemas.microsoft.com/office/drawing/2014/main" id="{11821D7E-D804-45B7-A87E-0C1F7E84FCA6}"/>
              </a:ext>
            </a:extLst>
          </p:cNvPr>
          <p:cNvSpPr txBox="1">
            <a:spLocks/>
          </p:cNvSpPr>
          <p:nvPr/>
        </p:nvSpPr>
        <p:spPr>
          <a:xfrm>
            <a:off x="1524000" y="1066800"/>
            <a:ext cx="9753600" cy="5833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latin typeface="Droid Serif" panose="02020600060500020200" pitchFamily="18" charset="0"/>
                <a:ea typeface="Droid Serif" panose="02020600060500020200" pitchFamily="18" charset="0"/>
                <a:cs typeface="Droid Serif" panose="02020600060500020200" pitchFamily="18" charset="0"/>
              </a:rPr>
              <a:t>General Maine State Law Summary</a:t>
            </a:r>
          </a:p>
          <a:p>
            <a:pPr marL="0" indent="0">
              <a:buNone/>
            </a:pPr>
            <a:endParaRPr lang="en-US" sz="2800" dirty="0">
              <a:latin typeface="Droid Serif" panose="02020600060500020200" pitchFamily="18" charset="0"/>
              <a:ea typeface="Droid Serif" panose="02020600060500020200" pitchFamily="18" charset="0"/>
              <a:cs typeface="Droid Serif" panose="02020600060500020200" pitchFamily="18" charset="0"/>
            </a:endParaRPr>
          </a:p>
        </p:txBody>
      </p:sp>
      <p:graphicFrame>
        <p:nvGraphicFramePr>
          <p:cNvPr id="3" name="Table 2">
            <a:extLst>
              <a:ext uri="{FF2B5EF4-FFF2-40B4-BE49-F238E27FC236}">
                <a16:creationId xmlns:a16="http://schemas.microsoft.com/office/drawing/2014/main" id="{EE3AB0AC-A033-41FE-A3DB-BF6F84251829}"/>
              </a:ext>
            </a:extLst>
          </p:cNvPr>
          <p:cNvGraphicFramePr>
            <a:graphicFrameLocks noGrp="1"/>
          </p:cNvGraphicFramePr>
          <p:nvPr>
            <p:extLst>
              <p:ext uri="{D42A27DB-BD31-4B8C-83A1-F6EECF244321}">
                <p14:modId xmlns:p14="http://schemas.microsoft.com/office/powerpoint/2010/main" val="2101127203"/>
              </p:ext>
            </p:extLst>
          </p:nvPr>
        </p:nvGraphicFramePr>
        <p:xfrm>
          <a:off x="2971800" y="1905000"/>
          <a:ext cx="6324600" cy="3733801"/>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87885056"/>
                    </a:ext>
                  </a:extLst>
                </a:gridCol>
                <a:gridCol w="2819400">
                  <a:extLst>
                    <a:ext uri="{9D8B030D-6E8A-4147-A177-3AD203B41FA5}">
                      <a16:colId xmlns:a16="http://schemas.microsoft.com/office/drawing/2014/main" val="882762560"/>
                    </a:ext>
                  </a:extLst>
                </a:gridCol>
              </a:tblGrid>
              <a:tr h="471570">
                <a:tc>
                  <a:txBody>
                    <a:bodyPr/>
                    <a:lstStyle/>
                    <a:p>
                      <a:r>
                        <a:rPr lang="en-US" dirty="0"/>
                        <a:t>CHILD IS</a:t>
                      </a:r>
                    </a:p>
                  </a:txBody>
                  <a:tcPr/>
                </a:tc>
                <a:tc>
                  <a:txBody>
                    <a:bodyPr/>
                    <a:lstStyle/>
                    <a:p>
                      <a:r>
                        <a:rPr lang="en-US" dirty="0"/>
                        <a:t>USE</a:t>
                      </a:r>
                    </a:p>
                  </a:txBody>
                  <a:tcPr/>
                </a:tc>
                <a:extLst>
                  <a:ext uri="{0D108BD9-81ED-4DB2-BD59-A6C34878D82A}">
                    <a16:rowId xmlns:a16="http://schemas.microsoft.com/office/drawing/2014/main" val="3103887634"/>
                  </a:ext>
                </a:extLst>
              </a:tr>
              <a:tr h="471570">
                <a:tc>
                  <a:txBody>
                    <a:bodyPr/>
                    <a:lstStyle/>
                    <a:p>
                      <a:r>
                        <a:rPr lang="en-US" dirty="0"/>
                        <a:t>Under age 2</a:t>
                      </a:r>
                    </a:p>
                  </a:txBody>
                  <a:tcPr/>
                </a:tc>
                <a:tc>
                  <a:txBody>
                    <a:bodyPr/>
                    <a:lstStyle/>
                    <a:p>
                      <a:r>
                        <a:rPr lang="en-US" dirty="0"/>
                        <a:t>Rear Facing Child Seat</a:t>
                      </a:r>
                    </a:p>
                  </a:txBody>
                  <a:tcPr/>
                </a:tc>
                <a:extLst>
                  <a:ext uri="{0D108BD9-81ED-4DB2-BD59-A6C34878D82A}">
                    <a16:rowId xmlns:a16="http://schemas.microsoft.com/office/drawing/2014/main" val="2338603591"/>
                  </a:ext>
                </a:extLst>
              </a:tr>
              <a:tr h="813943">
                <a:tc>
                  <a:txBody>
                    <a:bodyPr/>
                    <a:lstStyle/>
                    <a:p>
                      <a:r>
                        <a:rPr lang="en-US" dirty="0"/>
                        <a:t>Over 2 years old </a:t>
                      </a:r>
                      <a:r>
                        <a:rPr lang="en-US" u="sng" dirty="0"/>
                        <a:t>AND</a:t>
                      </a:r>
                    </a:p>
                    <a:p>
                      <a:r>
                        <a:rPr lang="en-US" dirty="0"/>
                        <a:t>Weighs less than 55 Pounds</a:t>
                      </a:r>
                    </a:p>
                  </a:txBody>
                  <a:tcPr/>
                </a:tc>
                <a:tc>
                  <a:txBody>
                    <a:bodyPr/>
                    <a:lstStyle/>
                    <a:p>
                      <a:r>
                        <a:rPr lang="en-US" dirty="0"/>
                        <a:t>Forward Facing Child Seat</a:t>
                      </a:r>
                    </a:p>
                  </a:txBody>
                  <a:tcPr anchor="ctr"/>
                </a:tc>
                <a:extLst>
                  <a:ext uri="{0D108BD9-81ED-4DB2-BD59-A6C34878D82A}">
                    <a16:rowId xmlns:a16="http://schemas.microsoft.com/office/drawing/2014/main" val="3862598416"/>
                  </a:ext>
                </a:extLst>
              </a:tr>
              <a:tr h="1162775">
                <a:tc>
                  <a:txBody>
                    <a:bodyPr/>
                    <a:lstStyle/>
                    <a:p>
                      <a:r>
                        <a:rPr lang="en-US" dirty="0"/>
                        <a:t>Under age 8 </a:t>
                      </a:r>
                      <a:r>
                        <a:rPr lang="en-US" u="sng" dirty="0"/>
                        <a:t>AND</a:t>
                      </a:r>
                    </a:p>
                    <a:p>
                      <a:r>
                        <a:rPr lang="en-US" dirty="0"/>
                        <a:t>Weighs less than 80 pounds </a:t>
                      </a:r>
                      <a:r>
                        <a:rPr lang="en-US" u="sng" dirty="0"/>
                        <a:t>AND</a:t>
                      </a:r>
                    </a:p>
                    <a:p>
                      <a:r>
                        <a:rPr lang="en-US" dirty="0"/>
                        <a:t>Is less than 57 inches tall</a:t>
                      </a:r>
                    </a:p>
                  </a:txBody>
                  <a:tcPr/>
                </a:tc>
                <a:tc>
                  <a:txBody>
                    <a:bodyPr/>
                    <a:lstStyle/>
                    <a:p>
                      <a:r>
                        <a:rPr lang="en-US" dirty="0"/>
                        <a:t>Booster Seat</a:t>
                      </a:r>
                    </a:p>
                  </a:txBody>
                  <a:tcPr anchor="ctr"/>
                </a:tc>
                <a:extLst>
                  <a:ext uri="{0D108BD9-81ED-4DB2-BD59-A6C34878D82A}">
                    <a16:rowId xmlns:a16="http://schemas.microsoft.com/office/drawing/2014/main" val="2798022630"/>
                  </a:ext>
                </a:extLst>
              </a:tr>
              <a:tr h="813943">
                <a:tc>
                  <a:txBody>
                    <a:bodyPr/>
                    <a:lstStyle/>
                    <a:p>
                      <a:r>
                        <a:rPr lang="en-US" dirty="0"/>
                        <a:t>Under age 12 </a:t>
                      </a:r>
                      <a:r>
                        <a:rPr lang="en-US" u="sng" dirty="0"/>
                        <a:t>AND</a:t>
                      </a:r>
                    </a:p>
                    <a:p>
                      <a:r>
                        <a:rPr lang="en-US" dirty="0"/>
                        <a:t>Weighs less than 100 pounds</a:t>
                      </a:r>
                    </a:p>
                  </a:txBody>
                  <a:tcPr/>
                </a:tc>
                <a:tc>
                  <a:txBody>
                    <a:bodyPr/>
                    <a:lstStyle/>
                    <a:p>
                      <a:r>
                        <a:rPr lang="en-US" dirty="0"/>
                        <a:t>Back Seat of Vehicle</a:t>
                      </a:r>
                    </a:p>
                  </a:txBody>
                  <a:tcPr anchor="ctr"/>
                </a:tc>
                <a:extLst>
                  <a:ext uri="{0D108BD9-81ED-4DB2-BD59-A6C34878D82A}">
                    <a16:rowId xmlns:a16="http://schemas.microsoft.com/office/drawing/2014/main" val="919179312"/>
                  </a:ext>
                </a:extLst>
              </a:tr>
            </a:tbl>
          </a:graphicData>
        </a:graphic>
      </p:graphicFrame>
    </p:spTree>
    <p:extLst>
      <p:ext uri="{BB962C8B-B14F-4D97-AF65-F5344CB8AC3E}">
        <p14:creationId xmlns:p14="http://schemas.microsoft.com/office/powerpoint/2010/main" val="104686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2895600" y="84137"/>
            <a:ext cx="64008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Pediatric Transportation (4 of 9)</a:t>
            </a:r>
          </a:p>
        </p:txBody>
      </p:sp>
      <p:sp>
        <p:nvSpPr>
          <p:cNvPr id="6" name="Content Placeholder 2">
            <a:extLst>
              <a:ext uri="{FF2B5EF4-FFF2-40B4-BE49-F238E27FC236}">
                <a16:creationId xmlns:a16="http://schemas.microsoft.com/office/drawing/2014/main" id="{11821D7E-D804-45B7-A87E-0C1F7E84FCA6}"/>
              </a:ext>
            </a:extLst>
          </p:cNvPr>
          <p:cNvSpPr txBox="1">
            <a:spLocks/>
          </p:cNvSpPr>
          <p:nvPr/>
        </p:nvSpPr>
        <p:spPr>
          <a:xfrm>
            <a:off x="1371600" y="1371600"/>
            <a:ext cx="9753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u="sng" dirty="0">
                <a:latin typeface="Droid Serif" panose="02020600060500020200" pitchFamily="18" charset="0"/>
                <a:ea typeface="Droid Serif" panose="02020600060500020200" pitchFamily="18" charset="0"/>
                <a:cs typeface="Droid Serif" panose="02020600060500020200" pitchFamily="18" charset="0"/>
              </a:rPr>
              <a:t>Note</a:t>
            </a:r>
          </a:p>
          <a:p>
            <a:pPr marL="0" indent="0" algn="ctr">
              <a:buNone/>
            </a:pPr>
            <a:r>
              <a:rPr lang="en-US" sz="2800" b="1" dirty="0">
                <a:latin typeface="Droid Serif" panose="02020600060500020200" pitchFamily="18" charset="0"/>
                <a:ea typeface="Droid Serif" panose="02020600060500020200" pitchFamily="18" charset="0"/>
                <a:cs typeface="Droid Serif" panose="02020600060500020200" pitchFamily="18" charset="0"/>
              </a:rPr>
              <a:t>Currently, there are NO federal standards, car seats or devices approved for pediatric transport in the back of an ambulance.</a:t>
            </a:r>
          </a:p>
          <a:p>
            <a:pPr marL="0" indent="0" algn="ctr">
              <a:buNone/>
            </a:pPr>
            <a:endParaRPr lang="en-US" sz="2800" b="1" dirty="0">
              <a:latin typeface="Droid Serif" panose="02020600060500020200" pitchFamily="18" charset="0"/>
              <a:ea typeface="Droid Serif" panose="02020600060500020200" pitchFamily="18" charset="0"/>
              <a:cs typeface="Droid Serif" panose="02020600060500020200" pitchFamily="18" charset="0"/>
            </a:endParaRPr>
          </a:p>
          <a:p>
            <a:pPr marL="0" indent="0" algn="ctr">
              <a:buNone/>
            </a:pPr>
            <a:r>
              <a:rPr lang="en-US" sz="2800" b="1" dirty="0">
                <a:latin typeface="Droid Serif" panose="02020600060500020200" pitchFamily="18" charset="0"/>
                <a:ea typeface="Droid Serif" panose="02020600060500020200" pitchFamily="18" charset="0"/>
                <a:cs typeface="Droid Serif" panose="02020600060500020200" pitchFamily="18" charset="0"/>
              </a:rPr>
              <a:t>There are only assumed best practices.</a:t>
            </a:r>
          </a:p>
        </p:txBody>
      </p:sp>
    </p:spTree>
    <p:extLst>
      <p:ext uri="{BB962C8B-B14F-4D97-AF65-F5344CB8AC3E}">
        <p14:creationId xmlns:p14="http://schemas.microsoft.com/office/powerpoint/2010/main" val="1325659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2895600" y="84137"/>
            <a:ext cx="64008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Pediatric Transportation (5 of 9)</a:t>
            </a:r>
          </a:p>
        </p:txBody>
      </p:sp>
      <p:sp>
        <p:nvSpPr>
          <p:cNvPr id="6" name="Content Placeholder 2">
            <a:extLst>
              <a:ext uri="{FF2B5EF4-FFF2-40B4-BE49-F238E27FC236}">
                <a16:creationId xmlns:a16="http://schemas.microsoft.com/office/drawing/2014/main" id="{11821D7E-D804-45B7-A87E-0C1F7E84FCA6}"/>
              </a:ext>
            </a:extLst>
          </p:cNvPr>
          <p:cNvSpPr txBox="1">
            <a:spLocks/>
          </p:cNvSpPr>
          <p:nvPr/>
        </p:nvSpPr>
        <p:spPr>
          <a:xfrm>
            <a:off x="1371600" y="1371600"/>
            <a:ext cx="97536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latin typeface="Droid Serif" panose="02020600060500020200" pitchFamily="18" charset="0"/>
                <a:ea typeface="Droid Serif" panose="02020600060500020200" pitchFamily="18" charset="0"/>
                <a:cs typeface="Droid Serif" panose="02020600060500020200" pitchFamily="18" charset="0"/>
              </a:rPr>
              <a:t>What does that mean for ambulance transport?</a:t>
            </a:r>
          </a:p>
          <a:p>
            <a:pPr marL="0" indent="0" algn="ctr">
              <a:buNone/>
            </a:pPr>
            <a:r>
              <a:rPr lang="en-US" sz="2800" b="1" dirty="0">
                <a:latin typeface="Droid Serif" panose="02020600060500020200" pitchFamily="18" charset="0"/>
                <a:ea typeface="Droid Serif" panose="02020600060500020200" pitchFamily="18" charset="0"/>
                <a:cs typeface="Droid Serif" panose="02020600060500020200" pitchFamily="18" charset="0"/>
              </a:rPr>
              <a:t>NEVER TRANSPORT A CHILD SITTING IN THE LAP OR HELD BY A PERSON ON THE STRETCHER.</a:t>
            </a:r>
          </a:p>
          <a:p>
            <a:r>
              <a:rPr lang="en-US" sz="2800" dirty="0">
                <a:latin typeface="Droid Serif" panose="02020600060500020200" pitchFamily="18" charset="0"/>
                <a:ea typeface="Droid Serif" panose="02020600060500020200" pitchFamily="18" charset="0"/>
                <a:cs typeface="Droid Serif" panose="02020600060500020200" pitchFamily="18" charset="0"/>
              </a:rPr>
              <a:t>If the child </a:t>
            </a:r>
            <a:r>
              <a:rPr lang="en-US" sz="2800" b="1" i="1" dirty="0">
                <a:latin typeface="Droid Serif" panose="02020600060500020200" pitchFamily="18" charset="0"/>
                <a:ea typeface="Droid Serif" panose="02020600060500020200" pitchFamily="18" charset="0"/>
                <a:cs typeface="Droid Serif" panose="02020600060500020200" pitchFamily="18" charset="0"/>
              </a:rPr>
              <a:t>is not</a:t>
            </a:r>
            <a:r>
              <a:rPr lang="en-US" sz="2800" dirty="0">
                <a:latin typeface="Droid Serif" panose="02020600060500020200" pitchFamily="18" charset="0"/>
                <a:ea typeface="Droid Serif" panose="02020600060500020200" pitchFamily="18" charset="0"/>
                <a:cs typeface="Droid Serif" panose="02020600060500020200" pitchFamily="18" charset="0"/>
              </a:rPr>
              <a:t> the patient:</a:t>
            </a:r>
          </a:p>
          <a:p>
            <a:pPr lvl="1"/>
            <a:r>
              <a:rPr lang="en-US" sz="2400" dirty="0">
                <a:latin typeface="Droid Serif" panose="02020600060500020200" pitchFamily="18" charset="0"/>
                <a:ea typeface="Droid Serif" panose="02020600060500020200" pitchFamily="18" charset="0"/>
                <a:cs typeface="Droid Serif" panose="02020600060500020200" pitchFamily="18" charset="0"/>
              </a:rPr>
              <a:t>Best solution – Transport in a different vehicle</a:t>
            </a:r>
          </a:p>
          <a:p>
            <a:pPr lvl="1"/>
            <a:r>
              <a:rPr lang="en-US" sz="2400" dirty="0">
                <a:latin typeface="Droid Serif" panose="02020600060500020200" pitchFamily="18" charset="0"/>
                <a:ea typeface="Droid Serif" panose="02020600060500020200" pitchFamily="18" charset="0"/>
                <a:cs typeface="Droid Serif" panose="02020600060500020200" pitchFamily="18" charset="0"/>
              </a:rPr>
              <a:t>Alternate 1: In front seat of ambulance with airbags deactivated, using the child’s car seat.</a:t>
            </a:r>
          </a:p>
          <a:p>
            <a:pPr lvl="1"/>
            <a:r>
              <a:rPr lang="en-US" sz="2400" dirty="0">
                <a:latin typeface="Droid Serif" panose="02020600060500020200" pitchFamily="18" charset="0"/>
                <a:ea typeface="Droid Serif" panose="02020600060500020200" pitchFamily="18" charset="0"/>
                <a:cs typeface="Droid Serif" panose="02020600060500020200" pitchFamily="18" charset="0"/>
              </a:rPr>
              <a:t>Alternate 2: In “captain’s chair” using integrated child restraint or safety seat.</a:t>
            </a:r>
          </a:p>
          <a:p>
            <a:endParaRPr lang="en-US" sz="2800" dirty="0">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767683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2895600" y="84137"/>
            <a:ext cx="64008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Pediatric Transportation (6 of 9)</a:t>
            </a:r>
          </a:p>
        </p:txBody>
      </p:sp>
      <p:sp>
        <p:nvSpPr>
          <p:cNvPr id="6" name="Content Placeholder 2">
            <a:extLst>
              <a:ext uri="{FF2B5EF4-FFF2-40B4-BE49-F238E27FC236}">
                <a16:creationId xmlns:a16="http://schemas.microsoft.com/office/drawing/2014/main" id="{11821D7E-D804-45B7-A87E-0C1F7E84FCA6}"/>
              </a:ext>
            </a:extLst>
          </p:cNvPr>
          <p:cNvSpPr txBox="1">
            <a:spLocks/>
          </p:cNvSpPr>
          <p:nvPr/>
        </p:nvSpPr>
        <p:spPr>
          <a:xfrm>
            <a:off x="3657600" y="1371600"/>
            <a:ext cx="7467600" cy="48307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latin typeface="Droid Serif" panose="02020600060500020200" pitchFamily="18" charset="0"/>
                <a:ea typeface="Droid Serif" panose="02020600060500020200" pitchFamily="18" charset="0"/>
                <a:cs typeface="Droid Serif" panose="02020600060500020200" pitchFamily="18" charset="0"/>
              </a:rPr>
              <a:t>If the child </a:t>
            </a:r>
            <a:r>
              <a:rPr lang="en-US" sz="2800" b="1" i="1" dirty="0">
                <a:latin typeface="Droid Serif" panose="02020600060500020200" pitchFamily="18" charset="0"/>
                <a:ea typeface="Droid Serif" panose="02020600060500020200" pitchFamily="18" charset="0"/>
                <a:cs typeface="Droid Serif" panose="02020600060500020200" pitchFamily="18" charset="0"/>
              </a:rPr>
              <a:t>is</a:t>
            </a:r>
            <a:r>
              <a:rPr lang="en-US" sz="2800" dirty="0">
                <a:latin typeface="Droid Serif" panose="02020600060500020200" pitchFamily="18" charset="0"/>
                <a:ea typeface="Droid Serif" panose="02020600060500020200" pitchFamily="18" charset="0"/>
                <a:cs typeface="Droid Serif" panose="02020600060500020200" pitchFamily="18" charset="0"/>
              </a:rPr>
              <a:t> the patient and spinal restrictions </a:t>
            </a:r>
            <a:r>
              <a:rPr lang="en-US" sz="2800" b="1" i="1" dirty="0">
                <a:latin typeface="Droid Serif" panose="02020600060500020200" pitchFamily="18" charset="0"/>
                <a:ea typeface="Droid Serif" panose="02020600060500020200" pitchFamily="18" charset="0"/>
                <a:cs typeface="Droid Serif" panose="02020600060500020200" pitchFamily="18" charset="0"/>
              </a:rPr>
              <a:t>are not</a:t>
            </a:r>
            <a:r>
              <a:rPr lang="en-US" sz="2800" dirty="0">
                <a:latin typeface="Droid Serif" panose="02020600060500020200" pitchFamily="18" charset="0"/>
                <a:ea typeface="Droid Serif" panose="02020600060500020200" pitchFamily="18" charset="0"/>
                <a:cs typeface="Droid Serif" panose="02020600060500020200" pitchFamily="18" charset="0"/>
              </a:rPr>
              <a:t> needed:</a:t>
            </a:r>
          </a:p>
          <a:p>
            <a:pPr lvl="1"/>
            <a:r>
              <a:rPr lang="en-US" sz="2400" dirty="0">
                <a:latin typeface="Droid Serif" panose="02020600060500020200" pitchFamily="18" charset="0"/>
                <a:ea typeface="Droid Serif" panose="02020600060500020200" pitchFamily="18" charset="0"/>
                <a:cs typeface="Droid Serif" panose="02020600060500020200" pitchFamily="18" charset="0"/>
              </a:rPr>
              <a:t>Best solution – Use a 5 point harness designed for pediatric patients, attached to the stretcher, following manufacturers instructions.</a:t>
            </a:r>
          </a:p>
          <a:p>
            <a:pPr lvl="1"/>
            <a:r>
              <a:rPr lang="en-US" sz="2400" dirty="0">
                <a:latin typeface="Droid Serif" panose="02020600060500020200" pitchFamily="18" charset="0"/>
                <a:ea typeface="Droid Serif" panose="02020600060500020200" pitchFamily="18" charset="0"/>
                <a:cs typeface="Droid Serif" panose="02020600060500020200" pitchFamily="18" charset="0"/>
              </a:rPr>
              <a:t>Alternate 1: Use the patient’s own safety seat, attached to the stretcher.</a:t>
            </a:r>
          </a:p>
          <a:p>
            <a:pPr lvl="1"/>
            <a:r>
              <a:rPr lang="en-US" sz="2400" dirty="0">
                <a:latin typeface="Droid Serif" panose="02020600060500020200" pitchFamily="18" charset="0"/>
                <a:ea typeface="Droid Serif" panose="02020600060500020200" pitchFamily="18" charset="0"/>
                <a:cs typeface="Droid Serif" panose="02020600060500020200" pitchFamily="18" charset="0"/>
              </a:rPr>
              <a:t>Alternate 2: In “captain’s chair” using integrated child restraint or safety seat.</a:t>
            </a:r>
          </a:p>
          <a:p>
            <a:pPr marL="57150" indent="0" algn="ctr">
              <a:buNone/>
            </a:pPr>
            <a:r>
              <a:rPr lang="en-US" sz="2800" b="1" dirty="0">
                <a:latin typeface="Droid Serif" panose="02020600060500020200" pitchFamily="18" charset="0"/>
                <a:ea typeface="Droid Serif" panose="02020600060500020200" pitchFamily="18" charset="0"/>
                <a:cs typeface="Droid Serif" panose="02020600060500020200" pitchFamily="18" charset="0"/>
              </a:rPr>
              <a:t>NEVER TRANSPORT A CHILD SITTING IN THE LAP OR HELD BY A PERSON ON THE STRETCHER.</a:t>
            </a:r>
          </a:p>
          <a:p>
            <a:pPr marL="457200" lvl="1" indent="0">
              <a:buNone/>
            </a:pPr>
            <a:endParaRPr lang="en-US" sz="2400" dirty="0">
              <a:latin typeface="Droid Serif" panose="02020600060500020200" pitchFamily="18" charset="0"/>
              <a:ea typeface="Droid Serif" panose="02020600060500020200" pitchFamily="18" charset="0"/>
              <a:cs typeface="Droid Serif" panose="02020600060500020200" pitchFamily="18" charset="0"/>
            </a:endParaRPr>
          </a:p>
          <a:p>
            <a:endParaRPr lang="en-US" sz="2800" dirty="0">
              <a:latin typeface="Droid Serif" panose="02020600060500020200" pitchFamily="18" charset="0"/>
              <a:ea typeface="Droid Serif" panose="02020600060500020200" pitchFamily="18" charset="0"/>
              <a:cs typeface="Droid Serif" panose="02020600060500020200" pitchFamily="18" charset="0"/>
            </a:endParaRPr>
          </a:p>
        </p:txBody>
      </p:sp>
      <p:grpSp>
        <p:nvGrpSpPr>
          <p:cNvPr id="4" name="Group 3">
            <a:extLst>
              <a:ext uri="{FF2B5EF4-FFF2-40B4-BE49-F238E27FC236}">
                <a16:creationId xmlns:a16="http://schemas.microsoft.com/office/drawing/2014/main" id="{1766CED9-52C4-469A-9760-52067A6FCC12}"/>
              </a:ext>
            </a:extLst>
          </p:cNvPr>
          <p:cNvGrpSpPr/>
          <p:nvPr/>
        </p:nvGrpSpPr>
        <p:grpSpPr>
          <a:xfrm>
            <a:off x="1107363" y="1184412"/>
            <a:ext cx="2321637" cy="2309121"/>
            <a:chOff x="762000" y="1384738"/>
            <a:chExt cx="2743200" cy="2807370"/>
          </a:xfrm>
        </p:grpSpPr>
        <p:pic>
          <p:nvPicPr>
            <p:cNvPr id="1026" name="Picture 2" descr="undefined">
              <a:extLst>
                <a:ext uri="{FF2B5EF4-FFF2-40B4-BE49-F238E27FC236}">
                  <a16:creationId xmlns:a16="http://schemas.microsoft.com/office/drawing/2014/main" id="{907CE971-41C8-4D2D-95C2-907E3C89E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4738"/>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02796E-6CAE-4EF1-8A41-5D39F69092C3}"/>
                </a:ext>
              </a:extLst>
            </p:cNvPr>
            <p:cNvSpPr txBox="1"/>
            <p:nvPr/>
          </p:nvSpPr>
          <p:spPr>
            <a:xfrm>
              <a:off x="958955" y="3743084"/>
              <a:ext cx="2283486" cy="449024"/>
            </a:xfrm>
            <a:prstGeom prst="rect">
              <a:avLst/>
            </a:prstGeom>
            <a:noFill/>
          </p:spPr>
          <p:txBody>
            <a:bodyPr wrap="square" rtlCol="0">
              <a:spAutoFit/>
            </a:bodyPr>
            <a:lstStyle/>
            <a:p>
              <a:r>
                <a:rPr lang="en-US" dirty="0" err="1"/>
                <a:t>Ferno</a:t>
              </a:r>
              <a:r>
                <a:rPr lang="en-US" dirty="0"/>
                <a:t> Pedi Mate +</a:t>
              </a:r>
            </a:p>
          </p:txBody>
        </p:sp>
      </p:grpSp>
      <p:grpSp>
        <p:nvGrpSpPr>
          <p:cNvPr id="5" name="Group 4">
            <a:extLst>
              <a:ext uri="{FF2B5EF4-FFF2-40B4-BE49-F238E27FC236}">
                <a16:creationId xmlns:a16="http://schemas.microsoft.com/office/drawing/2014/main" id="{04A60ECA-2649-400A-8B58-5BE618904A39}"/>
              </a:ext>
            </a:extLst>
          </p:cNvPr>
          <p:cNvGrpSpPr/>
          <p:nvPr/>
        </p:nvGrpSpPr>
        <p:grpSpPr>
          <a:xfrm>
            <a:off x="843108" y="3657600"/>
            <a:ext cx="2890692" cy="2544763"/>
            <a:chOff x="615584" y="3657600"/>
            <a:chExt cx="2890692" cy="2544763"/>
          </a:xfrm>
        </p:grpSpPr>
        <p:pic>
          <p:nvPicPr>
            <p:cNvPr id="1028" name="Picture 4" descr="Image result for quantum acr4">
              <a:extLst>
                <a:ext uri="{FF2B5EF4-FFF2-40B4-BE49-F238E27FC236}">
                  <a16:creationId xmlns:a16="http://schemas.microsoft.com/office/drawing/2014/main" id="{78F22C42-8DB1-4902-90B8-3194CAE6D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84" y="3657600"/>
              <a:ext cx="2890692" cy="21652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FAD9A5-0814-4DA4-82D6-F20C43954EB2}"/>
                </a:ext>
              </a:extLst>
            </p:cNvPr>
            <p:cNvSpPr txBox="1"/>
            <p:nvPr/>
          </p:nvSpPr>
          <p:spPr>
            <a:xfrm>
              <a:off x="1094645" y="5833031"/>
              <a:ext cx="1932570" cy="369332"/>
            </a:xfrm>
            <a:prstGeom prst="rect">
              <a:avLst/>
            </a:prstGeom>
            <a:noFill/>
          </p:spPr>
          <p:txBody>
            <a:bodyPr wrap="square" rtlCol="0">
              <a:spAutoFit/>
            </a:bodyPr>
            <a:lstStyle/>
            <a:p>
              <a:r>
                <a:rPr lang="en-US" dirty="0"/>
                <a:t>Quantum ACR4</a:t>
              </a:r>
            </a:p>
          </p:txBody>
        </p:sp>
      </p:grpSp>
    </p:spTree>
    <p:extLst>
      <p:ext uri="{BB962C8B-B14F-4D97-AF65-F5344CB8AC3E}">
        <p14:creationId xmlns:p14="http://schemas.microsoft.com/office/powerpoint/2010/main" val="2718562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2895600" y="84137"/>
            <a:ext cx="64008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Pediatric Transportation (7 of 9)</a:t>
            </a:r>
          </a:p>
        </p:txBody>
      </p:sp>
      <p:sp>
        <p:nvSpPr>
          <p:cNvPr id="6" name="Content Placeholder 2">
            <a:extLst>
              <a:ext uri="{FF2B5EF4-FFF2-40B4-BE49-F238E27FC236}">
                <a16:creationId xmlns:a16="http://schemas.microsoft.com/office/drawing/2014/main" id="{11821D7E-D804-45B7-A87E-0C1F7E84FCA6}"/>
              </a:ext>
            </a:extLst>
          </p:cNvPr>
          <p:cNvSpPr txBox="1">
            <a:spLocks/>
          </p:cNvSpPr>
          <p:nvPr/>
        </p:nvSpPr>
        <p:spPr>
          <a:xfrm>
            <a:off x="4267200" y="1371600"/>
            <a:ext cx="6858000" cy="483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latin typeface="Droid Serif" panose="02020600060500020200" pitchFamily="18" charset="0"/>
                <a:ea typeface="Droid Serif" panose="02020600060500020200" pitchFamily="18" charset="0"/>
                <a:cs typeface="Droid Serif" panose="02020600060500020200" pitchFamily="18" charset="0"/>
              </a:rPr>
              <a:t>If the child </a:t>
            </a:r>
            <a:r>
              <a:rPr lang="en-US" sz="2800" b="1" i="1" dirty="0">
                <a:latin typeface="Droid Serif" panose="02020600060500020200" pitchFamily="18" charset="0"/>
                <a:ea typeface="Droid Serif" panose="02020600060500020200" pitchFamily="18" charset="0"/>
                <a:cs typeface="Droid Serif" panose="02020600060500020200" pitchFamily="18" charset="0"/>
              </a:rPr>
              <a:t>is</a:t>
            </a:r>
            <a:r>
              <a:rPr lang="en-US" sz="2800" dirty="0">
                <a:latin typeface="Droid Serif" panose="02020600060500020200" pitchFamily="18" charset="0"/>
                <a:ea typeface="Droid Serif" panose="02020600060500020200" pitchFamily="18" charset="0"/>
                <a:cs typeface="Droid Serif" panose="02020600060500020200" pitchFamily="18" charset="0"/>
              </a:rPr>
              <a:t> the patient and spinal restrictions </a:t>
            </a:r>
            <a:r>
              <a:rPr lang="en-US" sz="2800" b="1" i="1" dirty="0">
                <a:latin typeface="Droid Serif" panose="02020600060500020200" pitchFamily="18" charset="0"/>
                <a:ea typeface="Droid Serif" panose="02020600060500020200" pitchFamily="18" charset="0"/>
                <a:cs typeface="Droid Serif" panose="02020600060500020200" pitchFamily="18" charset="0"/>
              </a:rPr>
              <a:t>are</a:t>
            </a:r>
            <a:r>
              <a:rPr lang="en-US" sz="2800" dirty="0">
                <a:latin typeface="Droid Serif" panose="02020600060500020200" pitchFamily="18" charset="0"/>
                <a:ea typeface="Droid Serif" panose="02020600060500020200" pitchFamily="18" charset="0"/>
                <a:cs typeface="Droid Serif" panose="02020600060500020200" pitchFamily="18" charset="0"/>
              </a:rPr>
              <a:t> needed:</a:t>
            </a:r>
          </a:p>
          <a:p>
            <a:pPr lvl="1"/>
            <a:r>
              <a:rPr lang="en-US" sz="2400" dirty="0">
                <a:latin typeface="Droid Serif" panose="02020600060500020200" pitchFamily="18" charset="0"/>
                <a:ea typeface="Droid Serif" panose="02020600060500020200" pitchFamily="18" charset="0"/>
                <a:cs typeface="Droid Serif" panose="02020600060500020200" pitchFamily="18" charset="0"/>
              </a:rPr>
              <a:t>Best solution – Use a pediatric spinal restriction device.</a:t>
            </a:r>
          </a:p>
          <a:p>
            <a:pPr lvl="1"/>
            <a:r>
              <a:rPr lang="en-US" sz="2400" dirty="0">
                <a:latin typeface="Droid Serif" panose="02020600060500020200" pitchFamily="18" charset="0"/>
                <a:ea typeface="Droid Serif" panose="02020600060500020200" pitchFamily="18" charset="0"/>
                <a:cs typeface="Droid Serif" panose="02020600060500020200" pitchFamily="18" charset="0"/>
              </a:rPr>
              <a:t>Alternate 1 – Use an adult backboard with proper padding.</a:t>
            </a:r>
          </a:p>
          <a:p>
            <a:pPr marL="57150" indent="0" algn="ctr">
              <a:buNone/>
            </a:pPr>
            <a:r>
              <a:rPr lang="en-US" sz="2800" b="1" dirty="0">
                <a:latin typeface="Droid Serif" panose="02020600060500020200" pitchFamily="18" charset="0"/>
                <a:ea typeface="Droid Serif" panose="02020600060500020200" pitchFamily="18" charset="0"/>
                <a:cs typeface="Droid Serif" panose="02020600060500020200" pitchFamily="18" charset="0"/>
              </a:rPr>
              <a:t>NEVER TRANSPORT A CHILD SITTING IN THE LAP OR HELD BY A PERSON ON THE STRETCHER.</a:t>
            </a:r>
          </a:p>
          <a:p>
            <a:pPr marL="457200" lvl="1" indent="0">
              <a:buNone/>
            </a:pPr>
            <a:endParaRPr lang="en-US" sz="2400" dirty="0">
              <a:latin typeface="Droid Serif" panose="02020600060500020200" pitchFamily="18" charset="0"/>
              <a:ea typeface="Droid Serif" panose="02020600060500020200" pitchFamily="18" charset="0"/>
              <a:cs typeface="Droid Serif" panose="02020600060500020200" pitchFamily="18" charset="0"/>
            </a:endParaRPr>
          </a:p>
          <a:p>
            <a:endParaRPr lang="en-US" sz="2800" dirty="0">
              <a:latin typeface="Droid Serif" panose="02020600060500020200" pitchFamily="18" charset="0"/>
              <a:ea typeface="Droid Serif" panose="02020600060500020200" pitchFamily="18" charset="0"/>
              <a:cs typeface="Droid Serif" panose="02020600060500020200" pitchFamily="18" charset="0"/>
            </a:endParaRPr>
          </a:p>
        </p:txBody>
      </p:sp>
      <p:grpSp>
        <p:nvGrpSpPr>
          <p:cNvPr id="10" name="Group 9">
            <a:extLst>
              <a:ext uri="{FF2B5EF4-FFF2-40B4-BE49-F238E27FC236}">
                <a16:creationId xmlns:a16="http://schemas.microsoft.com/office/drawing/2014/main" id="{AEE4CF71-0952-40ED-9EFB-1C25746B9D64}"/>
              </a:ext>
            </a:extLst>
          </p:cNvPr>
          <p:cNvGrpSpPr/>
          <p:nvPr/>
        </p:nvGrpSpPr>
        <p:grpSpPr>
          <a:xfrm>
            <a:off x="152400" y="3512344"/>
            <a:ext cx="4419600" cy="2743200"/>
            <a:chOff x="152400" y="3512344"/>
            <a:chExt cx="4419600" cy="2743200"/>
          </a:xfrm>
        </p:grpSpPr>
        <p:pic>
          <p:nvPicPr>
            <p:cNvPr id="2052" name="Picture 4" descr="Papoose Infant Spinal Immobilizer">
              <a:extLst>
                <a:ext uri="{FF2B5EF4-FFF2-40B4-BE49-F238E27FC236}">
                  <a16:creationId xmlns:a16="http://schemas.microsoft.com/office/drawing/2014/main" id="{00602033-E0E6-472A-9727-F6F8D6381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12344"/>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574DB2-E51D-4BC2-959D-FCA878B43F7D}"/>
                </a:ext>
              </a:extLst>
            </p:cNvPr>
            <p:cNvSpPr txBox="1"/>
            <p:nvPr/>
          </p:nvSpPr>
          <p:spPr>
            <a:xfrm>
              <a:off x="152400" y="5788362"/>
              <a:ext cx="4419600" cy="369332"/>
            </a:xfrm>
            <a:prstGeom prst="rect">
              <a:avLst/>
            </a:prstGeom>
            <a:noFill/>
          </p:spPr>
          <p:txBody>
            <a:bodyPr wrap="square" rtlCol="0">
              <a:spAutoFit/>
            </a:bodyPr>
            <a:lstStyle/>
            <a:p>
              <a:pPr algn="ctr"/>
              <a:r>
                <a:rPr lang="en-US" dirty="0">
                  <a:latin typeface="Droid Serif" panose="02020600060500020200" pitchFamily="18" charset="0"/>
                  <a:ea typeface="Droid Serif" panose="02020600060500020200" pitchFamily="18" charset="0"/>
                  <a:cs typeface="Droid Serif" panose="02020600060500020200" pitchFamily="18" charset="0"/>
                </a:rPr>
                <a:t>Papoose Infant Spinal Immobilizer</a:t>
              </a:r>
            </a:p>
          </p:txBody>
        </p:sp>
      </p:grpSp>
      <p:grpSp>
        <p:nvGrpSpPr>
          <p:cNvPr id="9" name="Group 8">
            <a:extLst>
              <a:ext uri="{FF2B5EF4-FFF2-40B4-BE49-F238E27FC236}">
                <a16:creationId xmlns:a16="http://schemas.microsoft.com/office/drawing/2014/main" id="{4F0873DF-C7E1-4B87-B9A2-A6642DF102E9}"/>
              </a:ext>
            </a:extLst>
          </p:cNvPr>
          <p:cNvGrpSpPr/>
          <p:nvPr/>
        </p:nvGrpSpPr>
        <p:grpSpPr>
          <a:xfrm>
            <a:off x="-76200" y="1143000"/>
            <a:ext cx="4571413" cy="2738676"/>
            <a:chOff x="-76200" y="1143000"/>
            <a:chExt cx="4571413" cy="2738676"/>
          </a:xfrm>
        </p:grpSpPr>
        <p:pic>
          <p:nvPicPr>
            <p:cNvPr id="2050" name="Picture 2" descr="Image result for pedi pac">
              <a:extLst>
                <a:ext uri="{FF2B5EF4-FFF2-40B4-BE49-F238E27FC236}">
                  <a16:creationId xmlns:a16="http://schemas.microsoft.com/office/drawing/2014/main" id="{A4F95189-BBD1-4369-9FE1-91D63CBA5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43000"/>
              <a:ext cx="4571413" cy="24685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FDA320-A0F6-441D-AB2E-C93066157685}"/>
                </a:ext>
              </a:extLst>
            </p:cNvPr>
            <p:cNvSpPr txBox="1"/>
            <p:nvPr/>
          </p:nvSpPr>
          <p:spPr>
            <a:xfrm>
              <a:off x="1066800" y="3512344"/>
              <a:ext cx="2133600" cy="369332"/>
            </a:xfrm>
            <a:prstGeom prst="rect">
              <a:avLst/>
            </a:prstGeom>
            <a:noFill/>
          </p:spPr>
          <p:txBody>
            <a:bodyPr wrap="square" rtlCol="0">
              <a:spAutoFit/>
            </a:bodyPr>
            <a:lstStyle/>
            <a:p>
              <a:r>
                <a:rPr lang="en-US" dirty="0" err="1">
                  <a:latin typeface="Droid Serif" panose="02020600060500020200" pitchFamily="18" charset="0"/>
                  <a:ea typeface="Droid Serif" panose="02020600060500020200" pitchFamily="18" charset="0"/>
                  <a:cs typeface="Droid Serif" panose="02020600060500020200" pitchFamily="18" charset="0"/>
                </a:rPr>
                <a:t>Ferno</a:t>
              </a:r>
              <a:r>
                <a:rPr lang="en-US" dirty="0">
                  <a:latin typeface="Droid Serif" panose="02020600060500020200" pitchFamily="18" charset="0"/>
                  <a:ea typeface="Droid Serif" panose="02020600060500020200" pitchFamily="18" charset="0"/>
                  <a:cs typeface="Droid Serif" panose="02020600060500020200" pitchFamily="18" charset="0"/>
                </a:rPr>
                <a:t> Pedi-Pac</a:t>
              </a:r>
            </a:p>
          </p:txBody>
        </p:sp>
      </p:grpSp>
    </p:spTree>
    <p:extLst>
      <p:ext uri="{BB962C8B-B14F-4D97-AF65-F5344CB8AC3E}">
        <p14:creationId xmlns:p14="http://schemas.microsoft.com/office/powerpoint/2010/main" val="2341516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Pediatric Transportation (8 of 9)</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248400" cy="4830763"/>
          </a:xfrm>
        </p:spPr>
        <p:txBody>
          <a:bodyPr>
            <a:normAutofit lnSpcReduction="10000"/>
          </a:bodyPr>
          <a:lstStyle/>
          <a:p>
            <a:pPr marL="0" indent="0" algn="ctr">
              <a:buNone/>
            </a:pPr>
            <a:r>
              <a:rPr lang="en-US" b="1" dirty="0">
                <a:latin typeface="Droid Serif" panose="02020600060500020200" pitchFamily="18" charset="0"/>
                <a:ea typeface="Droid Serif" panose="02020600060500020200" pitchFamily="18" charset="0"/>
                <a:cs typeface="Droid Serif" panose="02020600060500020200" pitchFamily="18" charset="0"/>
              </a:rPr>
              <a:t>Using a car seat after a motor vehicle crash</a:t>
            </a:r>
          </a:p>
          <a:p>
            <a:r>
              <a:rPr lang="en-US" dirty="0">
                <a:latin typeface="Droid Serif" panose="02020600060500020200" pitchFamily="18" charset="0"/>
                <a:ea typeface="Droid Serif" panose="02020600060500020200" pitchFamily="18" charset="0"/>
                <a:cs typeface="Droid Serif" panose="02020600060500020200" pitchFamily="18" charset="0"/>
              </a:rPr>
              <a:t>Visual inspection</a:t>
            </a:r>
          </a:p>
          <a:p>
            <a:pPr lvl="1"/>
            <a:r>
              <a:rPr lang="en-US" dirty="0">
                <a:latin typeface="Droid Serif" panose="02020600060500020200" pitchFamily="18" charset="0"/>
                <a:ea typeface="Droid Serif" panose="02020600060500020200" pitchFamily="18" charset="0"/>
                <a:cs typeface="Droid Serif" panose="02020600060500020200" pitchFamily="18" charset="0"/>
              </a:rPr>
              <a:t>No cracks or obvious deformities</a:t>
            </a:r>
          </a:p>
          <a:p>
            <a:r>
              <a:rPr lang="en-US" dirty="0">
                <a:latin typeface="Droid Serif" panose="02020600060500020200" pitchFamily="18" charset="0"/>
                <a:ea typeface="Droid Serif" panose="02020600060500020200" pitchFamily="18" charset="0"/>
                <a:cs typeface="Droid Serif" panose="02020600060500020200" pitchFamily="18" charset="0"/>
              </a:rPr>
              <a:t>Is car involved drivable?</a:t>
            </a:r>
          </a:p>
          <a:p>
            <a:r>
              <a:rPr lang="en-US" dirty="0">
                <a:latin typeface="Droid Serif" panose="02020600060500020200" pitchFamily="18" charset="0"/>
                <a:ea typeface="Droid Serif" panose="02020600060500020200" pitchFamily="18" charset="0"/>
                <a:cs typeface="Droid Serif" panose="02020600060500020200" pitchFamily="18" charset="0"/>
              </a:rPr>
              <a:t>Door nearest child seat is not damaged</a:t>
            </a:r>
          </a:p>
          <a:p>
            <a:r>
              <a:rPr lang="en-US" dirty="0">
                <a:latin typeface="Droid Serif" panose="02020600060500020200" pitchFamily="18" charset="0"/>
                <a:ea typeface="Droid Serif" panose="02020600060500020200" pitchFamily="18" charset="0"/>
                <a:cs typeface="Droid Serif" panose="02020600060500020200" pitchFamily="18" charset="0"/>
              </a:rPr>
              <a:t>No airbag deployment</a:t>
            </a:r>
          </a:p>
        </p:txBody>
      </p:sp>
      <p:pic>
        <p:nvPicPr>
          <p:cNvPr id="5" name="Picture 4">
            <a:extLst>
              <a:ext uri="{FF2B5EF4-FFF2-40B4-BE49-F238E27FC236}">
                <a16:creationId xmlns:a16="http://schemas.microsoft.com/office/drawing/2014/main" id="{C16E9DE6-27D9-48F7-B69E-974177D64172}"/>
              </a:ext>
            </a:extLst>
          </p:cNvPr>
          <p:cNvPicPr>
            <a:picLocks noChangeAspect="1"/>
          </p:cNvPicPr>
          <p:nvPr/>
        </p:nvPicPr>
        <p:blipFill>
          <a:blip r:embed="rId3"/>
          <a:stretch>
            <a:fillRect/>
          </a:stretch>
        </p:blipFill>
        <p:spPr>
          <a:xfrm>
            <a:off x="0" y="-13138"/>
            <a:ext cx="5290273" cy="6858000"/>
          </a:xfrm>
          <a:prstGeom prst="rect">
            <a:avLst/>
          </a:prstGeom>
        </p:spPr>
      </p:pic>
      <p:sp>
        <p:nvSpPr>
          <p:cNvPr id="6" name="Rectangle: Rounded Corners 5">
            <a:extLst>
              <a:ext uri="{FF2B5EF4-FFF2-40B4-BE49-F238E27FC236}">
                <a16:creationId xmlns:a16="http://schemas.microsoft.com/office/drawing/2014/main" id="{B0CC841B-A7AF-47AE-8D0C-4959F2C18FE6}"/>
              </a:ext>
            </a:extLst>
          </p:cNvPr>
          <p:cNvSpPr/>
          <p:nvPr/>
        </p:nvSpPr>
        <p:spPr>
          <a:xfrm>
            <a:off x="685800" y="3124200"/>
            <a:ext cx="4203100" cy="1295400"/>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378826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9BAB-865B-4A56-9920-F854D51D7879}"/>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Pediatric Coma vs. Adult Coma</a:t>
            </a:r>
          </a:p>
        </p:txBody>
      </p:sp>
      <p:pic>
        <p:nvPicPr>
          <p:cNvPr id="5" name="Content Placeholder 4">
            <a:extLst>
              <a:ext uri="{FF2B5EF4-FFF2-40B4-BE49-F238E27FC236}">
                <a16:creationId xmlns:a16="http://schemas.microsoft.com/office/drawing/2014/main" id="{790B9A06-F1ED-482D-A7C3-82753249DD6B}"/>
              </a:ext>
            </a:extLst>
          </p:cNvPr>
          <p:cNvPicPr>
            <a:picLocks noGrp="1" noChangeAspect="1"/>
          </p:cNvPicPr>
          <p:nvPr>
            <p:ph sz="half" idx="1"/>
          </p:nvPr>
        </p:nvPicPr>
        <p:blipFill>
          <a:blip r:embed="rId3"/>
          <a:stretch>
            <a:fillRect/>
          </a:stretch>
        </p:blipFill>
        <p:spPr>
          <a:xfrm>
            <a:off x="2259917" y="1295401"/>
            <a:ext cx="3709767" cy="4830763"/>
          </a:xfrm>
          <a:prstGeom prst="rect">
            <a:avLst/>
          </a:prstGeom>
        </p:spPr>
      </p:pic>
      <p:pic>
        <p:nvPicPr>
          <p:cNvPr id="6" name="Content Placeholder 5">
            <a:extLst>
              <a:ext uri="{FF2B5EF4-FFF2-40B4-BE49-F238E27FC236}">
                <a16:creationId xmlns:a16="http://schemas.microsoft.com/office/drawing/2014/main" id="{99105DFB-98DC-4487-9C0B-2BE3269EA3F6}"/>
              </a:ext>
            </a:extLst>
          </p:cNvPr>
          <p:cNvPicPr>
            <a:picLocks noGrp="1" noChangeAspect="1"/>
          </p:cNvPicPr>
          <p:nvPr>
            <p:ph sz="half" idx="2"/>
          </p:nvPr>
        </p:nvPicPr>
        <p:blipFill>
          <a:blip r:embed="rId4"/>
          <a:stretch>
            <a:fillRect/>
          </a:stretch>
        </p:blipFill>
        <p:spPr>
          <a:xfrm>
            <a:off x="6260417" y="1295401"/>
            <a:ext cx="3709767" cy="4830763"/>
          </a:xfrm>
          <a:prstGeom prst="rect">
            <a:avLst/>
          </a:prstGeom>
        </p:spPr>
      </p:pic>
      <p:sp>
        <p:nvSpPr>
          <p:cNvPr id="3" name="Rectangle: Rounded Corners 2">
            <a:extLst>
              <a:ext uri="{FF2B5EF4-FFF2-40B4-BE49-F238E27FC236}">
                <a16:creationId xmlns:a16="http://schemas.microsoft.com/office/drawing/2014/main" id="{1DA26FEF-4A2F-4781-A177-503E5509EFA6}"/>
              </a:ext>
            </a:extLst>
          </p:cNvPr>
          <p:cNvSpPr/>
          <p:nvPr/>
        </p:nvSpPr>
        <p:spPr>
          <a:xfrm>
            <a:off x="3048000" y="4114800"/>
            <a:ext cx="6172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Droid Serif" panose="02020600060500020200" pitchFamily="18" charset="0"/>
                <a:ea typeface="Droid Serif" panose="02020600060500020200" pitchFamily="18" charset="0"/>
                <a:cs typeface="Droid Serif" panose="02020600060500020200" pitchFamily="18" charset="0"/>
              </a:rPr>
              <a:t>These protocols are almost entirely identical!</a:t>
            </a:r>
          </a:p>
        </p:txBody>
      </p:sp>
    </p:spTree>
    <p:extLst>
      <p:ext uri="{BB962C8B-B14F-4D97-AF65-F5344CB8AC3E}">
        <p14:creationId xmlns:p14="http://schemas.microsoft.com/office/powerpoint/2010/main" val="2110186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a:xfrm>
            <a:off x="5181600" y="76200"/>
            <a:ext cx="6400800" cy="1143000"/>
          </a:xfrm>
        </p:spPr>
        <p:txBody>
          <a:bodyPr>
            <a:normAutofit/>
          </a:bodyPr>
          <a:lstStyle/>
          <a:p>
            <a:r>
              <a:rPr lang="en-US" sz="2800" dirty="0">
                <a:latin typeface="Droid Serif" panose="02020600060500020200" pitchFamily="18" charset="0"/>
                <a:ea typeface="Droid Serif" panose="02020600060500020200" pitchFamily="18" charset="0"/>
                <a:cs typeface="Droid Serif" panose="02020600060500020200" pitchFamily="18" charset="0"/>
              </a:rPr>
              <a:t>Pediatric Transportation (9 of 9)</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5181600" y="1295401"/>
            <a:ext cx="6248400" cy="4830763"/>
          </a:xfrm>
        </p:spPr>
        <p:txBody>
          <a:bodyPr>
            <a:normAutofit fontScale="92500" lnSpcReduction="20000"/>
          </a:bodyPr>
          <a:lstStyle/>
          <a:p>
            <a:pPr marL="0" indent="0" algn="ctr">
              <a:buNone/>
            </a:pPr>
            <a:r>
              <a:rPr lang="en-US" b="1" dirty="0">
                <a:latin typeface="Droid Serif" panose="02020600060500020200" pitchFamily="18" charset="0"/>
                <a:ea typeface="Droid Serif" panose="02020600060500020200" pitchFamily="18" charset="0"/>
                <a:cs typeface="Droid Serif" panose="02020600060500020200" pitchFamily="18" charset="0"/>
              </a:rPr>
              <a:t>Mother &amp; Newborn Transport</a:t>
            </a:r>
          </a:p>
          <a:p>
            <a:r>
              <a:rPr lang="en-US" dirty="0">
                <a:latin typeface="Droid Serif" panose="02020600060500020200" pitchFamily="18" charset="0"/>
                <a:ea typeface="Droid Serif" panose="02020600060500020200" pitchFamily="18" charset="0"/>
                <a:cs typeface="Droid Serif" panose="02020600060500020200" pitchFamily="18" charset="0"/>
              </a:rPr>
              <a:t>Mother on stretcher</a:t>
            </a:r>
          </a:p>
          <a:p>
            <a:r>
              <a:rPr lang="en-US" dirty="0">
                <a:latin typeface="Droid Serif" panose="02020600060500020200" pitchFamily="18" charset="0"/>
                <a:ea typeface="Droid Serif" panose="02020600060500020200" pitchFamily="18" charset="0"/>
                <a:cs typeface="Droid Serif" panose="02020600060500020200" pitchFamily="18" charset="0"/>
              </a:rPr>
              <a:t>Newborn</a:t>
            </a:r>
          </a:p>
          <a:p>
            <a:pPr lvl="1"/>
            <a:r>
              <a:rPr lang="en-US" dirty="0">
                <a:latin typeface="Droid Serif" panose="02020600060500020200" pitchFamily="18" charset="0"/>
                <a:ea typeface="Droid Serif" panose="02020600060500020200" pitchFamily="18" charset="0"/>
                <a:cs typeface="Droid Serif" panose="02020600060500020200" pitchFamily="18" charset="0"/>
              </a:rPr>
              <a:t>Best solution: Use a second ambulance (allow bonding/skin-to-skin contact with Mom prior to transport)</a:t>
            </a:r>
          </a:p>
          <a:p>
            <a:pPr lvl="1"/>
            <a:r>
              <a:rPr lang="en-US" dirty="0">
                <a:latin typeface="Droid Serif" panose="02020600060500020200" pitchFamily="18" charset="0"/>
                <a:ea typeface="Droid Serif" panose="02020600060500020200" pitchFamily="18" charset="0"/>
                <a:cs typeface="Droid Serif" panose="02020600060500020200" pitchFamily="18" charset="0"/>
              </a:rPr>
              <a:t>In forward facing car seat on “captain’s chair”.</a:t>
            </a:r>
          </a:p>
          <a:p>
            <a:pPr lvl="1"/>
            <a:r>
              <a:rPr lang="en-US" dirty="0">
                <a:latin typeface="Droid Serif" panose="02020600060500020200" pitchFamily="18" charset="0"/>
                <a:ea typeface="Droid Serif" panose="02020600060500020200" pitchFamily="18" charset="0"/>
                <a:cs typeface="Droid Serif" panose="02020600060500020200" pitchFamily="18" charset="0"/>
              </a:rPr>
              <a:t>Do not use rear facing car seat on “captain’s chair” as it will not secure correctly.</a:t>
            </a:r>
          </a:p>
        </p:txBody>
      </p:sp>
      <p:pic>
        <p:nvPicPr>
          <p:cNvPr id="5" name="Picture 4">
            <a:extLst>
              <a:ext uri="{FF2B5EF4-FFF2-40B4-BE49-F238E27FC236}">
                <a16:creationId xmlns:a16="http://schemas.microsoft.com/office/drawing/2014/main" id="{C16E9DE6-27D9-48F7-B69E-974177D64172}"/>
              </a:ext>
            </a:extLst>
          </p:cNvPr>
          <p:cNvPicPr>
            <a:picLocks noChangeAspect="1"/>
          </p:cNvPicPr>
          <p:nvPr/>
        </p:nvPicPr>
        <p:blipFill>
          <a:blip r:embed="rId3"/>
          <a:stretch>
            <a:fillRect/>
          </a:stretch>
        </p:blipFill>
        <p:spPr>
          <a:xfrm>
            <a:off x="0" y="-13138"/>
            <a:ext cx="5290273" cy="6858000"/>
          </a:xfrm>
          <a:prstGeom prst="rect">
            <a:avLst/>
          </a:prstGeom>
        </p:spPr>
      </p:pic>
      <p:sp>
        <p:nvSpPr>
          <p:cNvPr id="6" name="Rectangle: Rounded Corners 5">
            <a:extLst>
              <a:ext uri="{FF2B5EF4-FFF2-40B4-BE49-F238E27FC236}">
                <a16:creationId xmlns:a16="http://schemas.microsoft.com/office/drawing/2014/main" id="{896374AB-630F-4A3A-AE27-681F2356F4CF}"/>
              </a:ext>
            </a:extLst>
          </p:cNvPr>
          <p:cNvSpPr/>
          <p:nvPr/>
        </p:nvSpPr>
        <p:spPr>
          <a:xfrm>
            <a:off x="762000" y="4358482"/>
            <a:ext cx="4203100" cy="1432718"/>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34248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EMS for Children</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1752600" y="1295401"/>
            <a:ext cx="9829800" cy="4830763"/>
          </a:xfrm>
        </p:spPr>
        <p:txBody>
          <a:bodyPr>
            <a:normAutofit/>
          </a:bodyPr>
          <a:lstStyle/>
          <a:p>
            <a:r>
              <a:rPr lang="en-US" dirty="0">
                <a:latin typeface="Droid Serif" panose="02020600060500020200" pitchFamily="18" charset="0"/>
                <a:ea typeface="Droid Serif" panose="02020600060500020200" pitchFamily="18" charset="0"/>
                <a:cs typeface="Droid Serif" panose="02020600060500020200" pitchFamily="18" charset="0"/>
              </a:rPr>
              <a:t>For more pediatric education and information, contact the Maine EMS for Children program:</a:t>
            </a:r>
          </a:p>
          <a:p>
            <a:r>
              <a:rPr lang="en-US" b="1" dirty="0">
                <a:latin typeface="Droid Serif" panose="02020600060500020200" pitchFamily="18" charset="0"/>
                <a:ea typeface="Droid Serif" panose="02020600060500020200" pitchFamily="18" charset="0"/>
                <a:cs typeface="Droid Serif" panose="02020600060500020200" pitchFamily="18" charset="0"/>
              </a:rPr>
              <a:t>207-636-3860</a:t>
            </a:r>
          </a:p>
          <a:p>
            <a:r>
              <a:rPr lang="en-US" b="1" dirty="0">
                <a:latin typeface="Droid Serif" panose="02020600060500020200" pitchFamily="18" charset="0"/>
                <a:ea typeface="Droid Serif" panose="02020600060500020200" pitchFamily="18" charset="0"/>
                <a:cs typeface="Droid Serif" panose="02020600060500020200" pitchFamily="18" charset="0"/>
                <a:hlinkClick r:id="rId3"/>
              </a:rPr>
              <a:t>Marc.A.Minkler@maine.gov</a:t>
            </a:r>
            <a:endParaRPr lang="en-US" b="1" dirty="0">
              <a:latin typeface="Droid Serif" panose="02020600060500020200" pitchFamily="18" charset="0"/>
              <a:ea typeface="Droid Serif" panose="02020600060500020200" pitchFamily="18" charset="0"/>
              <a:cs typeface="Droid Serif" panose="02020600060500020200" pitchFamily="18" charset="0"/>
            </a:endParaRPr>
          </a:p>
          <a:p>
            <a:r>
              <a:rPr lang="en-US" b="1" dirty="0">
                <a:latin typeface="Droid Serif" panose="02020600060500020200" pitchFamily="18" charset="0"/>
                <a:ea typeface="Droid Serif" panose="02020600060500020200" pitchFamily="18" charset="0"/>
                <a:cs typeface="Droid Serif" panose="02020600060500020200" pitchFamily="18" charset="0"/>
              </a:rPr>
              <a:t>EMS-C Resources on the Maine EMS website (maine.gov/ems)</a:t>
            </a:r>
          </a:p>
        </p:txBody>
      </p:sp>
      <p:pic>
        <p:nvPicPr>
          <p:cNvPr id="5" name="Picture 4">
            <a:extLst>
              <a:ext uri="{FF2B5EF4-FFF2-40B4-BE49-F238E27FC236}">
                <a16:creationId xmlns:a16="http://schemas.microsoft.com/office/drawing/2014/main" id="{3F363829-38DF-4600-84ED-C6EE60C29C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279293"/>
            <a:ext cx="2267249" cy="1814512"/>
          </a:xfrm>
          <a:prstGeom prst="rect">
            <a:avLst/>
          </a:prstGeom>
        </p:spPr>
      </p:pic>
    </p:spTree>
    <p:extLst>
      <p:ext uri="{BB962C8B-B14F-4D97-AF65-F5344CB8AC3E}">
        <p14:creationId xmlns:p14="http://schemas.microsoft.com/office/powerpoint/2010/main" val="1564189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172-CB3A-4DBD-91A9-E5B1A1391039}"/>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References</a:t>
            </a:r>
          </a:p>
        </p:txBody>
      </p:sp>
      <p:sp>
        <p:nvSpPr>
          <p:cNvPr id="3" name="Content Placeholder 2">
            <a:extLst>
              <a:ext uri="{FF2B5EF4-FFF2-40B4-BE49-F238E27FC236}">
                <a16:creationId xmlns:a16="http://schemas.microsoft.com/office/drawing/2014/main" id="{F336AA15-3390-4240-8B20-7B1FB221B5B2}"/>
              </a:ext>
            </a:extLst>
          </p:cNvPr>
          <p:cNvSpPr>
            <a:spLocks noGrp="1"/>
          </p:cNvSpPr>
          <p:nvPr>
            <p:ph idx="1"/>
          </p:nvPr>
        </p:nvSpPr>
        <p:spPr>
          <a:xfrm>
            <a:off x="1752600" y="1295401"/>
            <a:ext cx="9829800" cy="4830763"/>
          </a:xfrm>
        </p:spPr>
        <p:txBody>
          <a:bodyPr>
            <a:normAutofit fontScale="62500" lnSpcReduction="20000"/>
          </a:bodyPr>
          <a:lstStyle/>
          <a:p>
            <a:r>
              <a:rPr lang="en-US" dirty="0">
                <a:latin typeface="Droid Serif" panose="02020600060500020200" pitchFamily="18" charset="0"/>
                <a:ea typeface="Droid Serif" panose="02020600060500020200" pitchFamily="18" charset="0"/>
                <a:cs typeface="Droid Serif" panose="02020600060500020200" pitchFamily="18" charset="0"/>
              </a:rPr>
              <a:t>American Heart Association. (2017). </a:t>
            </a:r>
            <a:r>
              <a:rPr lang="en-US" i="1" dirty="0">
                <a:latin typeface="Droid Serif" panose="02020600060500020200" pitchFamily="18" charset="0"/>
                <a:ea typeface="Droid Serif" panose="02020600060500020200" pitchFamily="18" charset="0"/>
                <a:cs typeface="Droid Serif" panose="02020600060500020200" pitchFamily="18" charset="0"/>
              </a:rPr>
              <a:t>Web-based Integrated Guidelines for Cardiopulmonary Resuscitation and Emergency Cardiovascular Care </a:t>
            </a:r>
            <a:r>
              <a:rPr lang="en-US" dirty="0">
                <a:latin typeface="Droid Serif" panose="02020600060500020200" pitchFamily="18" charset="0"/>
                <a:ea typeface="Droid Serif" panose="02020600060500020200" pitchFamily="18" charset="0"/>
                <a:cs typeface="Droid Serif" panose="02020600060500020200" pitchFamily="18" charset="0"/>
              </a:rPr>
              <a:t>(Part 12, 4.1.15 Endotracheal Tube Size). </a:t>
            </a:r>
            <a:r>
              <a:rPr lang="en-US" dirty="0">
                <a:latin typeface="Droid Serif" panose="02020600060500020200" pitchFamily="18" charset="0"/>
                <a:ea typeface="Droid Serif" panose="02020600060500020200" pitchFamily="18" charset="0"/>
                <a:cs typeface="Droid Serif" panose="02020600060500020200" pitchFamily="18" charset="0"/>
                <a:hlinkClick r:id="rId3"/>
              </a:rPr>
              <a:t>https://eccguidelines.heart.org/index.php/circulation/cpr-ecc-guidelines-2/</a:t>
            </a:r>
            <a:endParaRPr lang="en-US" dirty="0">
              <a:latin typeface="Droid Serif" panose="02020600060500020200" pitchFamily="18" charset="0"/>
              <a:ea typeface="Droid Serif" panose="02020600060500020200" pitchFamily="18" charset="0"/>
              <a:cs typeface="Droid Serif" panose="02020600060500020200" pitchFamily="18" charset="0"/>
            </a:endParaRPr>
          </a:p>
          <a:p>
            <a:r>
              <a:rPr lang="en-US" dirty="0">
                <a:latin typeface="Droid Serif" panose="02020600060500020200" pitchFamily="18" charset="0"/>
                <a:ea typeface="Droid Serif" panose="02020600060500020200" pitchFamily="18" charset="0"/>
                <a:cs typeface="Droid Serif" panose="02020600060500020200" pitchFamily="18" charset="0"/>
              </a:rPr>
              <a:t>Carolan, Patrick L., Windle, Mary L., Sharma, Girish D., &amp; </a:t>
            </a:r>
            <a:r>
              <a:rPr lang="en-US" dirty="0" err="1">
                <a:latin typeface="Droid Serif" panose="02020600060500020200" pitchFamily="18" charset="0"/>
                <a:ea typeface="Droid Serif" panose="02020600060500020200" pitchFamily="18" charset="0"/>
                <a:cs typeface="Droid Serif" panose="02020600060500020200" pitchFamily="18" charset="0"/>
              </a:rPr>
              <a:t>McColley</a:t>
            </a:r>
            <a:r>
              <a:rPr lang="en-US" dirty="0">
                <a:latin typeface="Droid Serif" panose="02020600060500020200" pitchFamily="18" charset="0"/>
                <a:ea typeface="Droid Serif" panose="02020600060500020200" pitchFamily="18" charset="0"/>
                <a:cs typeface="Droid Serif" panose="02020600060500020200" pitchFamily="18" charset="0"/>
              </a:rPr>
              <a:t>, Susanna A. (2019, February 28).   Brief Resolved unexplained Events.  Pediatrics.  Retrieved from  </a:t>
            </a:r>
            <a:r>
              <a:rPr lang="en-US" dirty="0">
                <a:latin typeface="Droid Serif" panose="02020600060500020200" pitchFamily="18" charset="0"/>
                <a:ea typeface="Droid Serif" panose="02020600060500020200" pitchFamily="18" charset="0"/>
                <a:cs typeface="Droid Serif" panose="02020600060500020200" pitchFamily="18" charset="0"/>
                <a:hlinkClick r:id="rId4"/>
              </a:rPr>
              <a:t>https://emedicine.medscape.com/article/1418765-overview</a:t>
            </a:r>
            <a:endParaRPr lang="en-US" dirty="0">
              <a:latin typeface="Droid Serif" panose="02020600060500020200" pitchFamily="18" charset="0"/>
              <a:ea typeface="Droid Serif" panose="02020600060500020200" pitchFamily="18" charset="0"/>
              <a:cs typeface="Droid Serif" panose="02020600060500020200" pitchFamily="18" charset="0"/>
            </a:endParaRPr>
          </a:p>
          <a:p>
            <a:r>
              <a:rPr lang="en-US" dirty="0">
                <a:latin typeface="Droid Serif" panose="02020600060500020200" pitchFamily="18" charset="0"/>
                <a:ea typeface="Droid Serif" panose="02020600060500020200" pitchFamily="18" charset="0"/>
                <a:cs typeface="Droid Serif" panose="02020600060500020200" pitchFamily="18" charset="0"/>
              </a:rPr>
              <a:t>Chambers, N.A., </a:t>
            </a:r>
            <a:r>
              <a:rPr lang="en-US" dirty="0" err="1">
                <a:latin typeface="Droid Serif" panose="02020600060500020200" pitchFamily="18" charset="0"/>
                <a:ea typeface="Droid Serif" panose="02020600060500020200" pitchFamily="18" charset="0"/>
                <a:cs typeface="Droid Serif" panose="02020600060500020200" pitchFamily="18" charset="0"/>
              </a:rPr>
              <a:t>Ramgolam</a:t>
            </a:r>
            <a:r>
              <a:rPr lang="en-US" dirty="0">
                <a:latin typeface="Droid Serif" panose="02020600060500020200" pitchFamily="18" charset="0"/>
                <a:ea typeface="Droid Serif" panose="02020600060500020200" pitchFamily="18" charset="0"/>
                <a:cs typeface="Droid Serif" panose="02020600060500020200" pitchFamily="18" charset="0"/>
              </a:rPr>
              <a:t>, A., </a:t>
            </a:r>
            <a:r>
              <a:rPr lang="en-US" dirty="0" err="1">
                <a:latin typeface="Droid Serif" panose="02020600060500020200" pitchFamily="18" charset="0"/>
                <a:ea typeface="Droid Serif" panose="02020600060500020200" pitchFamily="18" charset="0"/>
                <a:cs typeface="Droid Serif" panose="02020600060500020200" pitchFamily="18" charset="0"/>
              </a:rPr>
              <a:t>Sommerfield</a:t>
            </a:r>
            <a:r>
              <a:rPr lang="en-US" dirty="0">
                <a:latin typeface="Droid Serif" panose="02020600060500020200" pitchFamily="18" charset="0"/>
                <a:ea typeface="Droid Serif" panose="02020600060500020200" pitchFamily="18" charset="0"/>
                <a:cs typeface="Droid Serif" panose="02020600060500020200" pitchFamily="18" charset="0"/>
              </a:rPr>
              <a:t>, D., Zhang, G., </a:t>
            </a:r>
            <a:r>
              <a:rPr lang="en-US" dirty="0" err="1">
                <a:latin typeface="Droid Serif" panose="02020600060500020200" pitchFamily="18" charset="0"/>
                <a:ea typeface="Droid Serif" panose="02020600060500020200" pitchFamily="18" charset="0"/>
                <a:cs typeface="Droid Serif" panose="02020600060500020200" pitchFamily="18" charset="0"/>
              </a:rPr>
              <a:t>Ledowski</a:t>
            </a:r>
            <a:r>
              <a:rPr lang="en-US" dirty="0">
                <a:latin typeface="Droid Serif" panose="02020600060500020200" pitchFamily="18" charset="0"/>
                <a:ea typeface="Droid Serif" panose="02020600060500020200" pitchFamily="18" charset="0"/>
                <a:cs typeface="Droid Serif" panose="02020600060500020200" pitchFamily="18" charset="0"/>
              </a:rPr>
              <a:t>, T., </a:t>
            </a:r>
            <a:r>
              <a:rPr lang="en-US" dirty="0" err="1">
                <a:latin typeface="Droid Serif" panose="02020600060500020200" pitchFamily="18" charset="0"/>
                <a:ea typeface="Droid Serif" panose="02020600060500020200" pitchFamily="18" charset="0"/>
                <a:cs typeface="Droid Serif" panose="02020600060500020200" pitchFamily="18" charset="0"/>
              </a:rPr>
              <a:t>Thurm</a:t>
            </a:r>
            <a:r>
              <a:rPr lang="en-US" dirty="0">
                <a:latin typeface="Droid Serif" panose="02020600060500020200" pitchFamily="18" charset="0"/>
                <a:ea typeface="Droid Serif" panose="02020600060500020200" pitchFamily="18" charset="0"/>
                <a:cs typeface="Droid Serif" panose="02020600060500020200" pitchFamily="18" charset="0"/>
              </a:rPr>
              <a:t>, M., Lethbridge, M., Hegarty, M., von </a:t>
            </a:r>
            <a:r>
              <a:rPr lang="en-US" dirty="0" err="1">
                <a:latin typeface="Droid Serif" panose="02020600060500020200" pitchFamily="18" charset="0"/>
                <a:ea typeface="Droid Serif" panose="02020600060500020200" pitchFamily="18" charset="0"/>
                <a:cs typeface="Droid Serif" panose="02020600060500020200" pitchFamily="18" charset="0"/>
              </a:rPr>
              <a:t>Ungern</a:t>
            </a:r>
            <a:r>
              <a:rPr lang="en-US" dirty="0">
                <a:latin typeface="Droid Serif" panose="02020600060500020200" pitchFamily="18" charset="0"/>
                <a:ea typeface="Droid Serif" panose="02020600060500020200" pitchFamily="18" charset="0"/>
                <a:cs typeface="Droid Serif" panose="02020600060500020200" pitchFamily="18" charset="0"/>
              </a:rPr>
              <a:t>-Sternberg, B.S. (2017, November 23). Cuffed vs. uncuffed tracheal tubes in children: a </a:t>
            </a:r>
            <a:r>
              <a:rPr lang="en-US" dirty="0" err="1">
                <a:latin typeface="Droid Serif" panose="02020600060500020200" pitchFamily="18" charset="0"/>
                <a:ea typeface="Droid Serif" panose="02020600060500020200" pitchFamily="18" charset="0"/>
                <a:cs typeface="Droid Serif" panose="02020600060500020200" pitchFamily="18" charset="0"/>
              </a:rPr>
              <a:t>randomised</a:t>
            </a:r>
            <a:r>
              <a:rPr lang="en-US" dirty="0">
                <a:latin typeface="Droid Serif" panose="02020600060500020200" pitchFamily="18" charset="0"/>
                <a:ea typeface="Droid Serif" panose="02020600060500020200" pitchFamily="18" charset="0"/>
                <a:cs typeface="Droid Serif" panose="02020600060500020200" pitchFamily="18" charset="0"/>
              </a:rPr>
              <a:t> controlled trial comparing leak, tidal volume and complications. </a:t>
            </a:r>
            <a:r>
              <a:rPr lang="en-US" i="1" dirty="0" err="1">
                <a:latin typeface="Droid Serif" panose="02020600060500020200" pitchFamily="18" charset="0"/>
                <a:ea typeface="Droid Serif" panose="02020600060500020200" pitchFamily="18" charset="0"/>
                <a:cs typeface="Droid Serif" panose="02020600060500020200" pitchFamily="18" charset="0"/>
              </a:rPr>
              <a:t>Anaesthesia</a:t>
            </a:r>
            <a:r>
              <a:rPr lang="en-US" i="1" dirty="0">
                <a:latin typeface="Droid Serif" panose="02020600060500020200" pitchFamily="18" charset="0"/>
                <a:ea typeface="Droid Serif" panose="02020600060500020200" pitchFamily="18" charset="0"/>
                <a:cs typeface="Droid Serif" panose="02020600060500020200" pitchFamily="18" charset="0"/>
              </a:rPr>
              <a:t>, 73</a:t>
            </a:r>
            <a:r>
              <a:rPr lang="en-US" dirty="0">
                <a:latin typeface="Droid Serif" panose="02020600060500020200" pitchFamily="18" charset="0"/>
                <a:ea typeface="Droid Serif" panose="02020600060500020200" pitchFamily="18" charset="0"/>
                <a:cs typeface="Droid Serif" panose="02020600060500020200" pitchFamily="18" charset="0"/>
              </a:rPr>
              <a:t>, 147-50. https://doi.org/10.1111/anae.14113</a:t>
            </a:r>
            <a:endParaRPr lang="en-US" dirty="0"/>
          </a:p>
          <a:p>
            <a:r>
              <a:rPr lang="en-US" dirty="0">
                <a:latin typeface="Droid Serif" panose="02020600060500020200" pitchFamily="18" charset="0"/>
                <a:ea typeface="Droid Serif" panose="02020600060500020200" pitchFamily="18" charset="0"/>
                <a:cs typeface="Droid Serif" panose="02020600060500020200" pitchFamily="18" charset="0"/>
              </a:rPr>
              <a:t>Hall, K., et al. (2005). Evaluation and management of apparent life-threatening events in children. </a:t>
            </a:r>
            <a:r>
              <a:rPr lang="en-US" i="1" dirty="0">
                <a:latin typeface="Droid Serif" panose="02020600060500020200" pitchFamily="18" charset="0"/>
                <a:ea typeface="Droid Serif" panose="02020600060500020200" pitchFamily="18" charset="0"/>
                <a:cs typeface="Droid Serif" panose="02020600060500020200" pitchFamily="18" charset="0"/>
              </a:rPr>
              <a:t>Am Fam Physician; 71</a:t>
            </a:r>
            <a:r>
              <a:rPr lang="en-US" dirty="0">
                <a:latin typeface="Droid Serif" panose="02020600060500020200" pitchFamily="18" charset="0"/>
                <a:ea typeface="Droid Serif" panose="02020600060500020200" pitchFamily="18" charset="0"/>
                <a:cs typeface="Droid Serif" panose="02020600060500020200" pitchFamily="18" charset="0"/>
              </a:rPr>
              <a:t>(12): 2301-8. </a:t>
            </a:r>
          </a:p>
          <a:p>
            <a:r>
              <a:rPr lang="en-US" dirty="0">
                <a:latin typeface="Droid Serif" panose="02020600060500020200" pitchFamily="18" charset="0"/>
                <a:ea typeface="Droid Serif" panose="02020600060500020200" pitchFamily="18" charset="0"/>
                <a:cs typeface="Droid Serif" panose="02020600060500020200" pitchFamily="18" charset="0"/>
              </a:rPr>
              <a:t>Larson JD, Rayburn WF, Crosby S, Thurnau GR. (1995, October). Multiple nuchal cord entanglements and intrapartum complications. </a:t>
            </a:r>
            <a:r>
              <a:rPr lang="en-US" i="1" dirty="0">
                <a:latin typeface="Droid Serif" panose="02020600060500020200" pitchFamily="18" charset="0"/>
                <a:ea typeface="Droid Serif" panose="02020600060500020200" pitchFamily="18" charset="0"/>
                <a:cs typeface="Droid Serif" panose="02020600060500020200" pitchFamily="18" charset="0"/>
              </a:rPr>
              <a:t>American Journal of Obstetrics &amp; Gynecology, 173 </a:t>
            </a:r>
            <a:r>
              <a:rPr lang="en-US" dirty="0">
                <a:latin typeface="Droid Serif" panose="02020600060500020200" pitchFamily="18" charset="0"/>
                <a:ea typeface="Droid Serif" panose="02020600060500020200" pitchFamily="18" charset="0"/>
                <a:cs typeface="Droid Serif" panose="02020600060500020200" pitchFamily="18" charset="0"/>
              </a:rPr>
              <a:t>(1228). https://doi.org/10.1016/0002-9378(95)91359-9</a:t>
            </a:r>
            <a:endParaRPr lang="en-US" b="1" dirty="0">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3369269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4DE0-505C-4C68-A07F-3E557FBFFCEA}"/>
              </a:ext>
            </a:extLst>
          </p:cNvPr>
          <p:cNvSpPr>
            <a:spLocks noGrp="1"/>
          </p:cNvSpPr>
          <p:nvPr>
            <p:ph type="title"/>
          </p:nvPr>
        </p:nvSpPr>
        <p:spPr>
          <a:xfrm>
            <a:off x="4062942" y="2063115"/>
            <a:ext cx="4066116" cy="1362075"/>
          </a:xfrm>
        </p:spPr>
        <p:txBody>
          <a:bodyPr/>
          <a:lstStyle/>
          <a:p>
            <a:r>
              <a:rPr lang="en-US" dirty="0"/>
              <a:t>Questions?</a:t>
            </a:r>
          </a:p>
        </p:txBody>
      </p:sp>
    </p:spTree>
    <p:extLst>
      <p:ext uri="{BB962C8B-B14F-4D97-AF65-F5344CB8AC3E}">
        <p14:creationId xmlns:p14="http://schemas.microsoft.com/office/powerpoint/2010/main" val="133936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7179-861D-48DD-B3C1-58F455B744BF}"/>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Why Combine?</a:t>
            </a:r>
          </a:p>
        </p:txBody>
      </p:sp>
      <p:sp>
        <p:nvSpPr>
          <p:cNvPr id="3" name="Content Placeholder 2">
            <a:extLst>
              <a:ext uri="{FF2B5EF4-FFF2-40B4-BE49-F238E27FC236}">
                <a16:creationId xmlns:a16="http://schemas.microsoft.com/office/drawing/2014/main" id="{93AB622C-51BF-4BA4-93E9-B25EF44D6CD1}"/>
              </a:ext>
            </a:extLst>
          </p:cNvPr>
          <p:cNvSpPr>
            <a:spLocks noGrp="1"/>
          </p:cNvSpPr>
          <p:nvPr>
            <p:ph idx="1"/>
          </p:nvPr>
        </p:nvSpPr>
        <p:spPr>
          <a:xfrm>
            <a:off x="2819400" y="1295401"/>
            <a:ext cx="7010400" cy="4830763"/>
          </a:xfrm>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Repeating protocols or having to make a decision about when to use a pediatric vs. adult protocol may lead to delays, confusion or errors in care.</a:t>
            </a:r>
          </a:p>
          <a:p>
            <a:r>
              <a:rPr lang="en-US" dirty="0">
                <a:latin typeface="Droid Serif" panose="02020600060500020200" pitchFamily="18" charset="0"/>
                <a:ea typeface="Droid Serif" panose="02020600060500020200" pitchFamily="18" charset="0"/>
                <a:cs typeface="Droid Serif" panose="02020600060500020200" pitchFamily="18" charset="0"/>
              </a:rPr>
              <a:t>Where protocols were extremely similar, they were combined.</a:t>
            </a:r>
          </a:p>
        </p:txBody>
      </p:sp>
    </p:spTree>
    <p:extLst>
      <p:ext uri="{BB962C8B-B14F-4D97-AF65-F5344CB8AC3E}">
        <p14:creationId xmlns:p14="http://schemas.microsoft.com/office/powerpoint/2010/main" val="325893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02A9073-A307-401F-9767-EA980E4CD620}"/>
              </a:ext>
            </a:extLst>
          </p:cNvPr>
          <p:cNvPicPr>
            <a:picLocks noGrp="1" noChangeAspect="1"/>
          </p:cNvPicPr>
          <p:nvPr>
            <p:ph idx="1"/>
          </p:nvPr>
        </p:nvPicPr>
        <p:blipFill>
          <a:blip r:embed="rId3"/>
          <a:stretch>
            <a:fillRect/>
          </a:stretch>
        </p:blipFill>
        <p:spPr>
          <a:xfrm>
            <a:off x="4355939" y="1066800"/>
            <a:ext cx="3935642" cy="5181600"/>
          </a:xfrm>
          <a:prstGeom prst="rect">
            <a:avLst/>
          </a:prstGeom>
        </p:spPr>
      </p:pic>
      <p:sp>
        <p:nvSpPr>
          <p:cNvPr id="2" name="Title 1">
            <a:extLst>
              <a:ext uri="{FF2B5EF4-FFF2-40B4-BE49-F238E27FC236}">
                <a16:creationId xmlns:a16="http://schemas.microsoft.com/office/drawing/2014/main" id="{808DC5F4-CA87-4184-9DCE-B7F1018CD4BF}"/>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New Combined Coma Protocol</a:t>
            </a:r>
          </a:p>
        </p:txBody>
      </p:sp>
      <p:sp>
        <p:nvSpPr>
          <p:cNvPr id="4" name="TextBox 3">
            <a:extLst>
              <a:ext uri="{FF2B5EF4-FFF2-40B4-BE49-F238E27FC236}">
                <a16:creationId xmlns:a16="http://schemas.microsoft.com/office/drawing/2014/main" id="{014859AF-9109-4417-9EDD-C39C39986C41}"/>
              </a:ext>
            </a:extLst>
          </p:cNvPr>
          <p:cNvSpPr txBox="1"/>
          <p:nvPr/>
        </p:nvSpPr>
        <p:spPr>
          <a:xfrm>
            <a:off x="8839200" y="2798618"/>
            <a:ext cx="2209800" cy="1077218"/>
          </a:xfrm>
          <a:prstGeom prst="rect">
            <a:avLst/>
          </a:prstGeom>
          <a:noFill/>
        </p:spPr>
        <p:txBody>
          <a:bodyPr wrap="square" rtlCol="0">
            <a:spAutoFit/>
          </a:bodyPr>
          <a:lstStyle/>
          <a:p>
            <a:pPr algn="ctr"/>
            <a:r>
              <a:rPr lang="en-US" sz="3200" b="1" dirty="0">
                <a:latin typeface="Droid Serif" panose="02020600060500020200" pitchFamily="18" charset="0"/>
                <a:ea typeface="Droid Serif" panose="02020600060500020200" pitchFamily="18" charset="0"/>
                <a:cs typeface="Droid Serif" panose="02020600060500020200" pitchFamily="18" charset="0"/>
              </a:rPr>
              <a:t>2019 Version</a:t>
            </a:r>
          </a:p>
        </p:txBody>
      </p:sp>
    </p:spTree>
    <p:extLst>
      <p:ext uri="{BB962C8B-B14F-4D97-AF65-F5344CB8AC3E}">
        <p14:creationId xmlns:p14="http://schemas.microsoft.com/office/powerpoint/2010/main" val="346996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099F-63B6-4D5D-A09A-43304B2BB48C}"/>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Pediatric Specific Differences</a:t>
            </a:r>
          </a:p>
        </p:txBody>
      </p:sp>
      <p:sp>
        <p:nvSpPr>
          <p:cNvPr id="6" name="Content Placeholder 5">
            <a:extLst>
              <a:ext uri="{FF2B5EF4-FFF2-40B4-BE49-F238E27FC236}">
                <a16:creationId xmlns:a16="http://schemas.microsoft.com/office/drawing/2014/main" id="{A2E93719-316D-4363-A2D2-A333A48F5915}"/>
              </a:ext>
            </a:extLst>
          </p:cNvPr>
          <p:cNvSpPr>
            <a:spLocks noGrp="1"/>
          </p:cNvSpPr>
          <p:nvPr>
            <p:ph idx="1"/>
          </p:nvPr>
        </p:nvSpPr>
        <p:spPr>
          <a:xfrm>
            <a:off x="2514600" y="1219201"/>
            <a:ext cx="7696200" cy="1676400"/>
          </a:xfrm>
        </p:spPr>
        <p:txBody>
          <a:bodyPr>
            <a:normAutofit fontScale="92500"/>
          </a:bodyPr>
          <a:lstStyle/>
          <a:p>
            <a:pPr marL="0" indent="0">
              <a:buNone/>
            </a:pPr>
            <a:r>
              <a:rPr lang="en-US" dirty="0">
                <a:latin typeface="Droid Serif" panose="02020600060500020200" pitchFamily="18" charset="0"/>
                <a:ea typeface="Droid Serif" panose="02020600060500020200" pitchFamily="18" charset="0"/>
                <a:cs typeface="Droid Serif" panose="02020600060500020200" pitchFamily="18" charset="0"/>
              </a:rPr>
              <a:t>In cases where specific pediatric doses or treatments vary, they are highlighted with the EMS for Children bear logo</a:t>
            </a:r>
          </a:p>
        </p:txBody>
      </p:sp>
      <p:pic>
        <p:nvPicPr>
          <p:cNvPr id="3" name="Picture 2">
            <a:extLst>
              <a:ext uri="{FF2B5EF4-FFF2-40B4-BE49-F238E27FC236}">
                <a16:creationId xmlns:a16="http://schemas.microsoft.com/office/drawing/2014/main" id="{1117987F-36D4-41CA-B03E-236EA986F63F}"/>
              </a:ext>
            </a:extLst>
          </p:cNvPr>
          <p:cNvPicPr>
            <a:picLocks noChangeAspect="1"/>
          </p:cNvPicPr>
          <p:nvPr/>
        </p:nvPicPr>
        <p:blipFill>
          <a:blip r:embed="rId3"/>
          <a:stretch>
            <a:fillRect/>
          </a:stretch>
        </p:blipFill>
        <p:spPr>
          <a:xfrm>
            <a:off x="2971801" y="2743201"/>
            <a:ext cx="6148387" cy="3358155"/>
          </a:xfrm>
          <a:prstGeom prst="rect">
            <a:avLst/>
          </a:prstGeom>
        </p:spPr>
      </p:pic>
      <p:sp>
        <p:nvSpPr>
          <p:cNvPr id="4" name="Oval 3">
            <a:extLst>
              <a:ext uri="{FF2B5EF4-FFF2-40B4-BE49-F238E27FC236}">
                <a16:creationId xmlns:a16="http://schemas.microsoft.com/office/drawing/2014/main" id="{8BE081EB-53B8-4C91-8240-88E6060D9FBA}"/>
              </a:ext>
            </a:extLst>
          </p:cNvPr>
          <p:cNvSpPr/>
          <p:nvPr/>
        </p:nvSpPr>
        <p:spPr>
          <a:xfrm>
            <a:off x="7808534" y="3652345"/>
            <a:ext cx="1839636" cy="1752600"/>
          </a:xfrm>
          <a:prstGeom prst="ellipse">
            <a:avLst/>
          </a:prstGeom>
          <a:solidFill>
            <a:srgbClr val="FFFF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897CF3B-0603-42FB-A1E0-B110285DFFBE}"/>
              </a:ext>
            </a:extLst>
          </p:cNvPr>
          <p:cNvCxnSpPr/>
          <p:nvPr/>
        </p:nvCxnSpPr>
        <p:spPr>
          <a:xfrm>
            <a:off x="7543800" y="2895601"/>
            <a:ext cx="914400" cy="12953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306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CAFE-3106-425A-B494-52CC94E08E2F}"/>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What’s Been Combined? (1 of 2)</a:t>
            </a:r>
          </a:p>
        </p:txBody>
      </p:sp>
      <p:sp>
        <p:nvSpPr>
          <p:cNvPr id="3" name="Content Placeholder 2">
            <a:extLst>
              <a:ext uri="{FF2B5EF4-FFF2-40B4-BE49-F238E27FC236}">
                <a16:creationId xmlns:a16="http://schemas.microsoft.com/office/drawing/2014/main" id="{E0B9105F-CCEC-403C-822F-105E5AFB2A73}"/>
              </a:ext>
            </a:extLst>
          </p:cNvPr>
          <p:cNvSpPr>
            <a:spLocks noGrp="1"/>
          </p:cNvSpPr>
          <p:nvPr>
            <p:ph idx="1"/>
          </p:nvPr>
        </p:nvSpPr>
        <p:spPr>
          <a:xfrm>
            <a:off x="2133600" y="1295401"/>
            <a:ext cx="9372600" cy="4830763"/>
          </a:xfrm>
        </p:spPr>
        <p:txBody>
          <a:bodyPr>
            <a:normAutofit/>
          </a:bodyPr>
          <a:lstStyle/>
          <a:p>
            <a:r>
              <a:rPr lang="en-US" dirty="0">
                <a:latin typeface="Droid Serif" panose="02020600060500020200" pitchFamily="18" charset="0"/>
                <a:ea typeface="Droid Serif" panose="02020600060500020200" pitchFamily="18" charset="0"/>
                <a:cs typeface="Droid Serif" panose="02020600060500020200" pitchFamily="18" charset="0"/>
              </a:rPr>
              <a:t>Nausea &amp; Vomiting (</a:t>
            </a:r>
            <a:r>
              <a:rPr lang="en-US" sz="2400" i="1" dirty="0">
                <a:latin typeface="Droid Serif" panose="02020600060500020200" pitchFamily="18" charset="0"/>
                <a:ea typeface="Droid Serif" panose="02020600060500020200" pitchFamily="18" charset="0"/>
                <a:cs typeface="Droid Serif" panose="02020600060500020200" pitchFamily="18" charset="0"/>
              </a:rPr>
              <a:t>Gold 19</a:t>
            </a:r>
            <a:r>
              <a:rPr lang="en-US" dirty="0">
                <a:latin typeface="Droid Serif" panose="02020600060500020200" pitchFamily="18" charset="0"/>
                <a:ea typeface="Droid Serif" panose="02020600060500020200" pitchFamily="18" charset="0"/>
                <a:cs typeface="Droid Serif" panose="02020600060500020200" pitchFamily="18" charset="0"/>
              </a:rPr>
              <a:t>)</a:t>
            </a:r>
          </a:p>
          <a:p>
            <a:r>
              <a:rPr lang="en-US" dirty="0">
                <a:latin typeface="Droid Serif" panose="02020600060500020200" pitchFamily="18" charset="0"/>
                <a:ea typeface="Droid Serif" panose="02020600060500020200" pitchFamily="18" charset="0"/>
                <a:cs typeface="Droid Serif" panose="02020600060500020200" pitchFamily="18" charset="0"/>
              </a:rPr>
              <a:t>Pediatric Pain Scale #1 and #2 (</a:t>
            </a:r>
            <a:r>
              <a:rPr lang="en-US" sz="2400" i="1" dirty="0">
                <a:latin typeface="Droid Serif" panose="02020600060500020200" pitchFamily="18" charset="0"/>
                <a:ea typeface="Droid Serif" panose="02020600060500020200" pitchFamily="18" charset="0"/>
                <a:cs typeface="Droid Serif" panose="02020600060500020200" pitchFamily="18" charset="0"/>
              </a:rPr>
              <a:t>Green 17 – 19</a:t>
            </a:r>
            <a:r>
              <a:rPr lang="en-US" dirty="0">
                <a:latin typeface="Droid Serif" panose="02020600060500020200" pitchFamily="18" charset="0"/>
                <a:ea typeface="Droid Serif" panose="02020600060500020200" pitchFamily="18" charset="0"/>
                <a:cs typeface="Droid Serif" panose="02020600060500020200" pitchFamily="18" charset="0"/>
              </a:rPr>
              <a:t>)</a:t>
            </a:r>
          </a:p>
          <a:p>
            <a:r>
              <a:rPr lang="en-US" dirty="0">
                <a:latin typeface="Droid Serif" panose="02020600060500020200" pitchFamily="18" charset="0"/>
                <a:ea typeface="Droid Serif" panose="02020600060500020200" pitchFamily="18" charset="0"/>
                <a:cs typeface="Droid Serif" panose="02020600060500020200" pitchFamily="18" charset="0"/>
              </a:rPr>
              <a:t>Pediatric Coma (</a:t>
            </a:r>
            <a:r>
              <a:rPr lang="en-US" sz="2400" i="1" dirty="0">
                <a:latin typeface="Droid Serif" panose="02020600060500020200" pitchFamily="18" charset="0"/>
                <a:ea typeface="Droid Serif" panose="02020600060500020200" pitchFamily="18" charset="0"/>
                <a:cs typeface="Droid Serif" panose="02020600060500020200" pitchFamily="18" charset="0"/>
              </a:rPr>
              <a:t>Gold 5</a:t>
            </a:r>
            <a:r>
              <a:rPr lang="en-US" dirty="0">
                <a:latin typeface="Droid Serif" panose="02020600060500020200" pitchFamily="18" charset="0"/>
                <a:ea typeface="Droid Serif" panose="02020600060500020200" pitchFamily="18" charset="0"/>
                <a:cs typeface="Droid Serif" panose="02020600060500020200" pitchFamily="18" charset="0"/>
              </a:rPr>
              <a:t>)</a:t>
            </a:r>
          </a:p>
          <a:p>
            <a:r>
              <a:rPr lang="en-US" dirty="0">
                <a:latin typeface="Droid Serif" panose="02020600060500020200" pitchFamily="18" charset="0"/>
                <a:ea typeface="Droid Serif" panose="02020600060500020200" pitchFamily="18" charset="0"/>
                <a:cs typeface="Droid Serif" panose="02020600060500020200" pitchFamily="18" charset="0"/>
              </a:rPr>
              <a:t>Pediatric Seizure #1 and #2 (</a:t>
            </a:r>
            <a:r>
              <a:rPr lang="en-US" sz="2400" i="1" dirty="0">
                <a:latin typeface="Droid Serif" panose="02020600060500020200" pitchFamily="18" charset="0"/>
                <a:ea typeface="Droid Serif" panose="02020600060500020200" pitchFamily="18" charset="0"/>
                <a:cs typeface="Droid Serif" panose="02020600060500020200" pitchFamily="18" charset="0"/>
              </a:rPr>
              <a:t>Gold 8 – 9</a:t>
            </a:r>
            <a:r>
              <a:rPr lang="en-US" dirty="0">
                <a:latin typeface="Droid Serif" panose="02020600060500020200" pitchFamily="18" charset="0"/>
                <a:ea typeface="Droid Serif" panose="02020600060500020200" pitchFamily="18" charset="0"/>
                <a:cs typeface="Droid Serif" panose="02020600060500020200" pitchFamily="18" charset="0"/>
              </a:rPr>
              <a:t>)</a:t>
            </a:r>
          </a:p>
          <a:p>
            <a:r>
              <a:rPr lang="en-US" dirty="0">
                <a:latin typeface="Droid Serif" panose="02020600060500020200" pitchFamily="18" charset="0"/>
                <a:ea typeface="Droid Serif" panose="02020600060500020200" pitchFamily="18" charset="0"/>
                <a:cs typeface="Droid Serif" panose="02020600060500020200" pitchFamily="18" charset="0"/>
              </a:rPr>
              <a:t>Pediatric Respiratory Distress (</a:t>
            </a:r>
            <a:r>
              <a:rPr lang="en-US" sz="2400" i="1" dirty="0">
                <a:latin typeface="Droid Serif" panose="02020600060500020200" pitchFamily="18" charset="0"/>
                <a:ea typeface="Droid Serif" panose="02020600060500020200" pitchFamily="18" charset="0"/>
                <a:cs typeface="Droid Serif" panose="02020600060500020200" pitchFamily="18" charset="0"/>
              </a:rPr>
              <a:t>Blue 7 – 9</a:t>
            </a:r>
            <a:r>
              <a:rPr lang="en-US" dirty="0">
                <a:latin typeface="Droid Serif" panose="02020600060500020200" pitchFamily="18" charset="0"/>
                <a:ea typeface="Droid Serif" panose="02020600060500020200" pitchFamily="18" charset="0"/>
                <a:cs typeface="Droid Serif" panose="02020600060500020200" pitchFamily="18" charset="0"/>
              </a:rPr>
              <a:t>)</a:t>
            </a:r>
          </a:p>
          <a:p>
            <a:r>
              <a:rPr lang="en-US" dirty="0">
                <a:latin typeface="Droid Serif" panose="02020600060500020200" pitchFamily="18" charset="0"/>
                <a:ea typeface="Droid Serif" panose="02020600060500020200" pitchFamily="18" charset="0"/>
                <a:cs typeface="Droid Serif" panose="02020600060500020200" pitchFamily="18" charset="0"/>
              </a:rPr>
              <a:t>Pediatric Respiratory Failure (</a:t>
            </a:r>
            <a:r>
              <a:rPr lang="en-US" sz="2400" i="1" dirty="0">
                <a:latin typeface="Droid Serif" panose="02020600060500020200" pitchFamily="18" charset="0"/>
                <a:ea typeface="Droid Serif" panose="02020600060500020200" pitchFamily="18" charset="0"/>
                <a:cs typeface="Droid Serif" panose="02020600060500020200" pitchFamily="18" charset="0"/>
              </a:rPr>
              <a:t>Blue 7 – 9</a:t>
            </a:r>
            <a:r>
              <a:rPr lang="en-US" dirty="0">
                <a:latin typeface="Droid Serif" panose="02020600060500020200" pitchFamily="18" charset="0"/>
                <a:ea typeface="Droid Serif" panose="02020600060500020200" pitchFamily="18" charset="0"/>
                <a:cs typeface="Droid Serif" panose="02020600060500020200" pitchFamily="18" charset="0"/>
              </a:rPr>
              <a:t>)</a:t>
            </a:r>
          </a:p>
          <a:p>
            <a:endParaRPr lang="en-US" dirty="0">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221958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CAFE-3106-425A-B494-52CC94E08E2F}"/>
              </a:ext>
            </a:extLst>
          </p:cNvPr>
          <p:cNvSpPr>
            <a:spLocks noGrp="1"/>
          </p:cNvSpPr>
          <p:nvPr>
            <p:ph type="title"/>
          </p:nvPr>
        </p:nvSpPr>
        <p:spPr/>
        <p:txBody>
          <a:bodyPr/>
          <a:lstStyle/>
          <a:p>
            <a:r>
              <a:rPr lang="en-US" dirty="0">
                <a:latin typeface="Droid Serif" panose="02020600060500020200" pitchFamily="18" charset="0"/>
                <a:ea typeface="Droid Serif" panose="02020600060500020200" pitchFamily="18" charset="0"/>
                <a:cs typeface="Droid Serif" panose="02020600060500020200" pitchFamily="18" charset="0"/>
              </a:rPr>
              <a:t>What’s Been Combined? (2 of 2)</a:t>
            </a:r>
          </a:p>
        </p:txBody>
      </p:sp>
      <p:sp>
        <p:nvSpPr>
          <p:cNvPr id="3" name="Content Placeholder 2">
            <a:extLst>
              <a:ext uri="{FF2B5EF4-FFF2-40B4-BE49-F238E27FC236}">
                <a16:creationId xmlns:a16="http://schemas.microsoft.com/office/drawing/2014/main" id="{E0B9105F-CCEC-403C-822F-105E5AFB2A73}"/>
              </a:ext>
            </a:extLst>
          </p:cNvPr>
          <p:cNvSpPr>
            <a:spLocks noGrp="1"/>
          </p:cNvSpPr>
          <p:nvPr>
            <p:ph idx="1"/>
          </p:nvPr>
        </p:nvSpPr>
        <p:spPr>
          <a:xfrm>
            <a:off x="1447800" y="1295401"/>
            <a:ext cx="10134600" cy="4830763"/>
          </a:xfrm>
        </p:spPr>
        <p:txBody>
          <a:bodyPr>
            <a:normAutofit/>
          </a:bodyPr>
          <a:lstStyle/>
          <a:p>
            <a:r>
              <a:rPr lang="en-US" dirty="0">
                <a:latin typeface="Droid Serif" panose="02020600060500020200" pitchFamily="18" charset="0"/>
                <a:ea typeface="Droid Serif" panose="02020600060500020200" pitchFamily="18" charset="0"/>
                <a:cs typeface="Droid Serif" panose="02020600060500020200" pitchFamily="18" charset="0"/>
              </a:rPr>
              <a:t>Pediatric Respiratory Distress with Wheezing #1 and #2 (</a:t>
            </a:r>
            <a:r>
              <a:rPr lang="en-US" sz="2400" i="1" dirty="0">
                <a:latin typeface="Droid Serif" panose="02020600060500020200" pitchFamily="18" charset="0"/>
                <a:ea typeface="Droid Serif" panose="02020600060500020200" pitchFamily="18" charset="0"/>
                <a:cs typeface="Droid Serif" panose="02020600060500020200" pitchFamily="18" charset="0"/>
              </a:rPr>
              <a:t>Blue 7 – 9</a:t>
            </a:r>
            <a:r>
              <a:rPr lang="en-US" dirty="0">
                <a:latin typeface="Droid Serif" panose="02020600060500020200" pitchFamily="18" charset="0"/>
                <a:ea typeface="Droid Serif" panose="02020600060500020200" pitchFamily="18" charset="0"/>
                <a:cs typeface="Droid Serif" panose="02020600060500020200" pitchFamily="18" charset="0"/>
              </a:rPr>
              <a:t>)</a:t>
            </a:r>
          </a:p>
          <a:p>
            <a:r>
              <a:rPr lang="en-US" dirty="0">
                <a:latin typeface="Droid Serif" panose="02020600060500020200" pitchFamily="18" charset="0"/>
                <a:ea typeface="Droid Serif" panose="02020600060500020200" pitchFamily="18" charset="0"/>
                <a:cs typeface="Droid Serif" panose="02020600060500020200" pitchFamily="18" charset="0"/>
              </a:rPr>
              <a:t>Pediatric Diabetic/Hypoglycemic Emergencies (</a:t>
            </a:r>
            <a:r>
              <a:rPr lang="en-US" sz="2400" i="1" dirty="0">
                <a:latin typeface="Droid Serif" panose="02020600060500020200" pitchFamily="18" charset="0"/>
                <a:ea typeface="Droid Serif" panose="02020600060500020200" pitchFamily="18" charset="0"/>
                <a:cs typeface="Droid Serif" panose="02020600060500020200" pitchFamily="18" charset="0"/>
              </a:rPr>
              <a:t>Gold 6 – 7</a:t>
            </a:r>
            <a:r>
              <a:rPr lang="en-US" dirty="0">
                <a:latin typeface="Droid Serif" panose="02020600060500020200" pitchFamily="18" charset="0"/>
                <a:ea typeface="Droid Serif" panose="02020600060500020200" pitchFamily="18" charset="0"/>
                <a:cs typeface="Droid Serif" panose="02020600060500020200" pitchFamily="18" charset="0"/>
              </a:rPr>
              <a:t>)</a:t>
            </a:r>
          </a:p>
          <a:p>
            <a:r>
              <a:rPr lang="en-US" dirty="0">
                <a:latin typeface="Droid Serif" panose="02020600060500020200" pitchFamily="18" charset="0"/>
                <a:ea typeface="Droid Serif" panose="02020600060500020200" pitchFamily="18" charset="0"/>
                <a:cs typeface="Droid Serif" panose="02020600060500020200" pitchFamily="18" charset="0"/>
              </a:rPr>
              <a:t>Pediatric Medical Shock #1, #2 and #3 (</a:t>
            </a:r>
            <a:r>
              <a:rPr lang="en-US" sz="2400" i="1" dirty="0">
                <a:latin typeface="Droid Serif" panose="02020600060500020200" pitchFamily="18" charset="0"/>
                <a:ea typeface="Droid Serif" panose="02020600060500020200" pitchFamily="18" charset="0"/>
                <a:cs typeface="Droid Serif" panose="02020600060500020200" pitchFamily="18" charset="0"/>
              </a:rPr>
              <a:t>Gold 14 – 17</a:t>
            </a:r>
            <a:r>
              <a:rPr lang="en-US" dirty="0">
                <a:latin typeface="Droid Serif" panose="02020600060500020200" pitchFamily="18" charset="0"/>
                <a:ea typeface="Droid Serif" panose="02020600060500020200" pitchFamily="18" charset="0"/>
                <a:cs typeface="Droid Serif" panose="02020600060500020200" pitchFamily="18" charset="0"/>
              </a:rPr>
              <a:t>)</a:t>
            </a:r>
          </a:p>
          <a:p>
            <a:r>
              <a:rPr lang="en-US" dirty="0">
                <a:latin typeface="Droid Serif" panose="02020600060500020200" pitchFamily="18" charset="0"/>
                <a:ea typeface="Droid Serif" panose="02020600060500020200" pitchFamily="18" charset="0"/>
                <a:cs typeface="Droid Serif" panose="02020600060500020200" pitchFamily="18" charset="0"/>
              </a:rPr>
              <a:t>Pediatric Cardiac Arrest (</a:t>
            </a:r>
            <a:r>
              <a:rPr lang="en-US" sz="2400" i="1" dirty="0">
                <a:latin typeface="Droid Serif" panose="02020600060500020200" pitchFamily="18" charset="0"/>
                <a:ea typeface="Droid Serif" panose="02020600060500020200" pitchFamily="18" charset="0"/>
                <a:cs typeface="Droid Serif" panose="02020600060500020200" pitchFamily="18" charset="0"/>
              </a:rPr>
              <a:t>Red 7 -11</a:t>
            </a:r>
            <a:r>
              <a:rPr lang="en-US" dirty="0">
                <a:latin typeface="Droid Serif" panose="02020600060500020200" pitchFamily="18" charset="0"/>
                <a:ea typeface="Droid Serif" panose="02020600060500020200" pitchFamily="18" charset="0"/>
                <a:cs typeface="Droid Serif" panose="02020600060500020200" pitchFamily="18" charset="0"/>
              </a:rPr>
              <a:t>)</a:t>
            </a:r>
          </a:p>
          <a:p>
            <a:r>
              <a:rPr lang="en-US" dirty="0">
                <a:latin typeface="Droid Serif" panose="02020600060500020200" pitchFamily="18" charset="0"/>
                <a:ea typeface="Droid Serif" panose="02020600060500020200" pitchFamily="18" charset="0"/>
                <a:cs typeface="Droid Serif" panose="02020600060500020200" pitchFamily="18" charset="0"/>
              </a:rPr>
              <a:t>Pediatric Cardiac Arrest Medications &amp; Dosages (</a:t>
            </a:r>
            <a:r>
              <a:rPr lang="en-US" sz="2400" i="1" dirty="0">
                <a:latin typeface="Droid Serif" panose="02020600060500020200" pitchFamily="18" charset="0"/>
                <a:ea typeface="Droid Serif" panose="02020600060500020200" pitchFamily="18" charset="0"/>
                <a:cs typeface="Droid Serif" panose="02020600060500020200" pitchFamily="18" charset="0"/>
              </a:rPr>
              <a:t>Red 11</a:t>
            </a:r>
            <a:r>
              <a:rPr lang="en-US" dirty="0">
                <a:latin typeface="Droid Serif" panose="02020600060500020200" pitchFamily="18" charset="0"/>
                <a:ea typeface="Droid Serif" panose="02020600060500020200" pitchFamily="18" charset="0"/>
                <a:cs typeface="Droid Serif" panose="02020600060500020200" pitchFamily="18" charset="0"/>
              </a:rPr>
              <a:t>)</a:t>
            </a:r>
          </a:p>
          <a:p>
            <a:endParaRPr lang="en-US" dirty="0">
              <a:latin typeface="Droid Serif" panose="02020600060500020200" pitchFamily="18" charset="0"/>
              <a:ea typeface="Droid Serif" panose="02020600060500020200" pitchFamily="18" charset="0"/>
              <a:cs typeface="Droid Serif" panose="02020600060500020200" pitchFamily="18" charset="0"/>
            </a:endParaRPr>
          </a:p>
        </p:txBody>
      </p:sp>
    </p:spTree>
    <p:extLst>
      <p:ext uri="{BB962C8B-B14F-4D97-AF65-F5344CB8AC3E}">
        <p14:creationId xmlns:p14="http://schemas.microsoft.com/office/powerpoint/2010/main" val="2903084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D051388F4C8347A442BD4E523BF3F2" ma:contentTypeVersion="8" ma:contentTypeDescription="Create a new document." ma:contentTypeScope="" ma:versionID="de3edf7907f28ec4a12c81a344449238">
  <xsd:schema xmlns:xsd="http://www.w3.org/2001/XMLSchema" xmlns:xs="http://www.w3.org/2001/XMLSchema" xmlns:p="http://schemas.microsoft.com/office/2006/metadata/properties" xmlns:ns3="f29306f4-09c1-4c2e-ac72-df531d0ce347" targetNamespace="http://schemas.microsoft.com/office/2006/metadata/properties" ma:root="true" ma:fieldsID="e00250ebcbef9837aa7d0565890c0fbf" ns3:_="">
    <xsd:import namespace="f29306f4-09c1-4c2e-ac72-df531d0ce34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306f4-09c1-4c2e-ac72-df531d0ce3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010E26-F935-42E6-981A-476430D96865}">
  <ds:schemaRefs>
    <ds:schemaRef ds:uri="http://schemas.microsoft.com/office/2006/documentManagement/types"/>
    <ds:schemaRef ds:uri="f29306f4-09c1-4c2e-ac72-df531d0ce347"/>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CEC4EB1-E13F-486B-A4B6-BFB0624C7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306f4-09c1-4c2e-ac72-df531d0ce3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60FAE1-497B-49EF-A9B1-D8F7072006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Pedi_Template</Template>
  <TotalTime>7698</TotalTime>
  <Words>4849</Words>
  <Application>Microsoft Macintosh PowerPoint</Application>
  <PresentationFormat>Widescreen</PresentationFormat>
  <Paragraphs>350</Paragraphs>
  <Slides>43</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Droid Serif</vt:lpstr>
      <vt:lpstr>Office Theme</vt:lpstr>
      <vt:lpstr>Pink / Pediatrics Primary Author: Dr. David Saquet</vt:lpstr>
      <vt:lpstr>The Big Picture</vt:lpstr>
      <vt:lpstr>Pediatric Coma vs. Adult Coma</vt:lpstr>
      <vt:lpstr>Pediatric Coma vs. Adult Coma</vt:lpstr>
      <vt:lpstr>Why Combine?</vt:lpstr>
      <vt:lpstr>New Combined Coma Protocol</vt:lpstr>
      <vt:lpstr>Pediatric Specific Differences</vt:lpstr>
      <vt:lpstr>What’s Been Combined? (1 of 2)</vt:lpstr>
      <vt:lpstr>What’s Been Combined? (2 of 2)</vt:lpstr>
      <vt:lpstr>What is Left?</vt:lpstr>
      <vt:lpstr>Brief Resolved Unexplained Event (1 of 3)</vt:lpstr>
      <vt:lpstr>Brief Resolved Unexplained Event   (2 of 3)</vt:lpstr>
      <vt:lpstr>Brief Resolved Unexplained Event   (3 of 3)</vt:lpstr>
      <vt:lpstr>Pediatric Respiratory Distress  with Inspiratory Stridor (1 of 2)</vt:lpstr>
      <vt:lpstr>Pediatric Respiratory Distress  with Inspiratory Stridor (2 of 2)</vt:lpstr>
      <vt:lpstr>Neonatal and Young Child Fever  (1 of 6)</vt:lpstr>
      <vt:lpstr>Neonatal &amp; Young Child Fever (2 of 6)</vt:lpstr>
      <vt:lpstr>Neonatal and Young Child Fever (3 of 6)</vt:lpstr>
      <vt:lpstr>Neonatal and Young Child Fever (4 of 6)</vt:lpstr>
      <vt:lpstr>Neonatal and Young Child Fever (5 of 6)</vt:lpstr>
      <vt:lpstr>Neonatal and Young Child Fever (6 of 6)</vt:lpstr>
      <vt:lpstr>Childbirth (1 of 6)</vt:lpstr>
      <vt:lpstr>Childbirth (2 of 6)</vt:lpstr>
      <vt:lpstr>Childbirth (3 of 6)</vt:lpstr>
      <vt:lpstr>Childbirth (4 of 6)</vt:lpstr>
      <vt:lpstr>Childbirth (5 of 6)</vt:lpstr>
      <vt:lpstr>Childbirth (6 of 6)</vt:lpstr>
      <vt:lpstr>No changes</vt:lpstr>
      <vt:lpstr>Pediatric Specific Equipment Sizes (1 of 2)</vt:lpstr>
      <vt:lpstr>Cuffed ET Tubes</vt:lpstr>
      <vt:lpstr>Pediatric Specific Equipment Sizes (2 of 2)</vt:lpstr>
      <vt:lpstr>Pediatric Transportation (1 of 9)</vt:lpstr>
      <vt:lpstr>Pediatric Transportation (2 of 9)</vt:lpstr>
      <vt:lpstr>Pediatric Transportation (3 of 9)</vt:lpstr>
      <vt:lpstr>Pediatric Transportation (4 of 9)</vt:lpstr>
      <vt:lpstr>Pediatric Transportation (5 of 9)</vt:lpstr>
      <vt:lpstr>Pediatric Transportation (6 of 9)</vt:lpstr>
      <vt:lpstr>Pediatric Transportation (7 of 9)</vt:lpstr>
      <vt:lpstr>Pediatric Transportation (8 of 9)</vt:lpstr>
      <vt:lpstr>Pediatric Transportation (9 of 9)</vt:lpstr>
      <vt:lpstr>EMS for Children</vt:lpstr>
      <vt:lpstr>References</vt:lpstr>
      <vt:lpstr>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Minkler, Marc A</dc:creator>
  <cp:lastModifiedBy>Christopher Azevedo</cp:lastModifiedBy>
  <cp:revision>11</cp:revision>
  <dcterms:created xsi:type="dcterms:W3CDTF">2019-07-15T23:59:47Z</dcterms:created>
  <dcterms:modified xsi:type="dcterms:W3CDTF">2019-09-19T12:42:42Z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A4F11114-8ECF-463B-A381-C57ADEEA1765</vt:lpwstr>
  </property>
  <property fmtid="{D5CDD505-2E9C-101B-9397-08002B2CF9AE}" pid="3" name="ArticulatePath">
    <vt:lpwstr>Presentation1</vt:lpwstr>
  </property>
  <property fmtid="{D5CDD505-2E9C-101B-9397-08002B2CF9AE}" pid="4" name="ContentTypeId">
    <vt:lpwstr>0x01010094D051388F4C8347A442BD4E523BF3F2</vt:lpwstr>
  </property>
</Properties>
</file>