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26" Type="http://schemas.openxmlformats.org/officeDocument/2006/relationships/customXml" Target="../customXml/item2.xml"/><Relationship Id="rId21" Type="http://schemas.openxmlformats.org/officeDocument/2006/relationships/font" Target="fonts/CenturyGothic-regular.fntdata"/><Relationship Id="rId3"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5" Type="http://schemas.openxmlformats.org/officeDocument/2006/relationships/customXml" Target="../customXml/item1.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font" Target="fonts/CenturyGothic-boldItalic.fntdata"/><Relationship Id="rId1" Type="http://schemas.openxmlformats.org/officeDocument/2006/relationships/theme" Target="theme/theme1.xml"/><Relationship Id="rId6" Type="http://schemas.openxmlformats.org/officeDocument/2006/relationships/notesMaster" Target="notesMasters/notesMaster1.xml"/><Relationship Id="rId23" Type="http://schemas.openxmlformats.org/officeDocument/2006/relationships/font" Target="fonts/CenturyGothic-italic.fntdata"/><Relationship Id="rId15" Type="http://schemas.openxmlformats.org/officeDocument/2006/relationships/slide" Target="slides/slide9.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font" Target="fonts/CenturyGothic-bold.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8122f7f2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8122f7f2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8122f7f2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8122f7f2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8122f7f2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8122f7f2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8122f7f2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8122f7f2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8122f7f2e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8122f7f2e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83bf1359c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83bf1359c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83bf135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83bf135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8122f7f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8122f7f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8122f7f2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8122f7f2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8122f7f2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8122f7f2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7fb755fd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7fb755fd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8122f7f2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8122f7f2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8122f7f2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8122f7f2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200"/>
              <a:buFont typeface="Century Gothic"/>
              <a:buNone/>
              <a:defRPr sz="2200">
                <a:latin typeface="Century Gothic"/>
                <a:ea typeface="Century Gothic"/>
                <a:cs typeface="Century Gothic"/>
                <a:sym typeface="Century Gothic"/>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200"/>
              <a:buFont typeface="Century Gothic"/>
              <a:buNone/>
              <a:defRPr sz="2200">
                <a:latin typeface="Century Gothic"/>
                <a:ea typeface="Century Gothic"/>
                <a:cs typeface="Century Gothic"/>
                <a:sym typeface="Century Gothic"/>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cRg66UwaEE8V8Quf07tMX5xTHcBlWxHL/view" TargetMode="External"/><Relationship Id="rId4" Type="http://schemas.openxmlformats.org/officeDocument/2006/relationships/image" Target="../media/image1.png"/><Relationship Id="rId5" Type="http://schemas.openxmlformats.org/officeDocument/2006/relationships/image" Target="../media/image21.jpg"/><Relationship Id="rId6"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22.jpg"/><Relationship Id="rId5" Type="http://schemas.openxmlformats.org/officeDocument/2006/relationships/hyperlink" Target="http://drive.google.com/file/d/1WQVkkvNHZvO8APYhP6Decs4eBtOxGG4x/view" TargetMode="External"/><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hyperlink" Target="http://drive.google.com/file/d/1Sw96lkvOiKxGaUkCrT6MbHj6ug-CcdK7/view" TargetMode="External"/><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hyperlink" Target="http://www.youtube.com/watch?v=YguB-keZ4Tk" TargetMode="External"/><Relationship Id="rId5" Type="http://schemas.openxmlformats.org/officeDocument/2006/relationships/image" Target="../media/image16.jpg"/><Relationship Id="rId6" Type="http://schemas.openxmlformats.org/officeDocument/2006/relationships/hyperlink" Target="http://drive.google.com/file/d/1XS7W4tWk9QEVpznkXXK64pUyyzAqo7dS/view" TargetMode="External"/><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hyperlink" Target="http://drive.google.com/file/d/1a-RnObx3FACWtuiWsjsi821qfW7C2rg8/view"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20" Type="http://schemas.openxmlformats.org/officeDocument/2006/relationships/hyperlink" Target="https://www.thoughtco.com/philip-emeagwali-4689182" TargetMode="External"/><Relationship Id="rId11" Type="http://schemas.openxmlformats.org/officeDocument/2006/relationships/hyperlink" Target="https://todaysdocument.tumblr.com/post/54669464857/sarah-p-mathers-submarine-telescope-07051864" TargetMode="External"/><Relationship Id="rId22" Type="http://schemas.openxmlformats.org/officeDocument/2006/relationships/hyperlink" Target="https://www.youtube.com/watch?v=YguB-keZ4Tk&amp;feature=emb_logo" TargetMode="External"/><Relationship Id="rId10" Type="http://schemas.openxmlformats.org/officeDocument/2006/relationships/hyperlink" Target="http://blackinventor.com/lewis-latimer/" TargetMode="External"/><Relationship Id="rId21" Type="http://schemas.openxmlformats.org/officeDocument/2006/relationships/hyperlink" Target="https://en.wikipedia.org/wiki/Ayah_Bdeir" TargetMode="External"/><Relationship Id="rId13" Type="http://schemas.openxmlformats.org/officeDocument/2006/relationships/hyperlink" Target="https://en.wikipedia.org/wiki/Crescograph" TargetMode="External"/><Relationship Id="rId12" Type="http://schemas.openxmlformats.org/officeDocument/2006/relationships/hyperlink" Target="https://en.wikipedia.org/wiki/Jagadish_Chandra_Bose" TargetMode="External"/><Relationship Id="rId23" Type="http://schemas.openxmlformats.org/officeDocument/2006/relationships/hyperlink" Target="https://www.jimwoodworking.com/"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nytimes.com/wirecutter/reviews/best-kids-headphones/" TargetMode="External"/><Relationship Id="rId4" Type="http://schemas.openxmlformats.org/officeDocument/2006/relationships/hyperlink" Target="https://www.metroparent.com/daily/health-fitness/family-eye-care/best-glasses-kids/" TargetMode="External"/><Relationship Id="rId9" Type="http://schemas.openxmlformats.org/officeDocument/2006/relationships/hyperlink" Target="https://www.hemmings.com/stories/2014/08/05/so-wait-is-today-the-streetlights-100th-anniversary-or-not" TargetMode="External"/><Relationship Id="rId15" Type="http://schemas.openxmlformats.org/officeDocument/2006/relationships/hyperlink" Target="https://en.wikipedia.org/wiki/Guillermo_Gonz%C3%A1lez_Camarena" TargetMode="External"/><Relationship Id="rId14" Type="http://schemas.openxmlformats.org/officeDocument/2006/relationships/hyperlink" Target="https://en.wikipedia.org/wiki/Roberto_Landell_de_Moura" TargetMode="External"/><Relationship Id="rId17" Type="http://schemas.openxmlformats.org/officeDocument/2006/relationships/hyperlink" Target="https://www.famousinventors.org/12-famous-women-inventors-of-all-time" TargetMode="External"/><Relationship Id="rId16" Type="http://schemas.openxmlformats.org/officeDocument/2006/relationships/hyperlink" Target="https://mas-mexico.com.mx/guillermo-gonzalez-camarena-y-su-amor-por-los-colores/" TargetMode="External"/><Relationship Id="rId5" Type="http://schemas.openxmlformats.org/officeDocument/2006/relationships/hyperlink" Target="https://www.ebay.com/itm/Antique-Original-1920s-Round-Western-Electric-102-Telephone-Works-/113944178265" TargetMode="External"/><Relationship Id="rId19" Type="http://schemas.openxmlformats.org/officeDocument/2006/relationships/hyperlink" Target="https://medium.com/@gracebassey476/did-you-know-a-black-woman-by-the-name-of-dr-shirley-jackson-created-the-caller-id-68cd95b62ed6" TargetMode="External"/><Relationship Id="rId6" Type="http://schemas.openxmlformats.org/officeDocument/2006/relationships/hyperlink" Target="https://en.wikipedia.org/wiki/Traffic_light" TargetMode="External"/><Relationship Id="rId18" Type="http://schemas.openxmlformats.org/officeDocument/2006/relationships/hyperlink" Target="https://www.nsbp.org/nsbp-news/bhm-physics-profiles/2017-honorees/31-shirley-jackson" TargetMode="External"/><Relationship Id="rId7" Type="http://schemas.openxmlformats.org/officeDocument/2006/relationships/hyperlink" Target="https://www.cleveland.com/metro/2011/02/garrett_morgan_invented_gas_ma.html" TargetMode="External"/><Relationship Id="rId8" Type="http://schemas.openxmlformats.org/officeDocument/2006/relationships/hyperlink" Target="https://comtokc.org/2016/01/11/who-was-garrett-a-morga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hyperlink" Target="http://drive.google.com/file/d/11rtB1NpLaVRIMjnutjAUqAw4ifVd67Cm/view"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9.jpg"/><Relationship Id="rId9" Type="http://schemas.openxmlformats.org/officeDocument/2006/relationships/image" Target="../media/image1.png"/><Relationship Id="rId5" Type="http://schemas.openxmlformats.org/officeDocument/2006/relationships/image" Target="../media/image8.jpg"/><Relationship Id="rId6" Type="http://schemas.openxmlformats.org/officeDocument/2006/relationships/image" Target="../media/image10.jpg"/><Relationship Id="rId7" Type="http://schemas.openxmlformats.org/officeDocument/2006/relationships/image" Target="../media/image21.jpg"/><Relationship Id="rId8" Type="http://schemas.openxmlformats.org/officeDocument/2006/relationships/hyperlink" Target="http://drive.google.com/file/d/1iXH-Ygj6w9DYnYgZaMoLRjLSHWGm4VU3/vie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12.jpg"/><Relationship Id="rId6" Type="http://schemas.openxmlformats.org/officeDocument/2006/relationships/hyperlink" Target="http://drive.google.com/file/d/1Htxkr1DBRgrUyergwMgs4YgHZahEeY_j/view" TargetMode="External"/><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9.png"/><Relationship Id="rId5" Type="http://schemas.openxmlformats.org/officeDocument/2006/relationships/hyperlink" Target="http://drive.google.com/file/d/1suxY7dipKcXAlfd94PUOyxZuXVFRS7SY/view"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hyperlink" Target="http://drive.google.com/file/d/1I5TnUbB733-a8w-ZuRixRc6lYkLOrw0m/view"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hyperlink" Target="http://drive.google.com/file/d/12k9GUnj1jMxTRMG8N-lq27lKYTLwPIVo/view"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hyperlink" Target="http://drive.google.com/file/d/1ZQDuboNIcUIdcC9sx9iLxiXdQGumREPT/view" TargetMode="External"/><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4.jpg"/><Relationship Id="rId5" Type="http://schemas.openxmlformats.org/officeDocument/2006/relationships/hyperlink" Target="http://drive.google.com/file/d/1zkaXx0UbQfsuLVxLAFL5at9PdjX5eRu2/view" TargetMode="External"/><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311700" y="744575"/>
            <a:ext cx="8520600" cy="143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Inventors!</a:t>
            </a:r>
            <a:endParaRPr/>
          </a:p>
        </p:txBody>
      </p:sp>
      <p:sp>
        <p:nvSpPr>
          <p:cNvPr id="100" name="Google Shape;100;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6, Day 4</a:t>
            </a:r>
            <a:endParaRPr/>
          </a:p>
        </p:txBody>
      </p:sp>
      <p:pic>
        <p:nvPicPr>
          <p:cNvPr id="101" name="Google Shape;101;p25" title="Slide 1 invent.mp3">
            <a:hlinkClick r:id="rId3"/>
          </p:cNvPr>
          <p:cNvPicPr preferRelativeResize="0"/>
          <p:nvPr/>
        </p:nvPicPr>
        <p:blipFill>
          <a:blip r:embed="rId4">
            <a:alphaModFix/>
          </a:blip>
          <a:stretch>
            <a:fillRect/>
          </a:stretch>
        </p:blipFill>
        <p:spPr>
          <a:xfrm>
            <a:off x="311700" y="245825"/>
            <a:ext cx="457200" cy="457200"/>
          </a:xfrm>
          <a:prstGeom prst="rect">
            <a:avLst/>
          </a:prstGeom>
          <a:noFill/>
          <a:ln>
            <a:noFill/>
          </a:ln>
        </p:spPr>
      </p:pic>
      <p:pic>
        <p:nvPicPr>
          <p:cNvPr id="102" name="Google Shape;102;p25"/>
          <p:cNvPicPr preferRelativeResize="0"/>
          <p:nvPr/>
        </p:nvPicPr>
        <p:blipFill>
          <a:blip r:embed="rId5">
            <a:alphaModFix/>
          </a:blip>
          <a:stretch>
            <a:fillRect/>
          </a:stretch>
        </p:blipFill>
        <p:spPr>
          <a:xfrm>
            <a:off x="7298475" y="245825"/>
            <a:ext cx="1533825" cy="2047750"/>
          </a:xfrm>
          <a:prstGeom prst="rect">
            <a:avLst/>
          </a:prstGeom>
          <a:noFill/>
          <a:ln>
            <a:noFill/>
          </a:ln>
        </p:spPr>
      </p:pic>
      <p:pic>
        <p:nvPicPr>
          <p:cNvPr id="103" name="Google Shape;103;p25"/>
          <p:cNvPicPr preferRelativeResize="0"/>
          <p:nvPr/>
        </p:nvPicPr>
        <p:blipFill>
          <a:blip r:embed="rId6">
            <a:alphaModFix/>
          </a:blip>
          <a:stretch>
            <a:fillRect/>
          </a:stretch>
        </p:blipFill>
        <p:spPr>
          <a:xfrm>
            <a:off x="221525" y="3046171"/>
            <a:ext cx="1474850" cy="19158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ph type="title"/>
          </p:nvPr>
        </p:nvSpPr>
        <p:spPr>
          <a:xfrm>
            <a:off x="3896075" y="469950"/>
            <a:ext cx="4935900" cy="5727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600"/>
              </a:spcAft>
              <a:buNone/>
            </a:pPr>
            <a:r>
              <a:rPr lang="en" sz="2400"/>
              <a:t>Guillermo González Camarena</a:t>
            </a:r>
            <a:endParaRPr sz="2400"/>
          </a:p>
        </p:txBody>
      </p:sp>
      <p:sp>
        <p:nvSpPr>
          <p:cNvPr id="183" name="Google Shape;183;p34"/>
          <p:cNvSpPr txBox="1"/>
          <p:nvPr>
            <p:ph idx="1" type="body"/>
          </p:nvPr>
        </p:nvSpPr>
        <p:spPr>
          <a:xfrm>
            <a:off x="4104425" y="1235575"/>
            <a:ext cx="4519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entury Gothic"/>
                <a:ea typeface="Century Gothic"/>
                <a:cs typeface="Century Gothic"/>
                <a:sym typeface="Century Gothic"/>
              </a:rPr>
              <a:t>Not that long ago, people could only watch television with images in black and white. In Mexico, in 1941, Guillermo Camarena started to change that. He was only 17 years old when he invented his Chromoscopic Adapter for Television Equipment. This device was added to a black and white TV to make images show in color. </a:t>
            </a:r>
            <a:endParaRPr>
              <a:solidFill>
                <a:srgbClr val="000000"/>
              </a:solidFill>
              <a:latin typeface="Century Gothic"/>
              <a:ea typeface="Century Gothic"/>
              <a:cs typeface="Century Gothic"/>
              <a:sym typeface="Century Gothic"/>
            </a:endParaRPr>
          </a:p>
        </p:txBody>
      </p:sp>
      <p:pic>
        <p:nvPicPr>
          <p:cNvPr id="184" name="Google Shape;184;p34"/>
          <p:cNvPicPr preferRelativeResize="0"/>
          <p:nvPr/>
        </p:nvPicPr>
        <p:blipFill>
          <a:blip r:embed="rId3">
            <a:alphaModFix/>
          </a:blip>
          <a:stretch>
            <a:fillRect/>
          </a:stretch>
        </p:blipFill>
        <p:spPr>
          <a:xfrm>
            <a:off x="134850" y="469950"/>
            <a:ext cx="3618125" cy="2070975"/>
          </a:xfrm>
          <a:prstGeom prst="rect">
            <a:avLst/>
          </a:prstGeom>
          <a:noFill/>
          <a:ln>
            <a:noFill/>
          </a:ln>
        </p:spPr>
      </p:pic>
      <p:pic>
        <p:nvPicPr>
          <p:cNvPr id="185" name="Google Shape;185;p34"/>
          <p:cNvPicPr preferRelativeResize="0"/>
          <p:nvPr/>
        </p:nvPicPr>
        <p:blipFill>
          <a:blip r:embed="rId4">
            <a:alphaModFix/>
          </a:blip>
          <a:stretch>
            <a:fillRect/>
          </a:stretch>
        </p:blipFill>
        <p:spPr>
          <a:xfrm>
            <a:off x="991675" y="2738575"/>
            <a:ext cx="2761300" cy="2070975"/>
          </a:xfrm>
          <a:prstGeom prst="rect">
            <a:avLst/>
          </a:prstGeom>
          <a:noFill/>
          <a:ln>
            <a:noFill/>
          </a:ln>
        </p:spPr>
      </p:pic>
      <p:pic>
        <p:nvPicPr>
          <p:cNvPr id="186" name="Google Shape;186;p34" title="New Recording 96.mp3">
            <a:hlinkClick r:id="rId5"/>
          </p:cNvPr>
          <p:cNvPicPr preferRelativeResize="0"/>
          <p:nvPr/>
        </p:nvPicPr>
        <p:blipFill>
          <a:blip r:embed="rId6">
            <a:alphaModFix/>
          </a:blip>
          <a:stretch>
            <a:fillRect/>
          </a:stretch>
        </p:blipFill>
        <p:spPr>
          <a:xfrm>
            <a:off x="152400" y="152400"/>
            <a:ext cx="468825" cy="468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4074050" y="343200"/>
            <a:ext cx="4758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Phillip Emeagwali</a:t>
            </a:r>
            <a:endParaRPr/>
          </a:p>
        </p:txBody>
      </p:sp>
      <p:sp>
        <p:nvSpPr>
          <p:cNvPr id="192" name="Google Shape;192;p35"/>
          <p:cNvSpPr txBox="1"/>
          <p:nvPr>
            <p:ph idx="1" type="body"/>
          </p:nvPr>
        </p:nvSpPr>
        <p:spPr>
          <a:xfrm>
            <a:off x="4074050" y="980725"/>
            <a:ext cx="4758300" cy="27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This inventor from Nigeria has created the fastest computer on earth. He says he was inspired by studying honeybees. He observed that they worked together and communicated efficiently instead of doing tasks separately to build their honeycomb. He wanted to build a computer that worked the same way.</a:t>
            </a:r>
            <a:endParaRPr>
              <a:solidFill>
                <a:srgbClr val="000000"/>
              </a:solidFill>
              <a:latin typeface="Century Gothic"/>
              <a:ea typeface="Century Gothic"/>
              <a:cs typeface="Century Gothic"/>
              <a:sym typeface="Century Gothic"/>
            </a:endParaRPr>
          </a:p>
          <a:p>
            <a:pPr indent="0" lvl="0" marL="0" rtl="0" algn="l">
              <a:spcBef>
                <a:spcPts val="1600"/>
              </a:spcBef>
              <a:spcAft>
                <a:spcPts val="1600"/>
              </a:spcAft>
              <a:buNone/>
            </a:pPr>
            <a:r>
              <a:t/>
            </a:r>
            <a:endParaRPr>
              <a:solidFill>
                <a:srgbClr val="000000"/>
              </a:solidFill>
              <a:latin typeface="Century Gothic"/>
              <a:ea typeface="Century Gothic"/>
              <a:cs typeface="Century Gothic"/>
              <a:sym typeface="Century Gothic"/>
            </a:endParaRPr>
          </a:p>
        </p:txBody>
      </p:sp>
      <p:pic>
        <p:nvPicPr>
          <p:cNvPr id="193" name="Google Shape;193;p35"/>
          <p:cNvPicPr preferRelativeResize="0"/>
          <p:nvPr/>
        </p:nvPicPr>
        <p:blipFill>
          <a:blip r:embed="rId3">
            <a:alphaModFix/>
          </a:blip>
          <a:stretch>
            <a:fillRect/>
          </a:stretch>
        </p:blipFill>
        <p:spPr>
          <a:xfrm>
            <a:off x="308550" y="533400"/>
            <a:ext cx="3519174" cy="2639387"/>
          </a:xfrm>
          <a:prstGeom prst="rect">
            <a:avLst/>
          </a:prstGeom>
          <a:noFill/>
          <a:ln>
            <a:noFill/>
          </a:ln>
        </p:spPr>
      </p:pic>
      <p:sp>
        <p:nvSpPr>
          <p:cNvPr id="194" name="Google Shape;194;p35"/>
          <p:cNvSpPr txBox="1"/>
          <p:nvPr/>
        </p:nvSpPr>
        <p:spPr>
          <a:xfrm>
            <a:off x="308550" y="3633600"/>
            <a:ext cx="8526900" cy="101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Phillip Emeagwali’s computers help watch patterns in our environment, such as in the weather and the spread of disease. His discoveries also helped lead to the creation of the internet. </a:t>
            </a:r>
            <a:endParaRPr sz="1800">
              <a:solidFill>
                <a:schemeClr val="dk1"/>
              </a:solidFill>
              <a:latin typeface="Century Gothic"/>
              <a:ea typeface="Century Gothic"/>
              <a:cs typeface="Century Gothic"/>
              <a:sym typeface="Century Gothic"/>
            </a:endParaRPr>
          </a:p>
          <a:p>
            <a:pPr indent="0" lvl="0" marL="0" rtl="0" algn="l">
              <a:spcBef>
                <a:spcPts val="1600"/>
              </a:spcBef>
              <a:spcAft>
                <a:spcPts val="0"/>
              </a:spcAft>
              <a:buNone/>
            </a:pPr>
            <a:r>
              <a:t/>
            </a:r>
            <a:endParaRPr/>
          </a:p>
        </p:txBody>
      </p:sp>
      <p:pic>
        <p:nvPicPr>
          <p:cNvPr id="195" name="Google Shape;195;p35" title="New Recording 98.mp3">
            <a:hlinkClick r:id="rId4"/>
          </p:cNvPr>
          <p:cNvPicPr preferRelativeResize="0"/>
          <p:nvPr/>
        </p:nvPicPr>
        <p:blipFill>
          <a:blip r:embed="rId5">
            <a:alphaModFix/>
          </a:blip>
          <a:stretch>
            <a:fillRect/>
          </a:stretch>
        </p:blipFill>
        <p:spPr>
          <a:xfrm>
            <a:off x="152400" y="152400"/>
            <a:ext cx="381000" cy="38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3014450" y="317550"/>
            <a:ext cx="452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Ayah Bdeir</a:t>
            </a:r>
            <a:endParaRPr/>
          </a:p>
        </p:txBody>
      </p:sp>
      <p:sp>
        <p:nvSpPr>
          <p:cNvPr id="201" name="Google Shape;201;p36"/>
          <p:cNvSpPr txBox="1"/>
          <p:nvPr>
            <p:ph idx="1" type="body"/>
          </p:nvPr>
        </p:nvSpPr>
        <p:spPr>
          <a:xfrm>
            <a:off x="3014450" y="890250"/>
            <a:ext cx="5254800" cy="167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entury Gothic"/>
                <a:ea typeface="Century Gothic"/>
                <a:cs typeface="Century Gothic"/>
                <a:sym typeface="Century Gothic"/>
              </a:rPr>
              <a:t>Ayah Bdeir grew up in Iran and came to the United States to study at MIT. In 2011 she started the company “littleBits” to encourage people to invent and build with electricity. </a:t>
            </a:r>
            <a:endParaRPr>
              <a:solidFill>
                <a:srgbClr val="000000"/>
              </a:solidFill>
              <a:latin typeface="Century Gothic"/>
              <a:ea typeface="Century Gothic"/>
              <a:cs typeface="Century Gothic"/>
              <a:sym typeface="Century Gothic"/>
            </a:endParaRPr>
          </a:p>
        </p:txBody>
      </p:sp>
      <p:pic>
        <p:nvPicPr>
          <p:cNvPr id="202" name="Google Shape;202;p36"/>
          <p:cNvPicPr preferRelativeResize="0"/>
          <p:nvPr/>
        </p:nvPicPr>
        <p:blipFill>
          <a:blip r:embed="rId3">
            <a:alphaModFix/>
          </a:blip>
          <a:stretch>
            <a:fillRect/>
          </a:stretch>
        </p:blipFill>
        <p:spPr>
          <a:xfrm>
            <a:off x="638800" y="533325"/>
            <a:ext cx="2279475" cy="2652475"/>
          </a:xfrm>
          <a:prstGeom prst="rect">
            <a:avLst/>
          </a:prstGeom>
          <a:noFill/>
          <a:ln>
            <a:noFill/>
          </a:ln>
        </p:spPr>
      </p:pic>
      <p:sp>
        <p:nvSpPr>
          <p:cNvPr id="203" name="Google Shape;203;p36"/>
          <p:cNvSpPr txBox="1"/>
          <p:nvPr/>
        </p:nvSpPr>
        <p:spPr>
          <a:xfrm>
            <a:off x="2121725" y="4079275"/>
            <a:ext cx="20109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entury Gothic"/>
                <a:ea typeface="Century Gothic"/>
                <a:cs typeface="Century Gothic"/>
                <a:sym typeface="Century Gothic"/>
              </a:rPr>
              <a:t>Watch her video!</a:t>
            </a:r>
            <a:endParaRPr>
              <a:latin typeface="Century Gothic"/>
              <a:ea typeface="Century Gothic"/>
              <a:cs typeface="Century Gothic"/>
              <a:sym typeface="Century Gothic"/>
            </a:endParaRPr>
          </a:p>
        </p:txBody>
      </p:sp>
      <p:pic>
        <p:nvPicPr>
          <p:cNvPr descr="http://www.ted.com Imagine a set of electronics as easy to play with as Legos. TED Fellow Ayah Bdeir introduces littleBits, a set of simple, interchangeable blocks that make programming as simple and important a part of creativity as snapping blocks together.&#10;&#10;TEDTalks is a daily video podcast of the best talks and performances from the TED Conference, where the world's leading thinkers and doers give the talk of their lives in 18 minutes. Featured speakers have included Al Gore on climate change, Philippe Starck on design, Jill Bolte Taylor on observing her own stroke, Nicholas Negroponte on One Laptop per Child, Jane Goodall on chimpanzees, Bill Gates on malaria and mosquitoes, Pattie Maes on the &quot;Sixth Sense&quot; wearable tech, and &quot;Lost&quot; producer JJ Abrams on the allure of mystery. TED stands for Technology, Entertainment, Design, and TEDTalks cover these topics as well as science, business, development and the arts. Closed captions and translated subtitles in a variety of languages are now available on TED.com, at http://www.ted.com/translate&#10;&#10;If you have questions or comments about this or other TED videos, please go to http://support.ted.com" id="204" name="Google Shape;204;p36" title="Ayah Bdeir: Building blocks that blink, beep and teach">
            <a:hlinkClick r:id="rId4"/>
          </p:cNvPr>
          <p:cNvPicPr preferRelativeResize="0"/>
          <p:nvPr/>
        </p:nvPicPr>
        <p:blipFill>
          <a:blip r:embed="rId5">
            <a:alphaModFix/>
          </a:blip>
          <a:stretch>
            <a:fillRect/>
          </a:stretch>
        </p:blipFill>
        <p:spPr>
          <a:xfrm>
            <a:off x="4350100" y="2514250"/>
            <a:ext cx="3187325" cy="2390500"/>
          </a:xfrm>
          <a:prstGeom prst="rect">
            <a:avLst/>
          </a:prstGeom>
          <a:noFill/>
          <a:ln>
            <a:noFill/>
          </a:ln>
        </p:spPr>
      </p:pic>
      <p:pic>
        <p:nvPicPr>
          <p:cNvPr id="205" name="Google Shape;205;p36" title="New Recording 99.mp3">
            <a:hlinkClick r:id="rId6"/>
          </p:cNvPr>
          <p:cNvPicPr preferRelativeResize="0"/>
          <p:nvPr/>
        </p:nvPicPr>
        <p:blipFill>
          <a:blip r:embed="rId7">
            <a:alphaModFix/>
          </a:blip>
          <a:stretch>
            <a:fillRect/>
          </a:stretch>
        </p:blipFill>
        <p:spPr>
          <a:xfrm>
            <a:off x="85425" y="179375"/>
            <a:ext cx="457200"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ph type="title"/>
          </p:nvPr>
        </p:nvSpPr>
        <p:spPr>
          <a:xfrm>
            <a:off x="4759825" y="1721675"/>
            <a:ext cx="4160400" cy="13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Hold up a mirror… </a:t>
            </a:r>
            <a:endParaRPr/>
          </a:p>
          <a:p>
            <a:pPr indent="0" lvl="0" marL="0" rtl="0" algn="l">
              <a:spcBef>
                <a:spcPts val="0"/>
              </a:spcBef>
              <a:spcAft>
                <a:spcPts val="0"/>
              </a:spcAft>
              <a:buNone/>
            </a:pPr>
            <a:r>
              <a:rPr b="1" lang="en"/>
              <a:t>You</a:t>
            </a:r>
            <a:r>
              <a:rPr lang="en"/>
              <a:t> can be an inventor, too!</a:t>
            </a:r>
            <a:endParaRPr/>
          </a:p>
        </p:txBody>
      </p:sp>
      <p:pic>
        <p:nvPicPr>
          <p:cNvPr id="211" name="Google Shape;211;p37"/>
          <p:cNvPicPr preferRelativeResize="0"/>
          <p:nvPr/>
        </p:nvPicPr>
        <p:blipFill>
          <a:blip r:embed="rId3">
            <a:alphaModFix/>
          </a:blip>
          <a:stretch>
            <a:fillRect/>
          </a:stretch>
        </p:blipFill>
        <p:spPr>
          <a:xfrm>
            <a:off x="494800" y="1300550"/>
            <a:ext cx="3966950" cy="2639825"/>
          </a:xfrm>
          <a:prstGeom prst="rect">
            <a:avLst/>
          </a:prstGeom>
          <a:noFill/>
          <a:ln>
            <a:noFill/>
          </a:ln>
        </p:spPr>
      </p:pic>
      <p:pic>
        <p:nvPicPr>
          <p:cNvPr id="212" name="Google Shape;212;p37" title="New Recording 100.mp3">
            <a:hlinkClick r:id="rId4"/>
          </p:cNvPr>
          <p:cNvPicPr preferRelativeResize="0"/>
          <p:nvPr/>
        </p:nvPicPr>
        <p:blipFill>
          <a:blip r:embed="rId5">
            <a:alphaModFix/>
          </a:blip>
          <a:stretch>
            <a:fillRect/>
          </a:stretch>
        </p:blipFill>
        <p:spPr>
          <a:xfrm>
            <a:off x="152400" y="152400"/>
            <a:ext cx="710950" cy="710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type="title"/>
          </p:nvPr>
        </p:nvSpPr>
        <p:spPr>
          <a:xfrm>
            <a:off x="390600" y="312400"/>
            <a:ext cx="8441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218" name="Google Shape;218;p38"/>
          <p:cNvSpPr txBox="1"/>
          <p:nvPr>
            <p:ph idx="1" type="body"/>
          </p:nvPr>
        </p:nvSpPr>
        <p:spPr>
          <a:xfrm>
            <a:off x="390600" y="945925"/>
            <a:ext cx="8441700" cy="37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Calibri"/>
                <a:ea typeface="Calibri"/>
                <a:cs typeface="Calibri"/>
                <a:sym typeface="Calibri"/>
              </a:rPr>
              <a:t>Slide 2: </a:t>
            </a:r>
            <a:r>
              <a:rPr lang="en" sz="1400">
                <a:solidFill>
                  <a:schemeClr val="dk1"/>
                </a:solidFill>
                <a:latin typeface="Calibri"/>
                <a:ea typeface="Calibri"/>
                <a:cs typeface="Calibri"/>
                <a:sym typeface="Calibri"/>
              </a:rPr>
              <a:t>David Roberts, illustrator, from </a:t>
            </a:r>
            <a:r>
              <a:rPr i="1" lang="en" sz="1400">
                <a:solidFill>
                  <a:schemeClr val="dk1"/>
                </a:solidFill>
                <a:latin typeface="Calibri"/>
                <a:ea typeface="Calibri"/>
                <a:cs typeface="Calibri"/>
                <a:sym typeface="Calibri"/>
              </a:rPr>
              <a:t>Rosie Revere, Engineer </a:t>
            </a:r>
            <a:r>
              <a:rPr lang="en" sz="1400">
                <a:solidFill>
                  <a:schemeClr val="dk1"/>
                </a:solidFill>
                <a:latin typeface="Calibri"/>
                <a:ea typeface="Calibri"/>
                <a:cs typeface="Calibri"/>
                <a:sym typeface="Calibri"/>
              </a:rPr>
              <a:t>by Andrea Beaty (2013)</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3: </a:t>
            </a:r>
            <a:r>
              <a:rPr lang="en" sz="1400" u="sng">
                <a:solidFill>
                  <a:schemeClr val="hlink"/>
                </a:solidFill>
                <a:latin typeface="Calibri"/>
                <a:ea typeface="Calibri"/>
                <a:cs typeface="Calibri"/>
                <a:sym typeface="Calibri"/>
                <a:hlinkClick r:id="rId3"/>
              </a:rPr>
              <a:t>The Best Kids Headphones for 2020 | Reviews by Wirecutter</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4"/>
              </a:rPr>
              <a:t>Best Glasses for Kids</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5"/>
              </a:rPr>
              <a:t>Details about Antique Original 1920s Round Western Electric 102 Telephone Works!</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6"/>
              </a:rPr>
              <a:t>Traffic light</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4: </a:t>
            </a:r>
            <a:r>
              <a:rPr lang="en" sz="1400" u="sng">
                <a:solidFill>
                  <a:schemeClr val="hlink"/>
                </a:solidFill>
                <a:latin typeface="Calibri"/>
                <a:ea typeface="Calibri"/>
                <a:cs typeface="Calibri"/>
                <a:sym typeface="Calibri"/>
                <a:hlinkClick r:id="rId7"/>
              </a:rPr>
              <a:t>Garrett Morgan invented gas mask, traffic signal: Black History Month</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8"/>
              </a:rPr>
              <a:t>Who was Garrett A. Morgan? – COMTO Kansas City</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9"/>
              </a:rPr>
              <a:t>So, wait, is today the traffic light's 100th anniversary or not?</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5: </a:t>
            </a:r>
            <a:r>
              <a:rPr lang="en" sz="1400" u="sng">
                <a:solidFill>
                  <a:schemeClr val="hlink"/>
                </a:solidFill>
                <a:latin typeface="Calibri"/>
                <a:ea typeface="Calibri"/>
                <a:cs typeface="Calibri"/>
                <a:sym typeface="Calibri"/>
                <a:hlinkClick r:id="rId10"/>
              </a:rPr>
              <a:t>Lewis Latimer - Inventor of the Carbon Filament Light Bulb</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6: </a:t>
            </a:r>
            <a:r>
              <a:rPr lang="en" sz="1400" u="sng">
                <a:solidFill>
                  <a:schemeClr val="hlink"/>
                </a:solidFill>
                <a:latin typeface="Calibri"/>
                <a:ea typeface="Calibri"/>
                <a:cs typeface="Calibri"/>
                <a:sym typeface="Calibri"/>
                <a:hlinkClick r:id="rId11"/>
              </a:rPr>
              <a:t>Today's Document — Sarah P. Mather's Submarine Telescope, 07/05/1864 ...</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7: </a:t>
            </a:r>
            <a:r>
              <a:rPr lang="en" sz="1400" u="sng">
                <a:solidFill>
                  <a:schemeClr val="hlink"/>
                </a:solidFill>
                <a:latin typeface="Calibri"/>
                <a:ea typeface="Calibri"/>
                <a:cs typeface="Calibri"/>
                <a:sym typeface="Calibri"/>
                <a:hlinkClick r:id="rId12"/>
              </a:rPr>
              <a:t>Jagadish Chandra Bose</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13"/>
              </a:rPr>
              <a:t>Crescograph</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8: </a:t>
            </a:r>
            <a:r>
              <a:rPr lang="en" sz="1400" u="sng">
                <a:solidFill>
                  <a:schemeClr val="hlink"/>
                </a:solidFill>
                <a:latin typeface="Calibri"/>
                <a:ea typeface="Calibri"/>
                <a:cs typeface="Calibri"/>
                <a:sym typeface="Calibri"/>
                <a:hlinkClick r:id="rId14"/>
              </a:rPr>
              <a:t>Roberto Landell de Moura</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9: </a:t>
            </a:r>
            <a:r>
              <a:rPr lang="en" sz="1400" u="sng">
                <a:solidFill>
                  <a:schemeClr val="hlink"/>
                </a:solidFill>
                <a:latin typeface="Calibri"/>
                <a:ea typeface="Calibri"/>
                <a:cs typeface="Calibri"/>
                <a:sym typeface="Calibri"/>
                <a:hlinkClick r:id="rId15"/>
              </a:rPr>
              <a:t>Guillermo González Camarena</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16"/>
              </a:rPr>
              <a:t>Guillermo González Camarena y su amor por los colores</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10: </a:t>
            </a:r>
            <a:r>
              <a:rPr lang="en" sz="1400" u="sng">
                <a:solidFill>
                  <a:schemeClr val="hlink"/>
                </a:solidFill>
                <a:latin typeface="Calibri"/>
                <a:ea typeface="Calibri"/>
                <a:cs typeface="Calibri"/>
                <a:sym typeface="Calibri"/>
                <a:hlinkClick r:id="rId17"/>
              </a:rPr>
              <a:t>12 Famous Women Inventors of All Time</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18"/>
              </a:rPr>
              <a:t>Shirley Jackson</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19"/>
              </a:rPr>
              <a:t>Did you know a black woman by the name of Dr. Shirley Jackson created the caller ID?</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11: </a:t>
            </a:r>
            <a:r>
              <a:rPr lang="en" sz="1400" u="sng">
                <a:solidFill>
                  <a:schemeClr val="hlink"/>
                </a:solidFill>
                <a:latin typeface="Calibri"/>
                <a:ea typeface="Calibri"/>
                <a:cs typeface="Calibri"/>
                <a:sym typeface="Calibri"/>
                <a:hlinkClick r:id="rId20"/>
              </a:rPr>
              <a:t>Biography of Philip Emeagwali, Computer Pioneer</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12: </a:t>
            </a:r>
            <a:r>
              <a:rPr lang="en" sz="1400" u="sng">
                <a:solidFill>
                  <a:schemeClr val="hlink"/>
                </a:solidFill>
                <a:latin typeface="Calibri"/>
                <a:ea typeface="Calibri"/>
                <a:cs typeface="Calibri"/>
                <a:sym typeface="Calibri"/>
                <a:hlinkClick r:id="rId21"/>
              </a:rPr>
              <a:t>Ayah Bdeir</a:t>
            </a:r>
            <a:r>
              <a:rPr lang="en" sz="1400">
                <a:solidFill>
                  <a:schemeClr val="dk1"/>
                </a:solidFill>
                <a:latin typeface="Calibri"/>
                <a:ea typeface="Calibri"/>
                <a:cs typeface="Calibri"/>
                <a:sym typeface="Calibri"/>
              </a:rPr>
              <a:t>, </a:t>
            </a:r>
            <a:r>
              <a:rPr lang="en" sz="1400" u="sng">
                <a:solidFill>
                  <a:schemeClr val="accent5"/>
                </a:solidFill>
                <a:latin typeface="Calibri"/>
                <a:ea typeface="Calibri"/>
                <a:cs typeface="Calibri"/>
                <a:sym typeface="Calibri"/>
                <a:hlinkClick r:id="rId22">
                  <a:extLst>
                    <a:ext uri="{A12FA001-AC4F-418D-AE19-62706E023703}">
                      <ahyp:hlinkClr val="tx"/>
                    </a:ext>
                  </a:extLst>
                </a:hlinkClick>
              </a:rPr>
              <a:t>https://www.youtube.com/watch?v=YguB-keZ4Tk&amp;feature=emb_logo</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13: </a:t>
            </a:r>
            <a:r>
              <a:rPr lang="en" sz="1400" u="sng">
                <a:solidFill>
                  <a:schemeClr val="hlink"/>
                </a:solidFill>
                <a:latin typeface="Calibri"/>
                <a:ea typeface="Calibri"/>
                <a:cs typeface="Calibri"/>
                <a:sym typeface="Calibri"/>
                <a:hlinkClick r:id="rId23"/>
              </a:rPr>
              <a:t>JIMWOODWORKING</a:t>
            </a:r>
            <a:endParaRPr sz="14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6"/>
          <p:cNvPicPr preferRelativeResize="0"/>
          <p:nvPr/>
        </p:nvPicPr>
        <p:blipFill rotWithShape="1">
          <a:blip r:embed="rId3">
            <a:alphaModFix/>
          </a:blip>
          <a:srcRect b="0" l="2209" r="3370" t="0"/>
          <a:stretch/>
        </p:blipFill>
        <p:spPr>
          <a:xfrm>
            <a:off x="638275" y="227725"/>
            <a:ext cx="7622496" cy="4688051"/>
          </a:xfrm>
          <a:prstGeom prst="rect">
            <a:avLst/>
          </a:prstGeom>
          <a:noFill/>
          <a:ln>
            <a:noFill/>
          </a:ln>
        </p:spPr>
      </p:pic>
      <p:sp>
        <p:nvSpPr>
          <p:cNvPr id="109" name="Google Shape;109;p26"/>
          <p:cNvSpPr txBox="1"/>
          <p:nvPr/>
        </p:nvSpPr>
        <p:spPr>
          <a:xfrm>
            <a:off x="3297125" y="3396625"/>
            <a:ext cx="5532000" cy="1660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latin typeface="Century Gothic"/>
                <a:ea typeface="Century Gothic"/>
                <a:cs typeface="Century Gothic"/>
                <a:sym typeface="Century Gothic"/>
              </a:rPr>
              <a:t>Like Rosie Revere, inventors solve problems by thinking of new ideas and trying them out. People have been inventing throughout history and around the world. Who are they, and what have they created?</a:t>
            </a:r>
            <a:endParaRPr sz="1700"/>
          </a:p>
        </p:txBody>
      </p:sp>
      <p:pic>
        <p:nvPicPr>
          <p:cNvPr id="110" name="Google Shape;110;p26" title="New Recording 89.mp3">
            <a:hlinkClick r:id="rId4"/>
          </p:cNvPr>
          <p:cNvPicPr preferRelativeResize="0"/>
          <p:nvPr/>
        </p:nvPicPr>
        <p:blipFill>
          <a:blip r:embed="rId5">
            <a:alphaModFix/>
          </a:blip>
          <a:stretch>
            <a:fillRect/>
          </a:stretch>
        </p:blipFill>
        <p:spPr>
          <a:xfrm>
            <a:off x="152400" y="152410"/>
            <a:ext cx="589550" cy="58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7"/>
          <p:cNvSpPr txBox="1"/>
          <p:nvPr>
            <p:ph type="title"/>
          </p:nvPr>
        </p:nvSpPr>
        <p:spPr>
          <a:xfrm>
            <a:off x="471700" y="356325"/>
            <a:ext cx="5241300" cy="46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Inventions with light and sound</a:t>
            </a:r>
            <a:endParaRPr sz="2400"/>
          </a:p>
        </p:txBody>
      </p:sp>
      <p:sp>
        <p:nvSpPr>
          <p:cNvPr id="116" name="Google Shape;116;p27"/>
          <p:cNvSpPr txBox="1"/>
          <p:nvPr>
            <p:ph idx="1" type="body"/>
          </p:nvPr>
        </p:nvSpPr>
        <p:spPr>
          <a:xfrm>
            <a:off x="471700" y="1034113"/>
            <a:ext cx="4614600" cy="2164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highlight>
                  <a:srgbClr val="FFFFFF"/>
                </a:highlight>
                <a:latin typeface="Century Gothic"/>
                <a:ea typeface="Century Gothic"/>
                <a:cs typeface="Century Gothic"/>
                <a:sym typeface="Century Gothic"/>
              </a:rPr>
              <a:t>Watch for inventions that use sound or light to solve a problem or to help people better see or communicate about what they are studying.  </a:t>
            </a:r>
            <a:endParaRPr>
              <a:solidFill>
                <a:srgbClr val="000000"/>
              </a:solidFill>
              <a:latin typeface="Century Gothic"/>
              <a:ea typeface="Century Gothic"/>
              <a:cs typeface="Century Gothic"/>
              <a:sym typeface="Century Gothic"/>
            </a:endParaRPr>
          </a:p>
        </p:txBody>
      </p:sp>
      <p:pic>
        <p:nvPicPr>
          <p:cNvPr id="117" name="Google Shape;117;p27"/>
          <p:cNvPicPr preferRelativeResize="0"/>
          <p:nvPr/>
        </p:nvPicPr>
        <p:blipFill>
          <a:blip r:embed="rId3">
            <a:alphaModFix/>
          </a:blip>
          <a:stretch>
            <a:fillRect/>
          </a:stretch>
        </p:blipFill>
        <p:spPr>
          <a:xfrm>
            <a:off x="5865400" y="228600"/>
            <a:ext cx="3028950" cy="1514475"/>
          </a:xfrm>
          <a:prstGeom prst="rect">
            <a:avLst/>
          </a:prstGeom>
          <a:noFill/>
          <a:ln>
            <a:noFill/>
          </a:ln>
        </p:spPr>
      </p:pic>
      <p:pic>
        <p:nvPicPr>
          <p:cNvPr id="118" name="Google Shape;118;p27"/>
          <p:cNvPicPr preferRelativeResize="0"/>
          <p:nvPr/>
        </p:nvPicPr>
        <p:blipFill>
          <a:blip r:embed="rId4">
            <a:alphaModFix/>
          </a:blip>
          <a:stretch>
            <a:fillRect/>
          </a:stretch>
        </p:blipFill>
        <p:spPr>
          <a:xfrm>
            <a:off x="304800" y="2649100"/>
            <a:ext cx="2633333" cy="1580000"/>
          </a:xfrm>
          <a:prstGeom prst="rect">
            <a:avLst/>
          </a:prstGeom>
          <a:noFill/>
          <a:ln>
            <a:noFill/>
          </a:ln>
        </p:spPr>
      </p:pic>
      <p:pic>
        <p:nvPicPr>
          <p:cNvPr id="119" name="Google Shape;119;p27"/>
          <p:cNvPicPr preferRelativeResize="0"/>
          <p:nvPr/>
        </p:nvPicPr>
        <p:blipFill>
          <a:blip r:embed="rId5">
            <a:alphaModFix/>
          </a:blip>
          <a:stretch>
            <a:fillRect/>
          </a:stretch>
        </p:blipFill>
        <p:spPr>
          <a:xfrm>
            <a:off x="7379875" y="3287275"/>
            <a:ext cx="1514475" cy="1514475"/>
          </a:xfrm>
          <a:prstGeom prst="rect">
            <a:avLst/>
          </a:prstGeom>
          <a:noFill/>
          <a:ln>
            <a:noFill/>
          </a:ln>
        </p:spPr>
      </p:pic>
      <p:pic>
        <p:nvPicPr>
          <p:cNvPr id="120" name="Google Shape;120;p27"/>
          <p:cNvPicPr preferRelativeResize="0"/>
          <p:nvPr/>
        </p:nvPicPr>
        <p:blipFill>
          <a:blip r:embed="rId6">
            <a:alphaModFix/>
          </a:blip>
          <a:stretch>
            <a:fillRect/>
          </a:stretch>
        </p:blipFill>
        <p:spPr>
          <a:xfrm>
            <a:off x="3136350" y="3179775"/>
            <a:ext cx="2287175" cy="1713175"/>
          </a:xfrm>
          <a:prstGeom prst="rect">
            <a:avLst/>
          </a:prstGeom>
          <a:noFill/>
          <a:ln>
            <a:noFill/>
          </a:ln>
        </p:spPr>
      </p:pic>
      <p:pic>
        <p:nvPicPr>
          <p:cNvPr id="121" name="Google Shape;121;p27"/>
          <p:cNvPicPr preferRelativeResize="0"/>
          <p:nvPr/>
        </p:nvPicPr>
        <p:blipFill>
          <a:blip r:embed="rId7">
            <a:alphaModFix/>
          </a:blip>
          <a:stretch>
            <a:fillRect/>
          </a:stretch>
        </p:blipFill>
        <p:spPr>
          <a:xfrm>
            <a:off x="5575925" y="1971675"/>
            <a:ext cx="1651550" cy="2204904"/>
          </a:xfrm>
          <a:prstGeom prst="rect">
            <a:avLst/>
          </a:prstGeom>
          <a:noFill/>
          <a:ln>
            <a:noFill/>
          </a:ln>
        </p:spPr>
      </p:pic>
      <p:pic>
        <p:nvPicPr>
          <p:cNvPr id="122" name="Google Shape;122;p27" title="New Recording 90.mp3">
            <a:hlinkClick r:id="rId8"/>
          </p:cNvPr>
          <p:cNvPicPr preferRelativeResize="0"/>
          <p:nvPr/>
        </p:nvPicPr>
        <p:blipFill>
          <a:blip r:embed="rId9">
            <a:alphaModFix/>
          </a:blip>
          <a:stretch>
            <a:fillRect/>
          </a:stretch>
        </p:blipFill>
        <p:spPr>
          <a:xfrm>
            <a:off x="71475" y="9"/>
            <a:ext cx="562600" cy="56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8"/>
          <p:cNvSpPr txBox="1"/>
          <p:nvPr>
            <p:ph type="title"/>
          </p:nvPr>
        </p:nvSpPr>
        <p:spPr>
          <a:xfrm>
            <a:off x="4229450" y="356325"/>
            <a:ext cx="4614600" cy="46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Garrett Morgan</a:t>
            </a:r>
            <a:endParaRPr sz="2400"/>
          </a:p>
        </p:txBody>
      </p:sp>
      <p:sp>
        <p:nvSpPr>
          <p:cNvPr id="128" name="Google Shape;128;p28"/>
          <p:cNvSpPr txBox="1"/>
          <p:nvPr>
            <p:ph idx="1" type="body"/>
          </p:nvPr>
        </p:nvSpPr>
        <p:spPr>
          <a:xfrm>
            <a:off x="4229450" y="1069000"/>
            <a:ext cx="4614600" cy="365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Garrett Morgan was born in 1877 and lived most of his life in Ohio. As a young man he became very interested in how sewing machines worked.  He invented one that was better than others and opened his own repair shop. </a:t>
            </a:r>
            <a:endParaRPr>
              <a:solidFill>
                <a:srgbClr val="000000"/>
              </a:solidFill>
              <a:latin typeface="Century Gothic"/>
              <a:ea typeface="Century Gothic"/>
              <a:cs typeface="Century Gothic"/>
              <a:sym typeface="Century Gothic"/>
            </a:endParaRPr>
          </a:p>
          <a:p>
            <a:pPr indent="0" lvl="0" marL="0" rtl="0" algn="l">
              <a:spcBef>
                <a:spcPts val="1600"/>
              </a:spcBef>
              <a:spcAft>
                <a:spcPts val="1600"/>
              </a:spcAft>
              <a:buNone/>
            </a:pPr>
            <a:r>
              <a:rPr lang="en">
                <a:solidFill>
                  <a:srgbClr val="000000"/>
                </a:solidFill>
                <a:latin typeface="Century Gothic"/>
                <a:ea typeface="Century Gothic"/>
                <a:cs typeface="Century Gothic"/>
                <a:sym typeface="Century Gothic"/>
              </a:rPr>
              <a:t>Later, he witnessed a traffic accident in a busy intersection. He created a new kind of traffic signal—one with a warning light to warn drivers that they would need to stop.</a:t>
            </a:r>
            <a:endParaRPr>
              <a:solidFill>
                <a:srgbClr val="000000"/>
              </a:solidFill>
              <a:latin typeface="Century Gothic"/>
              <a:ea typeface="Century Gothic"/>
              <a:cs typeface="Century Gothic"/>
              <a:sym typeface="Century Gothic"/>
            </a:endParaRPr>
          </a:p>
        </p:txBody>
      </p:sp>
      <p:pic>
        <p:nvPicPr>
          <p:cNvPr id="129" name="Google Shape;129;p28"/>
          <p:cNvPicPr preferRelativeResize="0"/>
          <p:nvPr/>
        </p:nvPicPr>
        <p:blipFill>
          <a:blip r:embed="rId3">
            <a:alphaModFix/>
          </a:blip>
          <a:stretch>
            <a:fillRect/>
          </a:stretch>
        </p:blipFill>
        <p:spPr>
          <a:xfrm>
            <a:off x="539450" y="356325"/>
            <a:ext cx="1788662" cy="2323425"/>
          </a:xfrm>
          <a:prstGeom prst="rect">
            <a:avLst/>
          </a:prstGeom>
          <a:noFill/>
          <a:ln>
            <a:noFill/>
          </a:ln>
        </p:spPr>
      </p:pic>
      <p:pic>
        <p:nvPicPr>
          <p:cNvPr id="130" name="Google Shape;130;p28"/>
          <p:cNvPicPr preferRelativeResize="0"/>
          <p:nvPr/>
        </p:nvPicPr>
        <p:blipFill>
          <a:blip r:embed="rId4">
            <a:alphaModFix/>
          </a:blip>
          <a:stretch>
            <a:fillRect/>
          </a:stretch>
        </p:blipFill>
        <p:spPr>
          <a:xfrm>
            <a:off x="2315926" y="476925"/>
            <a:ext cx="1858000" cy="1424475"/>
          </a:xfrm>
          <a:prstGeom prst="rect">
            <a:avLst/>
          </a:prstGeom>
          <a:noFill/>
          <a:ln>
            <a:noFill/>
          </a:ln>
        </p:spPr>
      </p:pic>
      <p:pic>
        <p:nvPicPr>
          <p:cNvPr id="131" name="Google Shape;131;p28"/>
          <p:cNvPicPr preferRelativeResize="0"/>
          <p:nvPr/>
        </p:nvPicPr>
        <p:blipFill>
          <a:blip r:embed="rId5">
            <a:alphaModFix/>
          </a:blip>
          <a:stretch>
            <a:fillRect/>
          </a:stretch>
        </p:blipFill>
        <p:spPr>
          <a:xfrm>
            <a:off x="539450" y="2651325"/>
            <a:ext cx="3440851" cy="2079800"/>
          </a:xfrm>
          <a:prstGeom prst="rect">
            <a:avLst/>
          </a:prstGeom>
          <a:noFill/>
          <a:ln>
            <a:noFill/>
          </a:ln>
        </p:spPr>
      </p:pic>
      <p:pic>
        <p:nvPicPr>
          <p:cNvPr id="132" name="Google Shape;132;p28" title="New Recording 91.mp3">
            <a:hlinkClick r:id="rId6"/>
          </p:cNvPr>
          <p:cNvPicPr preferRelativeResize="0"/>
          <p:nvPr/>
        </p:nvPicPr>
        <p:blipFill>
          <a:blip r:embed="rId7">
            <a:alphaModFix/>
          </a:blip>
          <a:stretch>
            <a:fillRect/>
          </a:stretch>
        </p:blipFill>
        <p:spPr>
          <a:xfrm>
            <a:off x="74450" y="74450"/>
            <a:ext cx="465000" cy="46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9"/>
          <p:cNvSpPr txBox="1"/>
          <p:nvPr>
            <p:ph type="title"/>
          </p:nvPr>
        </p:nvSpPr>
        <p:spPr>
          <a:xfrm>
            <a:off x="2683425" y="624200"/>
            <a:ext cx="3746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Lewis Latimer</a:t>
            </a:r>
            <a:endParaRPr sz="2400"/>
          </a:p>
        </p:txBody>
      </p:sp>
      <p:sp>
        <p:nvSpPr>
          <p:cNvPr id="138" name="Google Shape;138;p29"/>
          <p:cNvSpPr txBox="1"/>
          <p:nvPr>
            <p:ph idx="1" type="body"/>
          </p:nvPr>
        </p:nvSpPr>
        <p:spPr>
          <a:xfrm>
            <a:off x="2683425" y="1453950"/>
            <a:ext cx="3746100" cy="336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entury Gothic"/>
                <a:ea typeface="Century Gothic"/>
                <a:cs typeface="Century Gothic"/>
                <a:sym typeface="Century Gothic"/>
              </a:rPr>
              <a:t>Lewis Latimer was born in Chelsea, Massachusetts in 1848. He invented many different things. He is best known for creating a light bulb that could run for a longer time than first ones that had been invented by Thomas Edison, another famous inventor. </a:t>
            </a:r>
            <a:endParaRPr>
              <a:solidFill>
                <a:srgbClr val="000000"/>
              </a:solidFill>
              <a:latin typeface="Century Gothic"/>
              <a:ea typeface="Century Gothic"/>
              <a:cs typeface="Century Gothic"/>
              <a:sym typeface="Century Gothic"/>
            </a:endParaRPr>
          </a:p>
        </p:txBody>
      </p:sp>
      <p:pic>
        <p:nvPicPr>
          <p:cNvPr id="139" name="Google Shape;139;p29"/>
          <p:cNvPicPr preferRelativeResize="0"/>
          <p:nvPr/>
        </p:nvPicPr>
        <p:blipFill>
          <a:blip r:embed="rId3">
            <a:alphaModFix/>
          </a:blip>
          <a:stretch>
            <a:fillRect/>
          </a:stretch>
        </p:blipFill>
        <p:spPr>
          <a:xfrm>
            <a:off x="566478" y="776600"/>
            <a:ext cx="2006925" cy="2475225"/>
          </a:xfrm>
          <a:prstGeom prst="rect">
            <a:avLst/>
          </a:prstGeom>
          <a:noFill/>
          <a:ln>
            <a:noFill/>
          </a:ln>
        </p:spPr>
      </p:pic>
      <p:pic>
        <p:nvPicPr>
          <p:cNvPr id="140" name="Google Shape;140;p29"/>
          <p:cNvPicPr preferRelativeResize="0"/>
          <p:nvPr/>
        </p:nvPicPr>
        <p:blipFill>
          <a:blip r:embed="rId4">
            <a:alphaModFix/>
          </a:blip>
          <a:stretch>
            <a:fillRect/>
          </a:stretch>
        </p:blipFill>
        <p:spPr>
          <a:xfrm>
            <a:off x="6429375" y="566900"/>
            <a:ext cx="2402925" cy="4475775"/>
          </a:xfrm>
          <a:prstGeom prst="rect">
            <a:avLst/>
          </a:prstGeom>
          <a:noFill/>
          <a:ln>
            <a:noFill/>
          </a:ln>
        </p:spPr>
      </p:pic>
      <p:pic>
        <p:nvPicPr>
          <p:cNvPr id="141" name="Google Shape;141;p29" title="New Recording 92.mp3">
            <a:hlinkClick r:id="rId5"/>
          </p:cNvPr>
          <p:cNvPicPr preferRelativeResize="0"/>
          <p:nvPr/>
        </p:nvPicPr>
        <p:blipFill>
          <a:blip r:embed="rId6">
            <a:alphaModFix/>
          </a:blip>
          <a:stretch>
            <a:fillRect/>
          </a:stretch>
        </p:blipFill>
        <p:spPr>
          <a:xfrm>
            <a:off x="109275" y="109700"/>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ph type="title"/>
          </p:nvPr>
        </p:nvSpPr>
        <p:spPr>
          <a:xfrm>
            <a:off x="3813300" y="292850"/>
            <a:ext cx="5019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Sarah Mather</a:t>
            </a:r>
            <a:endParaRPr sz="2400"/>
          </a:p>
        </p:txBody>
      </p:sp>
      <p:sp>
        <p:nvSpPr>
          <p:cNvPr id="147" name="Google Shape;147;p30"/>
          <p:cNvSpPr txBox="1"/>
          <p:nvPr>
            <p:ph idx="1" type="body"/>
          </p:nvPr>
        </p:nvSpPr>
        <p:spPr>
          <a:xfrm>
            <a:off x="3813275" y="865550"/>
            <a:ext cx="5019000" cy="378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Sarah Mather was an inventor and an innovator: she created a tool and then improved it. </a:t>
            </a:r>
            <a:endParaRPr>
              <a:solidFill>
                <a:srgbClr val="000000"/>
              </a:solidFill>
              <a:latin typeface="Century Gothic"/>
              <a:ea typeface="Century Gothic"/>
              <a:cs typeface="Century Gothic"/>
              <a:sym typeface="Century Gothic"/>
            </a:endParaRPr>
          </a:p>
          <a:p>
            <a:pPr indent="0" lvl="0" marL="0" rtl="0" algn="l">
              <a:spcBef>
                <a:spcPts val="1600"/>
              </a:spcBef>
              <a:spcAft>
                <a:spcPts val="0"/>
              </a:spcAft>
              <a:buNone/>
            </a:pPr>
            <a:r>
              <a:rPr lang="en">
                <a:solidFill>
                  <a:srgbClr val="000000"/>
                </a:solidFill>
                <a:latin typeface="Century Gothic"/>
                <a:ea typeface="Century Gothic"/>
                <a:cs typeface="Century Gothic"/>
                <a:sym typeface="Century Gothic"/>
              </a:rPr>
              <a:t>Sarah Mather finished her Aquascope in 1845. It was part telescope and part lamp, and it </a:t>
            </a:r>
            <a:r>
              <a:rPr lang="en">
                <a:solidFill>
                  <a:schemeClr val="dk1"/>
                </a:solidFill>
                <a:latin typeface="Century Gothic"/>
                <a:ea typeface="Century Gothic"/>
                <a:cs typeface="Century Gothic"/>
                <a:sym typeface="Century Gothic"/>
              </a:rPr>
              <a:t>was used on submarines and ships.</a:t>
            </a:r>
            <a:r>
              <a:rPr lang="en">
                <a:solidFill>
                  <a:srgbClr val="000000"/>
                </a:solidFill>
                <a:latin typeface="Century Gothic"/>
                <a:ea typeface="Century Gothic"/>
                <a:cs typeface="Century Gothic"/>
                <a:sym typeface="Century Gothic"/>
              </a:rPr>
              <a:t> </a:t>
            </a:r>
            <a:r>
              <a:rPr lang="en">
                <a:solidFill>
                  <a:srgbClr val="000000"/>
                </a:solidFill>
                <a:latin typeface="Century Gothic"/>
                <a:ea typeface="Century Gothic"/>
                <a:cs typeface="Century Gothic"/>
                <a:sym typeface="Century Gothic"/>
              </a:rPr>
              <a:t>Tools like it are still used to study the depths of the ocean.</a:t>
            </a:r>
            <a:endParaRPr>
              <a:solidFill>
                <a:srgbClr val="000000"/>
              </a:solidFill>
              <a:latin typeface="Century Gothic"/>
              <a:ea typeface="Century Gothic"/>
              <a:cs typeface="Century Gothic"/>
              <a:sym typeface="Century Gothic"/>
            </a:endParaRPr>
          </a:p>
          <a:p>
            <a:pPr indent="0" lvl="0" marL="0" rtl="0" algn="l">
              <a:spcBef>
                <a:spcPts val="1600"/>
              </a:spcBef>
              <a:spcAft>
                <a:spcPts val="1600"/>
              </a:spcAft>
              <a:buNone/>
            </a:pPr>
            <a:r>
              <a:rPr lang="en">
                <a:solidFill>
                  <a:srgbClr val="000000"/>
                </a:solidFill>
                <a:latin typeface="Century Gothic"/>
                <a:ea typeface="Century Gothic"/>
                <a:cs typeface="Century Gothic"/>
                <a:sym typeface="Century Gothic"/>
              </a:rPr>
              <a:t>Sarah Mather lived in New York. Not very much is known about her life. </a:t>
            </a:r>
            <a:endParaRPr>
              <a:solidFill>
                <a:srgbClr val="000000"/>
              </a:solidFill>
              <a:latin typeface="Century Gothic"/>
              <a:ea typeface="Century Gothic"/>
              <a:cs typeface="Century Gothic"/>
              <a:sym typeface="Century Gothic"/>
            </a:endParaRPr>
          </a:p>
        </p:txBody>
      </p:sp>
      <p:pic>
        <p:nvPicPr>
          <p:cNvPr id="148" name="Google Shape;148;p30"/>
          <p:cNvPicPr preferRelativeResize="0"/>
          <p:nvPr/>
        </p:nvPicPr>
        <p:blipFill>
          <a:blip r:embed="rId3">
            <a:alphaModFix/>
          </a:blip>
          <a:stretch>
            <a:fillRect/>
          </a:stretch>
        </p:blipFill>
        <p:spPr>
          <a:xfrm>
            <a:off x="547575" y="585100"/>
            <a:ext cx="3183286" cy="4347175"/>
          </a:xfrm>
          <a:prstGeom prst="rect">
            <a:avLst/>
          </a:prstGeom>
          <a:noFill/>
          <a:ln>
            <a:noFill/>
          </a:ln>
        </p:spPr>
      </p:pic>
      <p:pic>
        <p:nvPicPr>
          <p:cNvPr id="149" name="Google Shape;149;p30" title="New Recording 93.mp3">
            <a:hlinkClick r:id="rId4"/>
          </p:cNvPr>
          <p:cNvPicPr preferRelativeResize="0"/>
          <p:nvPr/>
        </p:nvPicPr>
        <p:blipFill>
          <a:blip r:embed="rId5">
            <a:alphaModFix/>
          </a:blip>
          <a:stretch>
            <a:fillRect/>
          </a:stretch>
        </p:blipFill>
        <p:spPr>
          <a:xfrm>
            <a:off x="152400" y="152400"/>
            <a:ext cx="395175" cy="395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1"/>
          <p:cNvSpPr txBox="1"/>
          <p:nvPr>
            <p:ph type="title"/>
          </p:nvPr>
        </p:nvSpPr>
        <p:spPr>
          <a:xfrm>
            <a:off x="392400" y="268775"/>
            <a:ext cx="403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highlight>
                  <a:srgbClr val="FFFFFF"/>
                </a:highlight>
              </a:rPr>
              <a:t>Jagadish Chandra Bose</a:t>
            </a:r>
            <a:endParaRPr sz="2400">
              <a:solidFill>
                <a:srgbClr val="000000"/>
              </a:solidFill>
            </a:endParaRPr>
          </a:p>
        </p:txBody>
      </p:sp>
      <p:sp>
        <p:nvSpPr>
          <p:cNvPr id="155" name="Google Shape;155;p31"/>
          <p:cNvSpPr txBox="1"/>
          <p:nvPr>
            <p:ph idx="1" type="body"/>
          </p:nvPr>
        </p:nvSpPr>
        <p:spPr>
          <a:xfrm>
            <a:off x="2496075" y="993213"/>
            <a:ext cx="2984100" cy="262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This Ind</a:t>
            </a:r>
            <a:r>
              <a:rPr lang="en">
                <a:solidFill>
                  <a:srgbClr val="000000"/>
                </a:solidFill>
                <a:latin typeface="Century Gothic"/>
                <a:ea typeface="Century Gothic"/>
                <a:cs typeface="Century Gothic"/>
                <a:sym typeface="Century Gothic"/>
              </a:rPr>
              <a:t>ian inventor worked in many different fields of scien</a:t>
            </a:r>
            <a:r>
              <a:rPr lang="en">
                <a:solidFill>
                  <a:srgbClr val="000000"/>
                </a:solidFill>
                <a:latin typeface="Century Gothic"/>
                <a:ea typeface="Century Gothic"/>
                <a:cs typeface="Century Gothic"/>
                <a:sym typeface="Century Gothic"/>
              </a:rPr>
              <a:t>ce. One of his important inventions is the Crescograph, which uses powerful </a:t>
            </a:r>
            <a:r>
              <a:rPr lang="en">
                <a:solidFill>
                  <a:srgbClr val="000000"/>
                </a:solidFill>
                <a:latin typeface="Century Gothic"/>
                <a:ea typeface="Century Gothic"/>
                <a:cs typeface="Century Gothic"/>
                <a:sym typeface="Century Gothic"/>
              </a:rPr>
              <a:t>magnifiers</a:t>
            </a:r>
            <a:r>
              <a:rPr lang="en">
                <a:solidFill>
                  <a:srgbClr val="000000"/>
                </a:solidFill>
                <a:latin typeface="Century Gothic"/>
                <a:ea typeface="Century Gothic"/>
                <a:cs typeface="Century Gothic"/>
                <a:sym typeface="Century Gothic"/>
              </a:rPr>
              <a:t> to measure  the growth of plants.</a:t>
            </a:r>
            <a:endParaRPr>
              <a:solidFill>
                <a:srgbClr val="000000"/>
              </a:solidFill>
              <a:latin typeface="Century Gothic"/>
              <a:ea typeface="Century Gothic"/>
              <a:cs typeface="Century Gothic"/>
              <a:sym typeface="Century Gothic"/>
            </a:endParaRPr>
          </a:p>
          <a:p>
            <a:pPr indent="0" lvl="0" marL="0" rtl="0" algn="l">
              <a:spcBef>
                <a:spcPts val="1600"/>
              </a:spcBef>
              <a:spcAft>
                <a:spcPts val="1600"/>
              </a:spcAft>
              <a:buNone/>
            </a:pPr>
            <a:r>
              <a:t/>
            </a:r>
            <a:endParaRPr>
              <a:solidFill>
                <a:srgbClr val="000000"/>
              </a:solidFill>
              <a:latin typeface="Century Gothic"/>
              <a:ea typeface="Century Gothic"/>
              <a:cs typeface="Century Gothic"/>
              <a:sym typeface="Century Gothic"/>
            </a:endParaRPr>
          </a:p>
        </p:txBody>
      </p:sp>
      <p:pic>
        <p:nvPicPr>
          <p:cNvPr id="156" name="Google Shape;156;p31"/>
          <p:cNvPicPr preferRelativeResize="0"/>
          <p:nvPr/>
        </p:nvPicPr>
        <p:blipFill rotWithShape="1">
          <a:blip r:embed="rId3">
            <a:alphaModFix/>
          </a:blip>
          <a:srcRect b="15807" l="12562" r="9458" t="7346"/>
          <a:stretch/>
        </p:blipFill>
        <p:spPr>
          <a:xfrm>
            <a:off x="392400" y="1016625"/>
            <a:ext cx="1911900" cy="2500650"/>
          </a:xfrm>
          <a:prstGeom prst="rect">
            <a:avLst/>
          </a:prstGeom>
          <a:noFill/>
          <a:ln>
            <a:noFill/>
          </a:ln>
        </p:spPr>
      </p:pic>
      <p:sp>
        <p:nvSpPr>
          <p:cNvPr id="157" name="Google Shape;157;p31"/>
          <p:cNvSpPr txBox="1"/>
          <p:nvPr/>
        </p:nvSpPr>
        <p:spPr>
          <a:xfrm>
            <a:off x="306150" y="3768750"/>
            <a:ext cx="8531700" cy="85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Most inventors put their name and a number on their inventions, called a </a:t>
            </a:r>
            <a:r>
              <a:rPr b="1" lang="en" sz="1800">
                <a:solidFill>
                  <a:schemeClr val="dk1"/>
                </a:solidFill>
                <a:latin typeface="Century Gothic"/>
                <a:ea typeface="Century Gothic"/>
                <a:cs typeface="Century Gothic"/>
                <a:sym typeface="Century Gothic"/>
              </a:rPr>
              <a:t>patent</a:t>
            </a:r>
            <a:r>
              <a:rPr lang="en" sz="1800">
                <a:solidFill>
                  <a:schemeClr val="dk1"/>
                </a:solidFill>
                <a:latin typeface="Century Gothic"/>
                <a:ea typeface="Century Gothic"/>
                <a:cs typeface="Century Gothic"/>
                <a:sym typeface="Century Gothic"/>
              </a:rPr>
              <a:t>. JC Bose believed that his inventions should be shared so other people could use and learn from them.</a:t>
            </a:r>
            <a:endParaRPr sz="1800">
              <a:solidFill>
                <a:schemeClr val="dk1"/>
              </a:solidFill>
              <a:latin typeface="Century Gothic"/>
              <a:ea typeface="Century Gothic"/>
              <a:cs typeface="Century Gothic"/>
              <a:sym typeface="Century Gothic"/>
            </a:endParaRPr>
          </a:p>
        </p:txBody>
      </p:sp>
      <p:pic>
        <p:nvPicPr>
          <p:cNvPr id="158" name="Google Shape;158;p31"/>
          <p:cNvPicPr preferRelativeResize="0"/>
          <p:nvPr/>
        </p:nvPicPr>
        <p:blipFill>
          <a:blip r:embed="rId4">
            <a:alphaModFix/>
          </a:blip>
          <a:stretch>
            <a:fillRect/>
          </a:stretch>
        </p:blipFill>
        <p:spPr>
          <a:xfrm>
            <a:off x="5671975" y="867550"/>
            <a:ext cx="3165875" cy="2705375"/>
          </a:xfrm>
          <a:prstGeom prst="rect">
            <a:avLst/>
          </a:prstGeom>
          <a:noFill/>
          <a:ln>
            <a:noFill/>
          </a:ln>
        </p:spPr>
      </p:pic>
      <p:pic>
        <p:nvPicPr>
          <p:cNvPr id="159" name="Google Shape;159;p31" title="New Recording 94.mp3">
            <a:hlinkClick r:id="rId5"/>
          </p:cNvPr>
          <p:cNvPicPr preferRelativeResize="0"/>
          <p:nvPr/>
        </p:nvPicPr>
        <p:blipFill>
          <a:blip r:embed="rId6">
            <a:alphaModFix/>
          </a:blip>
          <a:stretch>
            <a:fillRect/>
          </a:stretch>
        </p:blipFill>
        <p:spPr>
          <a:xfrm>
            <a:off x="67475" y="45325"/>
            <a:ext cx="457125" cy="45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2"/>
          <p:cNvSpPr txBox="1"/>
          <p:nvPr>
            <p:ph type="title"/>
          </p:nvPr>
        </p:nvSpPr>
        <p:spPr>
          <a:xfrm>
            <a:off x="323300" y="469950"/>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Roberto Landell de Moura</a:t>
            </a:r>
            <a:endParaRPr sz="2400"/>
          </a:p>
        </p:txBody>
      </p:sp>
      <p:sp>
        <p:nvSpPr>
          <p:cNvPr id="165" name="Google Shape;165;p32"/>
          <p:cNvSpPr txBox="1"/>
          <p:nvPr>
            <p:ph idx="1" type="body"/>
          </p:nvPr>
        </p:nvSpPr>
        <p:spPr>
          <a:xfrm>
            <a:off x="2733600" y="1235575"/>
            <a:ext cx="3105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02122"/>
                </a:solidFill>
                <a:highlight>
                  <a:srgbClr val="FFFFFF"/>
                </a:highlight>
                <a:latin typeface="Century Gothic"/>
                <a:ea typeface="Century Gothic"/>
                <a:cs typeface="Century Gothic"/>
                <a:sym typeface="Century Gothic"/>
              </a:rPr>
              <a:t>Roberto Landell lived and worked in Brazil. In the earl</a:t>
            </a:r>
            <a:r>
              <a:rPr lang="en">
                <a:solidFill>
                  <a:srgbClr val="202122"/>
                </a:solidFill>
                <a:highlight>
                  <a:srgbClr val="FFFFFF"/>
                </a:highlight>
                <a:latin typeface="Century Gothic"/>
                <a:ea typeface="Century Gothic"/>
                <a:cs typeface="Century Gothic"/>
                <a:sym typeface="Century Gothic"/>
              </a:rPr>
              <a:t>y 1900s he invented the Tellogostomo, a tool to provide two-way communication by sound “at a</a:t>
            </a:r>
            <a:r>
              <a:rPr lang="en">
                <a:solidFill>
                  <a:srgbClr val="202122"/>
                </a:solidFill>
                <a:highlight>
                  <a:srgbClr val="FFFFFF"/>
                </a:highlight>
                <a:latin typeface="Century Gothic"/>
                <a:ea typeface="Century Gothic"/>
                <a:cs typeface="Century Gothic"/>
                <a:sym typeface="Century Gothic"/>
              </a:rPr>
              <a:t> distance, with or without wire, through space, Earth, and water.”</a:t>
            </a:r>
            <a:endParaRPr>
              <a:solidFill>
                <a:srgbClr val="202122"/>
              </a:solidFill>
              <a:highlight>
                <a:srgbClr val="FFFFFF"/>
              </a:highlight>
              <a:latin typeface="Century Gothic"/>
              <a:ea typeface="Century Gothic"/>
              <a:cs typeface="Century Gothic"/>
              <a:sym typeface="Century Gothic"/>
            </a:endParaRPr>
          </a:p>
          <a:p>
            <a:pPr indent="0" lvl="0" marL="0" rtl="0" algn="l">
              <a:spcBef>
                <a:spcPts val="1600"/>
              </a:spcBef>
              <a:spcAft>
                <a:spcPts val="0"/>
              </a:spcAft>
              <a:buNone/>
            </a:pPr>
            <a:r>
              <a:t/>
            </a:r>
            <a:endParaRPr>
              <a:solidFill>
                <a:srgbClr val="202122"/>
              </a:solidFill>
              <a:highlight>
                <a:srgbClr val="FFFFFF"/>
              </a:highlight>
              <a:latin typeface="Century Gothic"/>
              <a:ea typeface="Century Gothic"/>
              <a:cs typeface="Century Gothic"/>
              <a:sym typeface="Century Gothic"/>
            </a:endParaRPr>
          </a:p>
          <a:p>
            <a:pPr indent="0" lvl="0" marL="0" rtl="0" algn="l">
              <a:spcBef>
                <a:spcPts val="1600"/>
              </a:spcBef>
              <a:spcAft>
                <a:spcPts val="1600"/>
              </a:spcAft>
              <a:buNone/>
            </a:pPr>
            <a:r>
              <a:t/>
            </a:r>
            <a:endParaRPr>
              <a:solidFill>
                <a:srgbClr val="202122"/>
              </a:solidFill>
              <a:highlight>
                <a:srgbClr val="FFFFFF"/>
              </a:highlight>
              <a:latin typeface="Century Gothic"/>
              <a:ea typeface="Century Gothic"/>
              <a:cs typeface="Century Gothic"/>
              <a:sym typeface="Century Gothic"/>
            </a:endParaRPr>
          </a:p>
        </p:txBody>
      </p:sp>
      <p:pic>
        <p:nvPicPr>
          <p:cNvPr id="166" name="Google Shape;166;p32"/>
          <p:cNvPicPr preferRelativeResize="0"/>
          <p:nvPr/>
        </p:nvPicPr>
        <p:blipFill>
          <a:blip r:embed="rId3">
            <a:alphaModFix/>
          </a:blip>
          <a:stretch>
            <a:fillRect/>
          </a:stretch>
        </p:blipFill>
        <p:spPr>
          <a:xfrm>
            <a:off x="323300" y="1367125"/>
            <a:ext cx="2095500" cy="2609850"/>
          </a:xfrm>
          <a:prstGeom prst="rect">
            <a:avLst/>
          </a:prstGeom>
          <a:noFill/>
          <a:ln>
            <a:noFill/>
          </a:ln>
        </p:spPr>
      </p:pic>
      <p:pic>
        <p:nvPicPr>
          <p:cNvPr id="167" name="Google Shape;167;p32"/>
          <p:cNvPicPr preferRelativeResize="0"/>
          <p:nvPr/>
        </p:nvPicPr>
        <p:blipFill rotWithShape="1">
          <a:blip r:embed="rId4">
            <a:alphaModFix/>
          </a:blip>
          <a:srcRect b="3185" l="0" r="0" t="0"/>
          <a:stretch/>
        </p:blipFill>
        <p:spPr>
          <a:xfrm>
            <a:off x="6070950" y="161175"/>
            <a:ext cx="2751925" cy="4733374"/>
          </a:xfrm>
          <a:prstGeom prst="rect">
            <a:avLst/>
          </a:prstGeom>
          <a:noFill/>
          <a:ln cap="flat" cmpd="sng" w="9525">
            <a:solidFill>
              <a:srgbClr val="D9D9D9"/>
            </a:solidFill>
            <a:prstDash val="solid"/>
            <a:round/>
            <a:headEnd len="sm" w="sm" type="none"/>
            <a:tailEnd len="sm" w="sm" type="none"/>
          </a:ln>
        </p:spPr>
      </p:pic>
      <p:pic>
        <p:nvPicPr>
          <p:cNvPr id="168" name="Google Shape;168;p32" title="New Recording 95.mp3">
            <a:hlinkClick r:id="rId5"/>
          </p:cNvPr>
          <p:cNvPicPr preferRelativeResize="0"/>
          <p:nvPr/>
        </p:nvPicPr>
        <p:blipFill>
          <a:blip r:embed="rId6">
            <a:alphaModFix/>
          </a:blip>
          <a:stretch>
            <a:fillRect/>
          </a:stretch>
        </p:blipFill>
        <p:spPr>
          <a:xfrm>
            <a:off x="111925" y="83350"/>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3"/>
          <p:cNvSpPr txBox="1"/>
          <p:nvPr>
            <p:ph type="title"/>
          </p:nvPr>
        </p:nvSpPr>
        <p:spPr>
          <a:xfrm>
            <a:off x="652450" y="366450"/>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Shirley Jackson</a:t>
            </a:r>
            <a:endParaRPr/>
          </a:p>
        </p:txBody>
      </p:sp>
      <p:sp>
        <p:nvSpPr>
          <p:cNvPr id="174" name="Google Shape;174;p33"/>
          <p:cNvSpPr txBox="1"/>
          <p:nvPr>
            <p:ph idx="1" type="body"/>
          </p:nvPr>
        </p:nvSpPr>
        <p:spPr>
          <a:xfrm>
            <a:off x="3141250" y="514750"/>
            <a:ext cx="5736900" cy="248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entury Gothic"/>
                <a:ea typeface="Century Gothic"/>
                <a:cs typeface="Century Gothic"/>
                <a:sym typeface="Century Gothic"/>
              </a:rPr>
              <a:t>Shirley Jackson began conducting science experiments as a child. She went to the Massachusetts Institute of Technology (MIT). Her research has allowed others to invent important technology for communication by sound. Some examples are touch tone telephones, solar cells, and the technology of caller ID and call waiting. </a:t>
            </a:r>
            <a:endParaRPr>
              <a:solidFill>
                <a:srgbClr val="000000"/>
              </a:solidFill>
              <a:latin typeface="Century Gothic"/>
              <a:ea typeface="Century Gothic"/>
              <a:cs typeface="Century Gothic"/>
              <a:sym typeface="Century Gothic"/>
            </a:endParaRPr>
          </a:p>
        </p:txBody>
      </p:sp>
      <p:pic>
        <p:nvPicPr>
          <p:cNvPr id="175" name="Google Shape;175;p33"/>
          <p:cNvPicPr preferRelativeResize="0"/>
          <p:nvPr/>
        </p:nvPicPr>
        <p:blipFill>
          <a:blip r:embed="rId3">
            <a:alphaModFix/>
          </a:blip>
          <a:stretch>
            <a:fillRect/>
          </a:stretch>
        </p:blipFill>
        <p:spPr>
          <a:xfrm>
            <a:off x="652450" y="1174200"/>
            <a:ext cx="2190075" cy="2908850"/>
          </a:xfrm>
          <a:prstGeom prst="rect">
            <a:avLst/>
          </a:prstGeom>
          <a:noFill/>
          <a:ln>
            <a:noFill/>
          </a:ln>
        </p:spPr>
      </p:pic>
      <p:pic>
        <p:nvPicPr>
          <p:cNvPr id="176" name="Google Shape;176;p33"/>
          <p:cNvPicPr preferRelativeResize="0"/>
          <p:nvPr/>
        </p:nvPicPr>
        <p:blipFill>
          <a:blip r:embed="rId4">
            <a:alphaModFix/>
          </a:blip>
          <a:stretch>
            <a:fillRect/>
          </a:stretch>
        </p:blipFill>
        <p:spPr>
          <a:xfrm>
            <a:off x="5835700" y="3156850"/>
            <a:ext cx="2420431" cy="1834249"/>
          </a:xfrm>
          <a:prstGeom prst="rect">
            <a:avLst/>
          </a:prstGeom>
          <a:noFill/>
          <a:ln>
            <a:noFill/>
          </a:ln>
        </p:spPr>
      </p:pic>
      <p:pic>
        <p:nvPicPr>
          <p:cNvPr id="177" name="Google Shape;177;p33" title="New Recording 97.mp3">
            <a:hlinkClick r:id="rId5"/>
          </p:cNvPr>
          <p:cNvPicPr preferRelativeResize="0"/>
          <p:nvPr/>
        </p:nvPicPr>
        <p:blipFill>
          <a:blip r:embed="rId6">
            <a:alphaModFix/>
          </a:blip>
          <a:stretch>
            <a:fillRect/>
          </a:stretch>
        </p:blipFill>
        <p:spPr>
          <a:xfrm>
            <a:off x="195250" y="230250"/>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8" ma:contentTypeDescription="Create a new document." ma:contentTypeScope="" ma:versionID="5b4168e6780d29acb4fb375952ad5d8f">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e0a59fbd4270c0c6ec630c1f4ef5d4ae"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BC297D-E34A-4241-AE6B-1D217EC18464}"/>
</file>

<file path=customXml/itemProps2.xml><?xml version="1.0" encoding="utf-8"?>
<ds:datastoreItem xmlns:ds="http://schemas.openxmlformats.org/officeDocument/2006/customXml" ds:itemID="{8B7A0A90-F049-4543-B1D9-2852E05BEA55}"/>
</file>

<file path=customXml/itemProps3.xml><?xml version="1.0" encoding="utf-8"?>
<ds:datastoreItem xmlns:ds="http://schemas.openxmlformats.org/officeDocument/2006/customXml" ds:itemID="{713B05E2-01A1-48AA-8681-8032BC0BBB8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