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4"/>
  </p:sldMasterIdLst>
  <p:notesMasterIdLst>
    <p:notesMasterId r:id="rId19"/>
  </p:notesMasterIdLst>
  <p:handoutMasterIdLst>
    <p:handoutMasterId r:id="rId20"/>
  </p:handoutMasterIdLst>
  <p:sldIdLst>
    <p:sldId id="257" r:id="rId5"/>
    <p:sldId id="308" r:id="rId6"/>
    <p:sldId id="321" r:id="rId7"/>
    <p:sldId id="320" r:id="rId8"/>
    <p:sldId id="309" r:id="rId9"/>
    <p:sldId id="314" r:id="rId10"/>
    <p:sldId id="327" r:id="rId11"/>
    <p:sldId id="328" r:id="rId12"/>
    <p:sldId id="326" r:id="rId13"/>
    <p:sldId id="325" r:id="rId14"/>
    <p:sldId id="312" r:id="rId15"/>
    <p:sldId id="315" r:id="rId16"/>
    <p:sldId id="329" r:id="rId17"/>
    <p:sldId id="267"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D8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ADFCD4-1336-4339-A895-A66D882794CB}" v="22" dt="2022-06-10T18:41:18.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8" autoAdjust="0"/>
    <p:restoredTop sz="86481" autoAdjust="0"/>
  </p:normalViewPr>
  <p:slideViewPr>
    <p:cSldViewPr>
      <p:cViewPr varScale="1">
        <p:scale>
          <a:sx n="72" d="100"/>
          <a:sy n="72" d="100"/>
        </p:scale>
        <p:origin x="87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10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alen, Miranda" userId="ad05370e-002d-4601-bb48-7d289aa6ebf8" providerId="ADAL" clId="{9EADFCD4-1336-4339-A895-A66D882794CB}"/>
    <pc:docChg chg="modSld">
      <pc:chgData name="Whalen, Miranda" userId="ad05370e-002d-4601-bb48-7d289aa6ebf8" providerId="ADAL" clId="{9EADFCD4-1336-4339-A895-A66D882794CB}" dt="2022-06-03T18:57:10.763" v="37" actId="1076"/>
      <pc:docMkLst>
        <pc:docMk/>
      </pc:docMkLst>
      <pc:sldChg chg="modSp mod">
        <pc:chgData name="Whalen, Miranda" userId="ad05370e-002d-4601-bb48-7d289aa6ebf8" providerId="ADAL" clId="{9EADFCD4-1336-4339-A895-A66D882794CB}" dt="2022-06-03T18:55:40.034" v="24" actId="1076"/>
        <pc:sldMkLst>
          <pc:docMk/>
          <pc:sldMk cId="1715151854" sldId="257"/>
        </pc:sldMkLst>
        <pc:picChg chg="mod ord modVis">
          <ac:chgData name="Whalen, Miranda" userId="ad05370e-002d-4601-bb48-7d289aa6ebf8" providerId="ADAL" clId="{9EADFCD4-1336-4339-A895-A66D882794CB}" dt="2022-06-03T18:55:40.034" v="24" actId="1076"/>
          <ac:picMkLst>
            <pc:docMk/>
            <pc:sldMk cId="1715151854" sldId="257"/>
            <ac:picMk id="4" creationId="{215EF781-0693-409E-A3E2-15D663DE6B82}"/>
          </ac:picMkLst>
        </pc:picChg>
        <pc:picChg chg="mod">
          <ac:chgData name="Whalen, Miranda" userId="ad05370e-002d-4601-bb48-7d289aa6ebf8" providerId="ADAL" clId="{9EADFCD4-1336-4339-A895-A66D882794CB}" dt="2022-06-03T18:39:46.738" v="19" actId="962"/>
          <ac:picMkLst>
            <pc:docMk/>
            <pc:sldMk cId="1715151854" sldId="257"/>
            <ac:picMk id="6" creationId="{00000000-0000-0000-0000-000000000000}"/>
          </ac:picMkLst>
        </pc:picChg>
      </pc:sldChg>
      <pc:sldChg chg="modSp mod">
        <pc:chgData name="Whalen, Miranda" userId="ad05370e-002d-4601-bb48-7d289aa6ebf8" providerId="ADAL" clId="{9EADFCD4-1336-4339-A895-A66D882794CB}" dt="2022-06-03T18:57:10.763" v="37" actId="1076"/>
        <pc:sldMkLst>
          <pc:docMk/>
          <pc:sldMk cId="2656455078" sldId="267"/>
        </pc:sldMkLst>
        <pc:spChg chg="mod">
          <ac:chgData name="Whalen, Miranda" userId="ad05370e-002d-4601-bb48-7d289aa6ebf8" providerId="ADAL" clId="{9EADFCD4-1336-4339-A895-A66D882794CB}" dt="2022-06-03T18:38:35.183" v="17" actId="962"/>
          <ac:spMkLst>
            <pc:docMk/>
            <pc:sldMk cId="2656455078" sldId="267"/>
            <ac:spMk id="2" creationId="{00000000-0000-0000-0000-000000000000}"/>
          </ac:spMkLst>
        </pc:spChg>
        <pc:spChg chg="mod">
          <ac:chgData name="Whalen, Miranda" userId="ad05370e-002d-4601-bb48-7d289aa6ebf8" providerId="ADAL" clId="{9EADFCD4-1336-4339-A895-A66D882794CB}" dt="2022-06-03T18:38:21.309" v="15" actId="962"/>
          <ac:spMkLst>
            <pc:docMk/>
            <pc:sldMk cId="2656455078" sldId="267"/>
            <ac:spMk id="3" creationId="{00000000-0000-0000-0000-000000000000}"/>
          </ac:spMkLst>
        </pc:spChg>
        <pc:spChg chg="mod">
          <ac:chgData name="Whalen, Miranda" userId="ad05370e-002d-4601-bb48-7d289aa6ebf8" providerId="ADAL" clId="{9EADFCD4-1336-4339-A895-A66D882794CB}" dt="2022-06-03T18:39:29.641" v="18" actId="962"/>
          <ac:spMkLst>
            <pc:docMk/>
            <pc:sldMk cId="2656455078" sldId="267"/>
            <ac:spMk id="4" creationId="{00000000-0000-0000-0000-000000000000}"/>
          </ac:spMkLst>
        </pc:spChg>
        <pc:spChg chg="mod">
          <ac:chgData name="Whalen, Miranda" userId="ad05370e-002d-4601-bb48-7d289aa6ebf8" providerId="ADAL" clId="{9EADFCD4-1336-4339-A895-A66D882794CB}" dt="2022-06-03T18:37:47.503" v="13" actId="962"/>
          <ac:spMkLst>
            <pc:docMk/>
            <pc:sldMk cId="2656455078" sldId="267"/>
            <ac:spMk id="5" creationId="{00000000-0000-0000-0000-000000000000}"/>
          </ac:spMkLst>
        </pc:spChg>
        <pc:picChg chg="mod">
          <ac:chgData name="Whalen, Miranda" userId="ad05370e-002d-4601-bb48-7d289aa6ebf8" providerId="ADAL" clId="{9EADFCD4-1336-4339-A895-A66D882794CB}" dt="2022-06-03T18:57:10.763" v="37" actId="1076"/>
          <ac:picMkLst>
            <pc:docMk/>
            <pc:sldMk cId="2656455078" sldId="267"/>
            <ac:picMk id="6" creationId="{4BBC072D-3646-468A-BC43-8AC4FA9C602F}"/>
          </ac:picMkLst>
        </pc:picChg>
        <pc:picChg chg="mod">
          <ac:chgData name="Whalen, Miranda" userId="ad05370e-002d-4601-bb48-7d289aa6ebf8" providerId="ADAL" clId="{9EADFCD4-1336-4339-A895-A66D882794CB}" dt="2022-06-03T18:38:29.141" v="16" actId="962"/>
          <ac:picMkLst>
            <pc:docMk/>
            <pc:sldMk cId="2656455078" sldId="267"/>
            <ac:picMk id="7" creationId="{00000000-0000-0000-0000-000000000000}"/>
          </ac:picMkLst>
        </pc:picChg>
      </pc:sldChg>
      <pc:sldChg chg="modSp mod">
        <pc:chgData name="Whalen, Miranda" userId="ad05370e-002d-4601-bb48-7d289aa6ebf8" providerId="ADAL" clId="{9EADFCD4-1336-4339-A895-A66D882794CB}" dt="2022-06-03T18:55:45.881" v="25" actId="1076"/>
        <pc:sldMkLst>
          <pc:docMk/>
          <pc:sldMk cId="839825573" sldId="308"/>
        </pc:sldMkLst>
        <pc:picChg chg="mod">
          <ac:chgData name="Whalen, Miranda" userId="ad05370e-002d-4601-bb48-7d289aa6ebf8" providerId="ADAL" clId="{9EADFCD4-1336-4339-A895-A66D882794CB}" dt="2022-06-03T18:55:45.881" v="25" actId="1076"/>
          <ac:picMkLst>
            <pc:docMk/>
            <pc:sldMk cId="839825573" sldId="308"/>
            <ac:picMk id="6" creationId="{2BC9A75F-7101-48EA-B492-00D1DD28D0AF}"/>
          </ac:picMkLst>
        </pc:picChg>
      </pc:sldChg>
      <pc:sldChg chg="modSp mod">
        <pc:chgData name="Whalen, Miranda" userId="ad05370e-002d-4601-bb48-7d289aa6ebf8" providerId="ADAL" clId="{9EADFCD4-1336-4339-A895-A66D882794CB}" dt="2022-06-03T18:56:29.952" v="28" actId="1076"/>
        <pc:sldMkLst>
          <pc:docMk/>
          <pc:sldMk cId="1633417399" sldId="309"/>
        </pc:sldMkLst>
        <pc:picChg chg="mod">
          <ac:chgData name="Whalen, Miranda" userId="ad05370e-002d-4601-bb48-7d289aa6ebf8" providerId="ADAL" clId="{9EADFCD4-1336-4339-A895-A66D882794CB}" dt="2022-06-03T18:56:29.952" v="28" actId="1076"/>
          <ac:picMkLst>
            <pc:docMk/>
            <pc:sldMk cId="1633417399" sldId="309"/>
            <ac:picMk id="8" creationId="{420F7E37-D89B-44B6-8B0A-1223103A9DBF}"/>
          </ac:picMkLst>
        </pc:picChg>
      </pc:sldChg>
      <pc:sldChg chg="modSp mod">
        <pc:chgData name="Whalen, Miranda" userId="ad05370e-002d-4601-bb48-7d289aa6ebf8" providerId="ADAL" clId="{9EADFCD4-1336-4339-A895-A66D882794CB}" dt="2022-06-03T18:56:59.809" v="34" actId="1076"/>
        <pc:sldMkLst>
          <pc:docMk/>
          <pc:sldMk cId="2714767393" sldId="312"/>
        </pc:sldMkLst>
        <pc:spChg chg="mod">
          <ac:chgData name="Whalen, Miranda" userId="ad05370e-002d-4601-bb48-7d289aa6ebf8" providerId="ADAL" clId="{9EADFCD4-1336-4339-A895-A66D882794CB}" dt="2022-06-03T18:36:04.169" v="2" actId="962"/>
          <ac:spMkLst>
            <pc:docMk/>
            <pc:sldMk cId="2714767393" sldId="312"/>
            <ac:spMk id="2" creationId="{00000000-0000-0000-0000-000000000000}"/>
          </ac:spMkLst>
        </pc:spChg>
        <pc:spChg chg="mod">
          <ac:chgData name="Whalen, Miranda" userId="ad05370e-002d-4601-bb48-7d289aa6ebf8" providerId="ADAL" clId="{9EADFCD4-1336-4339-A895-A66D882794CB}" dt="2022-06-03T18:35:54.263" v="0" actId="962"/>
          <ac:spMkLst>
            <pc:docMk/>
            <pc:sldMk cId="2714767393" sldId="312"/>
            <ac:spMk id="3" creationId="{00000000-0000-0000-0000-000000000000}"/>
          </ac:spMkLst>
        </pc:spChg>
        <pc:spChg chg="mod">
          <ac:chgData name="Whalen, Miranda" userId="ad05370e-002d-4601-bb48-7d289aa6ebf8" providerId="ADAL" clId="{9EADFCD4-1336-4339-A895-A66D882794CB}" dt="2022-06-03T18:36:00.067" v="1" actId="962"/>
          <ac:spMkLst>
            <pc:docMk/>
            <pc:sldMk cId="2714767393" sldId="312"/>
            <ac:spMk id="5" creationId="{00000000-0000-0000-0000-000000000000}"/>
          </ac:spMkLst>
        </pc:spChg>
        <pc:picChg chg="mod">
          <ac:chgData name="Whalen, Miranda" userId="ad05370e-002d-4601-bb48-7d289aa6ebf8" providerId="ADAL" clId="{9EADFCD4-1336-4339-A895-A66D882794CB}" dt="2022-06-03T18:56:59.809" v="34" actId="1076"/>
          <ac:picMkLst>
            <pc:docMk/>
            <pc:sldMk cId="2714767393" sldId="312"/>
            <ac:picMk id="6" creationId="{73021CB9-7CF3-42FC-AAA8-2807D87AC964}"/>
          </ac:picMkLst>
        </pc:picChg>
      </pc:sldChg>
      <pc:sldChg chg="modSp mod">
        <pc:chgData name="Whalen, Miranda" userId="ad05370e-002d-4601-bb48-7d289aa6ebf8" providerId="ADAL" clId="{9EADFCD4-1336-4339-A895-A66D882794CB}" dt="2022-06-03T18:56:35.152" v="29" actId="1076"/>
        <pc:sldMkLst>
          <pc:docMk/>
          <pc:sldMk cId="2352277432" sldId="314"/>
        </pc:sldMkLst>
        <pc:spChg chg="mod">
          <ac:chgData name="Whalen, Miranda" userId="ad05370e-002d-4601-bb48-7d289aa6ebf8" providerId="ADAL" clId="{9EADFCD4-1336-4339-A895-A66D882794CB}" dt="2022-06-03T18:40:41.551" v="20" actId="962"/>
          <ac:spMkLst>
            <pc:docMk/>
            <pc:sldMk cId="2352277432" sldId="314"/>
            <ac:spMk id="5" creationId="{00000000-0000-0000-0000-000000000000}"/>
          </ac:spMkLst>
        </pc:spChg>
        <pc:picChg chg="mod">
          <ac:chgData name="Whalen, Miranda" userId="ad05370e-002d-4601-bb48-7d289aa6ebf8" providerId="ADAL" clId="{9EADFCD4-1336-4339-A895-A66D882794CB}" dt="2022-06-03T18:56:35.152" v="29" actId="1076"/>
          <ac:picMkLst>
            <pc:docMk/>
            <pc:sldMk cId="2352277432" sldId="314"/>
            <ac:picMk id="8" creationId="{EF4DC938-7A4A-4532-B43C-C782CDBB1F82}"/>
          </ac:picMkLst>
        </pc:picChg>
      </pc:sldChg>
      <pc:sldChg chg="modSp mod">
        <pc:chgData name="Whalen, Miranda" userId="ad05370e-002d-4601-bb48-7d289aa6ebf8" providerId="ADAL" clId="{9EADFCD4-1336-4339-A895-A66D882794CB}" dt="2022-06-03T18:57:03.457" v="35" actId="1076"/>
        <pc:sldMkLst>
          <pc:docMk/>
          <pc:sldMk cId="2756574495" sldId="315"/>
        </pc:sldMkLst>
        <pc:spChg chg="mod">
          <ac:chgData name="Whalen, Miranda" userId="ad05370e-002d-4601-bb48-7d289aa6ebf8" providerId="ADAL" clId="{9EADFCD4-1336-4339-A895-A66D882794CB}" dt="2022-06-03T18:36:55.800" v="7" actId="962"/>
          <ac:spMkLst>
            <pc:docMk/>
            <pc:sldMk cId="2756574495" sldId="315"/>
            <ac:spMk id="2" creationId="{00000000-0000-0000-0000-000000000000}"/>
          </ac:spMkLst>
        </pc:spChg>
        <pc:spChg chg="mod">
          <ac:chgData name="Whalen, Miranda" userId="ad05370e-002d-4601-bb48-7d289aa6ebf8" providerId="ADAL" clId="{9EADFCD4-1336-4339-A895-A66D882794CB}" dt="2022-06-03T18:36:46.246" v="5" actId="962"/>
          <ac:spMkLst>
            <pc:docMk/>
            <pc:sldMk cId="2756574495" sldId="315"/>
            <ac:spMk id="3" creationId="{00000000-0000-0000-0000-000000000000}"/>
          </ac:spMkLst>
        </pc:spChg>
        <pc:spChg chg="mod">
          <ac:chgData name="Whalen, Miranda" userId="ad05370e-002d-4601-bb48-7d289aa6ebf8" providerId="ADAL" clId="{9EADFCD4-1336-4339-A895-A66D882794CB}" dt="2022-06-03T18:36:21.714" v="3" actId="962"/>
          <ac:spMkLst>
            <pc:docMk/>
            <pc:sldMk cId="2756574495" sldId="315"/>
            <ac:spMk id="4" creationId="{00000000-0000-0000-0000-000000000000}"/>
          </ac:spMkLst>
        </pc:spChg>
        <pc:spChg chg="mod">
          <ac:chgData name="Whalen, Miranda" userId="ad05370e-002d-4601-bb48-7d289aa6ebf8" providerId="ADAL" clId="{9EADFCD4-1336-4339-A895-A66D882794CB}" dt="2022-06-03T18:36:52.125" v="6" actId="962"/>
          <ac:spMkLst>
            <pc:docMk/>
            <pc:sldMk cId="2756574495" sldId="315"/>
            <ac:spMk id="5" creationId="{00000000-0000-0000-0000-000000000000}"/>
          </ac:spMkLst>
        </pc:spChg>
        <pc:picChg chg="mod">
          <ac:chgData name="Whalen, Miranda" userId="ad05370e-002d-4601-bb48-7d289aa6ebf8" providerId="ADAL" clId="{9EADFCD4-1336-4339-A895-A66D882794CB}" dt="2022-06-03T18:57:03.457" v="35" actId="1076"/>
          <ac:picMkLst>
            <pc:docMk/>
            <pc:sldMk cId="2756574495" sldId="315"/>
            <ac:picMk id="7" creationId="{5C7A768D-3C8D-4FDC-9B34-F7938F23AE66}"/>
          </ac:picMkLst>
        </pc:picChg>
      </pc:sldChg>
      <pc:sldChg chg="modSp mod">
        <pc:chgData name="Whalen, Miranda" userId="ad05370e-002d-4601-bb48-7d289aa6ebf8" providerId="ADAL" clId="{9EADFCD4-1336-4339-A895-A66D882794CB}" dt="2022-06-03T18:56:25.448" v="27" actId="1076"/>
        <pc:sldMkLst>
          <pc:docMk/>
          <pc:sldMk cId="1216379194" sldId="320"/>
        </pc:sldMkLst>
        <pc:picChg chg="mod">
          <ac:chgData name="Whalen, Miranda" userId="ad05370e-002d-4601-bb48-7d289aa6ebf8" providerId="ADAL" clId="{9EADFCD4-1336-4339-A895-A66D882794CB}" dt="2022-06-03T18:56:25.448" v="27" actId="1076"/>
          <ac:picMkLst>
            <pc:docMk/>
            <pc:sldMk cId="1216379194" sldId="320"/>
            <ac:picMk id="7" creationId="{9893CC3C-0B49-4A0E-AB3E-F32F6F60F7A2}"/>
          </ac:picMkLst>
        </pc:picChg>
      </pc:sldChg>
      <pc:sldChg chg="modSp mod">
        <pc:chgData name="Whalen, Miranda" userId="ad05370e-002d-4601-bb48-7d289aa6ebf8" providerId="ADAL" clId="{9EADFCD4-1336-4339-A895-A66D882794CB}" dt="2022-06-03T18:55:51.313" v="26" actId="1076"/>
        <pc:sldMkLst>
          <pc:docMk/>
          <pc:sldMk cId="3126241405" sldId="321"/>
        </pc:sldMkLst>
        <pc:picChg chg="mod">
          <ac:chgData name="Whalen, Miranda" userId="ad05370e-002d-4601-bb48-7d289aa6ebf8" providerId="ADAL" clId="{9EADFCD4-1336-4339-A895-A66D882794CB}" dt="2022-06-03T18:55:51.313" v="26" actId="1076"/>
          <ac:picMkLst>
            <pc:docMk/>
            <pc:sldMk cId="3126241405" sldId="321"/>
            <ac:picMk id="6" creationId="{4C0270B2-F3AA-44E4-B320-2A2ED2D48462}"/>
          </ac:picMkLst>
        </pc:picChg>
      </pc:sldChg>
      <pc:sldChg chg="modSp mod">
        <pc:chgData name="Whalen, Miranda" userId="ad05370e-002d-4601-bb48-7d289aa6ebf8" providerId="ADAL" clId="{9EADFCD4-1336-4339-A895-A66D882794CB}" dt="2022-06-03T18:56:56.289" v="33" actId="1076"/>
        <pc:sldMkLst>
          <pc:docMk/>
          <pc:sldMk cId="1680136236" sldId="325"/>
        </pc:sldMkLst>
        <pc:picChg chg="mod">
          <ac:chgData name="Whalen, Miranda" userId="ad05370e-002d-4601-bb48-7d289aa6ebf8" providerId="ADAL" clId="{9EADFCD4-1336-4339-A895-A66D882794CB}" dt="2022-06-03T18:56:56.289" v="33" actId="1076"/>
          <ac:picMkLst>
            <pc:docMk/>
            <pc:sldMk cId="1680136236" sldId="325"/>
            <ac:picMk id="6" creationId="{9730774E-BE66-4B47-98DC-A0CA32E5D303}"/>
          </ac:picMkLst>
        </pc:picChg>
      </pc:sldChg>
      <pc:sldChg chg="modSp mod">
        <pc:chgData name="Whalen, Miranda" userId="ad05370e-002d-4601-bb48-7d289aa6ebf8" providerId="ADAL" clId="{9EADFCD4-1336-4339-A895-A66D882794CB}" dt="2022-06-03T18:56:47.426" v="32" actId="1076"/>
        <pc:sldMkLst>
          <pc:docMk/>
          <pc:sldMk cId="3104626208" sldId="326"/>
        </pc:sldMkLst>
        <pc:picChg chg="mod">
          <ac:chgData name="Whalen, Miranda" userId="ad05370e-002d-4601-bb48-7d289aa6ebf8" providerId="ADAL" clId="{9EADFCD4-1336-4339-A895-A66D882794CB}" dt="2022-06-03T18:56:47.426" v="32" actId="1076"/>
          <ac:picMkLst>
            <pc:docMk/>
            <pc:sldMk cId="3104626208" sldId="326"/>
            <ac:picMk id="7" creationId="{FE2B7D46-231B-496D-9409-4BC98F47FECD}"/>
          </ac:picMkLst>
        </pc:picChg>
      </pc:sldChg>
      <pc:sldChg chg="modSp mod">
        <pc:chgData name="Whalen, Miranda" userId="ad05370e-002d-4601-bb48-7d289aa6ebf8" providerId="ADAL" clId="{9EADFCD4-1336-4339-A895-A66D882794CB}" dt="2022-06-03T18:56:38.856" v="30" actId="1076"/>
        <pc:sldMkLst>
          <pc:docMk/>
          <pc:sldMk cId="1253593991" sldId="327"/>
        </pc:sldMkLst>
        <pc:picChg chg="mod">
          <ac:chgData name="Whalen, Miranda" userId="ad05370e-002d-4601-bb48-7d289aa6ebf8" providerId="ADAL" clId="{9EADFCD4-1336-4339-A895-A66D882794CB}" dt="2022-06-03T18:56:38.856" v="30" actId="1076"/>
          <ac:picMkLst>
            <pc:docMk/>
            <pc:sldMk cId="1253593991" sldId="327"/>
            <ac:picMk id="8" creationId="{C79A4A71-FACA-4E76-99DC-BCA0CD69D057}"/>
          </ac:picMkLst>
        </pc:picChg>
      </pc:sldChg>
      <pc:sldChg chg="modSp mod">
        <pc:chgData name="Whalen, Miranda" userId="ad05370e-002d-4601-bb48-7d289aa6ebf8" providerId="ADAL" clId="{9EADFCD4-1336-4339-A895-A66D882794CB}" dt="2022-06-03T18:56:43.305" v="31" actId="1076"/>
        <pc:sldMkLst>
          <pc:docMk/>
          <pc:sldMk cId="869154394" sldId="328"/>
        </pc:sldMkLst>
        <pc:picChg chg="mod">
          <ac:chgData name="Whalen, Miranda" userId="ad05370e-002d-4601-bb48-7d289aa6ebf8" providerId="ADAL" clId="{9EADFCD4-1336-4339-A895-A66D882794CB}" dt="2022-06-03T18:56:43.305" v="31" actId="1076"/>
          <ac:picMkLst>
            <pc:docMk/>
            <pc:sldMk cId="869154394" sldId="328"/>
            <ac:picMk id="8" creationId="{F7A76D4A-D01D-4DC1-9074-01EC6FD305DA}"/>
          </ac:picMkLst>
        </pc:picChg>
      </pc:sldChg>
      <pc:sldChg chg="modSp mod">
        <pc:chgData name="Whalen, Miranda" userId="ad05370e-002d-4601-bb48-7d289aa6ebf8" providerId="ADAL" clId="{9EADFCD4-1336-4339-A895-A66D882794CB}" dt="2022-06-03T18:57:07.569" v="36" actId="1076"/>
        <pc:sldMkLst>
          <pc:docMk/>
          <pc:sldMk cId="4293740786" sldId="329"/>
        </pc:sldMkLst>
        <pc:spChg chg="mod">
          <ac:chgData name="Whalen, Miranda" userId="ad05370e-002d-4601-bb48-7d289aa6ebf8" providerId="ADAL" clId="{9EADFCD4-1336-4339-A895-A66D882794CB}" dt="2022-06-03T18:37:38.259" v="12" actId="962"/>
          <ac:spMkLst>
            <pc:docMk/>
            <pc:sldMk cId="4293740786" sldId="329"/>
            <ac:spMk id="2" creationId="{00000000-0000-0000-0000-000000000000}"/>
          </ac:spMkLst>
        </pc:spChg>
        <pc:spChg chg="mod">
          <ac:chgData name="Whalen, Miranda" userId="ad05370e-002d-4601-bb48-7d289aa6ebf8" providerId="ADAL" clId="{9EADFCD4-1336-4339-A895-A66D882794CB}" dt="2022-06-03T18:37:28.795" v="10" actId="962"/>
          <ac:spMkLst>
            <pc:docMk/>
            <pc:sldMk cId="4293740786" sldId="329"/>
            <ac:spMk id="3" creationId="{00000000-0000-0000-0000-000000000000}"/>
          </ac:spMkLst>
        </pc:spChg>
        <pc:spChg chg="mod">
          <ac:chgData name="Whalen, Miranda" userId="ad05370e-002d-4601-bb48-7d289aa6ebf8" providerId="ADAL" clId="{9EADFCD4-1336-4339-A895-A66D882794CB}" dt="2022-06-03T18:37:13.234" v="8" actId="962"/>
          <ac:spMkLst>
            <pc:docMk/>
            <pc:sldMk cId="4293740786" sldId="329"/>
            <ac:spMk id="4" creationId="{00000000-0000-0000-0000-000000000000}"/>
          </ac:spMkLst>
        </pc:spChg>
        <pc:spChg chg="mod">
          <ac:chgData name="Whalen, Miranda" userId="ad05370e-002d-4601-bb48-7d289aa6ebf8" providerId="ADAL" clId="{9EADFCD4-1336-4339-A895-A66D882794CB}" dt="2022-06-03T18:37:34.997" v="11" actId="962"/>
          <ac:spMkLst>
            <pc:docMk/>
            <pc:sldMk cId="4293740786" sldId="329"/>
            <ac:spMk id="5" creationId="{00000000-0000-0000-0000-000000000000}"/>
          </ac:spMkLst>
        </pc:spChg>
        <pc:picChg chg="mod">
          <ac:chgData name="Whalen, Miranda" userId="ad05370e-002d-4601-bb48-7d289aa6ebf8" providerId="ADAL" clId="{9EADFCD4-1336-4339-A895-A66D882794CB}" dt="2022-06-03T18:57:07.569" v="36" actId="1076"/>
          <ac:picMkLst>
            <pc:docMk/>
            <pc:sldMk cId="4293740786" sldId="329"/>
            <ac:picMk id="6" creationId="{6F722DEC-B039-406D-A23A-3AAAC124A43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6CFD76A7-59D2-4195-9B1D-AAD6D9FF6802}" type="datetimeFigureOut">
              <a:rPr lang="en-US" smtClean="0"/>
              <a:t>6/13/2022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22054341-5499-4B96-92EC-FB30E8B82AB4}" type="slidenum">
              <a:rPr lang="en-US" smtClean="0"/>
              <a:t>‹#›</a:t>
            </a:fld>
            <a:endParaRPr lang="en-US"/>
          </a:p>
        </p:txBody>
      </p:sp>
    </p:spTree>
    <p:extLst>
      <p:ext uri="{BB962C8B-B14F-4D97-AF65-F5344CB8AC3E}">
        <p14:creationId xmlns:p14="http://schemas.microsoft.com/office/powerpoint/2010/main" val="3382919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6C925246-0DF8-42B4-8844-7CB090C4107A}" type="datetimeFigureOut">
              <a:rPr lang="en-US" smtClean="0"/>
              <a:t>6/13/2022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9910F91F-2413-4B17-A2A4-E081FA6F39B7}" type="slidenum">
              <a:rPr lang="en-US" smtClean="0"/>
              <a:t>‹#›</a:t>
            </a:fld>
            <a:endParaRPr lang="en-US" dirty="0"/>
          </a:p>
        </p:txBody>
      </p:sp>
    </p:spTree>
    <p:extLst>
      <p:ext uri="{BB962C8B-B14F-4D97-AF65-F5344CB8AC3E}">
        <p14:creationId xmlns:p14="http://schemas.microsoft.com/office/powerpoint/2010/main" val="2699337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cs typeface="Times New Roman" panose="02020603050405020304" pitchFamily="18" charset="0"/>
              </a:rPr>
              <a:t>This training provides an overview of</a:t>
            </a:r>
            <a:r>
              <a:rPr lang="en-US" sz="1200" baseline="0" dirty="0">
                <a:effectLst/>
                <a:latin typeface="Times New Roman" panose="02020603050405020304" pitchFamily="18" charset="0"/>
                <a:cs typeface="Times New Roman" panose="02020603050405020304" pitchFamily="18" charset="0"/>
              </a:rPr>
              <a:t>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Requests for Exceptions.</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 June 4, 2021, the Department entered into a Settlement Agreement with the U.S. Department of Justice. In that Settlement Agreement, the Department agreed to adopt a rule that established an exceptions process, and that was achieved on </a:t>
            </a:r>
            <a:r>
              <a:rPr lang="en-US" b="0" i="0" dirty="0">
                <a:solidFill>
                  <a:srgbClr val="141414"/>
                </a:solidFill>
                <a:effectLst/>
                <a:latin typeface="Times New Roman" panose="02020603050405020304" pitchFamily="18" charset="0"/>
                <a:cs typeface="Times New Roman" panose="02020603050405020304" pitchFamily="18" charset="0"/>
              </a:rPr>
              <a:t>May 22, 2022. </a:t>
            </a:r>
            <a:r>
              <a:rPr lang="en-US" sz="1200" dirty="0">
                <a:effectLst/>
                <a:latin typeface="Times New Roman" panose="02020603050405020304" pitchFamily="18" charset="0"/>
                <a:ea typeface="Calibri" panose="020F0502020204030204" pitchFamily="34" charset="0"/>
              </a:rPr>
              <a:t>The purpose of the Request for Exceptions process is for Members to receive adequate and appropriate services and supports. Those services and supports should be in the most integrated setting appropriate for the Members’ needs, consistent with Title II of the ADA as well as Section 21 health and safety requirements.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41414"/>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rgbClr val="141414"/>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Requests for Exceptions can be found at Ch. II, Section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21.14</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of the MaineCare Benefits Manual.</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This training is primarily intended for case managers that support Section 21 members, as the need for services and the right amount of those services is </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determined through assessment of functional need in a conflict-free manner. However, Section 21 waiver providers may also find this training useful for general knowledge, as they support members with approved exceptions. </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10F91F-2413-4B17-A2A4-E081FA6F39B7}" type="slidenum">
              <a:rPr lang="en-US" smtClean="0"/>
              <a:t>1</a:t>
            </a:fld>
            <a:endParaRPr lang="en-US" dirty="0"/>
          </a:p>
        </p:txBody>
      </p:sp>
    </p:spTree>
    <p:extLst>
      <p:ext uri="{BB962C8B-B14F-4D97-AF65-F5344CB8AC3E}">
        <p14:creationId xmlns:p14="http://schemas.microsoft.com/office/powerpoint/2010/main" val="249656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rPr>
              <a:t>It’s important to know that separate rights and protections are still available after submitting a Request for Exceptions, such as the right to an administrative hearing on an appeal, the right to file a grievance, and the right to make a complaint.</a:t>
            </a:r>
            <a:endParaRPr lang="en-US" dirty="0"/>
          </a:p>
        </p:txBody>
      </p:sp>
      <p:sp>
        <p:nvSpPr>
          <p:cNvPr id="4" name="Slide Number Placeholder 3"/>
          <p:cNvSpPr>
            <a:spLocks noGrp="1"/>
          </p:cNvSpPr>
          <p:nvPr>
            <p:ph type="sldNum" sz="quarter" idx="5"/>
          </p:nvPr>
        </p:nvSpPr>
        <p:spPr/>
        <p:txBody>
          <a:bodyPr/>
          <a:lstStyle/>
          <a:p>
            <a:fld id="{9910F91F-2413-4B17-A2A4-E081FA6F39B7}" type="slidenum">
              <a:rPr lang="en-US" smtClean="0"/>
              <a:t>10</a:t>
            </a:fld>
            <a:endParaRPr lang="en-US" dirty="0"/>
          </a:p>
        </p:txBody>
      </p:sp>
    </p:spTree>
    <p:extLst>
      <p:ext uri="{BB962C8B-B14F-4D97-AF65-F5344CB8AC3E}">
        <p14:creationId xmlns:p14="http://schemas.microsoft.com/office/powerpoint/2010/main" val="183105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review timeline is for Members with a funded offer for Section 21 or already receiving Section 21 services. Confirmation of receipt will happen within 5 business days. If additional information is requested, it is due within 10 business days. And finally, within 60 days of receipt of all materials, a decision will be issued in writing. </a:t>
            </a:r>
          </a:p>
        </p:txBody>
      </p:sp>
      <p:sp>
        <p:nvSpPr>
          <p:cNvPr id="4" name="Slide Number Placeholder 3"/>
          <p:cNvSpPr>
            <a:spLocks noGrp="1"/>
          </p:cNvSpPr>
          <p:nvPr>
            <p:ph type="sldNum" sz="quarter" idx="5"/>
          </p:nvPr>
        </p:nvSpPr>
        <p:spPr/>
        <p:txBody>
          <a:bodyPr/>
          <a:lstStyle/>
          <a:p>
            <a:fld id="{9910F91F-2413-4B17-A2A4-E081FA6F39B7}" type="slidenum">
              <a:rPr lang="en-US" smtClean="0"/>
              <a:t>11</a:t>
            </a:fld>
            <a:endParaRPr lang="en-US" dirty="0"/>
          </a:p>
        </p:txBody>
      </p:sp>
    </p:spTree>
    <p:extLst>
      <p:ext uri="{BB962C8B-B14F-4D97-AF65-F5344CB8AC3E}">
        <p14:creationId xmlns:p14="http://schemas.microsoft.com/office/powerpoint/2010/main" val="26025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written Decision will include many elements. The Department will document the information received, the Decision, and the reason for the Decision. The Request for Exception can be granted, granted in part, or denied. If granted or granted in part, the Department will explain parameters further, including the duration of the Exception. Of course, Members may also appeal Decisions, and that information will also be included in the written Decision. </a:t>
            </a:r>
          </a:p>
        </p:txBody>
      </p:sp>
      <p:sp>
        <p:nvSpPr>
          <p:cNvPr id="4" name="Slide Number Placeholder 3"/>
          <p:cNvSpPr>
            <a:spLocks noGrp="1"/>
          </p:cNvSpPr>
          <p:nvPr>
            <p:ph type="sldNum" sz="quarter" idx="5"/>
          </p:nvPr>
        </p:nvSpPr>
        <p:spPr/>
        <p:txBody>
          <a:bodyPr/>
          <a:lstStyle/>
          <a:p>
            <a:fld id="{9910F91F-2413-4B17-A2A4-E081FA6F39B7}" type="slidenum">
              <a:rPr lang="en-US" smtClean="0"/>
              <a:t>12</a:t>
            </a:fld>
            <a:endParaRPr lang="en-US" dirty="0"/>
          </a:p>
        </p:txBody>
      </p:sp>
    </p:spTree>
    <p:extLst>
      <p:ext uri="{BB962C8B-B14F-4D97-AF65-F5344CB8AC3E}">
        <p14:creationId xmlns:p14="http://schemas.microsoft.com/office/powerpoint/2010/main" val="423517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the approved Exception and duration in the Member’s Person-Centered Plan. If an Exception is still needed as the expiration approaches, please also submit a request to renew at least 60 days prior. </a:t>
            </a:r>
          </a:p>
        </p:txBody>
      </p:sp>
      <p:sp>
        <p:nvSpPr>
          <p:cNvPr id="4" name="Slide Number Placeholder 3"/>
          <p:cNvSpPr>
            <a:spLocks noGrp="1"/>
          </p:cNvSpPr>
          <p:nvPr>
            <p:ph type="sldNum" sz="quarter" idx="5"/>
          </p:nvPr>
        </p:nvSpPr>
        <p:spPr/>
        <p:txBody>
          <a:bodyPr/>
          <a:lstStyle/>
          <a:p>
            <a:fld id="{9910F91F-2413-4B17-A2A4-E081FA6F39B7}" type="slidenum">
              <a:rPr lang="en-US" smtClean="0"/>
              <a:t>13</a:t>
            </a:fld>
            <a:endParaRPr lang="en-US" dirty="0"/>
          </a:p>
        </p:txBody>
      </p:sp>
    </p:spTree>
    <p:extLst>
      <p:ext uri="{BB962C8B-B14F-4D97-AF65-F5344CB8AC3E}">
        <p14:creationId xmlns:p14="http://schemas.microsoft.com/office/powerpoint/2010/main" val="1176682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close, I want to note several key resources and where to submit questions. Please also feel free to submit feedback on this presentation to the email address noted, so the Department can make any necessary changes or additional information available. Thank you very much for your time reviewing this presentation, and I hope that you have found it helpful. </a:t>
            </a:r>
          </a:p>
        </p:txBody>
      </p:sp>
      <p:sp>
        <p:nvSpPr>
          <p:cNvPr id="4" name="Slide Number Placeholder 3"/>
          <p:cNvSpPr>
            <a:spLocks noGrp="1"/>
          </p:cNvSpPr>
          <p:nvPr>
            <p:ph type="sldNum" sz="quarter" idx="10"/>
          </p:nvPr>
        </p:nvSpPr>
        <p:spPr/>
        <p:txBody>
          <a:bodyPr/>
          <a:lstStyle/>
          <a:p>
            <a:fld id="{C8A9F27D-83D8-4CE4-B3BD-A4581E189851}" type="slidenum">
              <a:rPr lang="en-US" smtClean="0"/>
              <a:t>14</a:t>
            </a:fld>
            <a:endParaRPr lang="en-US" dirty="0"/>
          </a:p>
        </p:txBody>
      </p:sp>
    </p:spTree>
    <p:extLst>
      <p:ext uri="{BB962C8B-B14F-4D97-AF65-F5344CB8AC3E}">
        <p14:creationId xmlns:p14="http://schemas.microsoft.com/office/powerpoint/2010/main" val="426030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agenda for this training includes ten topics. To begin, I want to ensure that those receiving this training understand the overarching needs that should be established in a request. Next, it’s essential to highlight that only specific types of Exceptions are available, and I will provide some examples. I will then explain some practical elements, including who may submit a request, what the form looks like, how to submit a request, separate rights maintained, and what to expect in terms of Department review timeline. Finally, I will share information about decisions and appeals, duration of Exceptions and re-assessment, and where you can submit questions and find useful resources. </a:t>
            </a:r>
          </a:p>
        </p:txBody>
      </p:sp>
      <p:sp>
        <p:nvSpPr>
          <p:cNvPr id="4" name="Slide Number Placeholder 3"/>
          <p:cNvSpPr>
            <a:spLocks noGrp="1"/>
          </p:cNvSpPr>
          <p:nvPr>
            <p:ph type="sldNum" sz="quarter" idx="5"/>
          </p:nvPr>
        </p:nvSpPr>
        <p:spPr/>
        <p:txBody>
          <a:bodyPr/>
          <a:lstStyle/>
          <a:p>
            <a:fld id="{9910F91F-2413-4B17-A2A4-E081FA6F39B7}" type="slidenum">
              <a:rPr lang="en-US" smtClean="0"/>
              <a:t>2</a:t>
            </a:fld>
            <a:endParaRPr lang="en-US" dirty="0"/>
          </a:p>
        </p:txBody>
      </p:sp>
    </p:spTree>
    <p:extLst>
      <p:ext uri="{BB962C8B-B14F-4D97-AF65-F5344CB8AC3E}">
        <p14:creationId xmlns:p14="http://schemas.microsoft.com/office/powerpoint/2010/main" val="68141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There are some overarching needs that should be established through a Request for Exceptions. While I have not yet addressed the form for making the Request for Exceptions, please know that the Form will directly ask about these needs- so it won’t be possible to forget to address them. Requests for Exceptions should clearly indicate that the Exception is needed to ensure that a Member has adequate and appropriate services in the most integrated setting appropriate. Additionally, the Request for Exceptions should show that the Member needs the Exception to avoid the risk of segregation in an institution and that natural supports are not available to meet their needs. </a:t>
            </a:r>
          </a:p>
        </p:txBody>
      </p:sp>
      <p:sp>
        <p:nvSpPr>
          <p:cNvPr id="4" name="Slide Number Placeholder 3"/>
          <p:cNvSpPr>
            <a:spLocks noGrp="1"/>
          </p:cNvSpPr>
          <p:nvPr>
            <p:ph type="sldNum" sz="quarter" idx="5"/>
          </p:nvPr>
        </p:nvSpPr>
        <p:spPr/>
        <p:txBody>
          <a:bodyPr/>
          <a:lstStyle/>
          <a:p>
            <a:fld id="{9910F91F-2413-4B17-A2A4-E081FA6F39B7}" type="slidenum">
              <a:rPr lang="en-US" smtClean="0"/>
              <a:t>3</a:t>
            </a:fld>
            <a:endParaRPr lang="en-US" dirty="0"/>
          </a:p>
        </p:txBody>
      </p:sp>
    </p:spTree>
    <p:extLst>
      <p:ext uri="{BB962C8B-B14F-4D97-AF65-F5344CB8AC3E}">
        <p14:creationId xmlns:p14="http://schemas.microsoft.com/office/powerpoint/2010/main" val="2365064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This slide is quite important, so I will pause here a little longer. As I mentioned when discussing the agenda, only specific types of Exceptions are available. Exceptions are available when someone needs more of a Section 21 service than permitted in MaineCare rule. Those Section 21 limits relate to either money or units. So for example, Assistive Technology- Devices has a monetary cap of $6,296.40 per year. And Home Support- Quarter Hour has a limit of 84 hours (336 quarter hour units) per week. A person could request an Exception if they needed AT Devices that cost more than $6,296.40 over the course of the year, and a person could also request an Exception if they needed more than 84 hours per week of Home Support- Quarter Hour. </a:t>
            </a:r>
          </a:p>
          <a:p>
            <a:endParaRPr lang="en-US" b="1" dirty="0">
              <a:latin typeface="Times New Roman" panose="02020603050405020304" pitchFamily="18" charset="0"/>
              <a:cs typeface="Times New Roman" panose="02020603050405020304" pitchFamily="18" charset="0"/>
            </a:endParaRPr>
          </a:p>
          <a:p>
            <a:r>
              <a:rPr lang="en-US" b="0" dirty="0">
                <a:latin typeface="Times New Roman" panose="02020603050405020304" pitchFamily="18" charset="0"/>
                <a:cs typeface="Times New Roman" panose="02020603050405020304" pitchFamily="18" charset="0"/>
              </a:rPr>
              <a:t>If you have questions about the full list of services covered in Section 21 and their limits, I have included the link to the </a:t>
            </a:r>
            <a:r>
              <a:rPr lang="en-US" b="0" i="0" dirty="0">
                <a:solidFill>
                  <a:srgbClr val="000000"/>
                </a:solidFill>
                <a:effectLst/>
                <a:latin typeface="Times New Roman" panose="02020603050405020304" pitchFamily="18" charset="0"/>
                <a:cs typeface="Times New Roman" panose="02020603050405020304" pitchFamily="18" charset="0"/>
              </a:rPr>
              <a:t>Secretary of State’s webpage where the MaineCare Benefits Manual can be found. Ch. II, Section 21.05 and Ch. II, Section 21.07 are where you can find covered services and limits.</a:t>
            </a: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10F91F-2413-4B17-A2A4-E081FA6F39B7}" type="slidenum">
              <a:rPr lang="en-US" smtClean="0"/>
              <a:t>4</a:t>
            </a:fld>
            <a:endParaRPr lang="en-US" dirty="0"/>
          </a:p>
        </p:txBody>
      </p:sp>
    </p:spTree>
    <p:extLst>
      <p:ext uri="{BB962C8B-B14F-4D97-AF65-F5344CB8AC3E}">
        <p14:creationId xmlns:p14="http://schemas.microsoft.com/office/powerpoint/2010/main" val="3137265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Request for Exceptions can be submitted by a Member applying to receive Section 21 or Members that currently have access to Section 21. Members that currently have access to Section 21 include people that have received a funded offer for Section 21 as well as those classified to Section 21 and receiving services. A Member could submit a Request for Exceptions directly, or it could be submitted by their Representative or Case Manager. I do want to note that if a Member applying to receive Section 21 services submits a Request for Exceptions, the Request cannot be considered until a funded offer is extended.</a:t>
            </a:r>
          </a:p>
        </p:txBody>
      </p:sp>
      <p:sp>
        <p:nvSpPr>
          <p:cNvPr id="4" name="Slide Number Placeholder 3"/>
          <p:cNvSpPr>
            <a:spLocks noGrp="1"/>
          </p:cNvSpPr>
          <p:nvPr>
            <p:ph type="sldNum" sz="quarter" idx="5"/>
          </p:nvPr>
        </p:nvSpPr>
        <p:spPr/>
        <p:txBody>
          <a:bodyPr/>
          <a:lstStyle/>
          <a:p>
            <a:fld id="{9910F91F-2413-4B17-A2A4-E081FA6F39B7}" type="slidenum">
              <a:rPr lang="en-US" smtClean="0"/>
              <a:t>5</a:t>
            </a:fld>
            <a:endParaRPr lang="en-US" dirty="0"/>
          </a:p>
        </p:txBody>
      </p:sp>
    </p:spTree>
    <p:extLst>
      <p:ext uri="{BB962C8B-B14F-4D97-AF65-F5344CB8AC3E}">
        <p14:creationId xmlns:p14="http://schemas.microsoft.com/office/powerpoint/2010/main" val="1866657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delve into the content of the Request for Exceptions Form. All Requests for Exceptions must be made in writing, using the form developed by the Department. In this presentation, you will see the content of the form, so the text can be as large as possible. The form itself is linked at the end of this presentation. The form begins by asking some basic information about who is submitting the form and how the Department can communicate with them. There are 12 substantive questions, and here I will address the first four. To begin, we ask some basic information about the Exception requested. What service does it relate to? What specific part of the MaineCare Benefits Manual, Ch. II, Section 21 or Ch. III, Section 21 relates to the Exception? What exactly is needed- what level of service would result? And finally, how long would the proposed Exception last? As you can see, some examples are included. From these examples, you can see that Home Support- Quarter Hour is the service relevant to this request. The MBM policy identified is Ch. II, Section 21.07-17, which limits Home Support- Quarter Hour to 84 hours (336 quarter hour units) per week. The fictional request indicates needing more Home Support- Quarter Hour; specifically, 98 hours per week, until the end of April. </a:t>
            </a:r>
          </a:p>
        </p:txBody>
      </p:sp>
      <p:sp>
        <p:nvSpPr>
          <p:cNvPr id="4" name="Slide Number Placeholder 3"/>
          <p:cNvSpPr>
            <a:spLocks noGrp="1"/>
          </p:cNvSpPr>
          <p:nvPr>
            <p:ph type="sldNum" sz="quarter" idx="5"/>
          </p:nvPr>
        </p:nvSpPr>
        <p:spPr/>
        <p:txBody>
          <a:bodyPr/>
          <a:lstStyle/>
          <a:p>
            <a:fld id="{9910F91F-2413-4B17-A2A4-E081FA6F39B7}" type="slidenum">
              <a:rPr lang="en-US" smtClean="0"/>
              <a:t>6</a:t>
            </a:fld>
            <a:endParaRPr lang="en-US" dirty="0"/>
          </a:p>
        </p:txBody>
      </p:sp>
    </p:spTree>
    <p:extLst>
      <p:ext uri="{BB962C8B-B14F-4D97-AF65-F5344CB8AC3E}">
        <p14:creationId xmlns:p14="http://schemas.microsoft.com/office/powerpoint/2010/main" val="116942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portions of the Request for Exceptions Form have clarified the type of Exception needed. The questions on the Form then proceed to ask about any relevant history regarding the need. Have there been previous actions or communication? Has the Department denied a similar Request for Exception or ADA Reasonable Modification Request- and if so, what new information is available now? Following those questions, the Form asks for any relevant facts, as well as whether the Department should communicate with anyone else that has information about this need. If that is desired, please ensure that signed releases, using the Department’s release form, are attached. </a:t>
            </a:r>
          </a:p>
        </p:txBody>
      </p:sp>
      <p:sp>
        <p:nvSpPr>
          <p:cNvPr id="4" name="Slide Number Placeholder 3"/>
          <p:cNvSpPr>
            <a:spLocks noGrp="1"/>
          </p:cNvSpPr>
          <p:nvPr>
            <p:ph type="sldNum" sz="quarter" idx="5"/>
          </p:nvPr>
        </p:nvSpPr>
        <p:spPr/>
        <p:txBody>
          <a:bodyPr/>
          <a:lstStyle/>
          <a:p>
            <a:fld id="{9910F91F-2413-4B17-A2A4-E081FA6F39B7}" type="slidenum">
              <a:rPr lang="en-US" smtClean="0"/>
              <a:t>7</a:t>
            </a:fld>
            <a:endParaRPr lang="en-US" dirty="0"/>
          </a:p>
        </p:txBody>
      </p:sp>
    </p:spTree>
    <p:extLst>
      <p:ext uri="{BB962C8B-B14F-4D97-AF65-F5344CB8AC3E}">
        <p14:creationId xmlns:p14="http://schemas.microsoft.com/office/powerpoint/2010/main" val="3987927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few questions on the Request for Exceptions Form ask for some specific information about the requested Exception. All these questions relate to criteria impacting the Department’s decision, so it’s important to answer them as clearly and completely as possible.  </a:t>
            </a:r>
          </a:p>
        </p:txBody>
      </p:sp>
      <p:sp>
        <p:nvSpPr>
          <p:cNvPr id="4" name="Slide Number Placeholder 3"/>
          <p:cNvSpPr>
            <a:spLocks noGrp="1"/>
          </p:cNvSpPr>
          <p:nvPr>
            <p:ph type="sldNum" sz="quarter" idx="5"/>
          </p:nvPr>
        </p:nvSpPr>
        <p:spPr/>
        <p:txBody>
          <a:bodyPr/>
          <a:lstStyle/>
          <a:p>
            <a:fld id="{9910F91F-2413-4B17-A2A4-E081FA6F39B7}" type="slidenum">
              <a:rPr lang="en-US" smtClean="0"/>
              <a:t>8</a:t>
            </a:fld>
            <a:endParaRPr lang="en-US" dirty="0"/>
          </a:p>
        </p:txBody>
      </p:sp>
    </p:spTree>
    <p:extLst>
      <p:ext uri="{BB962C8B-B14F-4D97-AF65-F5344CB8AC3E}">
        <p14:creationId xmlns:p14="http://schemas.microsoft.com/office/powerpoint/2010/main" val="3311760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Requests for Exceptions Form, there is information regarding where to submit the form. Please note that not all forms are submitted to the same place; this varies depending on whether someone is applying for Section 21 or currently has access to Section 21. </a:t>
            </a:r>
          </a:p>
        </p:txBody>
      </p:sp>
      <p:sp>
        <p:nvSpPr>
          <p:cNvPr id="4" name="Slide Number Placeholder 3"/>
          <p:cNvSpPr>
            <a:spLocks noGrp="1"/>
          </p:cNvSpPr>
          <p:nvPr>
            <p:ph type="sldNum" sz="quarter" idx="5"/>
          </p:nvPr>
        </p:nvSpPr>
        <p:spPr/>
        <p:txBody>
          <a:bodyPr/>
          <a:lstStyle/>
          <a:p>
            <a:fld id="{9910F91F-2413-4B17-A2A4-E081FA6F39B7}" type="slidenum">
              <a:rPr lang="en-US" smtClean="0"/>
              <a:t>9</a:t>
            </a:fld>
            <a:endParaRPr lang="en-US" dirty="0"/>
          </a:p>
        </p:txBody>
      </p:sp>
    </p:spTree>
    <p:extLst>
      <p:ext uri="{BB962C8B-B14F-4D97-AF65-F5344CB8AC3E}">
        <p14:creationId xmlns:p14="http://schemas.microsoft.com/office/powerpoint/2010/main" val="472644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76FFC1-FA82-473D-B8AB-92B311C41072}" type="datetime1">
              <a:rPr lang="en-US" smtClean="0"/>
              <a:t>6/13/2022</a:t>
            </a:fld>
            <a:endParaRPr lang="en-US" dirty="0"/>
          </a:p>
        </p:txBody>
      </p:sp>
      <p:sp>
        <p:nvSpPr>
          <p:cNvPr id="5" name="Footer Placeholder 4"/>
          <p:cNvSpPr>
            <a:spLocks noGrp="1"/>
          </p:cNvSpPr>
          <p:nvPr>
            <p:ph type="ftr" sz="quarter" idx="11"/>
          </p:nvPr>
        </p:nvSpPr>
        <p:spPr/>
        <p:txBody>
          <a:bodyPr/>
          <a:lstStyle/>
          <a:p>
            <a:r>
              <a:rPr lang="en-US"/>
              <a:t>Maine Department of Health and Human Services</a:t>
            </a:r>
            <a:endParaRPr lang="en-US" dirty="0"/>
          </a:p>
        </p:txBody>
      </p:sp>
      <p:sp>
        <p:nvSpPr>
          <p:cNvPr id="6" name="Slide Number Placeholder 5"/>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134982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A8AD4-4484-4A3F-AE44-03C288D655DD}" type="datetime1">
              <a:rPr lang="en-US" smtClean="0"/>
              <a:t>6/13/2022</a:t>
            </a:fld>
            <a:endParaRPr lang="en-US" dirty="0"/>
          </a:p>
        </p:txBody>
      </p:sp>
      <p:sp>
        <p:nvSpPr>
          <p:cNvPr id="5" name="Footer Placeholder 4"/>
          <p:cNvSpPr>
            <a:spLocks noGrp="1"/>
          </p:cNvSpPr>
          <p:nvPr>
            <p:ph type="ftr" sz="quarter" idx="11"/>
          </p:nvPr>
        </p:nvSpPr>
        <p:spPr/>
        <p:txBody>
          <a:bodyPr/>
          <a:lstStyle/>
          <a:p>
            <a:r>
              <a:rPr lang="en-US"/>
              <a:t>Maine Department of Health and Human Services</a:t>
            </a:r>
            <a:endParaRPr lang="en-US" dirty="0"/>
          </a:p>
        </p:txBody>
      </p:sp>
      <p:sp>
        <p:nvSpPr>
          <p:cNvPr id="6" name="Slide Number Placeholder 5"/>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63074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8883C2-44DD-4B7D-B3DB-10305C261740}" type="datetime1">
              <a:rPr lang="en-US" smtClean="0"/>
              <a:t>6/13/2022</a:t>
            </a:fld>
            <a:endParaRPr lang="en-US" dirty="0"/>
          </a:p>
        </p:txBody>
      </p:sp>
      <p:sp>
        <p:nvSpPr>
          <p:cNvPr id="5" name="Footer Placeholder 4"/>
          <p:cNvSpPr>
            <a:spLocks noGrp="1"/>
          </p:cNvSpPr>
          <p:nvPr>
            <p:ph type="ftr" sz="quarter" idx="11"/>
          </p:nvPr>
        </p:nvSpPr>
        <p:spPr/>
        <p:txBody>
          <a:bodyPr/>
          <a:lstStyle/>
          <a:p>
            <a:r>
              <a:rPr lang="en-US"/>
              <a:t>Maine Department of Health and Human Services</a:t>
            </a:r>
            <a:endParaRPr lang="en-US" dirty="0"/>
          </a:p>
        </p:txBody>
      </p:sp>
      <p:sp>
        <p:nvSpPr>
          <p:cNvPr id="6" name="Slide Number Placeholder 5"/>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77428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3C7305-52F7-49BC-B3BF-7194D70178C1}" type="datetime1">
              <a:rPr lang="en-US" smtClean="0"/>
              <a:t>6/13/2022</a:t>
            </a:fld>
            <a:endParaRPr lang="en-US" dirty="0"/>
          </a:p>
        </p:txBody>
      </p:sp>
      <p:sp>
        <p:nvSpPr>
          <p:cNvPr id="5" name="Footer Placeholder 4"/>
          <p:cNvSpPr>
            <a:spLocks noGrp="1"/>
          </p:cNvSpPr>
          <p:nvPr>
            <p:ph type="ftr" sz="quarter" idx="11"/>
          </p:nvPr>
        </p:nvSpPr>
        <p:spPr/>
        <p:txBody>
          <a:bodyPr/>
          <a:lstStyle/>
          <a:p>
            <a:r>
              <a:rPr lang="en-US"/>
              <a:t>Maine Department of Health and Human Services</a:t>
            </a:r>
            <a:endParaRPr lang="en-US" dirty="0"/>
          </a:p>
        </p:txBody>
      </p:sp>
      <p:sp>
        <p:nvSpPr>
          <p:cNvPr id="6" name="Slide Number Placeholder 5"/>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256932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0E0B9-6FAF-403E-9F15-136A38E3D574}" type="datetime1">
              <a:rPr lang="en-US" smtClean="0"/>
              <a:t>6/13/2022</a:t>
            </a:fld>
            <a:endParaRPr lang="en-US" dirty="0"/>
          </a:p>
        </p:txBody>
      </p:sp>
      <p:sp>
        <p:nvSpPr>
          <p:cNvPr id="5" name="Footer Placeholder 4"/>
          <p:cNvSpPr>
            <a:spLocks noGrp="1"/>
          </p:cNvSpPr>
          <p:nvPr>
            <p:ph type="ftr" sz="quarter" idx="11"/>
          </p:nvPr>
        </p:nvSpPr>
        <p:spPr/>
        <p:txBody>
          <a:bodyPr/>
          <a:lstStyle/>
          <a:p>
            <a:r>
              <a:rPr lang="en-US"/>
              <a:t>Maine Department of Health and Human Services</a:t>
            </a:r>
            <a:endParaRPr lang="en-US" dirty="0"/>
          </a:p>
        </p:txBody>
      </p:sp>
      <p:sp>
        <p:nvSpPr>
          <p:cNvPr id="6" name="Slide Number Placeholder 5"/>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147511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E640BB-99B6-416B-88F7-D6870326FA0F}" type="datetime1">
              <a:rPr lang="en-US" smtClean="0"/>
              <a:t>6/13/2022</a:t>
            </a:fld>
            <a:endParaRPr lang="en-US" dirty="0"/>
          </a:p>
        </p:txBody>
      </p:sp>
      <p:sp>
        <p:nvSpPr>
          <p:cNvPr id="6" name="Footer Placeholder 5"/>
          <p:cNvSpPr>
            <a:spLocks noGrp="1"/>
          </p:cNvSpPr>
          <p:nvPr>
            <p:ph type="ftr" sz="quarter" idx="11"/>
          </p:nvPr>
        </p:nvSpPr>
        <p:spPr/>
        <p:txBody>
          <a:bodyPr/>
          <a:lstStyle/>
          <a:p>
            <a:r>
              <a:rPr lang="en-US"/>
              <a:t>Maine Department of Health and Human Services</a:t>
            </a:r>
            <a:endParaRPr lang="en-US" dirty="0"/>
          </a:p>
        </p:txBody>
      </p:sp>
      <p:sp>
        <p:nvSpPr>
          <p:cNvPr id="7" name="Slide Number Placeholder 6"/>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211707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40A053-4859-4DC6-A8DC-6431CC4CFD73}" type="datetime1">
              <a:rPr lang="en-US" smtClean="0"/>
              <a:t>6/13/2022</a:t>
            </a:fld>
            <a:endParaRPr lang="en-US" dirty="0"/>
          </a:p>
        </p:txBody>
      </p:sp>
      <p:sp>
        <p:nvSpPr>
          <p:cNvPr id="8" name="Footer Placeholder 7"/>
          <p:cNvSpPr>
            <a:spLocks noGrp="1"/>
          </p:cNvSpPr>
          <p:nvPr>
            <p:ph type="ftr" sz="quarter" idx="11"/>
          </p:nvPr>
        </p:nvSpPr>
        <p:spPr/>
        <p:txBody>
          <a:bodyPr/>
          <a:lstStyle/>
          <a:p>
            <a:r>
              <a:rPr lang="en-US"/>
              <a:t>Maine Department of Health and Human Services</a:t>
            </a:r>
            <a:endParaRPr lang="en-US" dirty="0"/>
          </a:p>
        </p:txBody>
      </p:sp>
      <p:sp>
        <p:nvSpPr>
          <p:cNvPr id="9" name="Slide Number Placeholder 8"/>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21328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6D6E0B-A923-4CE2-8E84-A05641F4546A}" type="datetime1">
              <a:rPr lang="en-US" smtClean="0"/>
              <a:t>6/13/2022</a:t>
            </a:fld>
            <a:endParaRPr lang="en-US" dirty="0"/>
          </a:p>
        </p:txBody>
      </p:sp>
      <p:sp>
        <p:nvSpPr>
          <p:cNvPr id="4" name="Footer Placeholder 3"/>
          <p:cNvSpPr>
            <a:spLocks noGrp="1"/>
          </p:cNvSpPr>
          <p:nvPr>
            <p:ph type="ftr" sz="quarter" idx="11"/>
          </p:nvPr>
        </p:nvSpPr>
        <p:spPr/>
        <p:txBody>
          <a:bodyPr/>
          <a:lstStyle/>
          <a:p>
            <a:r>
              <a:rPr lang="en-US"/>
              <a:t>Maine Department of Health and Human Services</a:t>
            </a:r>
            <a:endParaRPr lang="en-US" dirty="0"/>
          </a:p>
        </p:txBody>
      </p:sp>
      <p:sp>
        <p:nvSpPr>
          <p:cNvPr id="5" name="Slide Number Placeholder 4"/>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161231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70A87-BAE6-4D5D-86DF-3F13CB3AEEA6}" type="datetime1">
              <a:rPr lang="en-US" smtClean="0"/>
              <a:t>6/13/2022</a:t>
            </a:fld>
            <a:endParaRPr lang="en-US" dirty="0"/>
          </a:p>
        </p:txBody>
      </p:sp>
      <p:sp>
        <p:nvSpPr>
          <p:cNvPr id="3" name="Footer Placeholder 2"/>
          <p:cNvSpPr>
            <a:spLocks noGrp="1"/>
          </p:cNvSpPr>
          <p:nvPr>
            <p:ph type="ftr" sz="quarter" idx="11"/>
          </p:nvPr>
        </p:nvSpPr>
        <p:spPr/>
        <p:txBody>
          <a:bodyPr/>
          <a:lstStyle/>
          <a:p>
            <a:r>
              <a:rPr lang="en-US"/>
              <a:t>Maine Department of Health and Human Services</a:t>
            </a:r>
            <a:endParaRPr lang="en-US" dirty="0"/>
          </a:p>
        </p:txBody>
      </p:sp>
      <p:sp>
        <p:nvSpPr>
          <p:cNvPr id="4" name="Slide Number Placeholder 3"/>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383951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ADEC63-C81A-4615-9583-045C5499212E}" type="datetime1">
              <a:rPr lang="en-US" smtClean="0"/>
              <a:t>6/13/2022</a:t>
            </a:fld>
            <a:endParaRPr lang="en-US" dirty="0"/>
          </a:p>
        </p:txBody>
      </p:sp>
      <p:sp>
        <p:nvSpPr>
          <p:cNvPr id="6" name="Footer Placeholder 5"/>
          <p:cNvSpPr>
            <a:spLocks noGrp="1"/>
          </p:cNvSpPr>
          <p:nvPr>
            <p:ph type="ftr" sz="quarter" idx="11"/>
          </p:nvPr>
        </p:nvSpPr>
        <p:spPr/>
        <p:txBody>
          <a:bodyPr/>
          <a:lstStyle/>
          <a:p>
            <a:r>
              <a:rPr lang="en-US"/>
              <a:t>Maine Department of Health and Human Services</a:t>
            </a:r>
            <a:endParaRPr lang="en-US" dirty="0"/>
          </a:p>
        </p:txBody>
      </p:sp>
      <p:sp>
        <p:nvSpPr>
          <p:cNvPr id="7" name="Slide Number Placeholder 6"/>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37749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B0A2C0-A722-4512-AD22-3A6B340CC446}" type="datetime1">
              <a:rPr lang="en-US" smtClean="0"/>
              <a:t>6/13/2022</a:t>
            </a:fld>
            <a:endParaRPr lang="en-US" dirty="0"/>
          </a:p>
        </p:txBody>
      </p:sp>
      <p:sp>
        <p:nvSpPr>
          <p:cNvPr id="6" name="Footer Placeholder 5"/>
          <p:cNvSpPr>
            <a:spLocks noGrp="1"/>
          </p:cNvSpPr>
          <p:nvPr>
            <p:ph type="ftr" sz="quarter" idx="11"/>
          </p:nvPr>
        </p:nvSpPr>
        <p:spPr/>
        <p:txBody>
          <a:bodyPr/>
          <a:lstStyle/>
          <a:p>
            <a:r>
              <a:rPr lang="en-US"/>
              <a:t>Maine Department of Health and Human Services</a:t>
            </a:r>
            <a:endParaRPr lang="en-US" dirty="0"/>
          </a:p>
        </p:txBody>
      </p:sp>
      <p:sp>
        <p:nvSpPr>
          <p:cNvPr id="7" name="Slide Number Placeholder 6"/>
          <p:cNvSpPr>
            <a:spLocks noGrp="1"/>
          </p:cNvSpPr>
          <p:nvPr>
            <p:ph type="sldNum" sz="quarter" idx="12"/>
          </p:nvPr>
        </p:nvSpPr>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174707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5E651-5E7C-447B-8E63-5B75A8F360CB}" type="datetime1">
              <a:rPr lang="en-US" smtClean="0"/>
              <a:t>6/13/2022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Maine Department of Health and Human Services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82BC9-63B1-475F-82C3-3D3DE5316FF5}" type="slidenum">
              <a:rPr lang="en-US" smtClean="0"/>
              <a:t>‹#›</a:t>
            </a:fld>
            <a:endParaRPr lang="en-US" dirty="0"/>
          </a:p>
        </p:txBody>
      </p:sp>
    </p:spTree>
    <p:extLst>
      <p:ext uri="{BB962C8B-B14F-4D97-AF65-F5344CB8AC3E}">
        <p14:creationId xmlns:p14="http://schemas.microsoft.com/office/powerpoint/2010/main" val="3765547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mailto:HCBSwaiverexceptions.DHHS@maine.gov" TargetMode="External"/><Relationship Id="rId3" Type="http://schemas.openxmlformats.org/officeDocument/2006/relationships/slideLayout" Target="../slideLayouts/slideLayout2.xml"/><Relationship Id="rId7" Type="http://schemas.openxmlformats.org/officeDocument/2006/relationships/hyperlink" Target="https://www.maine.gov/sos/cec/rules/10/ch101.htm"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maine.gov/dhhs/oads/providers/adults-with-intellectual-disability-and-autism" TargetMode="External"/><Relationship Id="rId5" Type="http://schemas.openxmlformats.org/officeDocument/2006/relationships/image" Target="../media/image2.jpeg"/><Relationship Id="rId4" Type="http://schemas.openxmlformats.org/officeDocument/2006/relationships/notesSlide" Target="../notesSlides/notesSlide14.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hyperlink" Target="https://www.maine.gov/sos/cec/rules/10/ch101.htm"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HCBSwaiverexceptions.DHHS@maine.gov" TargetMode="External"/><Relationship Id="rId5" Type="http://schemas.openxmlformats.org/officeDocument/2006/relationships/hyperlink" Target="mailto:HCBS.Waiver@maine.gov"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Title Slide" descr="This training provides an overview of Requests for Exceptions. On June 4, 2021, the Department entered into a Settlement Agreement with the U.S. Department of Justice. In that Settlement Agreement, the Department agreed to adopt a rule that established an exceptions process, and that was achieved on May 22, 2022. The purpose of the Request for Exceptions process is for Members to receive adequate and appropriate services and supports. Those services and supports should be in the most integrated setting appropriate for the Members’ needs, consistent with Title II of the ADA as well as Section 21 health and safety requirements. &#10;&#10;&#10;Requests for Exceptions can be found at Ch. II, Section 21.14 of the MaineCare Benefits Manual. This training is primarily intended for case managers that support Section 21 members, as the need for services and the right amount of those services is determined through assessment of functional need in a conflict-free manner. However, Section 21 waiver providers may also find this training useful for general knowledge, as they support members with approved exceptions. &#10;">
            <a:hlinkClick r:id="" action="ppaction://media"/>
            <a:extLst>
              <a:ext uri="{FF2B5EF4-FFF2-40B4-BE49-F238E27FC236}">
                <a16:creationId xmlns:a16="http://schemas.microsoft.com/office/drawing/2014/main" id="{215EF781-0693-409E-A3E2-15D663DE6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1714500"/>
            <a:ext cx="609600" cy="609600"/>
          </a:xfrm>
          <a:prstGeom prst="rect">
            <a:avLst/>
          </a:prstGeom>
        </p:spPr>
      </p:pic>
      <p:pic>
        <p:nvPicPr>
          <p:cNvPr id="6" name="Image: Maine DHHS Logo" descr="A circle with a blue outline, containing Department of Health and Human Services in white text. The seal of the State of Maine is within the blue outline. The seal of the State is a shield containing a pine tree and moose. On the left side of the shield is a husbandman on a scythe. On the right side of the shield is a seaman on an ancho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4229" y="4876800"/>
            <a:ext cx="1515539" cy="1515539"/>
          </a:xfrm>
          <a:prstGeom prst="rect">
            <a:avLst/>
          </a:prstGeom>
        </p:spPr>
      </p:pic>
      <p:sp>
        <p:nvSpPr>
          <p:cNvPr id="3" name="Subtitle"/>
          <p:cNvSpPr>
            <a:spLocks noGrp="1"/>
          </p:cNvSpPr>
          <p:nvPr>
            <p:ph type="subTitle" idx="1"/>
          </p:nvPr>
        </p:nvSpPr>
        <p:spPr>
          <a:xfrm>
            <a:off x="1371600" y="3205655"/>
            <a:ext cx="6400800" cy="2209800"/>
          </a:xfrm>
        </p:spPr>
        <p:txBody>
          <a:bodyPr>
            <a:noAutofit/>
          </a:bodyPr>
          <a:lstStyle/>
          <a:p>
            <a:r>
              <a:rPr lang="en-US" sz="2800" dirty="0">
                <a:solidFill>
                  <a:schemeClr val="tx1"/>
                </a:solidFill>
                <a:latin typeface="Times New Roman" panose="02020603050405020304" pitchFamily="18" charset="0"/>
                <a:cs typeface="Times New Roman" panose="02020603050405020304" pitchFamily="18" charset="0"/>
              </a:rPr>
              <a:t>Office of Aging and Disability Services</a:t>
            </a:r>
          </a:p>
          <a:p>
            <a:r>
              <a:rPr lang="en-US" sz="2800" dirty="0">
                <a:solidFill>
                  <a:schemeClr val="tx1"/>
                </a:solidFill>
                <a:latin typeface="Times New Roman" panose="02020603050405020304" pitchFamily="18" charset="0"/>
                <a:cs typeface="Times New Roman" panose="02020603050405020304" pitchFamily="18" charset="0"/>
              </a:rPr>
              <a:t>May 27, 2022</a:t>
            </a:r>
          </a:p>
        </p:txBody>
      </p:sp>
      <p:sp>
        <p:nvSpPr>
          <p:cNvPr id="2" name="Requests for Exceptions Section 21"/>
          <p:cNvSpPr>
            <a:spLocks noGrp="1"/>
          </p:cNvSpPr>
          <p:nvPr>
            <p:ph type="ctrTitle"/>
          </p:nvPr>
        </p:nvSpPr>
        <p:spPr>
          <a:xfrm>
            <a:off x="0" y="762000"/>
            <a:ext cx="9143999" cy="1905000"/>
          </a:xfrm>
          <a:solidFill>
            <a:srgbClr val="004D80"/>
          </a:solidFill>
        </p:spPr>
        <p:txBody>
          <a:bodyPr>
            <a:noAutofit/>
          </a:bodyPr>
          <a:lstStyle/>
          <a:p>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Requests for Exceptions</a:t>
            </a:r>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Section 21</a:t>
            </a:r>
            <a:br>
              <a:rPr lang="en-US" sz="3600" dirty="0">
                <a:solidFill>
                  <a:schemeClr val="bg1"/>
                </a:solidFill>
                <a:latin typeface="Times New Roman" panose="02020603050405020304" pitchFamily="18" charset="0"/>
                <a:cs typeface="Times New Roman" panose="02020603050405020304" pitchFamily="18" charset="0"/>
              </a:rPr>
            </a:b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151854"/>
      </p:ext>
    </p:extLst>
  </p:cSld>
  <p:clrMapOvr>
    <a:masterClrMapping/>
  </p:clrMapOvr>
  <mc:AlternateContent xmlns:mc="http://schemas.openxmlformats.org/markup-compatibility/2006" xmlns:p14="http://schemas.microsoft.com/office/powerpoint/2010/main">
    <mc:Choice Requires="p14">
      <p:transition spd="slow" p14:dur="2000" advTm="74694"/>
    </mc:Choice>
    <mc:Fallback xmlns="">
      <p:transition spd="slow" advTm="7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10</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What Rights and Protections remain in place"/>
          <p:cNvSpPr>
            <a:spLocks noGrp="1"/>
          </p:cNvSpPr>
          <p:nvPr>
            <p:ph idx="1"/>
          </p:nvPr>
        </p:nvSpPr>
        <p:spPr>
          <a:xfrm>
            <a:off x="457200" y="1732127"/>
            <a:ext cx="8229600" cy="4440073"/>
          </a:xfrm>
        </p:spPr>
        <p:txBody>
          <a:bodyPr>
            <a:noAutofit/>
          </a:bodyPr>
          <a:lstStyle/>
          <a:p>
            <a:pPr marL="233363" lvl="1" indent="0" defTabSz="977900">
              <a:buNone/>
              <a:defRPr/>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What rights and protections remain in place when submitting a Request for Exceptions?</a:t>
            </a:r>
          </a:p>
          <a:p>
            <a:pPr marL="233363" lvl="1" indent="0" defTabSz="977900">
              <a:buNone/>
              <a:defRPr/>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925513" lvl="2" indent="-457200">
              <a:defRPr/>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Administrative hearing on an appeal under MBM Chapter I, Section 1</a:t>
            </a:r>
          </a:p>
          <a:p>
            <a:pPr marL="925513" lvl="2" indent="-457200">
              <a:defRPr/>
            </a:pPr>
            <a:r>
              <a:rPr lang="en-US" sz="3200" dirty="0">
                <a:latin typeface="Times New Roman" panose="02020603050405020304" pitchFamily="18" charset="0"/>
                <a:ea typeface="Calibri" panose="020F0502020204030204" pitchFamily="34" charset="0"/>
                <a:cs typeface="Times New Roman" panose="02020603050405020304" pitchFamily="18" charset="0"/>
              </a:rPr>
              <a:t>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rievance under 14-197 C.M.R.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8, and </a:t>
            </a:r>
          </a:p>
          <a:p>
            <a:pPr marL="925513" lvl="2" indent="-457200">
              <a:defRPr/>
            </a:pPr>
            <a:r>
              <a:rPr lang="en-US" sz="3200" dirty="0">
                <a:latin typeface="Times New Roman" panose="02020603050405020304" pitchFamily="18" charset="0"/>
                <a:ea typeface="Calibri" panose="020F0502020204030204" pitchFamily="34" charset="0"/>
                <a:cs typeface="Times New Roman" panose="02020603050405020304" pitchFamily="18" charset="0"/>
              </a:rPr>
              <a:t>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omplaint pursuant to 34-B M.R.S. § 5611</a:t>
            </a:r>
            <a:endParaRPr lang="en-US" altLang="en-US" sz="3200" dirty="0">
              <a:latin typeface="Times New Roman" panose="02020603050405020304" pitchFamily="18" charset="0"/>
              <a:cs typeface="Times New Roman" panose="02020603050405020304" pitchFamily="18" charset="0"/>
            </a:endParaRPr>
          </a:p>
          <a:p>
            <a:pPr marL="0" indent="0">
              <a:buNone/>
              <a:defRPr/>
            </a:pPr>
            <a:endParaRPr lang="en-US" altLang="en-US" sz="2400" dirty="0">
              <a:latin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6" name="Audio: Separate Rights Maintained" descr="It’s important to know that separate rights and protections are still available after submitting a Request for Exceptions, such as the right to an administrative hearing on an appeal, the right to file a grievance, and the right to make a complaint.&#10;">
            <a:hlinkClick r:id="" action="ppaction://media"/>
            <a:extLst>
              <a:ext uri="{FF2B5EF4-FFF2-40B4-BE49-F238E27FC236}">
                <a16:creationId xmlns:a16="http://schemas.microsoft.com/office/drawing/2014/main" id="{9730774E-BE66-4B47-98DC-A0CA32E5D3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319091"/>
            <a:ext cx="609600" cy="609600"/>
          </a:xfrm>
          <a:prstGeom prst="rect">
            <a:avLst/>
          </a:prstGeom>
        </p:spPr>
      </p:pic>
      <p:sp>
        <p:nvSpPr>
          <p:cNvPr id="4" name="Title: Separate Rights Maintained"/>
          <p:cNvSpPr txBox="1">
            <a:spLocks noGrp="1" noChangeArrowheads="1"/>
          </p:cNvSpPr>
          <p:nvPr>
            <p:ph type="title" idx="4294967295"/>
          </p:nvPr>
        </p:nvSpPr>
        <p:spPr bwMode="auto">
          <a:xfrm>
            <a:off x="0" y="248864"/>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Separate Rights Maintained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80136236"/>
      </p:ext>
    </p:extLst>
  </p:cSld>
  <p:clrMapOvr>
    <a:masterClrMapping/>
  </p:clrMapOvr>
  <mc:AlternateContent xmlns:mc="http://schemas.openxmlformats.org/markup-compatibility/2006" xmlns:p14="http://schemas.microsoft.com/office/powerpoint/2010/main">
    <mc:Choice Requires="p14">
      <p:transition spd="slow" p14:dur="2000" advTm="17656"/>
    </mc:Choice>
    <mc:Fallback xmlns="">
      <p:transition spd="slow" advTm="1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11</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Review Timeline for Section 21 members with a funded offer or receiving services"/>
          <p:cNvSpPr>
            <a:spLocks noGrp="1"/>
          </p:cNvSpPr>
          <p:nvPr>
            <p:ph idx="1"/>
          </p:nvPr>
        </p:nvSpPr>
        <p:spPr>
          <a:xfrm>
            <a:off x="152400" y="1671525"/>
            <a:ext cx="8839200" cy="4953000"/>
          </a:xfrm>
        </p:spPr>
        <p:txBody>
          <a:bodyPr>
            <a:noAutofit/>
          </a:bodyPr>
          <a:lstStyle/>
          <a:p>
            <a:pPr>
              <a:defRPr/>
            </a:pPr>
            <a:r>
              <a:rPr lang="en-US" altLang="en-US" sz="2800" dirty="0">
                <a:latin typeface="Times New Roman" pitchFamily="18" charset="0"/>
              </a:rPr>
              <a:t>The individual submitting the Request for Exception will receive confirmation of receipt within 5 business days.</a:t>
            </a:r>
          </a:p>
          <a:p>
            <a:pPr marL="0" indent="0">
              <a:buNone/>
              <a:defRPr/>
            </a:pPr>
            <a:endParaRPr lang="en-US" altLang="en-US" sz="2800" dirty="0">
              <a:latin typeface="Times New Roman" pitchFamily="18" charset="0"/>
            </a:endParaRPr>
          </a:p>
          <a:p>
            <a:pPr>
              <a:defRPr/>
            </a:pPr>
            <a:r>
              <a:rPr lang="en-US" altLang="en-US" sz="2800" dirty="0">
                <a:latin typeface="Times New Roman" pitchFamily="18" charset="0"/>
              </a:rPr>
              <a:t>The Department may request additional information, which must be provided within 10 business days.</a:t>
            </a:r>
          </a:p>
          <a:p>
            <a:pPr marL="0" indent="0">
              <a:buNone/>
              <a:defRPr/>
            </a:pPr>
            <a:endParaRPr lang="en-US" altLang="en-US" sz="2800" dirty="0">
              <a:latin typeface="Times New Roman" pitchFamily="18" charset="0"/>
            </a:endParaRPr>
          </a:p>
          <a:p>
            <a:pPr>
              <a:defRPr/>
            </a:pPr>
            <a:r>
              <a:rPr lang="en-US" altLang="en-US" sz="2800" dirty="0">
                <a:latin typeface="Times New Roman" pitchFamily="18" charset="0"/>
              </a:rPr>
              <a:t>Within 60 days </a:t>
            </a:r>
            <a:r>
              <a:rPr lang="en-US" sz="2800" dirty="0">
                <a:effectLst/>
                <a:latin typeface="Times New Roman" panose="02020603050405020304" pitchFamily="18" charset="0"/>
                <a:ea typeface="MS Mincho" panose="02020609040205080304" pitchFamily="49" charset="-128"/>
              </a:rPr>
              <a:t>of receipt of all materials, the Department will issue a decision in writing. </a:t>
            </a:r>
            <a:endParaRPr lang="en-US" altLang="en-US" sz="2800" dirty="0">
              <a:latin typeface="Times New Roman" pitchFamily="18" charset="0"/>
            </a:endParaRPr>
          </a:p>
          <a:p>
            <a:pPr marL="0" indent="0" algn="ctr">
              <a:buNone/>
              <a:defRPr/>
            </a:pPr>
            <a:endParaRPr lang="en-US" altLang="en-US" sz="2400" dirty="0">
              <a:latin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6" name="Audio: Review Timeline" descr="This review timeline is for Members with a funded offer for Section 21 or already receiving Section 21 services. Confirmation of receipt will happen within 5 business days. If additional information is requested, it is due within 10 business days. And finally, within 60 days of receipt of all materials, a decision will be issued in writing. &#10;">
            <a:hlinkClick r:id="" action="ppaction://media"/>
            <a:extLst>
              <a:ext uri="{FF2B5EF4-FFF2-40B4-BE49-F238E27FC236}">
                <a16:creationId xmlns:a16="http://schemas.microsoft.com/office/drawing/2014/main" id="{73021CB9-7CF3-42FC-AAA8-2807D87AC9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290880"/>
            <a:ext cx="609600" cy="609600"/>
          </a:xfrm>
          <a:prstGeom prst="rect">
            <a:avLst/>
          </a:prstGeom>
        </p:spPr>
      </p:pic>
      <p:sp>
        <p:nvSpPr>
          <p:cNvPr id="4" name="Title: Review Timeline"/>
          <p:cNvSpPr txBox="1">
            <a:spLocks noGrp="1" noChangeArrowheads="1"/>
          </p:cNvSpPr>
          <p:nvPr>
            <p:ph type="title" idx="4294967295"/>
          </p:nvPr>
        </p:nvSpPr>
        <p:spPr bwMode="auto">
          <a:xfrm>
            <a:off x="0" y="233475"/>
            <a:ext cx="9153378" cy="923330"/>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Review Timeline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For Members with a funded offer for Section 21 or already receiving Section 21 services</a:t>
            </a:r>
            <a:endPar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4767393"/>
      </p:ext>
    </p:extLst>
  </p:cSld>
  <p:clrMapOvr>
    <a:masterClrMapping/>
  </p:clrMapOvr>
  <mc:AlternateContent xmlns:mc="http://schemas.openxmlformats.org/markup-compatibility/2006" xmlns:p14="http://schemas.microsoft.com/office/powerpoint/2010/main">
    <mc:Choice Requires="p14">
      <p:transition spd="slow" p14:dur="2000" advTm="27107"/>
    </mc:Choice>
    <mc:Fallback xmlns="">
      <p:transition spd="slow" advTm="27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12</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Description of the Department's written decision"/>
          <p:cNvSpPr>
            <a:spLocks noGrp="1"/>
          </p:cNvSpPr>
          <p:nvPr>
            <p:ph idx="1"/>
          </p:nvPr>
        </p:nvSpPr>
        <p:spPr>
          <a:xfrm>
            <a:off x="152400" y="1295400"/>
            <a:ext cx="8839200" cy="4876800"/>
          </a:xfrm>
        </p:spPr>
        <p:txBody>
          <a:bodyPr>
            <a:noAutofit/>
          </a:bodyPr>
          <a:lstStyle/>
          <a:p>
            <a:pPr marL="223838" lvl="1" indent="0">
              <a:buNone/>
              <a:defRPr/>
            </a:pPr>
            <a:r>
              <a:rPr lang="en-US" altLang="en-US" sz="2200" dirty="0">
                <a:latin typeface="Times New Roman" pitchFamily="18" charset="0"/>
              </a:rPr>
              <a:t>The Department’s written Decision will: </a:t>
            </a:r>
          </a:p>
          <a:p>
            <a:pPr lvl="1">
              <a:buFont typeface="Arial" panose="020B0604020202020204" pitchFamily="34" charset="0"/>
              <a:buChar char="•"/>
              <a:defRPr/>
            </a:pPr>
            <a:r>
              <a:rPr lang="en-US" altLang="en-US" sz="2200" dirty="0">
                <a:latin typeface="Times New Roman" pitchFamily="18" charset="0"/>
              </a:rPr>
              <a:t>Summarize the information received</a:t>
            </a:r>
          </a:p>
          <a:p>
            <a:pPr lvl="1">
              <a:buFont typeface="Arial" panose="020B0604020202020204" pitchFamily="34" charset="0"/>
              <a:buChar char="•"/>
              <a:defRPr/>
            </a:pPr>
            <a:r>
              <a:rPr lang="en-US" altLang="en-US" sz="2200" dirty="0">
                <a:latin typeface="Times New Roman" pitchFamily="18" charset="0"/>
              </a:rPr>
              <a:t>Explain if the Department has granted, granted in part, or denied the Request for Exception</a:t>
            </a:r>
          </a:p>
          <a:p>
            <a:pPr lvl="1">
              <a:buFont typeface="Arial" panose="020B0604020202020204" pitchFamily="34" charset="0"/>
              <a:buChar char="•"/>
              <a:defRPr/>
            </a:pPr>
            <a:r>
              <a:rPr lang="en-US" altLang="en-US" sz="2200" dirty="0">
                <a:latin typeface="Times New Roman" pitchFamily="18" charset="0"/>
              </a:rPr>
              <a:t>Explain the nature and duration of the Exception, any conditions or reason for limits of the approved Exception</a:t>
            </a:r>
          </a:p>
          <a:p>
            <a:pPr lvl="1">
              <a:buFont typeface="Arial" panose="020B0604020202020204" pitchFamily="34" charset="0"/>
              <a:buChar char="•"/>
              <a:defRPr/>
            </a:pPr>
            <a:r>
              <a:rPr lang="en-US" altLang="en-US" sz="2200" dirty="0">
                <a:latin typeface="Times New Roman" pitchFamily="18" charset="0"/>
              </a:rPr>
              <a:t>Explain the reason for the Department’s Decision</a:t>
            </a:r>
          </a:p>
          <a:p>
            <a:pPr lvl="1">
              <a:buFont typeface="Arial" panose="020B0604020202020204" pitchFamily="34" charset="0"/>
              <a:buChar char="•"/>
              <a:defRPr/>
            </a:pPr>
            <a:r>
              <a:rPr lang="en-US" altLang="en-US" sz="2200" dirty="0">
                <a:latin typeface="Times New Roman" pitchFamily="18" charset="0"/>
              </a:rPr>
              <a:t>Provide notice of Member Appeals Rights</a:t>
            </a:r>
          </a:p>
          <a:p>
            <a:pPr marL="457200" lvl="1" indent="0">
              <a:buNone/>
              <a:defRPr/>
            </a:pPr>
            <a:endParaRPr lang="en-US" altLang="en-US" sz="1000" dirty="0">
              <a:latin typeface="Times New Roman" pitchFamily="18" charset="0"/>
            </a:endParaRPr>
          </a:p>
          <a:p>
            <a:pPr marL="0" indent="0">
              <a:buNone/>
              <a:defRPr/>
            </a:pPr>
            <a:r>
              <a:rPr lang="en-US" sz="2200" dirty="0">
                <a:effectLst/>
                <a:latin typeface="Times New Roman" panose="02020603050405020304" pitchFamily="18" charset="0"/>
                <a:ea typeface="Times New Roman" panose="02020603050405020304" pitchFamily="18" charset="0"/>
              </a:rPr>
              <a:t>Within 60 calendar days, Members may appeal the Department's Decision on a Request for Exceptions, or a request to renew an Exception, through the Department's MaineCare appeals process pursuant to Chapter I, Section 1.</a:t>
            </a:r>
            <a:endParaRPr lang="en-US" altLang="en-US" sz="2200" dirty="0">
              <a:latin typeface="Times New Roman" pitchFamily="18" charset="0"/>
            </a:endParaRPr>
          </a:p>
          <a:p>
            <a:pPr marL="0" indent="0" algn="ctr">
              <a:buNone/>
              <a:defRPr/>
            </a:pPr>
            <a:endParaRPr lang="en-US" altLang="en-US" sz="2400" dirty="0">
              <a:latin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7" name="Audio: Decisions and Appeals" descr="The written Decision will include many elements. The Department will document the information received, the Decision, and the reason for the Decision. The Request for Exception can be granted, granted in part, or denied. If granted or granted in part, the Department will explain parameters further, including the duration of the Exception. Of course, Members may also appeal Decisions, and that information will also be included in the written Decision. &#10;">
            <a:hlinkClick r:id="" action="ppaction://media"/>
            <a:extLst>
              <a:ext uri="{FF2B5EF4-FFF2-40B4-BE49-F238E27FC236}">
                <a16:creationId xmlns:a16="http://schemas.microsoft.com/office/drawing/2014/main" id="{5C7A768D-3C8D-4FDC-9B34-F7938F23AE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495165"/>
            <a:ext cx="609600" cy="609600"/>
          </a:xfrm>
          <a:prstGeom prst="rect">
            <a:avLst/>
          </a:prstGeom>
        </p:spPr>
      </p:pic>
      <p:sp>
        <p:nvSpPr>
          <p:cNvPr id="4" name="Title: Decisions and Appeals"/>
          <p:cNvSpPr txBox="1">
            <a:spLocks noGrp="1" noChangeArrowheads="1"/>
          </p:cNvSpPr>
          <p:nvPr>
            <p:ph type="title" idx="4294967295"/>
          </p:nvPr>
        </p:nvSpPr>
        <p:spPr bwMode="auto">
          <a:xfrm>
            <a:off x="0" y="248864"/>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Decisions &amp; Appeals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6574495"/>
      </p:ext>
    </p:extLst>
  </p:cSld>
  <p:clrMapOvr>
    <a:masterClrMapping/>
  </p:clrMapOvr>
  <mc:AlternateContent xmlns:mc="http://schemas.openxmlformats.org/markup-compatibility/2006" xmlns:p14="http://schemas.microsoft.com/office/powerpoint/2010/main">
    <mc:Choice Requires="p14">
      <p:transition spd="slow" p14:dur="2000" advTm="35291"/>
    </mc:Choice>
    <mc:Fallback xmlns="">
      <p:transition spd="slow" advTm="35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13</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Duration and Re-Assessment of an Exception"/>
          <p:cNvSpPr>
            <a:spLocks noGrp="1"/>
          </p:cNvSpPr>
          <p:nvPr>
            <p:ph idx="1"/>
          </p:nvPr>
        </p:nvSpPr>
        <p:spPr>
          <a:xfrm>
            <a:off x="152400" y="1662112"/>
            <a:ext cx="8839200" cy="4876800"/>
          </a:xfrm>
        </p:spPr>
        <p:txBody>
          <a:bodyPr>
            <a:noAutofit/>
          </a:bodyPr>
          <a:lstStyle/>
          <a:p>
            <a:pPr>
              <a:spcBef>
                <a:spcPts val="0"/>
              </a:spcBef>
            </a:pP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The approved Exception and duration should be noted in the Member’s Person-Centered Plan.</a:t>
            </a:r>
          </a:p>
          <a:p>
            <a:pPr marL="0" indent="0">
              <a:spcBef>
                <a:spcPts val="0"/>
              </a:spcBef>
              <a:buNone/>
            </a:pPr>
            <a:endParaRPr lang="en-US" sz="2800" dirty="0">
              <a:latin typeface="Times New Roman" panose="02020603050405020304" pitchFamily="18" charset="0"/>
              <a:ea typeface="MS Mincho" panose="02020609040205080304" pitchFamily="49" charset="-128"/>
              <a:cs typeface="Times New Roman" panose="02020603050405020304" pitchFamily="18" charset="0"/>
            </a:endParaRPr>
          </a:p>
          <a:p>
            <a:pPr>
              <a:spcBef>
                <a:spcPts val="0"/>
              </a:spcBef>
            </a:pP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Exceptions will expire as outlined in the Decision.</a:t>
            </a:r>
          </a:p>
          <a:p>
            <a:pPr marL="0" indent="0">
              <a:spcBef>
                <a:spcPts val="0"/>
              </a:spcBef>
              <a:buNone/>
            </a:pPr>
            <a:endParaRPr lang="en-US" sz="2800" dirty="0">
              <a:latin typeface="Times New Roman" panose="02020603050405020304" pitchFamily="18" charset="0"/>
              <a:ea typeface="MS Mincho" panose="02020609040205080304" pitchFamily="49" charset="-128"/>
              <a:cs typeface="Times New Roman" panose="02020603050405020304" pitchFamily="18" charset="0"/>
            </a:endParaRPr>
          </a:p>
          <a:p>
            <a:pPr>
              <a:spcBef>
                <a:spcPts val="0"/>
              </a:spcBef>
            </a:pP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At least 60 days prior to the expiration of an Exception, if the Member wishes to renew the Exception, the Member, the Member’s Representative, or the Member’s Case Manager should submit a request to renew the Exception.</a:t>
            </a:r>
            <a:endParaRPr lang="en-US" altLang="en-US" sz="2800" dirty="0">
              <a:latin typeface="Times New Roman" panose="02020603050405020304" pitchFamily="18" charset="0"/>
              <a:cs typeface="Times New Roman" panose="02020603050405020304" pitchFamily="18" charset="0"/>
            </a:endParaRPr>
          </a:p>
        </p:txBody>
      </p:sp>
      <p:pic>
        <p:nvPicPr>
          <p:cNvPr id="6" name="Audio: Duration and Re-Assessment" descr="Please note the approved Exception and duration in the Member’s Person-Centered Plan. If an Exception is still needed as the expiration approaches, please also submit a request to renew at least 60 days prior. &#10;">
            <a:hlinkClick r:id="" action="ppaction://media"/>
            <a:extLst>
              <a:ext uri="{FF2B5EF4-FFF2-40B4-BE49-F238E27FC236}">
                <a16:creationId xmlns:a16="http://schemas.microsoft.com/office/drawing/2014/main" id="{6F722DEC-B039-406D-A23A-3AAAC124A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5566" y="471151"/>
            <a:ext cx="609600" cy="609600"/>
          </a:xfrm>
          <a:prstGeom prst="rect">
            <a:avLst/>
          </a:prstGeom>
        </p:spPr>
      </p:pic>
      <p:sp>
        <p:nvSpPr>
          <p:cNvPr id="4" name="Title: Duration and Re-Assessment"/>
          <p:cNvSpPr txBox="1">
            <a:spLocks noGrp="1" noChangeArrowheads="1"/>
          </p:cNvSpPr>
          <p:nvPr>
            <p:ph type="title" idx="4294967295"/>
          </p:nvPr>
        </p:nvSpPr>
        <p:spPr bwMode="auto">
          <a:xfrm>
            <a:off x="0" y="248864"/>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Duration &amp; Re-Assessment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3740786"/>
      </p:ext>
    </p:extLst>
  </p:cSld>
  <p:clrMapOvr>
    <a:masterClrMapping/>
  </p:clrMapOvr>
  <mc:AlternateContent xmlns:mc="http://schemas.openxmlformats.org/markup-compatibility/2006" xmlns:p14="http://schemas.microsoft.com/office/powerpoint/2010/main">
    <mc:Choice Requires="p14">
      <p:transition spd="slow" p14:dur="2000" advTm="18655"/>
    </mc:Choice>
    <mc:Fallback xmlns="">
      <p:transition spd="slow" advTm="1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cNvSpPr>
            <a:spLocks noGrp="1"/>
          </p:cNvSpPr>
          <p:nvPr>
            <p:ph type="sldNum" sz="quarter" idx="12"/>
          </p:nvPr>
        </p:nvSpPr>
        <p:spPr/>
        <p:txBody>
          <a:bodyPr/>
          <a:lstStyle/>
          <a:p>
            <a:fld id="{2DDE72C6-7067-432E-A04B-6684B33D0546}" type="slidenum">
              <a:rPr lang="en-US" smtClean="0"/>
              <a:t>14</a:t>
            </a:fld>
            <a:endParaRPr lang="en-US" dirty="0"/>
          </a:p>
        </p:txBody>
      </p:sp>
      <p:sp>
        <p:nvSpPr>
          <p:cNvPr id="2" name="Footer: Maine DHHS"/>
          <p:cNvSpPr>
            <a:spLocks noGrp="1"/>
          </p:cNvSpPr>
          <p:nvPr>
            <p:ph type="ftr" sz="quarter" idx="11"/>
          </p:nvPr>
        </p:nvSpPr>
        <p:spPr>
          <a:xfrm>
            <a:off x="2895600" y="6356350"/>
            <a:ext cx="3352800" cy="365125"/>
          </a:xfrm>
        </p:spPr>
        <p:txBody>
          <a:bodyPr/>
          <a:lstStyle/>
          <a:p>
            <a:r>
              <a:rPr lang="en-US"/>
              <a:t>Maine Department of Health and Human Services</a:t>
            </a:r>
            <a:endParaRPr lang="en-US" dirty="0"/>
          </a:p>
        </p:txBody>
      </p:sp>
      <p:pic>
        <p:nvPicPr>
          <p:cNvPr id="7" name="Image: Maine DHHS Logo" descr="A circle with a blue outline, containing Department of Health and Human Services in white text. The seal of the State of Maine is within the blue outline. The seal of the State is a shield containing a pine tree and moose. On the left side of the shield is a husbandman on a scythe. On the right side of the shield is a seaman on an ancho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230" y="4752118"/>
            <a:ext cx="1515539" cy="1515539"/>
          </a:xfrm>
          <a:prstGeom prst="rect">
            <a:avLst/>
          </a:prstGeom>
        </p:spPr>
      </p:pic>
      <p:sp>
        <p:nvSpPr>
          <p:cNvPr id="3" name="Text: Link to Request for Exceptions Form, MaineCare rule, and email address"/>
          <p:cNvSpPr>
            <a:spLocks noGrp="1"/>
          </p:cNvSpPr>
          <p:nvPr>
            <p:ph idx="1"/>
          </p:nvPr>
        </p:nvSpPr>
        <p:spPr>
          <a:xfrm>
            <a:off x="0" y="1143001"/>
            <a:ext cx="9144000" cy="3520424"/>
          </a:xfrm>
        </p:spPr>
        <p:txBody>
          <a:bodyPr>
            <a:normAutofit fontScale="47500" lnSpcReduction="20000"/>
          </a:bodyPr>
          <a:lstStyle/>
          <a:p>
            <a:pPr marL="0" indent="0" algn="ctr">
              <a:spcBef>
                <a:spcPts val="0"/>
              </a:spcBef>
              <a:buNone/>
            </a:pPr>
            <a:endParaRPr lang="en-US" sz="4400" b="1" dirty="0">
              <a:latin typeface="Times New Roman" panose="02020603050405020304" pitchFamily="18" charset="0"/>
              <a:cs typeface="Times New Roman" panose="02020603050405020304" pitchFamily="18" charset="0"/>
            </a:endParaRPr>
          </a:p>
          <a:p>
            <a:pPr>
              <a:defRPr/>
            </a:pPr>
            <a:r>
              <a:rPr lang="en-US" altLang="en-US" sz="4400" dirty="0">
                <a:latin typeface="Times New Roman" pitchFamily="18" charset="0"/>
              </a:rPr>
              <a:t>The Request for Exceptions Form and DHHS Authorization to Release Information can be found at: </a:t>
            </a:r>
            <a:r>
              <a:rPr lang="en-US" sz="4400" dirty="0">
                <a:latin typeface="Times New Roman" panose="02020603050405020304" pitchFamily="18" charset="0"/>
                <a:cs typeface="Times New Roman" panose="02020603050405020304" pitchFamily="18" charset="0"/>
                <a:hlinkClick r:id="rId6"/>
              </a:rPr>
              <a:t>https://www.maine.gov/dhhs/oads/providers/adults-with-intellectual-disability-and-autism</a:t>
            </a:r>
            <a:endParaRPr lang="en-US" sz="4400" dirty="0">
              <a:latin typeface="Times New Roman" panose="02020603050405020304" pitchFamily="18" charset="0"/>
              <a:cs typeface="Times New Roman" panose="02020603050405020304" pitchFamily="18" charset="0"/>
            </a:endParaRPr>
          </a:p>
          <a:p>
            <a:pPr marL="0" indent="0">
              <a:buNone/>
              <a:defRPr/>
            </a:pPr>
            <a:endParaRPr lang="en-US" altLang="en-US" sz="4400" dirty="0">
              <a:latin typeface="Times New Roman" panose="02020603050405020304" pitchFamily="18" charset="0"/>
              <a:cs typeface="Times New Roman" panose="02020603050405020304" pitchFamily="18" charset="0"/>
            </a:endParaRPr>
          </a:p>
          <a:p>
            <a:pPr>
              <a:defRPr/>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Requests for Exceptions can be found at Ch. II, Section 21.14 of the MaineCare Benefits Manual, which can be accessed at: </a:t>
            </a:r>
            <a:r>
              <a:rPr lang="en-US" sz="4400" dirty="0">
                <a:latin typeface="Times New Roman" panose="02020603050405020304" pitchFamily="18" charset="0"/>
                <a:ea typeface="Times New Roman" panose="02020603050405020304" pitchFamily="18" charset="0"/>
                <a:cs typeface="Times New Roman" panose="02020603050405020304" pitchFamily="18" charset="0"/>
                <a:hlinkClick r:id="rId7"/>
              </a:rPr>
              <a:t>https://www.maine.gov/sos/cec/rules/10/ch101.htm </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a:p>
            <a:pPr>
              <a:defRPr/>
            </a:pPr>
            <a:endParaRPr lang="en-US" altLang="en-US" sz="4400" dirty="0">
              <a:latin typeface="Times New Roman" panose="02020603050405020304" pitchFamily="18" charset="0"/>
              <a:cs typeface="Times New Roman" panose="02020603050405020304" pitchFamily="18" charset="0"/>
            </a:endParaRPr>
          </a:p>
          <a:p>
            <a:pPr>
              <a:defRPr/>
            </a:pPr>
            <a:r>
              <a:rPr lang="en-US" altLang="en-US" sz="4400" dirty="0">
                <a:latin typeface="Times New Roman" panose="02020603050405020304" pitchFamily="18" charset="0"/>
                <a:cs typeface="Times New Roman" panose="02020603050405020304" pitchFamily="18" charset="0"/>
              </a:rPr>
              <a:t>Please email </a:t>
            </a:r>
            <a:r>
              <a:rPr lang="en-US" sz="4400" u="sng" dirty="0">
                <a:solidFill>
                  <a:srgbClr val="0000FF"/>
                </a:solidFill>
                <a:effectLst/>
                <a:latin typeface="Times New Roman" panose="02020603050405020304" pitchFamily="18" charset="0"/>
                <a:ea typeface="Calibri" panose="020F0502020204030204" pitchFamily="34" charset="0"/>
                <a:hlinkClick r:id="rId8"/>
              </a:rPr>
              <a:t>HCBSwaiverexceptions.DHHS@maine.gov</a:t>
            </a:r>
            <a:r>
              <a:rPr lang="en-US" sz="4400" dirty="0">
                <a:solidFill>
                  <a:srgbClr val="0000FF"/>
                </a:solidFill>
                <a:effectLst/>
                <a:latin typeface="Times New Roman" panose="02020603050405020304" pitchFamily="18" charset="0"/>
                <a:ea typeface="Calibri" panose="020F0502020204030204" pitchFamily="34" charset="0"/>
              </a:rPr>
              <a:t> </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with any questions.</a:t>
            </a:r>
            <a:endParaRPr lang="en-US" altLang="en-US" sz="4400" dirty="0">
              <a:latin typeface="Times New Roman" panose="02020603050405020304" pitchFamily="18" charset="0"/>
              <a:cs typeface="Times New Roman" panose="02020603050405020304" pitchFamily="18" charset="0"/>
            </a:endParaRPr>
          </a:p>
          <a:p>
            <a:pPr>
              <a:defRPr/>
            </a:pPr>
            <a:endParaRPr lang="en-US" altLang="en-US" sz="2800" dirty="0">
              <a:latin typeface="Times New Roman" panose="02020603050405020304" pitchFamily="18" charset="0"/>
              <a:cs typeface="Times New Roman" panose="02020603050405020304" pitchFamily="18" charset="0"/>
            </a:endParaRPr>
          </a:p>
          <a:p>
            <a:pPr marL="0" indent="0">
              <a:buNone/>
            </a:pPr>
            <a:endParaRPr lang="en-US" b="1" dirty="0"/>
          </a:p>
          <a:p>
            <a:pPr marL="0" indent="0">
              <a:buNone/>
            </a:pPr>
            <a:endParaRPr lang="en-US" b="1" dirty="0"/>
          </a:p>
        </p:txBody>
      </p:sp>
      <p:pic>
        <p:nvPicPr>
          <p:cNvPr id="6" name="Audio: Questions and Resources" descr="To close, I want to note several key resources and where to submit questions. Please also feel free to submit feedback on this presentation to the email address noted, so the Department can make any necessary changes or additional information available. Thank you very much for your time reviewing this presentation, and I hope that you have found it helpful. &#10;">
            <a:hlinkClick r:id="" action="ppaction://media"/>
            <a:extLst>
              <a:ext uri="{FF2B5EF4-FFF2-40B4-BE49-F238E27FC236}">
                <a16:creationId xmlns:a16="http://schemas.microsoft.com/office/drawing/2014/main" id="{4BBC072D-3646-468A-BC43-8AC4FA9C60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77200" y="278661"/>
            <a:ext cx="609600" cy="609600"/>
          </a:xfrm>
          <a:prstGeom prst="rect">
            <a:avLst/>
          </a:prstGeom>
        </p:spPr>
      </p:pic>
      <p:sp>
        <p:nvSpPr>
          <p:cNvPr id="5" name="Title: Questions and Resources"/>
          <p:cNvSpPr>
            <a:spLocks noGrp="1"/>
          </p:cNvSpPr>
          <p:nvPr>
            <p:ph type="title" idx="4294967295"/>
          </p:nvPr>
        </p:nvSpPr>
        <p:spPr>
          <a:xfrm>
            <a:off x="0" y="0"/>
            <a:ext cx="9144000" cy="914400"/>
          </a:xfrm>
          <a:prstGeom prst="rect">
            <a:avLst/>
          </a:prstGeom>
          <a:solidFill>
            <a:srgbClr val="004D80"/>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Questions &amp; Resources</a:t>
            </a:r>
          </a:p>
        </p:txBody>
      </p:sp>
    </p:spTree>
    <p:extLst>
      <p:ext uri="{BB962C8B-B14F-4D97-AF65-F5344CB8AC3E}">
        <p14:creationId xmlns:p14="http://schemas.microsoft.com/office/powerpoint/2010/main" val="2656455078"/>
      </p:ext>
    </p:extLst>
  </p:cSld>
  <p:clrMapOvr>
    <a:masterClrMapping/>
  </p:clrMapOvr>
  <mc:AlternateContent xmlns:mc="http://schemas.openxmlformats.org/markup-compatibility/2006" xmlns:p14="http://schemas.microsoft.com/office/powerpoint/2010/main">
    <mc:Choice Requires="p14">
      <p:transition spd="slow" p14:dur="2000" advTm="22314"/>
    </mc:Choice>
    <mc:Fallback xmlns="">
      <p:transition spd="slow" advTm="2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2</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Training Agenda"/>
          <p:cNvSpPr>
            <a:spLocks noGrp="1"/>
          </p:cNvSpPr>
          <p:nvPr>
            <p:ph idx="1"/>
          </p:nvPr>
        </p:nvSpPr>
        <p:spPr>
          <a:xfrm>
            <a:off x="152400" y="1301277"/>
            <a:ext cx="8839200" cy="4908550"/>
          </a:xfrm>
        </p:spPr>
        <p:txBody>
          <a:bodyPr>
            <a:noAutofit/>
          </a:bodyPr>
          <a:lstStyle/>
          <a:p>
            <a:pPr marL="971550" indent="-514350">
              <a:buFont typeface="+mj-lt"/>
              <a:buAutoNum type="arabicPeriod"/>
              <a:defRPr/>
            </a:pPr>
            <a:r>
              <a:rPr lang="en-US" altLang="en-US" sz="2800" dirty="0">
                <a:latin typeface="Times New Roman" pitchFamily="18" charset="0"/>
              </a:rPr>
              <a:t>What a Request Should Establish</a:t>
            </a:r>
          </a:p>
          <a:p>
            <a:pPr marL="971550" indent="-514350">
              <a:buFont typeface="+mj-lt"/>
              <a:buAutoNum type="arabicPeriod"/>
              <a:defRPr/>
            </a:pPr>
            <a:r>
              <a:rPr lang="en-US" altLang="en-US" sz="2800" dirty="0">
                <a:latin typeface="Times New Roman" pitchFamily="18" charset="0"/>
              </a:rPr>
              <a:t>Type of Exceptions Available</a:t>
            </a:r>
          </a:p>
          <a:p>
            <a:pPr marL="971550" indent="-514350">
              <a:buFont typeface="+mj-lt"/>
              <a:buAutoNum type="arabicPeriod"/>
              <a:defRPr/>
            </a:pPr>
            <a:r>
              <a:rPr lang="en-US" altLang="en-US" sz="2800" dirty="0">
                <a:latin typeface="Times New Roman" pitchFamily="18" charset="0"/>
              </a:rPr>
              <a:t>Who May Submit a Request for Exceptions </a:t>
            </a:r>
          </a:p>
          <a:p>
            <a:pPr marL="971550" indent="-514350">
              <a:buFont typeface="+mj-lt"/>
              <a:buAutoNum type="arabicPeriod"/>
              <a:defRPr/>
            </a:pPr>
            <a:r>
              <a:rPr lang="en-US" altLang="en-US" sz="2800" dirty="0">
                <a:latin typeface="Times New Roman" pitchFamily="18" charset="0"/>
              </a:rPr>
              <a:t>Request for Exceptions Form</a:t>
            </a:r>
          </a:p>
          <a:p>
            <a:pPr marL="971550" indent="-514350">
              <a:buFont typeface="+mj-lt"/>
              <a:buAutoNum type="arabicPeriod"/>
              <a:defRPr/>
            </a:pPr>
            <a:r>
              <a:rPr lang="en-US" altLang="en-US" sz="2800" dirty="0">
                <a:latin typeface="Times New Roman" pitchFamily="18" charset="0"/>
              </a:rPr>
              <a:t>Submission of Request for Exceptions Form</a:t>
            </a:r>
          </a:p>
          <a:p>
            <a:pPr marL="971550" indent="-514350">
              <a:buFont typeface="+mj-lt"/>
              <a:buAutoNum type="arabicPeriod"/>
              <a:defRPr/>
            </a:pPr>
            <a:r>
              <a:rPr lang="en-US" altLang="en-US" sz="2800" dirty="0">
                <a:latin typeface="Times New Roman" pitchFamily="18" charset="0"/>
              </a:rPr>
              <a:t>Separate Rights Maintained  </a:t>
            </a:r>
          </a:p>
          <a:p>
            <a:pPr marL="971550" indent="-514350">
              <a:buFont typeface="+mj-lt"/>
              <a:buAutoNum type="arabicPeriod"/>
              <a:defRPr/>
            </a:pPr>
            <a:r>
              <a:rPr lang="en-US" altLang="en-US" sz="2800" dirty="0">
                <a:latin typeface="Times New Roman" pitchFamily="18" charset="0"/>
              </a:rPr>
              <a:t>Review Timeline</a:t>
            </a:r>
          </a:p>
          <a:p>
            <a:pPr marL="971550" indent="-514350">
              <a:buFont typeface="+mj-lt"/>
              <a:buAutoNum type="arabicPeriod"/>
              <a:defRPr/>
            </a:pPr>
            <a:r>
              <a:rPr lang="en-US" altLang="en-US" sz="2800" dirty="0">
                <a:latin typeface="Times New Roman" pitchFamily="18" charset="0"/>
              </a:rPr>
              <a:t>Decisions &amp; Appeals </a:t>
            </a:r>
          </a:p>
          <a:p>
            <a:pPr marL="971550" indent="-514350">
              <a:buFont typeface="+mj-lt"/>
              <a:buAutoNum type="arabicPeriod"/>
              <a:defRPr/>
            </a:pPr>
            <a:r>
              <a:rPr lang="en-US" altLang="en-US" sz="2800" dirty="0">
                <a:latin typeface="Times New Roman" pitchFamily="18" charset="0"/>
              </a:rPr>
              <a:t>Duration &amp; Re-Assessment</a:t>
            </a:r>
          </a:p>
          <a:p>
            <a:pPr marL="971550" indent="-514350">
              <a:buFont typeface="+mj-lt"/>
              <a:buAutoNum type="arabicPeriod"/>
              <a:defRPr/>
            </a:pPr>
            <a:r>
              <a:rPr lang="en-US" altLang="en-US" sz="2800" dirty="0">
                <a:latin typeface="Times New Roman" pitchFamily="18" charset="0"/>
              </a:rPr>
              <a:t>Questions &amp; Resources </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6" name="Audio: Training Agenda" descr="The agenda for this training includes ten topics. To begin, I want to ensure that those receiving this training understand the overarching needs that should be established in a request. Next, it’s essential to highlight that only specific types of Exceptions are available, and I will provide some examples. I will then explain some practical elements, including who may submit a request, what the form looks like, how to submit a request, separate rights maintained, and what to expect in terms of Department review timeline. Finally, I will share information about decisions and appeals, duration of Exceptions and re-assessment, and where you can submit questions and find useful resources. &#10;">
            <a:hlinkClick r:id="" action="ppaction://media"/>
            <a:extLst>
              <a:ext uri="{FF2B5EF4-FFF2-40B4-BE49-F238E27FC236}">
                <a16:creationId xmlns:a16="http://schemas.microsoft.com/office/drawing/2014/main" id="{2BC9A75F-7101-48EA-B492-00D1DD28D0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45154"/>
            <a:ext cx="609600" cy="609600"/>
          </a:xfrm>
          <a:prstGeom prst="rect">
            <a:avLst/>
          </a:prstGeom>
        </p:spPr>
      </p:pic>
      <p:sp>
        <p:nvSpPr>
          <p:cNvPr id="4" name="Title: Training Agenda"/>
          <p:cNvSpPr txBox="1">
            <a:spLocks noGrp="1" noChangeArrowheads="1"/>
          </p:cNvSpPr>
          <p:nvPr>
            <p:ph type="title" idx="4294967295"/>
          </p:nvPr>
        </p:nvSpPr>
        <p:spPr bwMode="auto">
          <a:xfrm>
            <a:off x="-9378" y="262203"/>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Training Agenda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39825573"/>
      </p:ext>
    </p:extLst>
  </p:cSld>
  <p:clrMapOvr>
    <a:masterClrMapping/>
  </p:clrMapOvr>
  <mc:AlternateContent xmlns:mc="http://schemas.openxmlformats.org/markup-compatibility/2006" xmlns:p14="http://schemas.microsoft.com/office/powerpoint/2010/main">
    <mc:Choice Requires="p14">
      <p:transition spd="slow" p14:dur="2000" advTm="52068"/>
    </mc:Choice>
    <mc:Fallback xmlns="">
      <p:transition spd="slow" advTm="5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3</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In their Request for Exceptions"/>
          <p:cNvSpPr>
            <a:spLocks noGrp="1"/>
          </p:cNvSpPr>
          <p:nvPr>
            <p:ph idx="1"/>
          </p:nvPr>
        </p:nvSpPr>
        <p:spPr>
          <a:xfrm>
            <a:off x="152400" y="1384917"/>
            <a:ext cx="8534400" cy="5092083"/>
          </a:xfrm>
        </p:spPr>
        <p:txBody>
          <a:bodyPr>
            <a:noAutofit/>
          </a:bodyPr>
          <a:lstStyle/>
          <a:p>
            <a:pPr marL="749300" marR="0" indent="-284163" fontAlgn="auto" hangingPunct="1">
              <a:spcBef>
                <a:spcPts val="0"/>
              </a:spcBef>
              <a:spcAft>
                <a:spcPts val="0"/>
              </a:spcAft>
              <a:buNone/>
              <a:tabLst>
                <a:tab pos="7780338" algn="l"/>
              </a:tabLst>
            </a:pPr>
            <a:endParaRPr lang="en-US" sz="2400" dirty="0">
              <a:effectLst/>
              <a:latin typeface="Times New Roman" panose="02020603050405020304" pitchFamily="18" charset="0"/>
              <a:ea typeface="MS Mincho" panose="02020609040205080304" pitchFamily="49" charset="-128"/>
            </a:endParaRPr>
          </a:p>
          <a:p>
            <a:pPr marL="749300" marR="0" indent="-284163" fontAlgn="auto" hangingPunct="1">
              <a:spcBef>
                <a:spcPts val="0"/>
              </a:spcBef>
              <a:spcAft>
                <a:spcPts val="0"/>
              </a:spcAft>
              <a:buNone/>
              <a:tabLst>
                <a:tab pos="7780338" algn="l"/>
              </a:tabLst>
            </a:pPr>
            <a:r>
              <a:rPr lang="en-US" sz="2400" dirty="0">
                <a:latin typeface="Times New Roman" panose="02020603050405020304" pitchFamily="18" charset="0"/>
                <a:ea typeface="MS Mincho" panose="02020609040205080304" pitchFamily="49" charset="-128"/>
                <a:cs typeface="Times New Roman" panose="02020603050405020304" pitchFamily="18" charset="0"/>
              </a:rPr>
              <a:t>In their Request for Exceptions, a Member should establish:</a:t>
            </a:r>
          </a:p>
          <a:p>
            <a:pPr marL="749300" marR="0" indent="-284163" fontAlgn="auto" hangingPunct="1">
              <a:spcBef>
                <a:spcPts val="0"/>
              </a:spcBef>
              <a:spcAft>
                <a:spcPts val="0"/>
              </a:spcAft>
              <a:buNone/>
              <a:tabLst>
                <a:tab pos="7780338" algn="l"/>
              </a:tabLst>
            </a:pPr>
            <a:endParaRPr lang="en-US" sz="24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749300" indent="-284163">
              <a:spcBef>
                <a:spcPts val="0"/>
              </a:spcBef>
              <a:tabLst>
                <a:tab pos="7780338" algn="l"/>
              </a:tabLst>
            </a:pP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They need the Exception(s) to ensure adequate and appropriate services and supports in the most integrated setting appropriate to their needs, </a:t>
            </a:r>
          </a:p>
          <a:p>
            <a:pPr marL="749300" indent="-284163">
              <a:spcBef>
                <a:spcPts val="0"/>
              </a:spcBef>
              <a:buNone/>
              <a:tabLst>
                <a:tab pos="7780338" algn="l"/>
              </a:tabLst>
            </a:pPr>
            <a:endParaRPr lang="en-US" sz="24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749300" indent="-284163">
              <a:spcBef>
                <a:spcPts val="0"/>
              </a:spcBef>
              <a:tabLst>
                <a:tab pos="7780338" algn="l"/>
              </a:tabLst>
            </a:pPr>
            <a:r>
              <a:rPr lang="en-US" sz="2400" dirty="0">
                <a:latin typeface="Times New Roman" panose="02020603050405020304" pitchFamily="18" charset="0"/>
                <a:ea typeface="MS Mincho" panose="02020609040205080304" pitchFamily="49" charset="-128"/>
                <a:cs typeface="Times New Roman" panose="02020603050405020304" pitchFamily="18" charset="0"/>
              </a:rPr>
              <a:t>They need the Exception(s) </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to avoid an undue risk of segregation in an institution, and </a:t>
            </a:r>
          </a:p>
          <a:p>
            <a:pPr marL="749300" indent="-284163">
              <a:spcBef>
                <a:spcPts val="0"/>
              </a:spcBef>
              <a:buNone/>
              <a:tabLst>
                <a:tab pos="7780338" algn="l"/>
              </a:tabLst>
            </a:pPr>
            <a:endParaRPr lang="en-US" sz="24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749300" indent="-284163">
              <a:spcBef>
                <a:spcPts val="0"/>
              </a:spcBef>
              <a:tabLst>
                <a:tab pos="7780338" algn="l"/>
              </a:tabLst>
            </a:pP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Natural supports are not available to meet the needs addressed through the Exception(s).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defRPr/>
            </a:pPr>
            <a:endParaRPr lang="en-US" altLang="en-US" sz="2400" dirty="0">
              <a:latin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6" name="Audio: What a Request Should Establish" descr="There are some overarching needs that should be established through a Request for Exceptions. While I have not yet addressed the form for making the Request for Exceptions, please know that the Form will directly ask about these needs- so it won’t be possible to forget to address them. Requests for Exceptions should clearly indicate that the Exception is needed to ensure that a Member has adequate and appropriate services in the most integrated setting appropriate. Additionally, the Request for Exceptions should show that the Member needs the Exception to avoid the risk of segregation in an institution and that natural supports are not available to meet their needs. &#10;">
            <a:hlinkClick r:id="" action="ppaction://media"/>
            <a:extLst>
              <a:ext uri="{FF2B5EF4-FFF2-40B4-BE49-F238E27FC236}">
                <a16:creationId xmlns:a16="http://schemas.microsoft.com/office/drawing/2014/main" id="{4C0270B2-F3AA-44E4-B320-2A2ED2D484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374515"/>
            <a:ext cx="609600" cy="609600"/>
          </a:xfrm>
          <a:prstGeom prst="rect">
            <a:avLst/>
          </a:prstGeom>
        </p:spPr>
      </p:pic>
      <p:sp>
        <p:nvSpPr>
          <p:cNvPr id="4" name="Title: What a Requst Should Establish"/>
          <p:cNvSpPr txBox="1">
            <a:spLocks noGrp="1" noChangeArrowheads="1"/>
          </p:cNvSpPr>
          <p:nvPr>
            <p:ph type="title" idx="4294967295"/>
          </p:nvPr>
        </p:nvSpPr>
        <p:spPr bwMode="auto">
          <a:xfrm>
            <a:off x="0" y="248865"/>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What a Request Should Establish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6241405"/>
      </p:ext>
    </p:extLst>
  </p:cSld>
  <p:clrMapOvr>
    <a:masterClrMapping/>
  </p:clrMapOvr>
  <mc:AlternateContent xmlns:mc="http://schemas.openxmlformats.org/markup-compatibility/2006" xmlns:p14="http://schemas.microsoft.com/office/powerpoint/2010/main">
    <mc:Choice Requires="p14">
      <p:transition spd="slow" p14:dur="2000" advTm="46286"/>
    </mc:Choice>
    <mc:Fallback xmlns="">
      <p:transition spd="slow" advTm="4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4</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Type of Exceptions"/>
          <p:cNvSpPr>
            <a:spLocks noGrp="1"/>
          </p:cNvSpPr>
          <p:nvPr>
            <p:ph idx="1"/>
          </p:nvPr>
        </p:nvSpPr>
        <p:spPr>
          <a:xfrm>
            <a:off x="152400" y="1264267"/>
            <a:ext cx="8839200" cy="5092083"/>
          </a:xfrm>
        </p:spPr>
        <p:txBody>
          <a:bodyPr>
            <a:noAutofit/>
          </a:bodyPr>
          <a:lstStyle/>
          <a:p>
            <a:pPr marL="284163" lvl="2" indent="0">
              <a:buNone/>
              <a:defRP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Exceptions are available related to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services in excess of otherwise-applicable Section 21 waiver monetary and/or unit caps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65137" lvl="3" indent="0">
              <a:buNone/>
              <a:defRPr/>
            </a:pPr>
            <a:endParaRPr lang="en-US" altLang="en-US" dirty="0">
              <a:latin typeface="Times New Roman" panose="02020603050405020304" pitchFamily="18" charset="0"/>
              <a:cs typeface="Times New Roman" panose="02020603050405020304" pitchFamily="18" charset="0"/>
            </a:endParaRPr>
          </a:p>
          <a:p>
            <a:pPr marL="914400" lvl="3" indent="-449263">
              <a:defRPr/>
            </a:pPr>
            <a:r>
              <a:rPr lang="en-US" altLang="en-US" dirty="0">
                <a:latin typeface="Times New Roman" panose="02020603050405020304" pitchFamily="18" charset="0"/>
                <a:cs typeface="Times New Roman" panose="02020603050405020304" pitchFamily="18" charset="0"/>
              </a:rPr>
              <a:t>A monetary cap is a limit on the amount of funds (money) available to pay for services. One service in Section 21 with a monetary cap is Assistive Technology- Devices, which is limited to </a:t>
            </a:r>
            <a:r>
              <a:rPr lang="en-US" b="0" i="0" u="none" strike="noStrike" dirty="0">
                <a:solidFill>
                  <a:srgbClr val="000000"/>
                </a:solidFill>
                <a:effectLst/>
                <a:latin typeface="Times New Roman" panose="02020603050405020304" pitchFamily="18" charset="0"/>
                <a:cs typeface="Times New Roman" panose="02020603050405020304" pitchFamily="18" charset="0"/>
              </a:rPr>
              <a:t>$6,296.40/ year. </a:t>
            </a:r>
          </a:p>
          <a:p>
            <a:pPr marL="465137" lvl="3" indent="0">
              <a:buNone/>
              <a:defRPr/>
            </a:pPr>
            <a:endParaRPr lang="en-US" altLang="en-US" dirty="0">
              <a:latin typeface="Times New Roman" panose="02020603050405020304" pitchFamily="18" charset="0"/>
              <a:cs typeface="Times New Roman" panose="02020603050405020304" pitchFamily="18" charset="0"/>
            </a:endParaRPr>
          </a:p>
          <a:p>
            <a:pPr marL="914400" lvl="3" indent="-449263">
              <a:defRPr/>
            </a:pPr>
            <a:r>
              <a:rPr lang="en-US" altLang="en-US" dirty="0">
                <a:latin typeface="Times New Roman" panose="02020603050405020304" pitchFamily="18" charset="0"/>
                <a:cs typeface="Times New Roman" panose="02020603050405020304" pitchFamily="18" charset="0"/>
              </a:rPr>
              <a:t>A unit is an amount of time for services. One service in Section 21 with a unit cap is Home Support- Quarter Hour, which is limited to 84 hours (336 quarter hour units)/ week. </a:t>
            </a:r>
          </a:p>
          <a:p>
            <a:pPr marL="0" marR="0" indent="0" hangingPunct="0">
              <a:spcBef>
                <a:spcPts val="0"/>
              </a:spcBef>
              <a:spcAft>
                <a:spcPts val="0"/>
              </a:spcAft>
              <a:buNone/>
              <a:tabLst>
                <a:tab pos="457200" algn="l"/>
                <a:tab pos="1143000" algn="l"/>
                <a:tab pos="5829300" algn="r"/>
                <a:tab pos="5943600" algn="l"/>
              </a:tabLst>
            </a:pPr>
            <a:endParaRPr lang="en-US" sz="2000" dirty="0">
              <a:latin typeface="Times New Roman" panose="02020603050405020304" pitchFamily="18" charset="0"/>
              <a:ea typeface="Times New Roman" panose="02020603050405020304" pitchFamily="18" charset="0"/>
              <a:cs typeface="Times New Roman" panose="02020603050405020304" pitchFamily="18" charset="0"/>
              <a:hlinkClick r:id="rId5"/>
            </a:endParaRPr>
          </a:p>
          <a:p>
            <a:pPr marL="287338" marR="0" indent="0" hangingPunct="0">
              <a:spcBef>
                <a:spcPts val="0"/>
              </a:spcBef>
              <a:spcAft>
                <a:spcPts val="0"/>
              </a:spcAft>
              <a:buNone/>
              <a:tabLst>
                <a:tab pos="457200" algn="l"/>
                <a:tab pos="1143000" algn="l"/>
                <a:tab pos="5829300" algn="r"/>
                <a:tab pos="59436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Section 21 covered services and limits can be found at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Ch. II, Section 21 of the MaineCare Benefits Manual: </a:t>
            </a:r>
            <a:r>
              <a:rPr lang="en-US" sz="2000" dirty="0">
                <a:latin typeface="Times New Roman" panose="02020603050405020304" pitchFamily="18" charset="0"/>
                <a:ea typeface="Times New Roman" panose="02020603050405020304" pitchFamily="18" charset="0"/>
                <a:cs typeface="Times New Roman" panose="02020603050405020304" pitchFamily="18" charset="0"/>
                <a:hlinkClick r:id="rId5"/>
              </a:rPr>
              <a:t>https://www.maine.gov/sos/cec/rules/10/ch101.htm</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7338" marR="0" indent="0" hangingPunct="0">
              <a:spcBef>
                <a:spcPts val="0"/>
              </a:spcBef>
              <a:spcAft>
                <a:spcPts val="0"/>
              </a:spcAft>
              <a:buNone/>
              <a:tabLst>
                <a:tab pos="457200" algn="l"/>
                <a:tab pos="1143000" algn="l"/>
                <a:tab pos="5829300" algn="r"/>
                <a:tab pos="59436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(Please see 21.05 COVERED SERVICES and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21.07 LIMITS) </a:t>
            </a:r>
          </a:p>
          <a:p>
            <a:pPr marL="0" marR="0" indent="0" hangingPunct="0">
              <a:spcBef>
                <a:spcPts val="0"/>
              </a:spcBef>
              <a:spcAft>
                <a:spcPts val="0"/>
              </a:spcAft>
              <a:buNone/>
              <a:tabLst>
                <a:tab pos="457200" algn="l"/>
                <a:tab pos="1143000" algn="l"/>
                <a:tab pos="5829300" algn="r"/>
                <a:tab pos="5943600" algn="l"/>
              </a:tabLst>
            </a:pPr>
            <a:endParaRPr lang="en-US" sz="2000" dirty="0">
              <a:effectLst/>
              <a:latin typeface="Arial" panose="020B0604020202020204" pitchFamily="34" charset="0"/>
              <a:ea typeface="Times New Roman" panose="02020603050405020304" pitchFamily="18" charset="0"/>
            </a:endParaRPr>
          </a:p>
          <a:p>
            <a:pPr marL="914400" lvl="3" indent="-449263">
              <a:defRPr/>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defRPr/>
            </a:pPr>
            <a:endParaRPr lang="en-US" altLang="en-US" sz="2400" dirty="0">
              <a:latin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7" name="Audio: Type of Exceptions Available" descr="This slide is quite important, so I will pause here a little longer. As I mentioned when discussing the agenda, only specific types of Exceptions are available. Exceptions are available when someone needs more of a Section 21 service than permitted in MaineCare rule. Those Section 21 limits relate to either money or units. So for example, Assistive Technology- Devices has a monetary cap of $6,296.40 per year. And Home Support- Quarter Hour has a limit of 84 hours (336 quarter hour units) per week. A person could request an Exception if they needed AT Devices that cost more than $6,296.40 over the course of the year, and a person could also request an Exception if they needed more than 84 hours per week of Home Support- Quarter Hour. &#10;&#10;If you have questions about the full list of services covered in Section 21 and their limits, I have included the link to the Secretary of State’s webpage where the MaineCare Benefits Manual can be found. Ch. II, Section 21.05 and Ch. II, Section 21.07 are where you can find covered services and limits.&#10;">
            <a:hlinkClick r:id="" action="ppaction://media"/>
            <a:extLst>
              <a:ext uri="{FF2B5EF4-FFF2-40B4-BE49-F238E27FC236}">
                <a16:creationId xmlns:a16="http://schemas.microsoft.com/office/drawing/2014/main" id="{9893CC3C-0B49-4A0E-AB3E-F32F6F60F7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390340"/>
            <a:ext cx="609600" cy="609600"/>
          </a:xfrm>
          <a:prstGeom prst="rect">
            <a:avLst/>
          </a:prstGeom>
        </p:spPr>
      </p:pic>
      <p:sp>
        <p:nvSpPr>
          <p:cNvPr id="4" name="Title: Type of Exceptions Available"/>
          <p:cNvSpPr txBox="1">
            <a:spLocks noGrp="1" noChangeArrowheads="1"/>
          </p:cNvSpPr>
          <p:nvPr>
            <p:ph type="title" idx="4294967295"/>
          </p:nvPr>
        </p:nvSpPr>
        <p:spPr bwMode="auto">
          <a:xfrm>
            <a:off x="0" y="248864"/>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Type of Exceptions Available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6379194"/>
      </p:ext>
    </p:extLst>
  </p:cSld>
  <p:clrMapOvr>
    <a:masterClrMapping/>
  </p:clrMapOvr>
  <mc:AlternateContent xmlns:mc="http://schemas.openxmlformats.org/markup-compatibility/2006" xmlns:p14="http://schemas.microsoft.com/office/powerpoint/2010/main">
    <mc:Choice Requires="p14">
      <p:transition spd="slow" p14:dur="2000" advTm="92350"/>
    </mc:Choice>
    <mc:Fallback xmlns="">
      <p:transition spd="slow" advTm="9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5</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Who May Submit a Request for Exceptions"/>
          <p:cNvSpPr>
            <a:spLocks noGrp="1"/>
          </p:cNvSpPr>
          <p:nvPr>
            <p:ph idx="1"/>
          </p:nvPr>
        </p:nvSpPr>
        <p:spPr>
          <a:xfrm>
            <a:off x="152400" y="1384917"/>
            <a:ext cx="8839200" cy="5092083"/>
          </a:xfrm>
        </p:spPr>
        <p:txBody>
          <a:bodyPr>
            <a:noAutofit/>
          </a:bodyPr>
          <a:lstStyle/>
          <a:p>
            <a:pPr marL="914400" lvl="2" indent="0">
              <a:buNone/>
              <a:defRPr/>
            </a:pPr>
            <a:endParaRPr lang="en-US" altLang="en-US" sz="1000" dirty="0">
              <a:latin typeface="Times New Roman" pitchFamily="18" charset="0"/>
            </a:endParaRPr>
          </a:p>
          <a:p>
            <a:pPr marL="979488" lvl="2" indent="-514350">
              <a:buFont typeface="+mj-lt"/>
              <a:buAutoNum type="arabicPeriod"/>
              <a:defRPr/>
            </a:pPr>
            <a:r>
              <a:rPr lang="en-US" altLang="en-US" sz="2600" dirty="0">
                <a:latin typeface="Times New Roman" panose="02020603050405020304" pitchFamily="18" charset="0"/>
                <a:cs typeface="Times New Roman" panose="02020603050405020304" pitchFamily="18" charset="0"/>
              </a:rPr>
              <a:t>Member applying to receive Section 21 services</a:t>
            </a:r>
          </a:p>
          <a:p>
            <a:pPr marL="922338" lvl="3" indent="0">
              <a:buNone/>
              <a:defRPr/>
            </a:pPr>
            <a:r>
              <a:rPr lang="en-US" altLang="en-US" sz="2600" dirty="0">
                <a:latin typeface="Times New Roman" panose="02020603050405020304" pitchFamily="18" charset="0"/>
                <a:cs typeface="Times New Roman" panose="02020603050405020304" pitchFamily="18" charset="0"/>
              </a:rPr>
              <a:t>(Request not considered until funded offer extended)</a:t>
            </a:r>
          </a:p>
          <a:p>
            <a:pPr marL="922338" lvl="3" indent="0">
              <a:buNone/>
              <a:defRPr/>
            </a:pPr>
            <a:endParaRPr lang="en-US" altLang="en-US" sz="1000" dirty="0">
              <a:latin typeface="Times New Roman" panose="02020603050405020304" pitchFamily="18" charset="0"/>
              <a:cs typeface="Times New Roman" panose="02020603050405020304" pitchFamily="18" charset="0"/>
            </a:endParaRPr>
          </a:p>
          <a:p>
            <a:pPr marL="979488" lvl="2" indent="-514350">
              <a:buFont typeface="+mj-lt"/>
              <a:buAutoNum type="arabicPeriod"/>
              <a:defRPr/>
            </a:pPr>
            <a:r>
              <a:rPr lang="en-US" altLang="en-US" sz="2600" dirty="0">
                <a:latin typeface="Times New Roman" panose="02020603050405020304" pitchFamily="18" charset="0"/>
                <a:cs typeface="Times New Roman" panose="02020603050405020304" pitchFamily="18" charset="0"/>
              </a:rPr>
              <a:t>Member who has received a funded offer for Section 21 </a:t>
            </a:r>
          </a:p>
          <a:p>
            <a:pPr marL="979488" lvl="2" indent="-514350">
              <a:buFont typeface="+mj-lt"/>
              <a:buAutoNum type="arabicPeriod"/>
              <a:defRPr/>
            </a:pPr>
            <a:endParaRPr lang="en-US" altLang="en-US" sz="1000" dirty="0">
              <a:latin typeface="Times New Roman" panose="02020603050405020304" pitchFamily="18" charset="0"/>
              <a:cs typeface="Times New Roman" panose="02020603050405020304" pitchFamily="18" charset="0"/>
            </a:endParaRPr>
          </a:p>
          <a:p>
            <a:pPr marL="979488" lvl="2" indent="-514350">
              <a:buFont typeface="+mj-lt"/>
              <a:buAutoNum type="arabicPeriod"/>
              <a:defRPr/>
            </a:pPr>
            <a:r>
              <a:rPr lang="en-US" altLang="en-US" sz="2600" dirty="0">
                <a:latin typeface="Times New Roman" panose="02020603050405020304" pitchFamily="18" charset="0"/>
                <a:cs typeface="Times New Roman" panose="02020603050405020304" pitchFamily="18" charset="0"/>
              </a:rPr>
              <a:t>Member who is already receiving Section 21 services</a:t>
            </a:r>
          </a:p>
          <a:p>
            <a:pPr marL="465138" lvl="2" indent="0">
              <a:buNone/>
              <a:defRPr/>
            </a:pPr>
            <a:endParaRPr lang="en-US" altLang="en-US" sz="2600" dirty="0">
              <a:latin typeface="Times New Roman" panose="02020603050405020304" pitchFamily="18" charset="0"/>
              <a:cs typeface="Times New Roman" panose="02020603050405020304" pitchFamily="18" charset="0"/>
            </a:endParaRPr>
          </a:p>
          <a:p>
            <a:pPr marL="465138" lvl="2" indent="0">
              <a:buNone/>
              <a:defRPr/>
            </a:pPr>
            <a:r>
              <a:rPr lang="en-US" altLang="en-US" sz="2600" dirty="0">
                <a:latin typeface="Times New Roman" panose="02020603050405020304" pitchFamily="18" charset="0"/>
                <a:cs typeface="Times New Roman" panose="02020603050405020304" pitchFamily="18" charset="0"/>
              </a:rPr>
              <a:t>A Member may submit a Request for Exceptions directly, </a:t>
            </a:r>
          </a:p>
          <a:p>
            <a:pPr marL="465138" lvl="2" indent="0">
              <a:buNone/>
              <a:defRPr/>
            </a:pPr>
            <a:r>
              <a:rPr lang="en-US" altLang="en-US" sz="2600" dirty="0">
                <a:latin typeface="Times New Roman" panose="02020603050405020304" pitchFamily="18" charset="0"/>
                <a:cs typeface="Times New Roman" panose="02020603050405020304" pitchFamily="18" charset="0"/>
              </a:rPr>
              <a:t>or it can be submitted by their Representative or Case Manager.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defRPr/>
            </a:pPr>
            <a:endParaRPr lang="en-US" altLang="en-US" sz="2400" dirty="0">
              <a:latin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8" name="Audio: Who May Submit a Request for Exceptions" descr="A Request for Exceptions can be submitted by a Member applying to receive Section 21 or Members that currently have access to Section 21. Members that currently have access to Section 21 include people that have received a funded offer for Section 21 as well as those classified to Section 21 and receiving services. A Member could submit a Request for Exceptions directly, or it could be submitted by their Representative or Case Manager. I do want to note that if a Member applying to receive Section 21 services submits a Request for Exceptions, the Request cannot be considered until a funded offer is extended.&#10;">
            <a:hlinkClick r:id="" action="ppaction://media"/>
            <a:extLst>
              <a:ext uri="{FF2B5EF4-FFF2-40B4-BE49-F238E27FC236}">
                <a16:creationId xmlns:a16="http://schemas.microsoft.com/office/drawing/2014/main" id="{420F7E37-D89B-44B6-8B0A-1223103A9D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390340"/>
            <a:ext cx="609600" cy="609600"/>
          </a:xfrm>
          <a:prstGeom prst="rect">
            <a:avLst/>
          </a:prstGeom>
        </p:spPr>
      </p:pic>
      <p:sp>
        <p:nvSpPr>
          <p:cNvPr id="4" name="Title: Who May Submit a Request for Exceptions"/>
          <p:cNvSpPr txBox="1">
            <a:spLocks noGrp="1" noChangeArrowheads="1"/>
          </p:cNvSpPr>
          <p:nvPr>
            <p:ph type="title" idx="4294967295"/>
          </p:nvPr>
        </p:nvSpPr>
        <p:spPr bwMode="auto">
          <a:xfrm>
            <a:off x="0" y="248864"/>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Who May Submit a Request for Exceptions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33417399"/>
      </p:ext>
    </p:extLst>
  </p:cSld>
  <p:clrMapOvr>
    <a:masterClrMapping/>
  </p:clrMapOvr>
  <mc:AlternateContent xmlns:mc="http://schemas.openxmlformats.org/markup-compatibility/2006" xmlns:p14="http://schemas.microsoft.com/office/powerpoint/2010/main">
    <mc:Choice Requires="p14">
      <p:transition spd="slow" p14:dur="2000" advTm="42113"/>
    </mc:Choice>
    <mc:Fallback xmlns="">
      <p:transition spd="slow" advTm="4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6</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Request for Exceptions Form 1"/>
          <p:cNvSpPr>
            <a:spLocks noGrp="1"/>
          </p:cNvSpPr>
          <p:nvPr>
            <p:ph idx="1"/>
          </p:nvPr>
        </p:nvSpPr>
        <p:spPr>
          <a:xfrm>
            <a:off x="152400" y="1327150"/>
            <a:ext cx="8839200" cy="5029200"/>
          </a:xfrm>
        </p:spPr>
        <p:txBody>
          <a:bodyPr>
            <a:noAutofit/>
          </a:bodyPr>
          <a:lstStyle/>
          <a:p>
            <a:pPr marR="0" lvl="0">
              <a:spcBef>
                <a:spcPts val="0"/>
              </a:spcBef>
              <a:spcAft>
                <a:spcPts val="0"/>
              </a:spcAft>
              <a:buFont typeface="+mj-lt"/>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Identify the Section 21 covered service requested.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For example: Home Support- Quarter Hour.</a:t>
            </a:r>
          </a:p>
          <a:p>
            <a:pPr marL="0" marR="0" lvl="0" indent="0">
              <a:spcBef>
                <a:spcPts val="0"/>
              </a:spcBef>
              <a:spcAft>
                <a:spcPts val="0"/>
              </a:spcAft>
              <a:buNone/>
            </a:pPr>
            <a:endParaRPr lang="en-US" sz="22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336550" marR="0" lvl="0" indent="-336550">
              <a:spcBef>
                <a:spcPts val="0"/>
              </a:spcBef>
              <a:spcAft>
                <a:spcPts val="0"/>
              </a:spcAft>
              <a:buNone/>
            </a:pPr>
            <a:r>
              <a:rPr lang="en-US" sz="2200" dirty="0">
                <a:latin typeface="Times New Roman" panose="02020603050405020304" pitchFamily="18" charset="0"/>
                <a:ea typeface="Calibri" panose="020F0502020204030204" pitchFamily="34" charset="0"/>
                <a:cs typeface="Times New Roman" panose="02020603050405020304" pitchFamily="18" charset="0"/>
              </a:rPr>
              <a:t>2. </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List the</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specific provision in the MaineCare Benefits Manual, Chapters II or III, Section 21 relating to the requested Exception.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For example: MBM Ch. II, Section 21.07-17 limits Home Support- Quarter Hour to 84 hours/week.</a:t>
            </a:r>
          </a:p>
          <a:p>
            <a:pPr marL="0" marR="0" lvl="0" indent="0">
              <a:spcBef>
                <a:spcPts val="0"/>
              </a:spcBef>
              <a:spcAft>
                <a:spcPts val="0"/>
              </a:spcAft>
              <a:buNone/>
            </a:pPr>
            <a:endParaRPr lang="en-US" sz="2200" i="1" dirty="0">
              <a:latin typeface="Times New Roman" panose="02020603050405020304" pitchFamily="18" charset="0"/>
              <a:ea typeface="Calibri" panose="020F0502020204030204" pitchFamily="34" charset="0"/>
              <a:cs typeface="Times New Roman" panose="02020603050405020304" pitchFamily="18" charset="0"/>
            </a:endParaRPr>
          </a:p>
          <a:p>
            <a:pPr marL="223838" marR="0" lvl="0" indent="-223838">
              <a:spcBef>
                <a:spcPts val="0"/>
              </a:spcBef>
              <a:spcAft>
                <a:spcPts val="0"/>
              </a:spcAft>
              <a:buNone/>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3. Describe the specific Exception requested and the proposed level of service.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For example: I need more Home Support- Quarter Hour. I need 98 hours/week.</a:t>
            </a:r>
          </a:p>
          <a:p>
            <a:pPr marL="0" marR="0" lvl="0" indent="0">
              <a:spcBef>
                <a:spcPts val="0"/>
              </a:spcBef>
              <a:spcAft>
                <a:spcPts val="0"/>
              </a:spcAft>
              <a:buNone/>
            </a:pPr>
            <a:endParaRPr lang="en-US" sz="22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223838" indent="-223838">
              <a:spcBef>
                <a:spcPts val="0"/>
              </a:spcBef>
              <a:buNone/>
            </a:pPr>
            <a:r>
              <a:rPr lang="en-US" sz="2200" dirty="0">
                <a:latin typeface="Times New Roman" panose="02020603050405020304" pitchFamily="18" charset="0"/>
                <a:ea typeface="Calibri" panose="020F0502020204030204" pitchFamily="34" charset="0"/>
                <a:cs typeface="Times New Roman" panose="02020603050405020304" pitchFamily="18" charset="0"/>
              </a:rPr>
              <a:t>4. What is the anticipated duration of the proposed Exception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For example: I need this Exception until the end of April.</a:t>
            </a:r>
          </a:p>
          <a:p>
            <a:endParaRPr lang="en-US" sz="2400" dirty="0">
              <a:latin typeface="Times New Roman" panose="02020603050405020304" pitchFamily="18" charset="0"/>
              <a:cs typeface="Times New Roman" panose="02020603050405020304" pitchFamily="18" charset="0"/>
            </a:endParaRPr>
          </a:p>
        </p:txBody>
      </p:sp>
      <p:pic>
        <p:nvPicPr>
          <p:cNvPr id="8" name="Audio: Request for Exceptions Form 1" descr="Now I will delve into the content of the Request for Exceptions Form. All Requests for Exceptions must be made in writing, using the form developed by the Department. In this presentation, you will see the content of the form, so the text can be as large as possible. The form itself is linked at the end of this presentation. The form begins by asking some basic information about who is submitting the form and how the Department can communicate with them. There are 12 substantive questions, and here I will address the first four. To begin, we ask some basic information about the Exception requested. What service does it relate to? What specific part of the MaineCare Benefits Manual, Ch. II, Section 21 or Ch. III, Section 21 relates to the Exception? What exactly is needed- what level of service would result? And finally, how long would the proposed Exception last? As you can see, some examples are included. From these examples, you can see that Home Support- Quarter Hour is the service relevant to this request. The MBM policy identified is Ch. II, Section 21.07-17, which limits Home Support- Quarter Hour to 84 hours (336 quarter hour units) per week. The fictional request indicates needing more Home Support- Quarter Hour; specifically, 98 hours per week, until the end of April. &#10;">
            <a:hlinkClick r:id="" action="ppaction://media"/>
            <a:extLst>
              <a:ext uri="{FF2B5EF4-FFF2-40B4-BE49-F238E27FC236}">
                <a16:creationId xmlns:a16="http://schemas.microsoft.com/office/drawing/2014/main" id="{EF4DC938-7A4A-4532-B43C-C782CDBB1F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390340"/>
            <a:ext cx="609600" cy="609600"/>
          </a:xfrm>
          <a:prstGeom prst="rect">
            <a:avLst/>
          </a:prstGeom>
        </p:spPr>
      </p:pic>
      <p:sp>
        <p:nvSpPr>
          <p:cNvPr id="4" name="Title: Request for Exceptions Form 1"/>
          <p:cNvSpPr txBox="1">
            <a:spLocks noGrp="1" noChangeArrowheads="1"/>
          </p:cNvSpPr>
          <p:nvPr>
            <p:ph type="title" idx="4294967295"/>
          </p:nvPr>
        </p:nvSpPr>
        <p:spPr bwMode="auto">
          <a:xfrm>
            <a:off x="0" y="248864"/>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Request for Exceptions Form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52277432"/>
      </p:ext>
    </p:extLst>
  </p:cSld>
  <p:clrMapOvr>
    <a:masterClrMapping/>
  </p:clrMapOvr>
  <mc:AlternateContent xmlns:mc="http://schemas.openxmlformats.org/markup-compatibility/2006" xmlns:p14="http://schemas.microsoft.com/office/powerpoint/2010/main">
    <mc:Choice Requires="p14">
      <p:transition spd="slow" p14:dur="2000" advTm="94543"/>
    </mc:Choice>
    <mc:Fallback xmlns="">
      <p:transition spd="slow" advTm="9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909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7</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Request for Exceptions Form 2"/>
          <p:cNvSpPr>
            <a:spLocks noGrp="1"/>
          </p:cNvSpPr>
          <p:nvPr>
            <p:ph idx="1"/>
          </p:nvPr>
        </p:nvSpPr>
        <p:spPr>
          <a:xfrm>
            <a:off x="152400" y="1327150"/>
            <a:ext cx="8839200" cy="5029200"/>
          </a:xfrm>
        </p:spPr>
        <p:txBody>
          <a:bodyPr>
            <a:noAutofit/>
          </a:bodyPr>
          <a:lstStyle/>
          <a:p>
            <a:pPr marL="336550" marR="0" lvl="0" indent="-33655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5. If applicable, provide a history of the Department’s actions related to the requested Exception including prior communication with the Department.</a:t>
            </a:r>
          </a:p>
          <a:p>
            <a:pPr marL="0" marR="0" indent="0">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288925" marR="0" lvl="0" indent="-288925">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6. Has the Department previously denied a similar Request for Exception or ADA Reasonable Modification Request? If yes, please identify the new information available now.</a:t>
            </a:r>
          </a:p>
          <a:p>
            <a:pPr marL="457200" marR="0" indent="0">
              <a:spcBef>
                <a:spcPts val="0"/>
              </a:spcBef>
              <a:spcAft>
                <a:spcPts val="0"/>
              </a:spcAft>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7. Describe any relevant facts related to the Exception request.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For example: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Recent or anticipated changes in support needs or natural supports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If this service has been used previously and that experience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Key information from any (optional) documentation attached</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288925" marR="0" indent="-288925">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 Individuals with Knowledge about the need for Exception: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If desired, include name(s), phone number(s), and address(es), and attach signed releases of information </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authorizing individuals to furnish the Department with information pertaining to this Request for Exceptions.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8" name="Audio: Request for Exceptions Form 2" descr="The previous portions of the Request for Exceptions Form have clarified the type of Exception needed. The questions on the Form then proceed to ask about any relevant history regarding the need. Have there been previous actions or communication? Has the Department denied a similar Request for Exception or ADA Reasonable Modification Request- and if so, what new information is available now? Following those questions, the Form asks for any relevant facts, as well as whether the Department should communicate with anyone else that has information about this need. If that is desired, please ensure that signed releases, using the Department’s release form, are attached. &#10;">
            <a:hlinkClick r:id="" action="ppaction://media"/>
            <a:extLst>
              <a:ext uri="{FF2B5EF4-FFF2-40B4-BE49-F238E27FC236}">
                <a16:creationId xmlns:a16="http://schemas.microsoft.com/office/drawing/2014/main" id="{C79A4A71-FACA-4E76-99DC-BCA0CD69D0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8277" y="515603"/>
            <a:ext cx="609600" cy="609600"/>
          </a:xfrm>
          <a:prstGeom prst="rect">
            <a:avLst/>
          </a:prstGeom>
        </p:spPr>
      </p:pic>
      <p:sp>
        <p:nvSpPr>
          <p:cNvPr id="4" name="Title: Request for Exceptions Form 2"/>
          <p:cNvSpPr txBox="1">
            <a:spLocks noGrp="1" noChangeArrowheads="1"/>
          </p:cNvSpPr>
          <p:nvPr>
            <p:ph type="title" idx="4294967295"/>
          </p:nvPr>
        </p:nvSpPr>
        <p:spPr bwMode="auto">
          <a:xfrm>
            <a:off x="0" y="248864"/>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Request for Exceptions Form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53593991"/>
      </p:ext>
    </p:extLst>
  </p:cSld>
  <p:clrMapOvr>
    <a:masterClrMapping/>
  </p:clrMapOvr>
  <mc:AlternateContent xmlns:mc="http://schemas.openxmlformats.org/markup-compatibility/2006" xmlns:p14="http://schemas.microsoft.com/office/powerpoint/2010/main">
    <mc:Choice Requires="p14">
      <p:transition spd="slow" p14:dur="2000" advTm="41674"/>
    </mc:Choice>
    <mc:Fallback xmlns="">
      <p:transition spd="slow" advTm="4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8</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Request for Exceptions Form 3"/>
          <p:cNvSpPr>
            <a:spLocks noGrp="1"/>
          </p:cNvSpPr>
          <p:nvPr>
            <p:ph idx="1"/>
          </p:nvPr>
        </p:nvSpPr>
        <p:spPr>
          <a:xfrm>
            <a:off x="152400" y="1327150"/>
            <a:ext cx="8839200" cy="5029200"/>
          </a:xfrm>
        </p:spPr>
        <p:txBody>
          <a:bodyPr>
            <a:noAutofit/>
          </a:bodyPr>
          <a:lstStyle/>
          <a:p>
            <a:pPr marL="336550" marR="0" lvl="0" indent="-336550">
              <a:spcBef>
                <a:spcPts val="0"/>
              </a:spcBef>
              <a:spcAft>
                <a:spcPts val="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9. Without the requested Exception, is there serious risk of institutionalization or segregation?</a:t>
            </a:r>
          </a:p>
          <a:p>
            <a:pPr marL="228600" marR="0" indent="0">
              <a:spcBef>
                <a:spcPts val="0"/>
              </a:spcBef>
              <a:spcAft>
                <a:spcPts val="0"/>
              </a:spcAft>
              <a:buNone/>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01638" marR="0" lvl="0" indent="-401638">
              <a:spcBef>
                <a:spcPts val="0"/>
              </a:spcBef>
              <a:spcAft>
                <a:spcPts val="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 Outline natural supports and whether they can meet the needs that the Exception would address.</a:t>
            </a:r>
          </a:p>
          <a:p>
            <a:pPr marL="0" marR="0" lvl="0" indent="0">
              <a:spcBef>
                <a:spcPts val="0"/>
              </a:spcBef>
              <a:spcAft>
                <a:spcPts val="0"/>
              </a:spcAft>
              <a:buNone/>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01638" marR="0" lvl="0" indent="-401638">
              <a:spcBef>
                <a:spcPts val="0"/>
              </a:spcBef>
              <a:spcAft>
                <a:spcPts val="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11. Describe whether the need for Exception could be met through another service or combination of services available in the MaineCare Benefits Manual.</a:t>
            </a:r>
          </a:p>
          <a:p>
            <a:pPr marL="228600" marR="0" indent="0" algn="ctr">
              <a:spcBef>
                <a:spcPts val="0"/>
              </a:spcBef>
              <a:spcAft>
                <a:spcPts val="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01638" marR="0" lvl="0" indent="-401638">
              <a:spcBef>
                <a:spcPts val="0"/>
              </a:spcBef>
              <a:spcAft>
                <a:spcPts val="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12. Please describe the need for Exception in relation to accessing community services that are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adequate, appropriate, and occur in the most integrated setting appropriate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8" name="Audio: Request for Exceptions Form 3" descr="The final few questions on the Request for Exceptions Form ask for some specific information about the requested Exception. All these questions relate to criteria impacting the Department’s decision, so it’s important to answer them as clearly and completely as possible.  &#10;">
            <a:hlinkClick r:id="" action="ppaction://media"/>
            <a:extLst>
              <a:ext uri="{FF2B5EF4-FFF2-40B4-BE49-F238E27FC236}">
                <a16:creationId xmlns:a16="http://schemas.microsoft.com/office/drawing/2014/main" id="{F7A76D4A-D01D-4DC1-9074-01EC6FD305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390340"/>
            <a:ext cx="609600" cy="609600"/>
          </a:xfrm>
          <a:prstGeom prst="rect">
            <a:avLst/>
          </a:prstGeom>
        </p:spPr>
      </p:pic>
      <p:sp>
        <p:nvSpPr>
          <p:cNvPr id="4" name="Title: Request for Exceptions Form 3"/>
          <p:cNvSpPr txBox="1">
            <a:spLocks noGrp="1" noChangeArrowheads="1"/>
          </p:cNvSpPr>
          <p:nvPr>
            <p:ph type="title" idx="4294967295"/>
          </p:nvPr>
        </p:nvSpPr>
        <p:spPr bwMode="auto">
          <a:xfrm>
            <a:off x="0" y="248864"/>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Request for Exceptions Form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9154394"/>
      </p:ext>
    </p:extLst>
  </p:cSld>
  <p:clrMapOvr>
    <a:masterClrMapping/>
  </p:clrMapOvr>
  <mc:AlternateContent xmlns:mc="http://schemas.openxmlformats.org/markup-compatibility/2006" xmlns:p14="http://schemas.microsoft.com/office/powerpoint/2010/main">
    <mc:Choice Requires="p14">
      <p:transition spd="slow" p14:dur="2000" advTm="19699"/>
    </mc:Choice>
    <mc:Fallback xmlns="">
      <p:transition spd="slow" advTm="1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cNvSpPr>
            <a:spLocks noGrp="1"/>
          </p:cNvSpPr>
          <p:nvPr>
            <p:ph type="sldNum" sz="quarter" idx="12"/>
          </p:nvPr>
        </p:nvSpPr>
        <p:spPr/>
        <p:txBody>
          <a:bodyPr/>
          <a:lstStyle/>
          <a:p>
            <a:fld id="{157CBA50-CD0C-49BF-99AE-B3E4F4920365}" type="slidenum">
              <a:rPr lang="en-US" smtClean="0">
                <a:solidFill>
                  <a:prstClr val="black">
                    <a:tint val="75000"/>
                  </a:prstClr>
                </a:solidFill>
              </a:rPr>
              <a:pPr/>
              <a:t>9</a:t>
            </a:fld>
            <a:endParaRPr lang="en-US" dirty="0">
              <a:solidFill>
                <a:prstClr val="black">
                  <a:tint val="75000"/>
                </a:prstClr>
              </a:solidFill>
            </a:endParaRPr>
          </a:p>
        </p:txBody>
      </p:sp>
      <p:sp>
        <p:nvSpPr>
          <p:cNvPr id="5" name="Footer: Maine DHHS"/>
          <p:cNvSpPr>
            <a:spLocks noGrp="1"/>
          </p:cNvSpPr>
          <p:nvPr>
            <p:ph type="ftr" sz="quarter" idx="11"/>
          </p:nvPr>
        </p:nvSpPr>
        <p:spPr>
          <a:xfrm>
            <a:off x="2667000" y="6356350"/>
            <a:ext cx="3657600" cy="365125"/>
          </a:xfrm>
        </p:spPr>
        <p:txBody>
          <a:bodyPr/>
          <a:lstStyle/>
          <a:p>
            <a:r>
              <a:rPr lang="en-US" dirty="0">
                <a:solidFill>
                  <a:prstClr val="black">
                    <a:tint val="75000"/>
                  </a:prstClr>
                </a:solidFill>
              </a:rPr>
              <a:t>Maine Department of Health and Human Services</a:t>
            </a:r>
          </a:p>
        </p:txBody>
      </p:sp>
      <p:sp>
        <p:nvSpPr>
          <p:cNvPr id="3" name="Text: Submission of Request Email and Mailing Addresses"/>
          <p:cNvSpPr>
            <a:spLocks noGrp="1"/>
          </p:cNvSpPr>
          <p:nvPr>
            <p:ph idx="1"/>
          </p:nvPr>
        </p:nvSpPr>
        <p:spPr>
          <a:xfrm>
            <a:off x="152400" y="1509712"/>
            <a:ext cx="8839200" cy="5029200"/>
          </a:xfrm>
        </p:spPr>
        <p:txBody>
          <a:bodyPr>
            <a:noAutofit/>
          </a:bodyPr>
          <a:lstStyle/>
          <a:p>
            <a:pPr marL="0" indent="0">
              <a:buNone/>
              <a:defRPr/>
            </a:pPr>
            <a:r>
              <a:rPr lang="en-US" altLang="en-US" sz="2400" dirty="0">
                <a:latin typeface="Times New Roman" panose="02020603050405020304" pitchFamily="18" charset="0"/>
                <a:cs typeface="Times New Roman" panose="02020603050405020304" pitchFamily="18" charset="0"/>
              </a:rPr>
              <a:t>For Members applying to receive Section 21 services, please use </a:t>
            </a:r>
          </a:p>
          <a:p>
            <a:pPr marL="0" indent="0">
              <a:buNone/>
              <a:defRPr/>
            </a:pPr>
            <a:r>
              <a:rPr lang="en-US" altLang="en-US" sz="2400" dirty="0">
                <a:latin typeface="Times New Roman" panose="02020603050405020304" pitchFamily="18" charset="0"/>
                <a:cs typeface="Times New Roman" panose="02020603050405020304" pitchFamily="18" charset="0"/>
              </a:rPr>
              <a:t>this email: </a:t>
            </a:r>
            <a:r>
              <a:rPr lang="da-DK" altLang="en-US" sz="2400" dirty="0">
                <a:latin typeface="Times New Roman" pitchFamily="18" charset="0"/>
                <a:hlinkClick r:id="rId5"/>
              </a:rPr>
              <a:t>HCBS.Waiver@maine.gov</a:t>
            </a:r>
            <a:r>
              <a:rPr lang="da-DK" altLang="en-US" sz="2400" dirty="0">
                <a:latin typeface="Times New Roman" pitchFamily="18" charset="0"/>
              </a:rPr>
              <a:t> or mail:</a:t>
            </a:r>
            <a:r>
              <a:rPr lang="en-US" altLang="en-US" sz="2400" dirty="0">
                <a:latin typeface="Times New Roman" pitchFamily="18" charset="0"/>
              </a:rPr>
              <a:t> </a:t>
            </a:r>
            <a:r>
              <a:rPr lang="en-US" sz="2400" dirty="0">
                <a:latin typeface="Times New Roman" pitchFamily="18" charset="0"/>
                <a:cs typeface="Times New Roman" panose="02020603050405020304" pitchFamily="18" charset="0"/>
              </a:rPr>
              <a:t>Waiver Manager, </a:t>
            </a:r>
            <a:r>
              <a:rPr lang="en-US" altLang="en-US" sz="2400" dirty="0">
                <a:latin typeface="Times New Roman" panose="02020603050405020304" pitchFamily="18" charset="0"/>
                <a:cs typeface="Times New Roman" panose="02020603050405020304" pitchFamily="18" charset="0"/>
              </a:rPr>
              <a:t>Office of Aging and Disability Services, 11 State House Station, Augusta, ME 04333</a:t>
            </a:r>
          </a:p>
          <a:p>
            <a:pPr marL="336550" indent="0">
              <a:buNone/>
              <a:defRPr/>
            </a:pPr>
            <a:endParaRPr lang="en-US" altLang="en-US" sz="2400" dirty="0">
              <a:latin typeface="Times New Roman" panose="02020603050405020304" pitchFamily="18" charset="0"/>
              <a:cs typeface="Times New Roman" panose="02020603050405020304" pitchFamily="18" charset="0"/>
            </a:endParaRPr>
          </a:p>
          <a:p>
            <a:pPr marL="0" indent="0">
              <a:buNone/>
              <a:defRPr/>
            </a:pPr>
            <a:r>
              <a:rPr lang="en-US" altLang="en-US" sz="2400" dirty="0">
                <a:latin typeface="Times New Roman" panose="02020603050405020304" pitchFamily="18" charset="0"/>
                <a:cs typeface="Times New Roman" panose="02020603050405020304" pitchFamily="18" charset="0"/>
              </a:rPr>
              <a:t>For Members with a funded offer for Section 21 or already receiving Section 21 services, please use this email: </a:t>
            </a:r>
            <a:r>
              <a:rPr lang="en-US" sz="2400" u="sng" dirty="0">
                <a:solidFill>
                  <a:srgbClr val="0000FF"/>
                </a:solidFill>
                <a:effectLst/>
                <a:latin typeface="Times New Roman" panose="02020603050405020304" pitchFamily="18" charset="0"/>
                <a:ea typeface="Calibri" panose="020F0502020204030204" pitchFamily="34" charset="0"/>
                <a:hlinkClick r:id="rId6"/>
              </a:rPr>
              <a:t>HCBSwaiverexceptions.DHHS@maine.gov</a:t>
            </a:r>
            <a:r>
              <a:rPr lang="en-US" sz="2400" dirty="0">
                <a:solidFill>
                  <a:srgbClr val="0000FF"/>
                </a:solidFill>
                <a:effectLst/>
                <a:latin typeface="Times New Roman" panose="02020603050405020304" pitchFamily="18" charset="0"/>
                <a:ea typeface="Calibri" panose="020F0502020204030204" pitchFamily="34" charset="0"/>
              </a:rPr>
              <a:t>  </a:t>
            </a:r>
            <a:endParaRPr lang="en-US" altLang="en-US" sz="2400" dirty="0">
              <a:latin typeface="Times New Roman" panose="02020603050405020304" pitchFamily="18" charset="0"/>
              <a:cs typeface="Times New Roman" panose="02020603050405020304" pitchFamily="18" charset="0"/>
            </a:endParaRPr>
          </a:p>
          <a:p>
            <a:pPr marL="0" indent="0">
              <a:buNone/>
              <a:defRPr/>
            </a:pPr>
            <a:r>
              <a:rPr lang="en-US" altLang="en-US" sz="2400" dirty="0">
                <a:latin typeface="Times New Roman" panose="02020603050405020304" pitchFamily="18" charset="0"/>
                <a:cs typeface="Times New Roman" panose="02020603050405020304" pitchFamily="18" charset="0"/>
              </a:rPr>
              <a:t>or mail: Clinical Review Team, Office of Aging and Disability Services, 11 State House Station, Augusta, ME 04333</a:t>
            </a:r>
          </a:p>
          <a:p>
            <a:pPr marL="0" indent="0" algn="ctr">
              <a:buNone/>
              <a:defRPr/>
            </a:pPr>
            <a:endParaRPr lang="en-US" altLang="en-US" sz="2400" dirty="0">
              <a:latin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7" name="Audio: Submission of Request" descr="At the end of the Requests for Exceptions Form, there is information regarding where to submit the form. Please note that not all forms are submitted to the same place; this varies depending on whether someone is applying for Section 21 or currently has access to Section 21. &#10;">
            <a:hlinkClick r:id="" action="ppaction://media"/>
            <a:extLst>
              <a:ext uri="{FF2B5EF4-FFF2-40B4-BE49-F238E27FC236}">
                <a16:creationId xmlns:a16="http://schemas.microsoft.com/office/drawing/2014/main" id="{FE2B7D46-231B-496D-9409-4BC98F47FE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25331"/>
            <a:ext cx="609600" cy="609600"/>
          </a:xfrm>
          <a:prstGeom prst="rect">
            <a:avLst/>
          </a:prstGeom>
        </p:spPr>
      </p:pic>
      <p:sp>
        <p:nvSpPr>
          <p:cNvPr id="4" name="Title: Submission of Request"/>
          <p:cNvSpPr txBox="1">
            <a:spLocks noGrp="1" noChangeArrowheads="1"/>
          </p:cNvSpPr>
          <p:nvPr>
            <p:ph type="title" idx="4294967295"/>
          </p:nvPr>
        </p:nvSpPr>
        <p:spPr bwMode="auto">
          <a:xfrm>
            <a:off x="0" y="248864"/>
            <a:ext cx="9153378" cy="892552"/>
          </a:xfrm>
          <a:prstGeom prst="rect">
            <a:avLst/>
          </a:prstGeom>
          <a:solidFill>
            <a:srgbClr val="004D8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Submission of Request for Exceptions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04626208"/>
      </p:ext>
    </p:extLst>
  </p:cSld>
  <p:clrMapOvr>
    <a:masterClrMapping/>
  </p:clrMapOvr>
  <mc:AlternateContent xmlns:mc="http://schemas.openxmlformats.org/markup-compatibility/2006" xmlns:p14="http://schemas.microsoft.com/office/powerpoint/2010/main">
    <mc:Choice Requires="p14">
      <p:transition spd="slow" p14:dur="2000" advTm="18102"/>
    </mc:Choice>
    <mc:Fallback xmlns="">
      <p:transition spd="slow" advTm="1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5C80F099E7CF4AB2120A5BFE0AADFB" ma:contentTypeVersion="10" ma:contentTypeDescription="Create a new document." ma:contentTypeScope="" ma:versionID="e27512fd72a42cb1be11be2b26c41157">
  <xsd:schema xmlns:xsd="http://www.w3.org/2001/XMLSchema" xmlns:xs="http://www.w3.org/2001/XMLSchema" xmlns:p="http://schemas.microsoft.com/office/2006/metadata/properties" xmlns:ns3="fe04784a-9b21-460f-890f-7b2d3d70a0a7" xmlns:ns4="2209ac8e-1ff0-417c-9319-c6aa90ed621f" targetNamespace="http://schemas.microsoft.com/office/2006/metadata/properties" ma:root="true" ma:fieldsID="4ca073beb72064f8981cede15003d57a" ns3:_="" ns4:_="">
    <xsd:import namespace="fe04784a-9b21-460f-890f-7b2d3d70a0a7"/>
    <xsd:import namespace="2209ac8e-1ff0-417c-9319-c6aa90ed621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4784a-9b21-460f-890f-7b2d3d70a0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09ac8e-1ff0-417c-9319-c6aa90ed62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E76F57-0550-477D-BA86-7EB06A489C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04784a-9b21-460f-890f-7b2d3d70a0a7"/>
    <ds:schemaRef ds:uri="2209ac8e-1ff0-417c-9319-c6aa90ed62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7802AE-FFE6-4FDD-9DE5-1F9CD19C54B9}">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2209ac8e-1ff0-417c-9319-c6aa90ed621f"/>
    <ds:schemaRef ds:uri="http://purl.org/dc/dcmitype/"/>
    <ds:schemaRef ds:uri="fe04784a-9b21-460f-890f-7b2d3d70a0a7"/>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DB22508-A7FE-4C3B-86D6-66E54A9645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18108</TotalTime>
  <Words>2853</Words>
  <Application>Microsoft Office PowerPoint</Application>
  <PresentationFormat>On-screen Show (4:3)</PresentationFormat>
  <Paragraphs>173</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Symbol</vt:lpstr>
      <vt:lpstr>Times New Roman</vt:lpstr>
      <vt:lpstr>Office Theme</vt:lpstr>
      <vt:lpstr> Requests for Exceptions Section 21 </vt:lpstr>
      <vt:lpstr>Training Agenda </vt:lpstr>
      <vt:lpstr>What a Request Should Establish </vt:lpstr>
      <vt:lpstr>Type of Exceptions Available </vt:lpstr>
      <vt:lpstr>Who May Submit a Request for Exceptions  </vt:lpstr>
      <vt:lpstr>Request for Exceptions Form (1) </vt:lpstr>
      <vt:lpstr>Request for Exceptions Form (2) </vt:lpstr>
      <vt:lpstr>Request for Exceptions Form (3) </vt:lpstr>
      <vt:lpstr>Submission of Request for Exceptions Form </vt:lpstr>
      <vt:lpstr>Separate Rights Maintained </vt:lpstr>
      <vt:lpstr>Review Timeline For Members with a funded offer for Section 21 or already receiving Section 21 services</vt:lpstr>
      <vt:lpstr>Decisions &amp; Appeals </vt:lpstr>
      <vt:lpstr>Duration &amp; Re-Assessment </vt:lpstr>
      <vt:lpstr>Questions &amp; Resources</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DHHS Presentation</dc:title>
  <dc:creator>Martins, John A</dc:creator>
  <cp:lastModifiedBy>Thompson, Heather</cp:lastModifiedBy>
  <cp:revision>85</cp:revision>
  <cp:lastPrinted>2015-09-24T20:03:22Z</cp:lastPrinted>
  <dcterms:created xsi:type="dcterms:W3CDTF">2015-04-10T16:13:17Z</dcterms:created>
  <dcterms:modified xsi:type="dcterms:W3CDTF">2022-06-13T12:42:51Z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0x010100395C80F099E7CF4AB2120A5BFE0AADFB</vt:lpwstr>
  </property>
  <property fmtid="{D5CDD505-2E9C-101B-9397-08002B2CF9AE}" pid="3" name="_MarkAsFinal">
    <vt:bool>true</vt:bool>
  </property>
</Properties>
</file>