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51"/>
  </p:notesMasterIdLst>
  <p:sldIdLst>
    <p:sldId id="256" r:id="rId7"/>
    <p:sldId id="309" r:id="rId8"/>
    <p:sldId id="336" r:id="rId9"/>
    <p:sldId id="308" r:id="rId10"/>
    <p:sldId id="364" r:id="rId11"/>
    <p:sldId id="350" r:id="rId12"/>
    <p:sldId id="337" r:id="rId13"/>
    <p:sldId id="257" r:id="rId14"/>
    <p:sldId id="305" r:id="rId15"/>
    <p:sldId id="331" r:id="rId16"/>
    <p:sldId id="366" r:id="rId17"/>
    <p:sldId id="371" r:id="rId18"/>
    <p:sldId id="372" r:id="rId19"/>
    <p:sldId id="369" r:id="rId20"/>
    <p:sldId id="376" r:id="rId21"/>
    <p:sldId id="469" r:id="rId22"/>
    <p:sldId id="470" r:id="rId23"/>
    <p:sldId id="367" r:id="rId24"/>
    <p:sldId id="465" r:id="rId25"/>
    <p:sldId id="373" r:id="rId26"/>
    <p:sldId id="450" r:id="rId27"/>
    <p:sldId id="451" r:id="rId28"/>
    <p:sldId id="452" r:id="rId29"/>
    <p:sldId id="453" r:id="rId30"/>
    <p:sldId id="454" r:id="rId31"/>
    <p:sldId id="455" r:id="rId32"/>
    <p:sldId id="456" r:id="rId33"/>
    <p:sldId id="457" r:id="rId34"/>
    <p:sldId id="458" r:id="rId35"/>
    <p:sldId id="459" r:id="rId36"/>
    <p:sldId id="448" r:id="rId37"/>
    <p:sldId id="377" r:id="rId38"/>
    <p:sldId id="368" r:id="rId39"/>
    <p:sldId id="449" r:id="rId40"/>
    <p:sldId id="343" r:id="rId41"/>
    <p:sldId id="460" r:id="rId42"/>
    <p:sldId id="461" r:id="rId43"/>
    <p:sldId id="462" r:id="rId44"/>
    <p:sldId id="467" r:id="rId45"/>
    <p:sldId id="328" r:id="rId46"/>
    <p:sldId id="378" r:id="rId47"/>
    <p:sldId id="463" r:id="rId48"/>
    <p:sldId id="464" r:id="rId49"/>
    <p:sldId id="303"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od, Anita" initials="HA" lastIdx="15" clrIdx="0">
    <p:extLst>
      <p:ext uri="{19B8F6BF-5375-455C-9EA6-DF929625EA0E}">
        <p15:presenceInfo xmlns:p15="http://schemas.microsoft.com/office/powerpoint/2012/main" userId="S::Anita.Hood@maine.gov::622e89a8-5646-4b6f-9ed4-ab5637369a24" providerId="AD"/>
      </p:ext>
    </p:extLst>
  </p:cmAuthor>
  <p:cmAuthor id="2" name="Kelly Parnell" initials="KP" lastIdx="9" clrIdx="1">
    <p:extLst>
      <p:ext uri="{19B8F6BF-5375-455C-9EA6-DF929625EA0E}">
        <p15:presenceInfo xmlns:p15="http://schemas.microsoft.com/office/powerpoint/2012/main" userId="S::kparnell@kepro.com::48d18f53-19ab-4354-a6e5-ac56b5730d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67900" autoAdjust="0"/>
  </p:normalViewPr>
  <p:slideViewPr>
    <p:cSldViewPr snapToGrid="0">
      <p:cViewPr varScale="1">
        <p:scale>
          <a:sx n="45" d="100"/>
          <a:sy n="45" d="100"/>
        </p:scale>
        <p:origin x="1508" y="48"/>
      </p:cViewPr>
      <p:guideLst/>
    </p:cSldViewPr>
  </p:slideViewPr>
  <p:notesTextViewPr>
    <p:cViewPr>
      <p:scale>
        <a:sx n="1" d="1"/>
        <a:sy n="1" d="1"/>
      </p:scale>
      <p:origin x="0" y="0"/>
    </p:cViewPr>
  </p:notesTextViewPr>
  <p:notesViewPr>
    <p:cSldViewPr snapToGrid="0">
      <p:cViewPr varScale="1">
        <p:scale>
          <a:sx n="61" d="100"/>
          <a:sy n="61" d="100"/>
        </p:scale>
        <p:origin x="3216" y="-112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9-22T08:26:12.025" idx="1">
    <p:pos x="7602" y="-146"/>
    <p:text/>
    <p:extLst>
      <p:ext uri="{C676402C-5697-4E1C-873F-D02D1690AC5C}">
        <p15:threadingInfo xmlns:p15="http://schemas.microsoft.com/office/powerpoint/2012/main" timeZoneBias="240"/>
      </p:ext>
    </p:extLst>
  </p:cm>
  <p:cm authorId="2" dt="2020-09-22T13:16:13.661" idx="7">
    <p:pos x="7602" y="-50"/>
    <p:text>Under TCM-Make referrals,  educate caregiver- A person to help identify unmet needs, access (refer) and monitor services as well as educating caregiver to assume monitoring and accessing further needs independently.</p:text>
    <p:extLst>
      <p:ext uri="{C676402C-5697-4E1C-873F-D02D1690AC5C}">
        <p15:threadingInfo xmlns:p15="http://schemas.microsoft.com/office/powerpoint/2012/main" timeZoneBias="240">
          <p15:parentCm authorId="2" idx="1"/>
        </p15:threadingInfo>
      </p:ext>
    </p:extLst>
  </p:cm>
  <p:cm authorId="2" dt="2020-09-22T13:15:56.652" idx="6">
    <p:pos x="7698" y="-50"/>
    <p:text>Under RCS-add qualifying, or eligible in front of developmental disabilities</p:text>
    <p:extLst>
      <p:ext uri="{C676402C-5697-4E1C-873F-D02D1690AC5C}">
        <p15:threadingInfo xmlns:p15="http://schemas.microsoft.com/office/powerpoint/2012/main" timeZoneBias="240"/>
      </p:ext>
    </p:extLst>
  </p:cm>
  <p:cm authorId="2" dt="2020-09-22T13:17:13.114" idx="8">
    <p:pos x="7698" y="46"/>
    <p:text>Add MST PSB</p:text>
    <p:extLst>
      <p:ext uri="{C676402C-5697-4E1C-873F-D02D1690AC5C}">
        <p15:threadingInfo xmlns:p15="http://schemas.microsoft.com/office/powerpoint/2012/main" timeZoneBias="240">
          <p15:parentCm authorId="2" idx="6"/>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9-22T08:38:48.972" idx="2">
    <p:pos x="7405" y="191"/>
    <p:text>Do you want to refere them to supervisor consult before state involvement?</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9-22T09:00:23.918" idx="5">
    <p:pos x="10" y="10"/>
    <p:text>Do we wan to add more about BHH or for those questions who they shoudl reach out to?</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7B216-922D-4B41-A5FF-FF8F5A8560F0}"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17C1E22-7F5A-4C27-B93F-78FDDA6A7C1D}">
      <dgm:prSet/>
      <dgm:spPr/>
      <dgm:t>
        <a:bodyPr/>
        <a:lstStyle/>
        <a:p>
          <a:r>
            <a:rPr lang="en-US" dirty="0"/>
            <a:t>HCT </a:t>
          </a:r>
        </a:p>
      </dgm:t>
    </dgm:pt>
    <dgm:pt modelId="{DFFACEFC-296D-4257-9D6B-A8611C80A235}" type="parTrans" cxnId="{72819BFA-BD59-456A-AF8D-5BC9106BC27F}">
      <dgm:prSet/>
      <dgm:spPr/>
      <dgm:t>
        <a:bodyPr/>
        <a:lstStyle/>
        <a:p>
          <a:endParaRPr lang="en-US"/>
        </a:p>
      </dgm:t>
    </dgm:pt>
    <dgm:pt modelId="{9681BD00-4E78-4F87-AFB6-C030D4DFDDBD}" type="sibTrans" cxnId="{72819BFA-BD59-456A-AF8D-5BC9106BC27F}">
      <dgm:prSet/>
      <dgm:spPr/>
      <dgm:t>
        <a:bodyPr/>
        <a:lstStyle/>
        <a:p>
          <a:endParaRPr lang="en-US"/>
        </a:p>
      </dgm:t>
    </dgm:pt>
    <dgm:pt modelId="{1507AE88-D378-44D3-8C21-1070634B8AFD}">
      <dgm:prSet/>
      <dgm:spPr/>
      <dgm:t>
        <a:bodyPr/>
        <a:lstStyle/>
        <a:p>
          <a:r>
            <a:rPr lang="en-US" dirty="0"/>
            <a:t>Section 65: Maine Care rule governing the service</a:t>
          </a:r>
        </a:p>
      </dgm:t>
    </dgm:pt>
    <dgm:pt modelId="{EFBCE321-D7D3-4B17-A75D-EA628D3DB32C}" type="parTrans" cxnId="{4850AA79-30A2-4A72-B029-09518E3EDAFF}">
      <dgm:prSet/>
      <dgm:spPr/>
      <dgm:t>
        <a:bodyPr/>
        <a:lstStyle/>
        <a:p>
          <a:endParaRPr lang="en-US"/>
        </a:p>
      </dgm:t>
    </dgm:pt>
    <dgm:pt modelId="{FD19A764-A15F-4547-8330-8286C2660188}" type="sibTrans" cxnId="{4850AA79-30A2-4A72-B029-09518E3EDAFF}">
      <dgm:prSet/>
      <dgm:spPr/>
      <dgm:t>
        <a:bodyPr/>
        <a:lstStyle/>
        <a:p>
          <a:endParaRPr lang="en-US"/>
        </a:p>
      </dgm:t>
    </dgm:pt>
    <dgm:pt modelId="{1F1FD0E0-C82C-49E0-848F-FE33B0957B51}">
      <dgm:prSet/>
      <dgm:spPr/>
      <dgm:t>
        <a:bodyPr/>
        <a:lstStyle/>
        <a:p>
          <a:r>
            <a:rPr lang="en-US"/>
            <a:t>In Home Family Treatment</a:t>
          </a:r>
        </a:p>
      </dgm:t>
    </dgm:pt>
    <dgm:pt modelId="{DBE9BDDB-9C7B-45A4-87F0-5DFC20590C88}" type="parTrans" cxnId="{4BA917FA-E7CF-47F8-9E5B-FDC5DDD96F93}">
      <dgm:prSet/>
      <dgm:spPr/>
      <dgm:t>
        <a:bodyPr/>
        <a:lstStyle/>
        <a:p>
          <a:endParaRPr lang="en-US"/>
        </a:p>
      </dgm:t>
    </dgm:pt>
    <dgm:pt modelId="{9794DEBF-5B53-44BE-9448-5127BA6059EE}" type="sibTrans" cxnId="{4BA917FA-E7CF-47F8-9E5B-FDC5DDD96F93}">
      <dgm:prSet/>
      <dgm:spPr/>
      <dgm:t>
        <a:bodyPr/>
        <a:lstStyle/>
        <a:p>
          <a:endParaRPr lang="en-US"/>
        </a:p>
      </dgm:t>
    </dgm:pt>
    <dgm:pt modelId="{5A5EB567-59C4-43A4-8D8F-1CAA5D5CD9F3}" type="pres">
      <dgm:prSet presAssocID="{D457B216-922D-4B41-A5FF-FF8F5A8560F0}" presName="linear" presStyleCnt="0">
        <dgm:presLayoutVars>
          <dgm:animLvl val="lvl"/>
          <dgm:resizeHandles val="exact"/>
        </dgm:presLayoutVars>
      </dgm:prSet>
      <dgm:spPr/>
    </dgm:pt>
    <dgm:pt modelId="{8195F3A0-A972-4BC2-8FA0-7F843E0D9AC1}" type="pres">
      <dgm:prSet presAssocID="{817C1E22-7F5A-4C27-B93F-78FDDA6A7C1D}" presName="parentText" presStyleLbl="node1" presStyleIdx="0" presStyleCnt="3">
        <dgm:presLayoutVars>
          <dgm:chMax val="0"/>
          <dgm:bulletEnabled val="1"/>
        </dgm:presLayoutVars>
      </dgm:prSet>
      <dgm:spPr/>
    </dgm:pt>
    <dgm:pt modelId="{8CB2255C-D601-424A-A8A6-C75E864C47D1}" type="pres">
      <dgm:prSet presAssocID="{9681BD00-4E78-4F87-AFB6-C030D4DFDDBD}" presName="spacer" presStyleCnt="0"/>
      <dgm:spPr/>
    </dgm:pt>
    <dgm:pt modelId="{7F60E938-4198-41AE-B264-6D4F2D41F96F}" type="pres">
      <dgm:prSet presAssocID="{1507AE88-D378-44D3-8C21-1070634B8AFD}" presName="parentText" presStyleLbl="node1" presStyleIdx="1" presStyleCnt="3">
        <dgm:presLayoutVars>
          <dgm:chMax val="0"/>
          <dgm:bulletEnabled val="1"/>
        </dgm:presLayoutVars>
      </dgm:prSet>
      <dgm:spPr/>
    </dgm:pt>
    <dgm:pt modelId="{81B53289-F77A-4A0B-B69C-C792DCC52CBD}" type="pres">
      <dgm:prSet presAssocID="{FD19A764-A15F-4547-8330-8286C2660188}" presName="spacer" presStyleCnt="0"/>
      <dgm:spPr/>
    </dgm:pt>
    <dgm:pt modelId="{B3C10144-9212-40C6-AB13-78318FB8956E}" type="pres">
      <dgm:prSet presAssocID="{1F1FD0E0-C82C-49E0-848F-FE33B0957B51}" presName="parentText" presStyleLbl="node1" presStyleIdx="2" presStyleCnt="3">
        <dgm:presLayoutVars>
          <dgm:chMax val="0"/>
          <dgm:bulletEnabled val="1"/>
        </dgm:presLayoutVars>
      </dgm:prSet>
      <dgm:spPr/>
    </dgm:pt>
  </dgm:ptLst>
  <dgm:cxnLst>
    <dgm:cxn modelId="{B6397803-28BC-485C-A379-4A2CEA91C0E4}" type="presOf" srcId="{D457B216-922D-4B41-A5FF-FF8F5A8560F0}" destId="{5A5EB567-59C4-43A4-8D8F-1CAA5D5CD9F3}" srcOrd="0" destOrd="0" presId="urn:microsoft.com/office/officeart/2005/8/layout/vList2"/>
    <dgm:cxn modelId="{4850AA79-30A2-4A72-B029-09518E3EDAFF}" srcId="{D457B216-922D-4B41-A5FF-FF8F5A8560F0}" destId="{1507AE88-D378-44D3-8C21-1070634B8AFD}" srcOrd="1" destOrd="0" parTransId="{EFBCE321-D7D3-4B17-A75D-EA628D3DB32C}" sibTransId="{FD19A764-A15F-4547-8330-8286C2660188}"/>
    <dgm:cxn modelId="{A0B7CE97-3A2E-4E62-B088-A46A68B9414C}" type="presOf" srcId="{1507AE88-D378-44D3-8C21-1070634B8AFD}" destId="{7F60E938-4198-41AE-B264-6D4F2D41F96F}" srcOrd="0" destOrd="0" presId="urn:microsoft.com/office/officeart/2005/8/layout/vList2"/>
    <dgm:cxn modelId="{902921A8-F69A-46EE-A231-024ADC5F146F}" type="presOf" srcId="{1F1FD0E0-C82C-49E0-848F-FE33B0957B51}" destId="{B3C10144-9212-40C6-AB13-78318FB8956E}" srcOrd="0" destOrd="0" presId="urn:microsoft.com/office/officeart/2005/8/layout/vList2"/>
    <dgm:cxn modelId="{4BA917FA-E7CF-47F8-9E5B-FDC5DDD96F93}" srcId="{D457B216-922D-4B41-A5FF-FF8F5A8560F0}" destId="{1F1FD0E0-C82C-49E0-848F-FE33B0957B51}" srcOrd="2" destOrd="0" parTransId="{DBE9BDDB-9C7B-45A4-87F0-5DFC20590C88}" sibTransId="{9794DEBF-5B53-44BE-9448-5127BA6059EE}"/>
    <dgm:cxn modelId="{72819BFA-BD59-456A-AF8D-5BC9106BC27F}" srcId="{D457B216-922D-4B41-A5FF-FF8F5A8560F0}" destId="{817C1E22-7F5A-4C27-B93F-78FDDA6A7C1D}" srcOrd="0" destOrd="0" parTransId="{DFFACEFC-296D-4257-9D6B-A8611C80A235}" sibTransId="{9681BD00-4E78-4F87-AFB6-C030D4DFDDBD}"/>
    <dgm:cxn modelId="{1F9193FB-DD5D-4316-B52B-69E31661BD6E}" type="presOf" srcId="{817C1E22-7F5A-4C27-B93F-78FDDA6A7C1D}" destId="{8195F3A0-A972-4BC2-8FA0-7F843E0D9AC1}" srcOrd="0" destOrd="0" presId="urn:microsoft.com/office/officeart/2005/8/layout/vList2"/>
    <dgm:cxn modelId="{FE2A9D9C-3542-4682-81B7-A4B0D851F94E}" type="presParOf" srcId="{5A5EB567-59C4-43A4-8D8F-1CAA5D5CD9F3}" destId="{8195F3A0-A972-4BC2-8FA0-7F843E0D9AC1}" srcOrd="0" destOrd="0" presId="urn:microsoft.com/office/officeart/2005/8/layout/vList2"/>
    <dgm:cxn modelId="{77AC58B6-34B7-4A07-BA81-83CADDD9ACD0}" type="presParOf" srcId="{5A5EB567-59C4-43A4-8D8F-1CAA5D5CD9F3}" destId="{8CB2255C-D601-424A-A8A6-C75E864C47D1}" srcOrd="1" destOrd="0" presId="urn:microsoft.com/office/officeart/2005/8/layout/vList2"/>
    <dgm:cxn modelId="{3AE97D6B-780B-40A8-868D-E1D066265090}" type="presParOf" srcId="{5A5EB567-59C4-43A4-8D8F-1CAA5D5CD9F3}" destId="{7F60E938-4198-41AE-B264-6D4F2D41F96F}" srcOrd="2" destOrd="0" presId="urn:microsoft.com/office/officeart/2005/8/layout/vList2"/>
    <dgm:cxn modelId="{3720B295-0657-4D9A-8F3E-57A7EF7C1394}" type="presParOf" srcId="{5A5EB567-59C4-43A4-8D8F-1CAA5D5CD9F3}" destId="{81B53289-F77A-4A0B-B69C-C792DCC52CBD}" srcOrd="3" destOrd="0" presId="urn:microsoft.com/office/officeart/2005/8/layout/vList2"/>
    <dgm:cxn modelId="{26CAA316-6352-41C0-92D2-D9EEF7BD9EA1}" type="presParOf" srcId="{5A5EB567-59C4-43A4-8D8F-1CAA5D5CD9F3}" destId="{B3C10144-9212-40C6-AB13-78318FB8956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913A21-4DA9-4AAC-9914-DEBAA00302C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3BD03767-9327-4335-B954-9D8AC9AF4B7C}">
      <dgm:prSet/>
      <dgm:spPr/>
      <dgm:t>
        <a:bodyPr/>
        <a:lstStyle/>
        <a:p>
          <a:r>
            <a:rPr lang="en-US"/>
            <a:t>Limited verbal skills or Non-verbal</a:t>
          </a:r>
        </a:p>
      </dgm:t>
    </dgm:pt>
    <dgm:pt modelId="{DEBFA6A6-DB03-47D9-9BEA-62FED67C68A9}" type="parTrans" cxnId="{1D82D48E-ABF0-4772-A374-C04811AA8B5C}">
      <dgm:prSet/>
      <dgm:spPr/>
      <dgm:t>
        <a:bodyPr/>
        <a:lstStyle/>
        <a:p>
          <a:endParaRPr lang="en-US"/>
        </a:p>
      </dgm:t>
    </dgm:pt>
    <dgm:pt modelId="{1578068E-D1F9-446B-A3C8-59331E6417F7}" type="sibTrans" cxnId="{1D82D48E-ABF0-4772-A374-C04811AA8B5C}">
      <dgm:prSet/>
      <dgm:spPr/>
      <dgm:t>
        <a:bodyPr/>
        <a:lstStyle/>
        <a:p>
          <a:endParaRPr lang="en-US"/>
        </a:p>
      </dgm:t>
    </dgm:pt>
    <dgm:pt modelId="{821E58FE-FB77-42A0-9DED-412307F87736}">
      <dgm:prSet/>
      <dgm:spPr/>
      <dgm:t>
        <a:bodyPr/>
        <a:lstStyle/>
        <a:p>
          <a:r>
            <a:rPr lang="en-US"/>
            <a:t>Requires hand over hand support for daily living skills</a:t>
          </a:r>
        </a:p>
      </dgm:t>
    </dgm:pt>
    <dgm:pt modelId="{A919F7A1-F8D5-4FE4-8F6B-9F42A82D0C00}" type="parTrans" cxnId="{B897C593-F3FF-4D3E-B63C-48E0EEA140B3}">
      <dgm:prSet/>
      <dgm:spPr/>
      <dgm:t>
        <a:bodyPr/>
        <a:lstStyle/>
        <a:p>
          <a:endParaRPr lang="en-US"/>
        </a:p>
      </dgm:t>
    </dgm:pt>
    <dgm:pt modelId="{16AE6B08-6F87-4F2A-BED2-21BBF2F89795}" type="sibTrans" cxnId="{B897C593-F3FF-4D3E-B63C-48E0EEA140B3}">
      <dgm:prSet/>
      <dgm:spPr/>
      <dgm:t>
        <a:bodyPr/>
        <a:lstStyle/>
        <a:p>
          <a:endParaRPr lang="en-US"/>
        </a:p>
      </dgm:t>
    </dgm:pt>
    <dgm:pt modelId="{A9250856-803E-42B9-A7B2-D05EF8BB24B4}">
      <dgm:prSet/>
      <dgm:spPr/>
      <dgm:t>
        <a:bodyPr/>
        <a:lstStyle/>
        <a:p>
          <a:r>
            <a:rPr lang="en-US"/>
            <a:t>Regularly bolts from safety</a:t>
          </a:r>
        </a:p>
      </dgm:t>
    </dgm:pt>
    <dgm:pt modelId="{573538C4-F6AB-493C-82E7-2BF48C6A490A}" type="parTrans" cxnId="{84B488AE-A38A-45F3-8F02-2D0E583B309E}">
      <dgm:prSet/>
      <dgm:spPr/>
      <dgm:t>
        <a:bodyPr/>
        <a:lstStyle/>
        <a:p>
          <a:endParaRPr lang="en-US"/>
        </a:p>
      </dgm:t>
    </dgm:pt>
    <dgm:pt modelId="{E5C18DE2-5C05-4E06-B1E9-B33E9E1B6149}" type="sibTrans" cxnId="{84B488AE-A38A-45F3-8F02-2D0E583B309E}">
      <dgm:prSet/>
      <dgm:spPr/>
      <dgm:t>
        <a:bodyPr/>
        <a:lstStyle/>
        <a:p>
          <a:endParaRPr lang="en-US"/>
        </a:p>
      </dgm:t>
    </dgm:pt>
    <dgm:pt modelId="{B0748413-C01C-47C1-B0C5-9DD4BA8DD25E}">
      <dgm:prSet/>
      <dgm:spPr/>
      <dgm:t>
        <a:bodyPr/>
        <a:lstStyle/>
        <a:p>
          <a:r>
            <a:rPr lang="en-US"/>
            <a:t>Engages in significant self-injury (head banging, biting, etc)</a:t>
          </a:r>
        </a:p>
      </dgm:t>
    </dgm:pt>
    <dgm:pt modelId="{18A67F56-7CED-41B6-B689-37BF3F2C95DB}" type="parTrans" cxnId="{E270B834-EEBE-4FD6-9B5B-B85778CE87B3}">
      <dgm:prSet/>
      <dgm:spPr/>
      <dgm:t>
        <a:bodyPr/>
        <a:lstStyle/>
        <a:p>
          <a:endParaRPr lang="en-US"/>
        </a:p>
      </dgm:t>
    </dgm:pt>
    <dgm:pt modelId="{D9C071FA-4771-4520-B518-E81148FB933E}" type="sibTrans" cxnId="{E270B834-EEBE-4FD6-9B5B-B85778CE87B3}">
      <dgm:prSet/>
      <dgm:spPr/>
      <dgm:t>
        <a:bodyPr/>
        <a:lstStyle/>
        <a:p>
          <a:endParaRPr lang="en-US"/>
        </a:p>
      </dgm:t>
    </dgm:pt>
    <dgm:pt modelId="{5ACD4356-22BD-4DF4-A2B4-CE2A6D4DC119}">
      <dgm:prSet/>
      <dgm:spPr/>
      <dgm:t>
        <a:bodyPr/>
        <a:lstStyle/>
        <a:p>
          <a:r>
            <a:rPr lang="en-US"/>
            <a:t>Engages in aggressive behavior towards others during periods of frustration </a:t>
          </a:r>
        </a:p>
      </dgm:t>
    </dgm:pt>
    <dgm:pt modelId="{DE81B770-8E8B-4CDD-ABD5-08BF9C8B2D81}" type="parTrans" cxnId="{A23C3CD2-F565-4CF3-964E-5442DC540673}">
      <dgm:prSet/>
      <dgm:spPr/>
      <dgm:t>
        <a:bodyPr/>
        <a:lstStyle/>
        <a:p>
          <a:endParaRPr lang="en-US"/>
        </a:p>
      </dgm:t>
    </dgm:pt>
    <dgm:pt modelId="{7299EC89-3F9F-40CA-8EE7-D4B352E88A8A}" type="sibTrans" cxnId="{A23C3CD2-F565-4CF3-964E-5442DC540673}">
      <dgm:prSet/>
      <dgm:spPr/>
      <dgm:t>
        <a:bodyPr/>
        <a:lstStyle/>
        <a:p>
          <a:endParaRPr lang="en-US"/>
        </a:p>
      </dgm:t>
    </dgm:pt>
    <dgm:pt modelId="{E007393B-7601-46BB-8153-6661E6604608}" type="pres">
      <dgm:prSet presAssocID="{CE913A21-4DA9-4AAC-9914-DEBAA00302C6}" presName="linear" presStyleCnt="0">
        <dgm:presLayoutVars>
          <dgm:animLvl val="lvl"/>
          <dgm:resizeHandles val="exact"/>
        </dgm:presLayoutVars>
      </dgm:prSet>
      <dgm:spPr/>
    </dgm:pt>
    <dgm:pt modelId="{949EF286-0BAA-4A6C-AE7D-34176A17F118}" type="pres">
      <dgm:prSet presAssocID="{3BD03767-9327-4335-B954-9D8AC9AF4B7C}" presName="parentText" presStyleLbl="node1" presStyleIdx="0" presStyleCnt="5">
        <dgm:presLayoutVars>
          <dgm:chMax val="0"/>
          <dgm:bulletEnabled val="1"/>
        </dgm:presLayoutVars>
      </dgm:prSet>
      <dgm:spPr/>
    </dgm:pt>
    <dgm:pt modelId="{44DA74D9-F554-43E6-B86C-B398D0E345AE}" type="pres">
      <dgm:prSet presAssocID="{1578068E-D1F9-446B-A3C8-59331E6417F7}" presName="spacer" presStyleCnt="0"/>
      <dgm:spPr/>
    </dgm:pt>
    <dgm:pt modelId="{900604CD-1622-450A-8855-94A04F239B28}" type="pres">
      <dgm:prSet presAssocID="{821E58FE-FB77-42A0-9DED-412307F87736}" presName="parentText" presStyleLbl="node1" presStyleIdx="1" presStyleCnt="5">
        <dgm:presLayoutVars>
          <dgm:chMax val="0"/>
          <dgm:bulletEnabled val="1"/>
        </dgm:presLayoutVars>
      </dgm:prSet>
      <dgm:spPr/>
    </dgm:pt>
    <dgm:pt modelId="{968DD39E-7641-4676-B295-A1E70E9B8894}" type="pres">
      <dgm:prSet presAssocID="{16AE6B08-6F87-4F2A-BED2-21BBF2F89795}" presName="spacer" presStyleCnt="0"/>
      <dgm:spPr/>
    </dgm:pt>
    <dgm:pt modelId="{AB871EBD-C898-4B41-83AE-512660AF5644}" type="pres">
      <dgm:prSet presAssocID="{A9250856-803E-42B9-A7B2-D05EF8BB24B4}" presName="parentText" presStyleLbl="node1" presStyleIdx="2" presStyleCnt="5">
        <dgm:presLayoutVars>
          <dgm:chMax val="0"/>
          <dgm:bulletEnabled val="1"/>
        </dgm:presLayoutVars>
      </dgm:prSet>
      <dgm:spPr/>
    </dgm:pt>
    <dgm:pt modelId="{9322B8CB-7BF4-4C48-8254-8D4B6B0E4C76}" type="pres">
      <dgm:prSet presAssocID="{E5C18DE2-5C05-4E06-B1E9-B33E9E1B6149}" presName="spacer" presStyleCnt="0"/>
      <dgm:spPr/>
    </dgm:pt>
    <dgm:pt modelId="{CCD464FD-0267-4754-BEBE-029E9738E534}" type="pres">
      <dgm:prSet presAssocID="{B0748413-C01C-47C1-B0C5-9DD4BA8DD25E}" presName="parentText" presStyleLbl="node1" presStyleIdx="3" presStyleCnt="5">
        <dgm:presLayoutVars>
          <dgm:chMax val="0"/>
          <dgm:bulletEnabled val="1"/>
        </dgm:presLayoutVars>
      </dgm:prSet>
      <dgm:spPr/>
    </dgm:pt>
    <dgm:pt modelId="{1C856CC2-8503-46AB-9919-BC8A69910457}" type="pres">
      <dgm:prSet presAssocID="{D9C071FA-4771-4520-B518-E81148FB933E}" presName="spacer" presStyleCnt="0"/>
      <dgm:spPr/>
    </dgm:pt>
    <dgm:pt modelId="{C5CAC536-4885-464F-BAEE-6B4A7CF813DD}" type="pres">
      <dgm:prSet presAssocID="{5ACD4356-22BD-4DF4-A2B4-CE2A6D4DC119}" presName="parentText" presStyleLbl="node1" presStyleIdx="4" presStyleCnt="5">
        <dgm:presLayoutVars>
          <dgm:chMax val="0"/>
          <dgm:bulletEnabled val="1"/>
        </dgm:presLayoutVars>
      </dgm:prSet>
      <dgm:spPr/>
    </dgm:pt>
  </dgm:ptLst>
  <dgm:cxnLst>
    <dgm:cxn modelId="{3FA0A52A-EF8E-4AFE-BF9A-F494C9C5A5A9}" type="presOf" srcId="{A9250856-803E-42B9-A7B2-D05EF8BB24B4}" destId="{AB871EBD-C898-4B41-83AE-512660AF5644}" srcOrd="0" destOrd="0" presId="urn:microsoft.com/office/officeart/2005/8/layout/vList2"/>
    <dgm:cxn modelId="{999AC832-D191-4F73-8CF6-5A282EDE2587}" type="presOf" srcId="{CE913A21-4DA9-4AAC-9914-DEBAA00302C6}" destId="{E007393B-7601-46BB-8153-6661E6604608}" srcOrd="0" destOrd="0" presId="urn:microsoft.com/office/officeart/2005/8/layout/vList2"/>
    <dgm:cxn modelId="{AF680E33-C639-4F07-846C-E50E551BDA8B}" type="presOf" srcId="{5ACD4356-22BD-4DF4-A2B4-CE2A6D4DC119}" destId="{C5CAC536-4885-464F-BAEE-6B4A7CF813DD}" srcOrd="0" destOrd="0" presId="urn:microsoft.com/office/officeart/2005/8/layout/vList2"/>
    <dgm:cxn modelId="{E270B834-EEBE-4FD6-9B5B-B85778CE87B3}" srcId="{CE913A21-4DA9-4AAC-9914-DEBAA00302C6}" destId="{B0748413-C01C-47C1-B0C5-9DD4BA8DD25E}" srcOrd="3" destOrd="0" parTransId="{18A67F56-7CED-41B6-B689-37BF3F2C95DB}" sibTransId="{D9C071FA-4771-4520-B518-E81148FB933E}"/>
    <dgm:cxn modelId="{0B13F963-09AE-4B0E-B222-56B917F531A3}" type="presOf" srcId="{821E58FE-FB77-42A0-9DED-412307F87736}" destId="{900604CD-1622-450A-8855-94A04F239B28}" srcOrd="0" destOrd="0" presId="urn:microsoft.com/office/officeart/2005/8/layout/vList2"/>
    <dgm:cxn modelId="{64699785-434C-45AD-B9F3-3205251E0C94}" type="presOf" srcId="{B0748413-C01C-47C1-B0C5-9DD4BA8DD25E}" destId="{CCD464FD-0267-4754-BEBE-029E9738E534}" srcOrd="0" destOrd="0" presId="urn:microsoft.com/office/officeart/2005/8/layout/vList2"/>
    <dgm:cxn modelId="{1D82D48E-ABF0-4772-A374-C04811AA8B5C}" srcId="{CE913A21-4DA9-4AAC-9914-DEBAA00302C6}" destId="{3BD03767-9327-4335-B954-9D8AC9AF4B7C}" srcOrd="0" destOrd="0" parTransId="{DEBFA6A6-DB03-47D9-9BEA-62FED67C68A9}" sibTransId="{1578068E-D1F9-446B-A3C8-59331E6417F7}"/>
    <dgm:cxn modelId="{B897C593-F3FF-4D3E-B63C-48E0EEA140B3}" srcId="{CE913A21-4DA9-4AAC-9914-DEBAA00302C6}" destId="{821E58FE-FB77-42A0-9DED-412307F87736}" srcOrd="1" destOrd="0" parTransId="{A919F7A1-F8D5-4FE4-8F6B-9F42A82D0C00}" sibTransId="{16AE6B08-6F87-4F2A-BED2-21BBF2F89795}"/>
    <dgm:cxn modelId="{84B488AE-A38A-45F3-8F02-2D0E583B309E}" srcId="{CE913A21-4DA9-4AAC-9914-DEBAA00302C6}" destId="{A9250856-803E-42B9-A7B2-D05EF8BB24B4}" srcOrd="2" destOrd="0" parTransId="{573538C4-F6AB-493C-82E7-2BF48C6A490A}" sibTransId="{E5C18DE2-5C05-4E06-B1E9-B33E9E1B6149}"/>
    <dgm:cxn modelId="{A23C3CD2-F565-4CF3-964E-5442DC540673}" srcId="{CE913A21-4DA9-4AAC-9914-DEBAA00302C6}" destId="{5ACD4356-22BD-4DF4-A2B4-CE2A6D4DC119}" srcOrd="4" destOrd="0" parTransId="{DE81B770-8E8B-4CDD-ABD5-08BF9C8B2D81}" sibTransId="{7299EC89-3F9F-40CA-8EE7-D4B352E88A8A}"/>
    <dgm:cxn modelId="{7A5703DD-AB34-481B-90BA-7330DB436A26}" type="presOf" srcId="{3BD03767-9327-4335-B954-9D8AC9AF4B7C}" destId="{949EF286-0BAA-4A6C-AE7D-34176A17F118}" srcOrd="0" destOrd="0" presId="urn:microsoft.com/office/officeart/2005/8/layout/vList2"/>
    <dgm:cxn modelId="{03A038B3-440D-4AEF-AABD-E98F511C405F}" type="presParOf" srcId="{E007393B-7601-46BB-8153-6661E6604608}" destId="{949EF286-0BAA-4A6C-AE7D-34176A17F118}" srcOrd="0" destOrd="0" presId="urn:microsoft.com/office/officeart/2005/8/layout/vList2"/>
    <dgm:cxn modelId="{C7E26455-0767-43A4-81B8-10B98F757744}" type="presParOf" srcId="{E007393B-7601-46BB-8153-6661E6604608}" destId="{44DA74D9-F554-43E6-B86C-B398D0E345AE}" srcOrd="1" destOrd="0" presId="urn:microsoft.com/office/officeart/2005/8/layout/vList2"/>
    <dgm:cxn modelId="{F4882301-0B1F-4727-8058-EB6759B1A04A}" type="presParOf" srcId="{E007393B-7601-46BB-8153-6661E6604608}" destId="{900604CD-1622-450A-8855-94A04F239B28}" srcOrd="2" destOrd="0" presId="urn:microsoft.com/office/officeart/2005/8/layout/vList2"/>
    <dgm:cxn modelId="{36CD0E8F-AB1D-41E8-9812-55C5C53639EF}" type="presParOf" srcId="{E007393B-7601-46BB-8153-6661E6604608}" destId="{968DD39E-7641-4676-B295-A1E70E9B8894}" srcOrd="3" destOrd="0" presId="urn:microsoft.com/office/officeart/2005/8/layout/vList2"/>
    <dgm:cxn modelId="{D405B8D0-A121-4969-9129-6EDC640B5A95}" type="presParOf" srcId="{E007393B-7601-46BB-8153-6661E6604608}" destId="{AB871EBD-C898-4B41-83AE-512660AF5644}" srcOrd="4" destOrd="0" presId="urn:microsoft.com/office/officeart/2005/8/layout/vList2"/>
    <dgm:cxn modelId="{C4361B5D-515B-4085-8A7E-C68379D2091F}" type="presParOf" srcId="{E007393B-7601-46BB-8153-6661E6604608}" destId="{9322B8CB-7BF4-4C48-8254-8D4B6B0E4C76}" srcOrd="5" destOrd="0" presId="urn:microsoft.com/office/officeart/2005/8/layout/vList2"/>
    <dgm:cxn modelId="{812B5D12-C1C0-4A6B-8CE6-E3081DA59596}" type="presParOf" srcId="{E007393B-7601-46BB-8153-6661E6604608}" destId="{CCD464FD-0267-4754-BEBE-029E9738E534}" srcOrd="6" destOrd="0" presId="urn:microsoft.com/office/officeart/2005/8/layout/vList2"/>
    <dgm:cxn modelId="{C07144BD-2A7A-4967-B7D2-EE099109C010}" type="presParOf" srcId="{E007393B-7601-46BB-8153-6661E6604608}" destId="{1C856CC2-8503-46AB-9919-BC8A69910457}" srcOrd="7" destOrd="0" presId="urn:microsoft.com/office/officeart/2005/8/layout/vList2"/>
    <dgm:cxn modelId="{B4F60384-CF4D-48E9-9C3A-D985A19779C4}" type="presParOf" srcId="{E007393B-7601-46BB-8153-6661E6604608}" destId="{C5CAC536-4885-464F-BAEE-6B4A7CF813D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9DAA2C-D11A-48A7-A7BC-C8537AAB94AC}"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718A2FE0-5E3C-4825-8D2E-5FB76E9CDFBF}">
      <dgm:prSet/>
      <dgm:spPr/>
      <dgm:t>
        <a:bodyPr/>
        <a:lstStyle/>
        <a:p>
          <a:r>
            <a:rPr lang="en-US" dirty="0"/>
            <a:t>RCS does not include a clinician and does not address mental health needs such as suicidal ideation or homicidal ideation.</a:t>
          </a:r>
        </a:p>
      </dgm:t>
    </dgm:pt>
    <dgm:pt modelId="{E3EBB64F-CF23-48A0-9DD2-9D2212D5C4E8}" type="parTrans" cxnId="{6E5B8C53-B6EC-477E-9ED5-FE2E43FF26AE}">
      <dgm:prSet/>
      <dgm:spPr/>
      <dgm:t>
        <a:bodyPr/>
        <a:lstStyle/>
        <a:p>
          <a:endParaRPr lang="en-US"/>
        </a:p>
      </dgm:t>
    </dgm:pt>
    <dgm:pt modelId="{A4EDA853-C202-47C5-890D-5D776D40BB36}" type="sibTrans" cxnId="{6E5B8C53-B6EC-477E-9ED5-FE2E43FF26AE}">
      <dgm:prSet/>
      <dgm:spPr/>
      <dgm:t>
        <a:bodyPr/>
        <a:lstStyle/>
        <a:p>
          <a:endParaRPr lang="en-US"/>
        </a:p>
      </dgm:t>
    </dgm:pt>
    <dgm:pt modelId="{6FD3BDF7-4AA2-4928-8C0E-255756749A7C}">
      <dgm:prSet/>
      <dgm:spPr/>
      <dgm:t>
        <a:bodyPr/>
        <a:lstStyle/>
        <a:p>
          <a:r>
            <a:rPr lang="en-US"/>
            <a:t>If a youth needs therapy, seek another service such as outpatient therapy, HCT, etc</a:t>
          </a:r>
        </a:p>
      </dgm:t>
    </dgm:pt>
    <dgm:pt modelId="{A45594CB-352C-4A21-89DA-80907F6CFA67}" type="parTrans" cxnId="{948AC438-7628-4B63-A6A4-244CFA9952A6}">
      <dgm:prSet/>
      <dgm:spPr/>
      <dgm:t>
        <a:bodyPr/>
        <a:lstStyle/>
        <a:p>
          <a:endParaRPr lang="en-US"/>
        </a:p>
      </dgm:t>
    </dgm:pt>
    <dgm:pt modelId="{87ADB97B-1F65-46FE-A30C-44FA11A9EBDF}" type="sibTrans" cxnId="{948AC438-7628-4B63-A6A4-244CFA9952A6}">
      <dgm:prSet/>
      <dgm:spPr/>
      <dgm:t>
        <a:bodyPr/>
        <a:lstStyle/>
        <a:p>
          <a:endParaRPr lang="en-US"/>
        </a:p>
      </dgm:t>
    </dgm:pt>
    <dgm:pt modelId="{C4104C93-C2B2-4F3E-92AA-8B08808A6433}">
      <dgm:prSet/>
      <dgm:spPr/>
      <dgm:t>
        <a:bodyPr/>
        <a:lstStyle/>
        <a:p>
          <a:r>
            <a:rPr lang="en-US" dirty="0"/>
            <a:t>If you are unsure which service may be needed, consult with a CBHS Program Coordinator</a:t>
          </a:r>
        </a:p>
      </dgm:t>
    </dgm:pt>
    <dgm:pt modelId="{6549587F-8E23-4856-A267-6E0274EEB98B}" type="parTrans" cxnId="{64FD1621-472F-4E6D-B8FA-648B39A3DAC4}">
      <dgm:prSet/>
      <dgm:spPr/>
      <dgm:t>
        <a:bodyPr/>
        <a:lstStyle/>
        <a:p>
          <a:endParaRPr lang="en-US"/>
        </a:p>
      </dgm:t>
    </dgm:pt>
    <dgm:pt modelId="{CD71A4AA-FE9F-46D4-A729-01F2ABA6F9F3}" type="sibTrans" cxnId="{64FD1621-472F-4E6D-B8FA-648B39A3DAC4}">
      <dgm:prSet/>
      <dgm:spPr/>
      <dgm:t>
        <a:bodyPr/>
        <a:lstStyle/>
        <a:p>
          <a:endParaRPr lang="en-US"/>
        </a:p>
      </dgm:t>
    </dgm:pt>
    <dgm:pt modelId="{F6812C22-0B60-4E24-B5C1-855374481636}">
      <dgm:prSet/>
      <dgm:spPr/>
      <dgm:t>
        <a:bodyPr/>
        <a:lstStyle/>
        <a:p>
          <a:r>
            <a:rPr lang="en-US"/>
            <a:t>Some youth do require skill development and therapy at the same time</a:t>
          </a:r>
        </a:p>
      </dgm:t>
    </dgm:pt>
    <dgm:pt modelId="{F89FF1FE-B850-40B9-AE86-64E09351B561}" type="parTrans" cxnId="{1839131C-7B67-4549-BC8A-53489517D522}">
      <dgm:prSet/>
      <dgm:spPr/>
      <dgm:t>
        <a:bodyPr/>
        <a:lstStyle/>
        <a:p>
          <a:endParaRPr lang="en-US"/>
        </a:p>
      </dgm:t>
    </dgm:pt>
    <dgm:pt modelId="{2081F8E6-94AE-44B6-A44C-B78FA6F71F90}" type="sibTrans" cxnId="{1839131C-7B67-4549-BC8A-53489517D522}">
      <dgm:prSet/>
      <dgm:spPr/>
      <dgm:t>
        <a:bodyPr/>
        <a:lstStyle/>
        <a:p>
          <a:endParaRPr lang="en-US"/>
        </a:p>
      </dgm:t>
    </dgm:pt>
    <dgm:pt modelId="{A5C536F5-FAAC-40E7-92F3-632BD90A0895}">
      <dgm:prSet/>
      <dgm:spPr/>
      <dgm:t>
        <a:bodyPr/>
        <a:lstStyle/>
        <a:p>
          <a:r>
            <a:rPr lang="en-US" dirty="0"/>
            <a:t>Clinical services and RCS can both be utilized at the same time if necessary</a:t>
          </a:r>
        </a:p>
      </dgm:t>
    </dgm:pt>
    <dgm:pt modelId="{ED6A53CA-9531-4D85-97E1-FEF2E4EE2B29}" type="parTrans" cxnId="{9D2443BE-D89E-4A6D-B5C7-DB5694C243D2}">
      <dgm:prSet/>
      <dgm:spPr/>
      <dgm:t>
        <a:bodyPr/>
        <a:lstStyle/>
        <a:p>
          <a:endParaRPr lang="en-US"/>
        </a:p>
      </dgm:t>
    </dgm:pt>
    <dgm:pt modelId="{835B659A-B9B3-451F-B78D-750E42CF96E1}" type="sibTrans" cxnId="{9D2443BE-D89E-4A6D-B5C7-DB5694C243D2}">
      <dgm:prSet/>
      <dgm:spPr/>
      <dgm:t>
        <a:bodyPr/>
        <a:lstStyle/>
        <a:p>
          <a:endParaRPr lang="en-US"/>
        </a:p>
      </dgm:t>
    </dgm:pt>
    <dgm:pt modelId="{89880DB7-D92D-44D5-945E-272C5908ECE3}">
      <dgm:prSet/>
      <dgm:spPr/>
      <dgm:t>
        <a:bodyPr/>
        <a:lstStyle/>
        <a:p>
          <a:r>
            <a:rPr lang="en-US" dirty="0"/>
            <a:t>Please be sure this is absolutely necessary prior to referring for both services</a:t>
          </a:r>
        </a:p>
      </dgm:t>
    </dgm:pt>
    <dgm:pt modelId="{9F0A8926-F53A-4CC8-8592-A27FCF5B97F5}" type="parTrans" cxnId="{A266547C-A55C-4130-A33D-0795EDD3B874}">
      <dgm:prSet/>
      <dgm:spPr/>
      <dgm:t>
        <a:bodyPr/>
        <a:lstStyle/>
        <a:p>
          <a:endParaRPr lang="en-US"/>
        </a:p>
      </dgm:t>
    </dgm:pt>
    <dgm:pt modelId="{6C02E9CC-5833-40E5-A962-E1129AFE9299}" type="sibTrans" cxnId="{A266547C-A55C-4130-A33D-0795EDD3B874}">
      <dgm:prSet/>
      <dgm:spPr/>
      <dgm:t>
        <a:bodyPr/>
        <a:lstStyle/>
        <a:p>
          <a:endParaRPr lang="en-US"/>
        </a:p>
      </dgm:t>
    </dgm:pt>
    <dgm:pt modelId="{6532C530-F31C-4C53-B595-38871A89FE03}">
      <dgm:prSet/>
      <dgm:spPr/>
      <dgm:t>
        <a:bodyPr/>
        <a:lstStyle/>
        <a:p>
          <a:r>
            <a:rPr lang="en-US" dirty="0"/>
            <a:t>This intensity of service can be challenging for families and units should be adjusted accordingly. </a:t>
          </a:r>
        </a:p>
      </dgm:t>
    </dgm:pt>
    <dgm:pt modelId="{957582D4-11EE-42C5-BCC9-218E47138223}" type="parTrans" cxnId="{E4C83BE7-B8AE-4BB6-BC25-07F48A843B7F}">
      <dgm:prSet/>
      <dgm:spPr/>
      <dgm:t>
        <a:bodyPr/>
        <a:lstStyle/>
        <a:p>
          <a:endParaRPr lang="en-US"/>
        </a:p>
      </dgm:t>
    </dgm:pt>
    <dgm:pt modelId="{7E22D322-1A96-4D23-950C-925E6D366434}" type="sibTrans" cxnId="{E4C83BE7-B8AE-4BB6-BC25-07F48A843B7F}">
      <dgm:prSet/>
      <dgm:spPr/>
      <dgm:t>
        <a:bodyPr/>
        <a:lstStyle/>
        <a:p>
          <a:endParaRPr lang="en-US"/>
        </a:p>
      </dgm:t>
    </dgm:pt>
    <dgm:pt modelId="{4A4A47D6-ED18-4B75-A6D0-8B16EA851460}" type="pres">
      <dgm:prSet presAssocID="{199DAA2C-D11A-48A7-A7BC-C8537AAB94AC}" presName="Name0" presStyleCnt="0">
        <dgm:presLayoutVars>
          <dgm:dir/>
          <dgm:animLvl val="lvl"/>
          <dgm:resizeHandles val="exact"/>
        </dgm:presLayoutVars>
      </dgm:prSet>
      <dgm:spPr/>
    </dgm:pt>
    <dgm:pt modelId="{21A8CFFB-745C-4E30-93AF-8AF06EED23D3}" type="pres">
      <dgm:prSet presAssocID="{718A2FE0-5E3C-4825-8D2E-5FB76E9CDFBF}" presName="linNode" presStyleCnt="0"/>
      <dgm:spPr/>
    </dgm:pt>
    <dgm:pt modelId="{07ACDF3B-58DA-46C6-9EBC-EC281602EAD6}" type="pres">
      <dgm:prSet presAssocID="{718A2FE0-5E3C-4825-8D2E-5FB76E9CDFBF}" presName="parentText" presStyleLbl="node1" presStyleIdx="0" presStyleCnt="4">
        <dgm:presLayoutVars>
          <dgm:chMax val="1"/>
          <dgm:bulletEnabled val="1"/>
        </dgm:presLayoutVars>
      </dgm:prSet>
      <dgm:spPr/>
    </dgm:pt>
    <dgm:pt modelId="{37F72E76-712A-4C2C-8917-9D8809B70830}" type="pres">
      <dgm:prSet presAssocID="{A4EDA853-C202-47C5-890D-5D776D40BB36}" presName="sp" presStyleCnt="0"/>
      <dgm:spPr/>
    </dgm:pt>
    <dgm:pt modelId="{84F6BC16-30DC-461E-87F1-68420179F294}" type="pres">
      <dgm:prSet presAssocID="{6FD3BDF7-4AA2-4928-8C0E-255756749A7C}" presName="linNode" presStyleCnt="0"/>
      <dgm:spPr/>
    </dgm:pt>
    <dgm:pt modelId="{D13E8B1B-6F93-4D28-B863-E76EBA47F61C}" type="pres">
      <dgm:prSet presAssocID="{6FD3BDF7-4AA2-4928-8C0E-255756749A7C}" presName="parentText" presStyleLbl="node1" presStyleIdx="1" presStyleCnt="4">
        <dgm:presLayoutVars>
          <dgm:chMax val="1"/>
          <dgm:bulletEnabled val="1"/>
        </dgm:presLayoutVars>
      </dgm:prSet>
      <dgm:spPr/>
    </dgm:pt>
    <dgm:pt modelId="{C9AA2140-516D-4F29-96C8-B88DE01AA381}" type="pres">
      <dgm:prSet presAssocID="{87ADB97B-1F65-46FE-A30C-44FA11A9EBDF}" presName="sp" presStyleCnt="0"/>
      <dgm:spPr/>
    </dgm:pt>
    <dgm:pt modelId="{972F2BBB-4FF2-4373-AFC1-09927DDFB1AC}" type="pres">
      <dgm:prSet presAssocID="{C4104C93-C2B2-4F3E-92AA-8B08808A6433}" presName="linNode" presStyleCnt="0"/>
      <dgm:spPr/>
    </dgm:pt>
    <dgm:pt modelId="{CB6A08EA-9ED4-45F9-BDE7-C967A1052F32}" type="pres">
      <dgm:prSet presAssocID="{C4104C93-C2B2-4F3E-92AA-8B08808A6433}" presName="parentText" presStyleLbl="node1" presStyleIdx="2" presStyleCnt="4">
        <dgm:presLayoutVars>
          <dgm:chMax val="1"/>
          <dgm:bulletEnabled val="1"/>
        </dgm:presLayoutVars>
      </dgm:prSet>
      <dgm:spPr/>
    </dgm:pt>
    <dgm:pt modelId="{71ED46D2-7B16-4244-BC04-87EE7D9BD77C}" type="pres">
      <dgm:prSet presAssocID="{CD71A4AA-FE9F-46D4-A729-01F2ABA6F9F3}" presName="sp" presStyleCnt="0"/>
      <dgm:spPr/>
    </dgm:pt>
    <dgm:pt modelId="{8FA5D08A-9175-4020-8382-22F7C0E26912}" type="pres">
      <dgm:prSet presAssocID="{F6812C22-0B60-4E24-B5C1-855374481636}" presName="linNode" presStyleCnt="0"/>
      <dgm:spPr/>
    </dgm:pt>
    <dgm:pt modelId="{F1BB1918-FE28-415D-8FEE-52EF418C0108}" type="pres">
      <dgm:prSet presAssocID="{F6812C22-0B60-4E24-B5C1-855374481636}" presName="parentText" presStyleLbl="node1" presStyleIdx="3" presStyleCnt="4">
        <dgm:presLayoutVars>
          <dgm:chMax val="1"/>
          <dgm:bulletEnabled val="1"/>
        </dgm:presLayoutVars>
      </dgm:prSet>
      <dgm:spPr/>
    </dgm:pt>
    <dgm:pt modelId="{CD23FA40-2FD0-4140-95D7-24FD3C292E7E}" type="pres">
      <dgm:prSet presAssocID="{F6812C22-0B60-4E24-B5C1-855374481636}" presName="descendantText" presStyleLbl="alignAccFollowNode1" presStyleIdx="0" presStyleCnt="1">
        <dgm:presLayoutVars>
          <dgm:bulletEnabled val="1"/>
        </dgm:presLayoutVars>
      </dgm:prSet>
      <dgm:spPr/>
    </dgm:pt>
  </dgm:ptLst>
  <dgm:cxnLst>
    <dgm:cxn modelId="{ED93AA1A-5A85-45F7-84FB-6BA7BAB40E51}" type="presOf" srcId="{6FD3BDF7-4AA2-4928-8C0E-255756749A7C}" destId="{D13E8B1B-6F93-4D28-B863-E76EBA47F61C}" srcOrd="0" destOrd="0" presId="urn:microsoft.com/office/officeart/2005/8/layout/vList5"/>
    <dgm:cxn modelId="{1839131C-7B67-4549-BC8A-53489517D522}" srcId="{199DAA2C-D11A-48A7-A7BC-C8537AAB94AC}" destId="{F6812C22-0B60-4E24-B5C1-855374481636}" srcOrd="3" destOrd="0" parTransId="{F89FF1FE-B850-40B9-AE86-64E09351B561}" sibTransId="{2081F8E6-94AE-44B6-A44C-B78FA6F71F90}"/>
    <dgm:cxn modelId="{64FD1621-472F-4E6D-B8FA-648B39A3DAC4}" srcId="{199DAA2C-D11A-48A7-A7BC-C8537AAB94AC}" destId="{C4104C93-C2B2-4F3E-92AA-8B08808A6433}" srcOrd="2" destOrd="0" parTransId="{6549587F-8E23-4856-A267-6E0274EEB98B}" sibTransId="{CD71A4AA-FE9F-46D4-A729-01F2ABA6F9F3}"/>
    <dgm:cxn modelId="{948AC438-7628-4B63-A6A4-244CFA9952A6}" srcId="{199DAA2C-D11A-48A7-A7BC-C8537AAB94AC}" destId="{6FD3BDF7-4AA2-4928-8C0E-255756749A7C}" srcOrd="1" destOrd="0" parTransId="{A45594CB-352C-4A21-89DA-80907F6CFA67}" sibTransId="{87ADB97B-1F65-46FE-A30C-44FA11A9EBDF}"/>
    <dgm:cxn modelId="{6E5B8C53-B6EC-477E-9ED5-FE2E43FF26AE}" srcId="{199DAA2C-D11A-48A7-A7BC-C8537AAB94AC}" destId="{718A2FE0-5E3C-4825-8D2E-5FB76E9CDFBF}" srcOrd="0" destOrd="0" parTransId="{E3EBB64F-CF23-48A0-9DD2-9D2212D5C4E8}" sibTransId="{A4EDA853-C202-47C5-890D-5D776D40BB36}"/>
    <dgm:cxn modelId="{77A80C59-F1D6-4DEB-9A17-596A4D6AE617}" type="presOf" srcId="{199DAA2C-D11A-48A7-A7BC-C8537AAB94AC}" destId="{4A4A47D6-ED18-4B75-A6D0-8B16EA851460}" srcOrd="0" destOrd="0" presId="urn:microsoft.com/office/officeart/2005/8/layout/vList5"/>
    <dgm:cxn modelId="{3B8C1A59-896B-4632-AB02-25128DF72E2D}" type="presOf" srcId="{F6812C22-0B60-4E24-B5C1-855374481636}" destId="{F1BB1918-FE28-415D-8FEE-52EF418C0108}" srcOrd="0" destOrd="0" presId="urn:microsoft.com/office/officeart/2005/8/layout/vList5"/>
    <dgm:cxn modelId="{0F676079-4AF2-4CBD-A942-21AA0282F9AC}" type="presOf" srcId="{89880DB7-D92D-44D5-945E-272C5908ECE3}" destId="{CD23FA40-2FD0-4140-95D7-24FD3C292E7E}" srcOrd="0" destOrd="2" presId="urn:microsoft.com/office/officeart/2005/8/layout/vList5"/>
    <dgm:cxn modelId="{A266547C-A55C-4130-A33D-0795EDD3B874}" srcId="{F6812C22-0B60-4E24-B5C1-855374481636}" destId="{89880DB7-D92D-44D5-945E-272C5908ECE3}" srcOrd="2" destOrd="0" parTransId="{9F0A8926-F53A-4CC8-8592-A27FCF5B97F5}" sibTransId="{6C02E9CC-5833-40E5-A962-E1129AFE9299}"/>
    <dgm:cxn modelId="{8DFA0D84-87AF-4C55-B2D1-57B9E0D6971B}" type="presOf" srcId="{718A2FE0-5E3C-4825-8D2E-5FB76E9CDFBF}" destId="{07ACDF3B-58DA-46C6-9EBC-EC281602EAD6}" srcOrd="0" destOrd="0" presId="urn:microsoft.com/office/officeart/2005/8/layout/vList5"/>
    <dgm:cxn modelId="{9D2443BE-D89E-4A6D-B5C7-DB5694C243D2}" srcId="{F6812C22-0B60-4E24-B5C1-855374481636}" destId="{A5C536F5-FAAC-40E7-92F3-632BD90A0895}" srcOrd="0" destOrd="0" parTransId="{ED6A53CA-9531-4D85-97E1-FEF2E4EE2B29}" sibTransId="{835B659A-B9B3-451F-B78D-750E42CF96E1}"/>
    <dgm:cxn modelId="{8A8A4DDA-D0FA-4DD5-8A66-B3598E80E5C0}" type="presOf" srcId="{C4104C93-C2B2-4F3E-92AA-8B08808A6433}" destId="{CB6A08EA-9ED4-45F9-BDE7-C967A1052F32}" srcOrd="0" destOrd="0" presId="urn:microsoft.com/office/officeart/2005/8/layout/vList5"/>
    <dgm:cxn modelId="{E4C83BE7-B8AE-4BB6-BC25-07F48A843B7F}" srcId="{F6812C22-0B60-4E24-B5C1-855374481636}" destId="{6532C530-F31C-4C53-B595-38871A89FE03}" srcOrd="1" destOrd="0" parTransId="{957582D4-11EE-42C5-BCC9-218E47138223}" sibTransId="{7E22D322-1A96-4D23-950C-925E6D366434}"/>
    <dgm:cxn modelId="{9E7196EA-81DA-4F56-B4CF-68393C673A1B}" type="presOf" srcId="{A5C536F5-FAAC-40E7-92F3-632BD90A0895}" destId="{CD23FA40-2FD0-4140-95D7-24FD3C292E7E}" srcOrd="0" destOrd="0" presId="urn:microsoft.com/office/officeart/2005/8/layout/vList5"/>
    <dgm:cxn modelId="{E2178CFD-7627-49FC-839B-792A18583CE3}" type="presOf" srcId="{6532C530-F31C-4C53-B595-38871A89FE03}" destId="{CD23FA40-2FD0-4140-95D7-24FD3C292E7E}" srcOrd="0" destOrd="1" presId="urn:microsoft.com/office/officeart/2005/8/layout/vList5"/>
    <dgm:cxn modelId="{62F56F5A-53FF-40D5-9530-760E2EAA659A}" type="presParOf" srcId="{4A4A47D6-ED18-4B75-A6D0-8B16EA851460}" destId="{21A8CFFB-745C-4E30-93AF-8AF06EED23D3}" srcOrd="0" destOrd="0" presId="urn:microsoft.com/office/officeart/2005/8/layout/vList5"/>
    <dgm:cxn modelId="{99C77457-18D6-4570-8EF2-129D073CCEF1}" type="presParOf" srcId="{21A8CFFB-745C-4E30-93AF-8AF06EED23D3}" destId="{07ACDF3B-58DA-46C6-9EBC-EC281602EAD6}" srcOrd="0" destOrd="0" presId="urn:microsoft.com/office/officeart/2005/8/layout/vList5"/>
    <dgm:cxn modelId="{D38D5399-59B7-433B-B9EB-045EE4F50307}" type="presParOf" srcId="{4A4A47D6-ED18-4B75-A6D0-8B16EA851460}" destId="{37F72E76-712A-4C2C-8917-9D8809B70830}" srcOrd="1" destOrd="0" presId="urn:microsoft.com/office/officeart/2005/8/layout/vList5"/>
    <dgm:cxn modelId="{5800486F-9DE4-44E2-BD3C-65915292B732}" type="presParOf" srcId="{4A4A47D6-ED18-4B75-A6D0-8B16EA851460}" destId="{84F6BC16-30DC-461E-87F1-68420179F294}" srcOrd="2" destOrd="0" presId="urn:microsoft.com/office/officeart/2005/8/layout/vList5"/>
    <dgm:cxn modelId="{389AA464-BD98-47EF-830F-CD01A7BC22CC}" type="presParOf" srcId="{84F6BC16-30DC-461E-87F1-68420179F294}" destId="{D13E8B1B-6F93-4D28-B863-E76EBA47F61C}" srcOrd="0" destOrd="0" presId="urn:microsoft.com/office/officeart/2005/8/layout/vList5"/>
    <dgm:cxn modelId="{1C991228-A401-4660-B924-151CDA6802B0}" type="presParOf" srcId="{4A4A47D6-ED18-4B75-A6D0-8B16EA851460}" destId="{C9AA2140-516D-4F29-96C8-B88DE01AA381}" srcOrd="3" destOrd="0" presId="urn:microsoft.com/office/officeart/2005/8/layout/vList5"/>
    <dgm:cxn modelId="{1611BE89-9804-4CC6-980F-7CE86C1EB94C}" type="presParOf" srcId="{4A4A47D6-ED18-4B75-A6D0-8B16EA851460}" destId="{972F2BBB-4FF2-4373-AFC1-09927DDFB1AC}" srcOrd="4" destOrd="0" presId="urn:microsoft.com/office/officeart/2005/8/layout/vList5"/>
    <dgm:cxn modelId="{F84EC4CB-49E7-4530-AD97-93C6A1FFE0CC}" type="presParOf" srcId="{972F2BBB-4FF2-4373-AFC1-09927DDFB1AC}" destId="{CB6A08EA-9ED4-45F9-BDE7-C967A1052F32}" srcOrd="0" destOrd="0" presId="urn:microsoft.com/office/officeart/2005/8/layout/vList5"/>
    <dgm:cxn modelId="{E75A8440-0681-4BD9-8768-30992EF476C9}" type="presParOf" srcId="{4A4A47D6-ED18-4B75-A6D0-8B16EA851460}" destId="{71ED46D2-7B16-4244-BC04-87EE7D9BD77C}" srcOrd="5" destOrd="0" presId="urn:microsoft.com/office/officeart/2005/8/layout/vList5"/>
    <dgm:cxn modelId="{1AC29F1F-EE90-4652-A810-5A882E37C8BC}" type="presParOf" srcId="{4A4A47D6-ED18-4B75-A6D0-8B16EA851460}" destId="{8FA5D08A-9175-4020-8382-22F7C0E26912}" srcOrd="6" destOrd="0" presId="urn:microsoft.com/office/officeart/2005/8/layout/vList5"/>
    <dgm:cxn modelId="{CA3AC303-AE29-479C-B40B-DEF5B6040FCA}" type="presParOf" srcId="{8FA5D08A-9175-4020-8382-22F7C0E26912}" destId="{F1BB1918-FE28-415D-8FEE-52EF418C0108}" srcOrd="0" destOrd="0" presId="urn:microsoft.com/office/officeart/2005/8/layout/vList5"/>
    <dgm:cxn modelId="{2563268C-9636-45E6-9336-CE104B6EC34D}" type="presParOf" srcId="{8FA5D08A-9175-4020-8382-22F7C0E26912}" destId="{CD23FA40-2FD0-4140-95D7-24FD3C292E7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5F3A0-A972-4BC2-8FA0-7F843E0D9AC1}">
      <dsp:nvSpPr>
        <dsp:cNvPr id="0" name=""/>
        <dsp:cNvSpPr/>
      </dsp:nvSpPr>
      <dsp:spPr>
        <a:xfrm>
          <a:off x="0" y="474756"/>
          <a:ext cx="5457824" cy="14698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HCT </a:t>
          </a:r>
        </a:p>
      </dsp:txBody>
      <dsp:txXfrm>
        <a:off x="71751" y="546507"/>
        <a:ext cx="5314322" cy="1326328"/>
      </dsp:txXfrm>
    </dsp:sp>
    <dsp:sp modelId="{7F60E938-4198-41AE-B264-6D4F2D41F96F}">
      <dsp:nvSpPr>
        <dsp:cNvPr id="0" name=""/>
        <dsp:cNvSpPr/>
      </dsp:nvSpPr>
      <dsp:spPr>
        <a:xfrm>
          <a:off x="0" y="2051147"/>
          <a:ext cx="5457824" cy="146983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Section 65: Maine Care rule governing the service</a:t>
          </a:r>
        </a:p>
      </dsp:txBody>
      <dsp:txXfrm>
        <a:off x="71751" y="2122898"/>
        <a:ext cx="5314322" cy="1326328"/>
      </dsp:txXfrm>
    </dsp:sp>
    <dsp:sp modelId="{B3C10144-9212-40C6-AB13-78318FB8956E}">
      <dsp:nvSpPr>
        <dsp:cNvPr id="0" name=""/>
        <dsp:cNvSpPr/>
      </dsp:nvSpPr>
      <dsp:spPr>
        <a:xfrm>
          <a:off x="0" y="3627537"/>
          <a:ext cx="5457824" cy="146983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a:t>In Home Family Treatment</a:t>
          </a:r>
        </a:p>
      </dsp:txBody>
      <dsp:txXfrm>
        <a:off x="71751" y="3699288"/>
        <a:ext cx="5314322" cy="1326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EF286-0BAA-4A6C-AE7D-34176A17F118}">
      <dsp:nvSpPr>
        <dsp:cNvPr id="0" name=""/>
        <dsp:cNvSpPr/>
      </dsp:nvSpPr>
      <dsp:spPr>
        <a:xfrm>
          <a:off x="0" y="230594"/>
          <a:ext cx="5257800" cy="9534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Limited verbal skills or Non-verbal</a:t>
          </a:r>
        </a:p>
      </dsp:txBody>
      <dsp:txXfrm>
        <a:off x="46541" y="277135"/>
        <a:ext cx="5164718" cy="860321"/>
      </dsp:txXfrm>
    </dsp:sp>
    <dsp:sp modelId="{900604CD-1622-450A-8855-94A04F239B28}">
      <dsp:nvSpPr>
        <dsp:cNvPr id="0" name=""/>
        <dsp:cNvSpPr/>
      </dsp:nvSpPr>
      <dsp:spPr>
        <a:xfrm>
          <a:off x="0" y="1253118"/>
          <a:ext cx="5257800" cy="953403"/>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Requires hand over hand support for daily living skills</a:t>
          </a:r>
        </a:p>
      </dsp:txBody>
      <dsp:txXfrm>
        <a:off x="46541" y="1299659"/>
        <a:ext cx="5164718" cy="860321"/>
      </dsp:txXfrm>
    </dsp:sp>
    <dsp:sp modelId="{AB871EBD-C898-4B41-83AE-512660AF5644}">
      <dsp:nvSpPr>
        <dsp:cNvPr id="0" name=""/>
        <dsp:cNvSpPr/>
      </dsp:nvSpPr>
      <dsp:spPr>
        <a:xfrm>
          <a:off x="0" y="2275642"/>
          <a:ext cx="5257800" cy="953403"/>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Regularly bolts from safety</a:t>
          </a:r>
        </a:p>
      </dsp:txBody>
      <dsp:txXfrm>
        <a:off x="46541" y="2322183"/>
        <a:ext cx="5164718" cy="860321"/>
      </dsp:txXfrm>
    </dsp:sp>
    <dsp:sp modelId="{CCD464FD-0267-4754-BEBE-029E9738E534}">
      <dsp:nvSpPr>
        <dsp:cNvPr id="0" name=""/>
        <dsp:cNvSpPr/>
      </dsp:nvSpPr>
      <dsp:spPr>
        <a:xfrm>
          <a:off x="0" y="3298165"/>
          <a:ext cx="5257800" cy="953403"/>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Engages in significant self-injury (head banging, biting, etc)</a:t>
          </a:r>
        </a:p>
      </dsp:txBody>
      <dsp:txXfrm>
        <a:off x="46541" y="3344706"/>
        <a:ext cx="5164718" cy="860321"/>
      </dsp:txXfrm>
    </dsp:sp>
    <dsp:sp modelId="{C5CAC536-4885-464F-BAEE-6B4A7CF813DD}">
      <dsp:nvSpPr>
        <dsp:cNvPr id="0" name=""/>
        <dsp:cNvSpPr/>
      </dsp:nvSpPr>
      <dsp:spPr>
        <a:xfrm>
          <a:off x="0" y="4320689"/>
          <a:ext cx="5257800" cy="953403"/>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Engages in aggressive behavior towards others during periods of frustration </a:t>
          </a:r>
        </a:p>
      </dsp:txBody>
      <dsp:txXfrm>
        <a:off x="46541" y="4367230"/>
        <a:ext cx="5164718" cy="8603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CDF3B-58DA-46C6-9EBC-EC281602EAD6}">
      <dsp:nvSpPr>
        <dsp:cNvPr id="0" name=""/>
        <dsp:cNvSpPr/>
      </dsp:nvSpPr>
      <dsp:spPr>
        <a:xfrm>
          <a:off x="0" y="2951"/>
          <a:ext cx="2371928" cy="14194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RCS does not include a clinician and does not address mental health needs such as suicidal ideation or homicidal ideation.</a:t>
          </a:r>
        </a:p>
      </dsp:txBody>
      <dsp:txXfrm>
        <a:off x="69293" y="72244"/>
        <a:ext cx="2233342" cy="1280893"/>
      </dsp:txXfrm>
    </dsp:sp>
    <dsp:sp modelId="{D13E8B1B-6F93-4D28-B863-E76EBA47F61C}">
      <dsp:nvSpPr>
        <dsp:cNvPr id="0" name=""/>
        <dsp:cNvSpPr/>
      </dsp:nvSpPr>
      <dsp:spPr>
        <a:xfrm>
          <a:off x="0" y="1493404"/>
          <a:ext cx="2371928" cy="1419479"/>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If a youth needs therapy, seek another service such as outpatient therapy, HCT, etc</a:t>
          </a:r>
        </a:p>
      </dsp:txBody>
      <dsp:txXfrm>
        <a:off x="69293" y="1562697"/>
        <a:ext cx="2233342" cy="1280893"/>
      </dsp:txXfrm>
    </dsp:sp>
    <dsp:sp modelId="{CB6A08EA-9ED4-45F9-BDE7-C967A1052F32}">
      <dsp:nvSpPr>
        <dsp:cNvPr id="0" name=""/>
        <dsp:cNvSpPr/>
      </dsp:nvSpPr>
      <dsp:spPr>
        <a:xfrm>
          <a:off x="0" y="2983858"/>
          <a:ext cx="2371928" cy="1419479"/>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dirty="0"/>
            <a:t>If you are unsure which service may be needed, consult with a CBHS Program Coordinator</a:t>
          </a:r>
        </a:p>
      </dsp:txBody>
      <dsp:txXfrm>
        <a:off x="69293" y="3053151"/>
        <a:ext cx="2233342" cy="1280893"/>
      </dsp:txXfrm>
    </dsp:sp>
    <dsp:sp modelId="{CD23FA40-2FD0-4140-95D7-24FD3C292E7E}">
      <dsp:nvSpPr>
        <dsp:cNvPr id="0" name=""/>
        <dsp:cNvSpPr/>
      </dsp:nvSpPr>
      <dsp:spPr>
        <a:xfrm rot="5400000">
          <a:off x="3912518" y="3075670"/>
          <a:ext cx="1135583" cy="4216762"/>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Clinical services and RCS can both be utilized at the same time if necessary</a:t>
          </a:r>
        </a:p>
        <a:p>
          <a:pPr marL="57150" lvl="1" indent="-57150" algn="l" defTabSz="488950">
            <a:lnSpc>
              <a:spcPct val="90000"/>
            </a:lnSpc>
            <a:spcBef>
              <a:spcPct val="0"/>
            </a:spcBef>
            <a:spcAft>
              <a:spcPct val="15000"/>
            </a:spcAft>
            <a:buChar char="•"/>
          </a:pPr>
          <a:r>
            <a:rPr lang="en-US" sz="1100" kern="1200" dirty="0"/>
            <a:t>This intensity of service can be challenging for families and units should be adjusted accordingly. </a:t>
          </a:r>
        </a:p>
        <a:p>
          <a:pPr marL="57150" lvl="1" indent="-57150" algn="l" defTabSz="488950">
            <a:lnSpc>
              <a:spcPct val="90000"/>
            </a:lnSpc>
            <a:spcBef>
              <a:spcPct val="0"/>
            </a:spcBef>
            <a:spcAft>
              <a:spcPct val="15000"/>
            </a:spcAft>
            <a:buChar char="•"/>
          </a:pPr>
          <a:r>
            <a:rPr lang="en-US" sz="1100" kern="1200" dirty="0"/>
            <a:t>Please be sure this is absolutely necessary prior to referring for both services</a:t>
          </a:r>
        </a:p>
      </dsp:txBody>
      <dsp:txXfrm rot="-5400000">
        <a:off x="2371929" y="4671695"/>
        <a:ext cx="4161327" cy="1024713"/>
      </dsp:txXfrm>
    </dsp:sp>
    <dsp:sp modelId="{F1BB1918-FE28-415D-8FEE-52EF418C0108}">
      <dsp:nvSpPr>
        <dsp:cNvPr id="0" name=""/>
        <dsp:cNvSpPr/>
      </dsp:nvSpPr>
      <dsp:spPr>
        <a:xfrm>
          <a:off x="0" y="4474312"/>
          <a:ext cx="2371928" cy="141947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kern="1200"/>
            <a:t>Some youth do require skill development and therapy at the same time</a:t>
          </a:r>
        </a:p>
      </dsp:txBody>
      <dsp:txXfrm>
        <a:off x="69293" y="4543605"/>
        <a:ext cx="2233342" cy="128089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62F7EA-45AC-4066-A969-BB77C09588F5}" type="datetimeFigureOut">
              <a:rPr lang="en-US" smtClean="0"/>
              <a:t>4/27/2021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1C31AF-BEBB-47FB-BAC6-CE8FBFF7D2E0}" type="slidenum">
              <a:rPr lang="en-US" smtClean="0"/>
              <a:t>‹#›</a:t>
            </a:fld>
            <a:endParaRPr lang="en-US"/>
          </a:p>
        </p:txBody>
      </p:sp>
    </p:spTree>
    <p:extLst>
      <p:ext uri="{BB962C8B-B14F-4D97-AF65-F5344CB8AC3E}">
        <p14:creationId xmlns:p14="http://schemas.microsoft.com/office/powerpoint/2010/main" val="119943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99C6F-7A4F-4096-A0B3-09BAF95F0B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3852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31AF-BEBB-47FB-BAC6-CE8FBFF7D2E0}" type="slidenum">
              <a:rPr lang="en-US" smtClean="0"/>
              <a:t>16</a:t>
            </a:fld>
            <a:endParaRPr lang="en-US"/>
          </a:p>
        </p:txBody>
      </p:sp>
    </p:spTree>
    <p:extLst>
      <p:ext uri="{BB962C8B-B14F-4D97-AF65-F5344CB8AC3E}">
        <p14:creationId xmlns:p14="http://schemas.microsoft.com/office/powerpoint/2010/main" val="2541057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31AF-BEBB-47FB-BAC6-CE8FBFF7D2E0}" type="slidenum">
              <a:rPr lang="en-US" smtClean="0"/>
              <a:t>17</a:t>
            </a:fld>
            <a:endParaRPr lang="en-US"/>
          </a:p>
        </p:txBody>
      </p:sp>
    </p:spTree>
    <p:extLst>
      <p:ext uri="{BB962C8B-B14F-4D97-AF65-F5344CB8AC3E}">
        <p14:creationId xmlns:p14="http://schemas.microsoft.com/office/powerpoint/2010/main" val="16242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31AF-BEBB-47FB-BAC6-CE8FBFF7D2E0}" type="slidenum">
              <a:rPr lang="en-US" smtClean="0"/>
              <a:t>18</a:t>
            </a:fld>
            <a:endParaRPr lang="en-US"/>
          </a:p>
        </p:txBody>
      </p:sp>
    </p:spTree>
    <p:extLst>
      <p:ext uri="{BB962C8B-B14F-4D97-AF65-F5344CB8AC3E}">
        <p14:creationId xmlns:p14="http://schemas.microsoft.com/office/powerpoint/2010/main" val="3062089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0F91F-2413-4B17-A2A4-E081FA6F39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46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1C31AF-BEBB-47FB-BAC6-CE8FBFF7D2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641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1C31AF-BEBB-47FB-BAC6-CE8FBFF7D2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387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0F91F-2413-4B17-A2A4-E081FA6F39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382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1C31AF-BEBB-47FB-BAC6-CE8FBFF7D2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227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1C31AF-BEBB-47FB-BAC6-CE8FBFF7D2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049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10F91F-2413-4B17-A2A4-E081FA6F39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9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9F27D-83D8-4CE4-B3BD-A4581E189851}" type="slidenum">
              <a:rPr lang="en-US" smtClean="0"/>
              <a:t>4</a:t>
            </a:fld>
            <a:endParaRPr lang="en-US" dirty="0"/>
          </a:p>
        </p:txBody>
      </p:sp>
    </p:spTree>
    <p:extLst>
      <p:ext uri="{BB962C8B-B14F-4D97-AF65-F5344CB8AC3E}">
        <p14:creationId xmlns:p14="http://schemas.microsoft.com/office/powerpoint/2010/main" val="98606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1C31AF-BEBB-47FB-BAC6-CE8FBFF7D2E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307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31AF-BEBB-47FB-BAC6-CE8FBFF7D2E0}" type="slidenum">
              <a:rPr lang="en-US" smtClean="0"/>
              <a:t>32</a:t>
            </a:fld>
            <a:endParaRPr lang="en-US"/>
          </a:p>
        </p:txBody>
      </p:sp>
    </p:spTree>
    <p:extLst>
      <p:ext uri="{BB962C8B-B14F-4D97-AF65-F5344CB8AC3E}">
        <p14:creationId xmlns:p14="http://schemas.microsoft.com/office/powerpoint/2010/main" val="661552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35</a:t>
            </a:fld>
            <a:endParaRPr lang="en-US" dirty="0"/>
          </a:p>
        </p:txBody>
      </p:sp>
    </p:spTree>
    <p:extLst>
      <p:ext uri="{BB962C8B-B14F-4D97-AF65-F5344CB8AC3E}">
        <p14:creationId xmlns:p14="http://schemas.microsoft.com/office/powerpoint/2010/main" val="26668487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36</a:t>
            </a:fld>
            <a:endParaRPr lang="en-US" dirty="0"/>
          </a:p>
        </p:txBody>
      </p:sp>
    </p:spTree>
    <p:extLst>
      <p:ext uri="{BB962C8B-B14F-4D97-AF65-F5344CB8AC3E}">
        <p14:creationId xmlns:p14="http://schemas.microsoft.com/office/powerpoint/2010/main" val="1627024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37</a:t>
            </a:fld>
            <a:endParaRPr lang="en-US" dirty="0"/>
          </a:p>
        </p:txBody>
      </p:sp>
    </p:spTree>
    <p:extLst>
      <p:ext uri="{BB962C8B-B14F-4D97-AF65-F5344CB8AC3E}">
        <p14:creationId xmlns:p14="http://schemas.microsoft.com/office/powerpoint/2010/main" val="2905971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38</a:t>
            </a:fld>
            <a:endParaRPr lang="en-US" dirty="0"/>
          </a:p>
        </p:txBody>
      </p:sp>
    </p:spTree>
    <p:extLst>
      <p:ext uri="{BB962C8B-B14F-4D97-AF65-F5344CB8AC3E}">
        <p14:creationId xmlns:p14="http://schemas.microsoft.com/office/powerpoint/2010/main" val="13501033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39</a:t>
            </a:fld>
            <a:endParaRPr lang="en-US" dirty="0"/>
          </a:p>
        </p:txBody>
      </p:sp>
    </p:spTree>
    <p:extLst>
      <p:ext uri="{BB962C8B-B14F-4D97-AF65-F5344CB8AC3E}">
        <p14:creationId xmlns:p14="http://schemas.microsoft.com/office/powerpoint/2010/main" val="15294136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9F27D-83D8-4CE4-B3BD-A4581E189851}" type="slidenum">
              <a:rPr lang="en-US" smtClean="0"/>
              <a:t>40</a:t>
            </a:fld>
            <a:endParaRPr lang="en-US" dirty="0"/>
          </a:p>
        </p:txBody>
      </p:sp>
    </p:spTree>
    <p:extLst>
      <p:ext uri="{BB962C8B-B14F-4D97-AF65-F5344CB8AC3E}">
        <p14:creationId xmlns:p14="http://schemas.microsoft.com/office/powerpoint/2010/main" val="11012701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31AF-BEBB-47FB-BAC6-CE8FBFF7D2E0}" type="slidenum">
              <a:rPr lang="en-US" smtClean="0"/>
              <a:t>42</a:t>
            </a:fld>
            <a:endParaRPr lang="en-US"/>
          </a:p>
        </p:txBody>
      </p:sp>
    </p:spTree>
    <p:extLst>
      <p:ext uri="{BB962C8B-B14F-4D97-AF65-F5344CB8AC3E}">
        <p14:creationId xmlns:p14="http://schemas.microsoft.com/office/powerpoint/2010/main" val="1086943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99C6F-7A4F-4096-A0B3-09BAF95F0B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225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99C6F-7A4F-4096-A0B3-09BAF95F0B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6998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99C6F-7A4F-4096-A0B3-09BAF95F0B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956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499C6F-7A4F-4096-A0B3-09BAF95F0B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093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F91F-2413-4B17-A2A4-E081FA6F39B7}" type="slidenum">
              <a:rPr lang="en-US" smtClean="0"/>
              <a:t>10</a:t>
            </a:fld>
            <a:endParaRPr lang="en-US" dirty="0"/>
          </a:p>
        </p:txBody>
      </p:sp>
    </p:spTree>
    <p:extLst>
      <p:ext uri="{BB962C8B-B14F-4D97-AF65-F5344CB8AC3E}">
        <p14:creationId xmlns:p14="http://schemas.microsoft.com/office/powerpoint/2010/main" val="2319483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31AF-BEBB-47FB-BAC6-CE8FBFF7D2E0}" type="slidenum">
              <a:rPr lang="en-US" smtClean="0"/>
              <a:t>11</a:t>
            </a:fld>
            <a:endParaRPr lang="en-US"/>
          </a:p>
        </p:txBody>
      </p:sp>
    </p:spTree>
    <p:extLst>
      <p:ext uri="{BB962C8B-B14F-4D97-AF65-F5344CB8AC3E}">
        <p14:creationId xmlns:p14="http://schemas.microsoft.com/office/powerpoint/2010/main" val="4233871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31AF-BEBB-47FB-BAC6-CE8FBFF7D2E0}" type="slidenum">
              <a:rPr lang="en-US" smtClean="0"/>
              <a:t>12</a:t>
            </a:fld>
            <a:endParaRPr lang="en-US"/>
          </a:p>
        </p:txBody>
      </p:sp>
    </p:spTree>
    <p:extLst>
      <p:ext uri="{BB962C8B-B14F-4D97-AF65-F5344CB8AC3E}">
        <p14:creationId xmlns:p14="http://schemas.microsoft.com/office/powerpoint/2010/main" val="39229175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1C31AF-BEBB-47FB-BAC6-CE8FBFF7D2E0}" type="slidenum">
              <a:rPr lang="en-US" smtClean="0"/>
              <a:t>13</a:t>
            </a:fld>
            <a:endParaRPr lang="en-US"/>
          </a:p>
        </p:txBody>
      </p:sp>
    </p:spTree>
    <p:extLst>
      <p:ext uri="{BB962C8B-B14F-4D97-AF65-F5344CB8AC3E}">
        <p14:creationId xmlns:p14="http://schemas.microsoft.com/office/powerpoint/2010/main" val="2928434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1487-65E3-4FC7-883B-DB0C544674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7786EA-4DCB-4DBB-917A-AA719627FD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6F4DBD-3165-48F0-BF86-95F74128885C}"/>
              </a:ext>
            </a:extLst>
          </p:cNvPr>
          <p:cNvSpPr>
            <a:spLocks noGrp="1"/>
          </p:cNvSpPr>
          <p:nvPr>
            <p:ph type="dt" sz="half" idx="10"/>
          </p:nvPr>
        </p:nvSpPr>
        <p:spPr/>
        <p:txBody>
          <a:bodyPr/>
          <a:lstStyle/>
          <a:p>
            <a:fld id="{204C68EC-0D19-48AC-8CBE-72319CE6CAFA}" type="datetimeFigureOut">
              <a:rPr lang="en-US" smtClean="0"/>
              <a:t>4/27/2021</a:t>
            </a:fld>
            <a:endParaRPr lang="en-US"/>
          </a:p>
        </p:txBody>
      </p:sp>
      <p:sp>
        <p:nvSpPr>
          <p:cNvPr id="5" name="Footer Placeholder 4">
            <a:extLst>
              <a:ext uri="{FF2B5EF4-FFF2-40B4-BE49-F238E27FC236}">
                <a16:creationId xmlns:a16="http://schemas.microsoft.com/office/drawing/2014/main" id="{5CC9BE90-EBE6-4CAC-BA7C-EE6D10A9C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67E4E-7A13-4868-8142-6CFBA422CFD1}"/>
              </a:ext>
            </a:extLst>
          </p:cNvPr>
          <p:cNvSpPr>
            <a:spLocks noGrp="1"/>
          </p:cNvSpPr>
          <p:nvPr>
            <p:ph type="sldNum" sz="quarter" idx="12"/>
          </p:nvPr>
        </p:nvSpPr>
        <p:spPr/>
        <p:txBody>
          <a:bodyPr/>
          <a:lstStyle/>
          <a:p>
            <a:fld id="{25F92A83-476D-4905-9E6C-E6DCED7BA389}" type="slidenum">
              <a:rPr lang="en-US" smtClean="0"/>
              <a:t>‹#›</a:t>
            </a:fld>
            <a:endParaRPr lang="en-US"/>
          </a:p>
        </p:txBody>
      </p:sp>
    </p:spTree>
    <p:extLst>
      <p:ext uri="{BB962C8B-B14F-4D97-AF65-F5344CB8AC3E}">
        <p14:creationId xmlns:p14="http://schemas.microsoft.com/office/powerpoint/2010/main" val="334656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9F200-C539-440A-85DD-CA49DA0684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1A2113-78A6-464A-8BE9-26B8C9A94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C28C14-5654-4635-90BC-A75ADC29E292}"/>
              </a:ext>
            </a:extLst>
          </p:cNvPr>
          <p:cNvSpPr>
            <a:spLocks noGrp="1"/>
          </p:cNvSpPr>
          <p:nvPr>
            <p:ph type="dt" sz="half" idx="10"/>
          </p:nvPr>
        </p:nvSpPr>
        <p:spPr/>
        <p:txBody>
          <a:bodyPr/>
          <a:lstStyle/>
          <a:p>
            <a:fld id="{204C68EC-0D19-48AC-8CBE-72319CE6CAFA}" type="datetimeFigureOut">
              <a:rPr lang="en-US" smtClean="0"/>
              <a:t>4/27/2021</a:t>
            </a:fld>
            <a:endParaRPr lang="en-US"/>
          </a:p>
        </p:txBody>
      </p:sp>
      <p:sp>
        <p:nvSpPr>
          <p:cNvPr id="5" name="Footer Placeholder 4">
            <a:extLst>
              <a:ext uri="{FF2B5EF4-FFF2-40B4-BE49-F238E27FC236}">
                <a16:creationId xmlns:a16="http://schemas.microsoft.com/office/drawing/2014/main" id="{E6A31B25-8BFB-4A66-A7FC-08BB6557D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D5DFB1-8F0B-4E02-AC98-69B9DBC0105C}"/>
              </a:ext>
            </a:extLst>
          </p:cNvPr>
          <p:cNvSpPr>
            <a:spLocks noGrp="1"/>
          </p:cNvSpPr>
          <p:nvPr>
            <p:ph type="sldNum" sz="quarter" idx="12"/>
          </p:nvPr>
        </p:nvSpPr>
        <p:spPr/>
        <p:txBody>
          <a:bodyPr/>
          <a:lstStyle/>
          <a:p>
            <a:fld id="{25F92A83-476D-4905-9E6C-E6DCED7BA389}" type="slidenum">
              <a:rPr lang="en-US" smtClean="0"/>
              <a:t>‹#›</a:t>
            </a:fld>
            <a:endParaRPr lang="en-US"/>
          </a:p>
        </p:txBody>
      </p:sp>
    </p:spTree>
    <p:extLst>
      <p:ext uri="{BB962C8B-B14F-4D97-AF65-F5344CB8AC3E}">
        <p14:creationId xmlns:p14="http://schemas.microsoft.com/office/powerpoint/2010/main" val="32682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323731-29C1-4053-A257-CF10BCF0789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A373CE-9B24-476F-8AEF-579991627E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3FC92-0BE6-43D0-9AA0-FC3AA9F230F0}"/>
              </a:ext>
            </a:extLst>
          </p:cNvPr>
          <p:cNvSpPr>
            <a:spLocks noGrp="1"/>
          </p:cNvSpPr>
          <p:nvPr>
            <p:ph type="dt" sz="half" idx="10"/>
          </p:nvPr>
        </p:nvSpPr>
        <p:spPr/>
        <p:txBody>
          <a:bodyPr/>
          <a:lstStyle/>
          <a:p>
            <a:fld id="{204C68EC-0D19-48AC-8CBE-72319CE6CAFA}" type="datetimeFigureOut">
              <a:rPr lang="en-US" smtClean="0"/>
              <a:t>4/27/2021</a:t>
            </a:fld>
            <a:endParaRPr lang="en-US"/>
          </a:p>
        </p:txBody>
      </p:sp>
      <p:sp>
        <p:nvSpPr>
          <p:cNvPr id="5" name="Footer Placeholder 4">
            <a:extLst>
              <a:ext uri="{FF2B5EF4-FFF2-40B4-BE49-F238E27FC236}">
                <a16:creationId xmlns:a16="http://schemas.microsoft.com/office/drawing/2014/main" id="{1B75A65C-5030-4EEF-96E6-8419C03B3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09C34-DB02-41F2-BD76-C1BE4AE69C57}"/>
              </a:ext>
            </a:extLst>
          </p:cNvPr>
          <p:cNvSpPr>
            <a:spLocks noGrp="1"/>
          </p:cNvSpPr>
          <p:nvPr>
            <p:ph type="sldNum" sz="quarter" idx="12"/>
          </p:nvPr>
        </p:nvSpPr>
        <p:spPr/>
        <p:txBody>
          <a:bodyPr/>
          <a:lstStyle/>
          <a:p>
            <a:fld id="{25F92A83-476D-4905-9E6C-E6DCED7BA389}" type="slidenum">
              <a:rPr lang="en-US" smtClean="0"/>
              <a:t>‹#›</a:t>
            </a:fld>
            <a:endParaRPr lang="en-US"/>
          </a:p>
        </p:txBody>
      </p:sp>
    </p:spTree>
    <p:extLst>
      <p:ext uri="{BB962C8B-B14F-4D97-AF65-F5344CB8AC3E}">
        <p14:creationId xmlns:p14="http://schemas.microsoft.com/office/powerpoint/2010/main" val="3284168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76FFC1-FA82-473D-B8AB-92B311C41072}" type="datetime1">
              <a:rPr lang="en-US" smtClean="0"/>
              <a:t>4/27/2021</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500675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3C7305-52F7-49BC-B3BF-7194D70178C1}" type="datetime1">
              <a:rPr lang="en-US" smtClean="0"/>
              <a:t>4/27/2021</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98083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0E0B9-6FAF-403E-9F15-136A38E3D574}" type="datetime1">
              <a:rPr lang="en-US" smtClean="0"/>
              <a:t>4/27/2021</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4205540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640BB-99B6-416B-88F7-D6870326FA0F}" type="datetime1">
              <a:rPr lang="en-US" smtClean="0"/>
              <a:t>4/27/2021</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415929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40A053-4859-4DC6-A8DC-6431CC4CFD73}" type="datetime1">
              <a:rPr lang="en-US" smtClean="0"/>
              <a:t>4/27/2021</a:t>
            </a:fld>
            <a:endParaRPr lang="en-US" dirty="0"/>
          </a:p>
        </p:txBody>
      </p:sp>
      <p:sp>
        <p:nvSpPr>
          <p:cNvPr id="8" name="Footer Placeholder 7"/>
          <p:cNvSpPr>
            <a:spLocks noGrp="1"/>
          </p:cNvSpPr>
          <p:nvPr>
            <p:ph type="ftr" sz="quarter" idx="11"/>
          </p:nvPr>
        </p:nvSpPr>
        <p:spPr/>
        <p:txBody>
          <a:bodyPr/>
          <a:lstStyle/>
          <a:p>
            <a:r>
              <a:rPr lang="en-US"/>
              <a:t>Maine Department of Health and Human Services</a:t>
            </a:r>
            <a:endParaRPr lang="en-US" dirty="0"/>
          </a:p>
        </p:txBody>
      </p:sp>
      <p:sp>
        <p:nvSpPr>
          <p:cNvPr id="9" name="Slide Number Placeholder 8"/>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4010822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6D6E0B-A923-4CE2-8E84-A05641F4546A}" type="datetime1">
              <a:rPr lang="en-US" smtClean="0"/>
              <a:t>4/27/2021</a:t>
            </a:fld>
            <a:endParaRPr lang="en-US" dirty="0"/>
          </a:p>
        </p:txBody>
      </p:sp>
      <p:sp>
        <p:nvSpPr>
          <p:cNvPr id="4" name="Footer Placeholder 3"/>
          <p:cNvSpPr>
            <a:spLocks noGrp="1"/>
          </p:cNvSpPr>
          <p:nvPr>
            <p:ph type="ftr" sz="quarter" idx="11"/>
          </p:nvPr>
        </p:nvSpPr>
        <p:spPr/>
        <p:txBody>
          <a:bodyPr/>
          <a:lstStyle/>
          <a:p>
            <a:r>
              <a:rPr lang="en-US"/>
              <a:t>Maine Department of Health and Human Services</a:t>
            </a:r>
            <a:endParaRPr lang="en-US" dirty="0"/>
          </a:p>
        </p:txBody>
      </p:sp>
      <p:sp>
        <p:nvSpPr>
          <p:cNvPr id="5" name="Slide Number Placeholder 4"/>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880469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70A87-BAE6-4D5D-86DF-3F13CB3AEEA6}" type="datetime1">
              <a:rPr lang="en-US" smtClean="0"/>
              <a:t>4/27/2021</a:t>
            </a:fld>
            <a:endParaRPr lang="en-US" dirty="0"/>
          </a:p>
        </p:txBody>
      </p:sp>
      <p:sp>
        <p:nvSpPr>
          <p:cNvPr id="3" name="Footer Placeholder 2"/>
          <p:cNvSpPr>
            <a:spLocks noGrp="1"/>
          </p:cNvSpPr>
          <p:nvPr>
            <p:ph type="ftr" sz="quarter" idx="11"/>
          </p:nvPr>
        </p:nvSpPr>
        <p:spPr/>
        <p:txBody>
          <a:bodyPr/>
          <a:lstStyle/>
          <a:p>
            <a:r>
              <a:rPr lang="en-US"/>
              <a:t>Maine Department of Health and Human Services</a:t>
            </a:r>
            <a:endParaRPr lang="en-US" dirty="0"/>
          </a:p>
        </p:txBody>
      </p:sp>
      <p:sp>
        <p:nvSpPr>
          <p:cNvPr id="4" name="Slide Number Placeholder 3"/>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41390405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ADEC63-C81A-4615-9583-045C5499212E}" type="datetime1">
              <a:rPr lang="en-US" smtClean="0"/>
              <a:t>4/27/2021</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11677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8F785-55F1-463A-B80C-F2F709892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54ED2B-2CC2-4DAD-9218-C1D731F3C1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B22D7C-E6C3-4A7F-B935-74225F1B04A7}"/>
              </a:ext>
            </a:extLst>
          </p:cNvPr>
          <p:cNvSpPr>
            <a:spLocks noGrp="1"/>
          </p:cNvSpPr>
          <p:nvPr>
            <p:ph type="dt" sz="half" idx="10"/>
          </p:nvPr>
        </p:nvSpPr>
        <p:spPr/>
        <p:txBody>
          <a:bodyPr/>
          <a:lstStyle/>
          <a:p>
            <a:fld id="{204C68EC-0D19-48AC-8CBE-72319CE6CAFA}" type="datetimeFigureOut">
              <a:rPr lang="en-US" smtClean="0"/>
              <a:t>4/27/2021</a:t>
            </a:fld>
            <a:endParaRPr lang="en-US"/>
          </a:p>
        </p:txBody>
      </p:sp>
      <p:sp>
        <p:nvSpPr>
          <p:cNvPr id="5" name="Footer Placeholder 4">
            <a:extLst>
              <a:ext uri="{FF2B5EF4-FFF2-40B4-BE49-F238E27FC236}">
                <a16:creationId xmlns:a16="http://schemas.microsoft.com/office/drawing/2014/main" id="{5F969626-97D4-4847-98BE-0B9ADB314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E6066-E11F-4C9E-8D9B-0335053D4E50}"/>
              </a:ext>
            </a:extLst>
          </p:cNvPr>
          <p:cNvSpPr>
            <a:spLocks noGrp="1"/>
          </p:cNvSpPr>
          <p:nvPr>
            <p:ph type="sldNum" sz="quarter" idx="12"/>
          </p:nvPr>
        </p:nvSpPr>
        <p:spPr/>
        <p:txBody>
          <a:bodyPr/>
          <a:lstStyle/>
          <a:p>
            <a:fld id="{25F92A83-476D-4905-9E6C-E6DCED7BA389}" type="slidenum">
              <a:rPr lang="en-US" smtClean="0"/>
              <a:t>‹#›</a:t>
            </a:fld>
            <a:endParaRPr lang="en-US"/>
          </a:p>
        </p:txBody>
      </p:sp>
    </p:spTree>
    <p:extLst>
      <p:ext uri="{BB962C8B-B14F-4D97-AF65-F5344CB8AC3E}">
        <p14:creationId xmlns:p14="http://schemas.microsoft.com/office/powerpoint/2010/main" val="2366891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B0A2C0-A722-4512-AD22-3A6B340CC446}" type="datetime1">
              <a:rPr lang="en-US" smtClean="0"/>
              <a:t>4/27/2021</a:t>
            </a:fld>
            <a:endParaRPr lang="en-US" dirty="0"/>
          </a:p>
        </p:txBody>
      </p:sp>
      <p:sp>
        <p:nvSpPr>
          <p:cNvPr id="6" name="Footer Placeholder 5"/>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351847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EA8AD4-4484-4A3F-AE44-03C288D655DD}" type="datetime1">
              <a:rPr lang="en-US" smtClean="0"/>
              <a:t>4/27/2021</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749099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8883C2-44DD-4B7D-B3DB-10305C261740}" type="datetime1">
              <a:rPr lang="en-US" smtClean="0"/>
              <a:t>4/27/2021</a:t>
            </a:fld>
            <a:endParaRPr lang="en-US" dirty="0"/>
          </a:p>
        </p:txBody>
      </p:sp>
      <p:sp>
        <p:nvSpPr>
          <p:cNvPr id="5" name="Footer Placeholder 4"/>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5382658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1674-C447-4F0D-8746-D834329ADE4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18DF539-B343-45F9-9735-D237E8DD9710}"/>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D4CCEDE-95E3-4220-8129-7017A61921C3}"/>
              </a:ext>
            </a:extLst>
          </p:cNvPr>
          <p:cNvSpPr>
            <a:spLocks noGrp="1"/>
          </p:cNvSpPr>
          <p:nvPr>
            <p:ph type="dt" sz="half" idx="10"/>
          </p:nvPr>
        </p:nvSpPr>
        <p:spPr/>
        <p:txBody>
          <a:bodyPr/>
          <a:lstStyle/>
          <a:p>
            <a:fld id="{8876FFC1-FA82-473D-B8AB-92B311C41072}" type="datetime1">
              <a:rPr lang="en-US" smtClean="0"/>
              <a:t>4/27/2021</a:t>
            </a:fld>
            <a:endParaRPr lang="en-US" dirty="0"/>
          </a:p>
        </p:txBody>
      </p:sp>
      <p:sp>
        <p:nvSpPr>
          <p:cNvPr id="5" name="Footer Placeholder 4">
            <a:extLst>
              <a:ext uri="{FF2B5EF4-FFF2-40B4-BE49-F238E27FC236}">
                <a16:creationId xmlns:a16="http://schemas.microsoft.com/office/drawing/2014/main" id="{C01443D9-EE90-4B42-ADDD-368672D3B8DA}"/>
              </a:ext>
            </a:extLst>
          </p:cNvPr>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a:extLst>
              <a:ext uri="{FF2B5EF4-FFF2-40B4-BE49-F238E27FC236}">
                <a16:creationId xmlns:a16="http://schemas.microsoft.com/office/drawing/2014/main" id="{E5A587BD-466F-4CA0-9E37-74748689A540}"/>
              </a:ext>
            </a:extLst>
          </p:cNvPr>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964333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E4EE-82A7-4B4F-ADE4-7E2113072D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D209B9-60A3-4752-9883-BE89FBEFD0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1A2C7-75E7-4BB5-BBF1-E8B4BCA4C73E}"/>
              </a:ext>
            </a:extLst>
          </p:cNvPr>
          <p:cNvSpPr>
            <a:spLocks noGrp="1"/>
          </p:cNvSpPr>
          <p:nvPr>
            <p:ph type="dt" sz="half" idx="10"/>
          </p:nvPr>
        </p:nvSpPr>
        <p:spPr/>
        <p:txBody>
          <a:bodyPr/>
          <a:lstStyle/>
          <a:p>
            <a:fld id="{4C3C7305-52F7-49BC-B3BF-7194D70178C1}" type="datetime1">
              <a:rPr lang="en-US" smtClean="0"/>
              <a:t>4/27/2021</a:t>
            </a:fld>
            <a:endParaRPr lang="en-US" dirty="0"/>
          </a:p>
        </p:txBody>
      </p:sp>
      <p:sp>
        <p:nvSpPr>
          <p:cNvPr id="5" name="Footer Placeholder 4">
            <a:extLst>
              <a:ext uri="{FF2B5EF4-FFF2-40B4-BE49-F238E27FC236}">
                <a16:creationId xmlns:a16="http://schemas.microsoft.com/office/drawing/2014/main" id="{E6F23212-5AAE-4D5A-828C-D8F7AB91F844}"/>
              </a:ext>
            </a:extLst>
          </p:cNvPr>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a:extLst>
              <a:ext uri="{FF2B5EF4-FFF2-40B4-BE49-F238E27FC236}">
                <a16:creationId xmlns:a16="http://schemas.microsoft.com/office/drawing/2014/main" id="{9C499276-0B7A-47BC-8F79-4BBEAF3B214D}"/>
              </a:ext>
            </a:extLst>
          </p:cNvPr>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971451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D8DE0-C33D-4DC7-AD82-D38A85A97DB9}"/>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28CD5F2-9B45-46D8-81A6-A4E9EC8E1C5C}"/>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52E2B2-A615-4660-B146-B3455242A9FD}"/>
              </a:ext>
            </a:extLst>
          </p:cNvPr>
          <p:cNvSpPr>
            <a:spLocks noGrp="1"/>
          </p:cNvSpPr>
          <p:nvPr>
            <p:ph type="dt" sz="half" idx="10"/>
          </p:nvPr>
        </p:nvSpPr>
        <p:spPr/>
        <p:txBody>
          <a:bodyPr/>
          <a:lstStyle/>
          <a:p>
            <a:fld id="{F6F0E0B9-6FAF-403E-9F15-136A38E3D574}" type="datetime1">
              <a:rPr lang="en-US" smtClean="0"/>
              <a:t>4/27/2021</a:t>
            </a:fld>
            <a:endParaRPr lang="en-US" dirty="0"/>
          </a:p>
        </p:txBody>
      </p:sp>
      <p:sp>
        <p:nvSpPr>
          <p:cNvPr id="5" name="Footer Placeholder 4">
            <a:extLst>
              <a:ext uri="{FF2B5EF4-FFF2-40B4-BE49-F238E27FC236}">
                <a16:creationId xmlns:a16="http://schemas.microsoft.com/office/drawing/2014/main" id="{D764F5BF-8E78-4D27-9EE7-FBFBA882B2F9}"/>
              </a:ext>
            </a:extLst>
          </p:cNvPr>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a:extLst>
              <a:ext uri="{FF2B5EF4-FFF2-40B4-BE49-F238E27FC236}">
                <a16:creationId xmlns:a16="http://schemas.microsoft.com/office/drawing/2014/main" id="{F621AD3A-8914-4D2E-95C3-DA9189688F87}"/>
              </a:ext>
            </a:extLst>
          </p:cNvPr>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896223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2BDF2-48A4-46A6-AEAE-926A8B071F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439D34-CEEB-45E7-8C71-E0CF17B4EF1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2C0CD9-31F7-4F2D-9F32-1ED5B2B9382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41EB7B-53B2-4D54-8A2E-177F20C89450}"/>
              </a:ext>
            </a:extLst>
          </p:cNvPr>
          <p:cNvSpPr>
            <a:spLocks noGrp="1"/>
          </p:cNvSpPr>
          <p:nvPr>
            <p:ph type="dt" sz="half" idx="10"/>
          </p:nvPr>
        </p:nvSpPr>
        <p:spPr/>
        <p:txBody>
          <a:bodyPr/>
          <a:lstStyle/>
          <a:p>
            <a:fld id="{79E640BB-99B6-416B-88F7-D6870326FA0F}" type="datetime1">
              <a:rPr lang="en-US" smtClean="0"/>
              <a:t>4/27/2021</a:t>
            </a:fld>
            <a:endParaRPr lang="en-US" dirty="0"/>
          </a:p>
        </p:txBody>
      </p:sp>
      <p:sp>
        <p:nvSpPr>
          <p:cNvPr id="6" name="Footer Placeholder 5">
            <a:extLst>
              <a:ext uri="{FF2B5EF4-FFF2-40B4-BE49-F238E27FC236}">
                <a16:creationId xmlns:a16="http://schemas.microsoft.com/office/drawing/2014/main" id="{40BCDADC-2206-436E-BE4F-7BD151F0839C}"/>
              </a:ext>
            </a:extLst>
          </p:cNvPr>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a:extLst>
              <a:ext uri="{FF2B5EF4-FFF2-40B4-BE49-F238E27FC236}">
                <a16:creationId xmlns:a16="http://schemas.microsoft.com/office/drawing/2014/main" id="{E778F2B1-C3F8-4D58-9133-DD5372119E66}"/>
              </a:ext>
            </a:extLst>
          </p:cNvPr>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8314161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81B8-C029-4EE7-80A0-474D72859383}"/>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E33F08-6C0C-41C0-846C-FAA2CC18BD87}"/>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840291D6-EB02-441D-B511-734B4484D2F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6E7489-63B7-4987-B545-C25386C08146}"/>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F917408-0A5B-4C61-A024-FE7D90030DDD}"/>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7DD556-086D-44F8-9AD4-E47F9A27059C}"/>
              </a:ext>
            </a:extLst>
          </p:cNvPr>
          <p:cNvSpPr>
            <a:spLocks noGrp="1"/>
          </p:cNvSpPr>
          <p:nvPr>
            <p:ph type="dt" sz="half" idx="10"/>
          </p:nvPr>
        </p:nvSpPr>
        <p:spPr/>
        <p:txBody>
          <a:bodyPr/>
          <a:lstStyle/>
          <a:p>
            <a:fld id="{2F40A053-4859-4DC6-A8DC-6431CC4CFD73}" type="datetime1">
              <a:rPr lang="en-US" smtClean="0"/>
              <a:t>4/27/2021</a:t>
            </a:fld>
            <a:endParaRPr lang="en-US" dirty="0"/>
          </a:p>
        </p:txBody>
      </p:sp>
      <p:sp>
        <p:nvSpPr>
          <p:cNvPr id="8" name="Footer Placeholder 7">
            <a:extLst>
              <a:ext uri="{FF2B5EF4-FFF2-40B4-BE49-F238E27FC236}">
                <a16:creationId xmlns:a16="http://schemas.microsoft.com/office/drawing/2014/main" id="{F6C5AAF8-B8F6-44ED-85C5-E87D74E99BDA}"/>
              </a:ext>
            </a:extLst>
          </p:cNvPr>
          <p:cNvSpPr>
            <a:spLocks noGrp="1"/>
          </p:cNvSpPr>
          <p:nvPr>
            <p:ph type="ftr" sz="quarter" idx="11"/>
          </p:nvPr>
        </p:nvSpPr>
        <p:spPr/>
        <p:txBody>
          <a:bodyPr/>
          <a:lstStyle/>
          <a:p>
            <a:r>
              <a:rPr lang="en-US"/>
              <a:t>Maine Department of Health and Human Services</a:t>
            </a:r>
            <a:endParaRPr lang="en-US" dirty="0"/>
          </a:p>
        </p:txBody>
      </p:sp>
      <p:sp>
        <p:nvSpPr>
          <p:cNvPr id="9" name="Slide Number Placeholder 8">
            <a:extLst>
              <a:ext uri="{FF2B5EF4-FFF2-40B4-BE49-F238E27FC236}">
                <a16:creationId xmlns:a16="http://schemas.microsoft.com/office/drawing/2014/main" id="{77124129-2F05-470F-A153-B660AE881B79}"/>
              </a:ext>
            </a:extLst>
          </p:cNvPr>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2766328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E7EF1-33AF-4498-88B5-746AC09319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9ED850-3D55-4E90-A985-494B00CCA0CA}"/>
              </a:ext>
            </a:extLst>
          </p:cNvPr>
          <p:cNvSpPr>
            <a:spLocks noGrp="1"/>
          </p:cNvSpPr>
          <p:nvPr>
            <p:ph type="dt" sz="half" idx="10"/>
          </p:nvPr>
        </p:nvSpPr>
        <p:spPr/>
        <p:txBody>
          <a:bodyPr/>
          <a:lstStyle/>
          <a:p>
            <a:fld id="{116D6E0B-A923-4CE2-8E84-A05641F4546A}" type="datetime1">
              <a:rPr lang="en-US" smtClean="0"/>
              <a:t>4/27/2021</a:t>
            </a:fld>
            <a:endParaRPr lang="en-US" dirty="0"/>
          </a:p>
        </p:txBody>
      </p:sp>
      <p:sp>
        <p:nvSpPr>
          <p:cNvPr id="4" name="Footer Placeholder 3">
            <a:extLst>
              <a:ext uri="{FF2B5EF4-FFF2-40B4-BE49-F238E27FC236}">
                <a16:creationId xmlns:a16="http://schemas.microsoft.com/office/drawing/2014/main" id="{1CCE192A-C064-4C93-903A-E4FC3C8E38FE}"/>
              </a:ext>
            </a:extLst>
          </p:cNvPr>
          <p:cNvSpPr>
            <a:spLocks noGrp="1"/>
          </p:cNvSpPr>
          <p:nvPr>
            <p:ph type="ftr" sz="quarter" idx="11"/>
          </p:nvPr>
        </p:nvSpPr>
        <p:spPr/>
        <p:txBody>
          <a:bodyPr/>
          <a:lstStyle/>
          <a:p>
            <a:r>
              <a:rPr lang="en-US"/>
              <a:t>Maine Department of Health and Human Services</a:t>
            </a:r>
            <a:endParaRPr lang="en-US" dirty="0"/>
          </a:p>
        </p:txBody>
      </p:sp>
      <p:sp>
        <p:nvSpPr>
          <p:cNvPr id="5" name="Slide Number Placeholder 4">
            <a:extLst>
              <a:ext uri="{FF2B5EF4-FFF2-40B4-BE49-F238E27FC236}">
                <a16:creationId xmlns:a16="http://schemas.microsoft.com/office/drawing/2014/main" id="{04A908DA-13D6-4E0D-9D3C-AB9866E83D15}"/>
              </a:ext>
            </a:extLst>
          </p:cNvPr>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738496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A6EF64-5FD6-4877-9D29-B92FC38051B8}"/>
              </a:ext>
            </a:extLst>
          </p:cNvPr>
          <p:cNvSpPr>
            <a:spLocks noGrp="1"/>
          </p:cNvSpPr>
          <p:nvPr>
            <p:ph type="dt" sz="half" idx="10"/>
          </p:nvPr>
        </p:nvSpPr>
        <p:spPr/>
        <p:txBody>
          <a:bodyPr/>
          <a:lstStyle/>
          <a:p>
            <a:fld id="{A2970A87-BAE6-4D5D-86DF-3F13CB3AEEA6}" type="datetime1">
              <a:rPr lang="en-US" smtClean="0"/>
              <a:t>4/27/2021</a:t>
            </a:fld>
            <a:endParaRPr lang="en-US" dirty="0"/>
          </a:p>
        </p:txBody>
      </p:sp>
      <p:sp>
        <p:nvSpPr>
          <p:cNvPr id="3" name="Footer Placeholder 2">
            <a:extLst>
              <a:ext uri="{FF2B5EF4-FFF2-40B4-BE49-F238E27FC236}">
                <a16:creationId xmlns:a16="http://schemas.microsoft.com/office/drawing/2014/main" id="{A20F5E1B-BDDA-47DE-B7DA-D89EB5F72BE2}"/>
              </a:ext>
            </a:extLst>
          </p:cNvPr>
          <p:cNvSpPr>
            <a:spLocks noGrp="1"/>
          </p:cNvSpPr>
          <p:nvPr>
            <p:ph type="ftr" sz="quarter" idx="11"/>
          </p:nvPr>
        </p:nvSpPr>
        <p:spPr/>
        <p:txBody>
          <a:bodyPr/>
          <a:lstStyle/>
          <a:p>
            <a:r>
              <a:rPr lang="en-US"/>
              <a:t>Maine Department of Health and Human Services</a:t>
            </a:r>
            <a:endParaRPr lang="en-US" dirty="0"/>
          </a:p>
        </p:txBody>
      </p:sp>
      <p:sp>
        <p:nvSpPr>
          <p:cNvPr id="4" name="Slide Number Placeholder 3">
            <a:extLst>
              <a:ext uri="{FF2B5EF4-FFF2-40B4-BE49-F238E27FC236}">
                <a16:creationId xmlns:a16="http://schemas.microsoft.com/office/drawing/2014/main" id="{E5BA8DE0-FC7F-43AC-8E46-6775F08EDE4B}"/>
              </a:ext>
            </a:extLst>
          </p:cNvPr>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051112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1870-9E3A-4896-A1CA-DEE0183E46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8F7A4C-56CC-4A90-88CF-EF231817B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D5E1DE-2416-4AD9-B87D-6F085FF524FA}"/>
              </a:ext>
            </a:extLst>
          </p:cNvPr>
          <p:cNvSpPr>
            <a:spLocks noGrp="1"/>
          </p:cNvSpPr>
          <p:nvPr>
            <p:ph type="dt" sz="half" idx="10"/>
          </p:nvPr>
        </p:nvSpPr>
        <p:spPr/>
        <p:txBody>
          <a:bodyPr/>
          <a:lstStyle/>
          <a:p>
            <a:fld id="{204C68EC-0D19-48AC-8CBE-72319CE6CAFA}" type="datetimeFigureOut">
              <a:rPr lang="en-US" smtClean="0"/>
              <a:t>4/27/2021</a:t>
            </a:fld>
            <a:endParaRPr lang="en-US"/>
          </a:p>
        </p:txBody>
      </p:sp>
      <p:sp>
        <p:nvSpPr>
          <p:cNvPr id="5" name="Footer Placeholder 4">
            <a:extLst>
              <a:ext uri="{FF2B5EF4-FFF2-40B4-BE49-F238E27FC236}">
                <a16:creationId xmlns:a16="http://schemas.microsoft.com/office/drawing/2014/main" id="{A1E48DA8-4181-4EC1-B3FE-67CA4066C7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9738D-8B7D-4F4B-8CC7-C59945A55D50}"/>
              </a:ext>
            </a:extLst>
          </p:cNvPr>
          <p:cNvSpPr>
            <a:spLocks noGrp="1"/>
          </p:cNvSpPr>
          <p:nvPr>
            <p:ph type="sldNum" sz="quarter" idx="12"/>
          </p:nvPr>
        </p:nvSpPr>
        <p:spPr/>
        <p:txBody>
          <a:bodyPr/>
          <a:lstStyle/>
          <a:p>
            <a:fld id="{25F92A83-476D-4905-9E6C-E6DCED7BA389}" type="slidenum">
              <a:rPr lang="en-US" smtClean="0"/>
              <a:t>‹#›</a:t>
            </a:fld>
            <a:endParaRPr lang="en-US"/>
          </a:p>
        </p:txBody>
      </p:sp>
    </p:spTree>
    <p:extLst>
      <p:ext uri="{BB962C8B-B14F-4D97-AF65-F5344CB8AC3E}">
        <p14:creationId xmlns:p14="http://schemas.microsoft.com/office/powerpoint/2010/main" val="10277667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9DD6-9862-4896-B40F-55DEA7AC0A8E}"/>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18EE11D-FAF8-468D-9922-DCD4FD5F584C}"/>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F85F97-9E0E-4C5C-89D8-A8AFF9F56FE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AE17FC91-C45D-45C6-B40C-D3DFA0866B8C}"/>
              </a:ext>
            </a:extLst>
          </p:cNvPr>
          <p:cNvSpPr>
            <a:spLocks noGrp="1"/>
          </p:cNvSpPr>
          <p:nvPr>
            <p:ph type="dt" sz="half" idx="10"/>
          </p:nvPr>
        </p:nvSpPr>
        <p:spPr/>
        <p:txBody>
          <a:bodyPr/>
          <a:lstStyle/>
          <a:p>
            <a:fld id="{39ADEC63-C81A-4615-9583-045C5499212E}" type="datetime1">
              <a:rPr lang="en-US" smtClean="0"/>
              <a:t>4/27/2021</a:t>
            </a:fld>
            <a:endParaRPr lang="en-US" dirty="0"/>
          </a:p>
        </p:txBody>
      </p:sp>
      <p:sp>
        <p:nvSpPr>
          <p:cNvPr id="6" name="Footer Placeholder 5">
            <a:extLst>
              <a:ext uri="{FF2B5EF4-FFF2-40B4-BE49-F238E27FC236}">
                <a16:creationId xmlns:a16="http://schemas.microsoft.com/office/drawing/2014/main" id="{6AC7745C-E306-45F8-B468-9459614B0C03}"/>
              </a:ext>
            </a:extLst>
          </p:cNvPr>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a:extLst>
              <a:ext uri="{FF2B5EF4-FFF2-40B4-BE49-F238E27FC236}">
                <a16:creationId xmlns:a16="http://schemas.microsoft.com/office/drawing/2014/main" id="{106C5DD4-A7A1-4895-A98B-13DAB5AF2C67}"/>
              </a:ext>
            </a:extLst>
          </p:cNvPr>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1887792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63B41-0D00-4018-BE9E-4B8B8A4A10F7}"/>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509395E-71D1-4B35-8301-F1B27BFE7976}"/>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45300EA-1E19-46DD-85C7-D760D72E2E0A}"/>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98D1C84-277B-4970-B8A3-D666755BA718}"/>
              </a:ext>
            </a:extLst>
          </p:cNvPr>
          <p:cNvSpPr>
            <a:spLocks noGrp="1"/>
          </p:cNvSpPr>
          <p:nvPr>
            <p:ph type="dt" sz="half" idx="10"/>
          </p:nvPr>
        </p:nvSpPr>
        <p:spPr/>
        <p:txBody>
          <a:bodyPr/>
          <a:lstStyle/>
          <a:p>
            <a:fld id="{51B0A2C0-A722-4512-AD22-3A6B340CC446}" type="datetime1">
              <a:rPr lang="en-US" smtClean="0"/>
              <a:t>4/27/2021</a:t>
            </a:fld>
            <a:endParaRPr lang="en-US" dirty="0"/>
          </a:p>
        </p:txBody>
      </p:sp>
      <p:sp>
        <p:nvSpPr>
          <p:cNvPr id="6" name="Footer Placeholder 5">
            <a:extLst>
              <a:ext uri="{FF2B5EF4-FFF2-40B4-BE49-F238E27FC236}">
                <a16:creationId xmlns:a16="http://schemas.microsoft.com/office/drawing/2014/main" id="{04562E76-EE69-47B0-9369-C79E644D3FAC}"/>
              </a:ext>
            </a:extLst>
          </p:cNvPr>
          <p:cNvSpPr>
            <a:spLocks noGrp="1"/>
          </p:cNvSpPr>
          <p:nvPr>
            <p:ph type="ftr" sz="quarter" idx="11"/>
          </p:nvPr>
        </p:nvSpPr>
        <p:spPr/>
        <p:txBody>
          <a:bodyPr/>
          <a:lstStyle/>
          <a:p>
            <a:r>
              <a:rPr lang="en-US"/>
              <a:t>Maine Department of Health and Human Services</a:t>
            </a:r>
            <a:endParaRPr lang="en-US" dirty="0"/>
          </a:p>
        </p:txBody>
      </p:sp>
      <p:sp>
        <p:nvSpPr>
          <p:cNvPr id="7" name="Slide Number Placeholder 6">
            <a:extLst>
              <a:ext uri="{FF2B5EF4-FFF2-40B4-BE49-F238E27FC236}">
                <a16:creationId xmlns:a16="http://schemas.microsoft.com/office/drawing/2014/main" id="{7AF942FC-64BE-43C2-8A60-B2CDDD2A7705}"/>
              </a:ext>
            </a:extLst>
          </p:cNvPr>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436951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102FF-A801-4237-9056-D4839F699B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1A3419-6AAA-4E91-8405-3C2E5F02DC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23B5B-E50E-4866-9D94-27755F9AAB3E}"/>
              </a:ext>
            </a:extLst>
          </p:cNvPr>
          <p:cNvSpPr>
            <a:spLocks noGrp="1"/>
          </p:cNvSpPr>
          <p:nvPr>
            <p:ph type="dt" sz="half" idx="10"/>
          </p:nvPr>
        </p:nvSpPr>
        <p:spPr/>
        <p:txBody>
          <a:bodyPr/>
          <a:lstStyle/>
          <a:p>
            <a:fld id="{72EA8AD4-4484-4A3F-AE44-03C288D655DD}" type="datetime1">
              <a:rPr lang="en-US" smtClean="0"/>
              <a:t>4/27/2021</a:t>
            </a:fld>
            <a:endParaRPr lang="en-US" dirty="0"/>
          </a:p>
        </p:txBody>
      </p:sp>
      <p:sp>
        <p:nvSpPr>
          <p:cNvPr id="5" name="Footer Placeholder 4">
            <a:extLst>
              <a:ext uri="{FF2B5EF4-FFF2-40B4-BE49-F238E27FC236}">
                <a16:creationId xmlns:a16="http://schemas.microsoft.com/office/drawing/2014/main" id="{4505076B-4D64-4B96-876C-144ED7703104}"/>
              </a:ext>
            </a:extLst>
          </p:cNvPr>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a:extLst>
              <a:ext uri="{FF2B5EF4-FFF2-40B4-BE49-F238E27FC236}">
                <a16:creationId xmlns:a16="http://schemas.microsoft.com/office/drawing/2014/main" id="{4A81A386-DDF5-46AF-843B-2C05BB276A0E}"/>
              </a:ext>
            </a:extLst>
          </p:cNvPr>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10623354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7BF880-BD1D-47AC-AF75-633E5B36D24B}"/>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6F30BF-E1E3-4345-AB43-6452BC84D8EF}"/>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B79875-C409-4C52-B93E-B8A76A7FD88E}"/>
              </a:ext>
            </a:extLst>
          </p:cNvPr>
          <p:cNvSpPr>
            <a:spLocks noGrp="1"/>
          </p:cNvSpPr>
          <p:nvPr>
            <p:ph type="dt" sz="half" idx="10"/>
          </p:nvPr>
        </p:nvSpPr>
        <p:spPr/>
        <p:txBody>
          <a:bodyPr/>
          <a:lstStyle/>
          <a:p>
            <a:fld id="{8B8883C2-44DD-4B7D-B3DB-10305C261740}" type="datetime1">
              <a:rPr lang="en-US" smtClean="0"/>
              <a:t>4/27/2021</a:t>
            </a:fld>
            <a:endParaRPr lang="en-US" dirty="0"/>
          </a:p>
        </p:txBody>
      </p:sp>
      <p:sp>
        <p:nvSpPr>
          <p:cNvPr id="5" name="Footer Placeholder 4">
            <a:extLst>
              <a:ext uri="{FF2B5EF4-FFF2-40B4-BE49-F238E27FC236}">
                <a16:creationId xmlns:a16="http://schemas.microsoft.com/office/drawing/2014/main" id="{4E9EA539-8D05-446C-8A05-B91F3D01F736}"/>
              </a:ext>
            </a:extLst>
          </p:cNvPr>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a:extLst>
              <a:ext uri="{FF2B5EF4-FFF2-40B4-BE49-F238E27FC236}">
                <a16:creationId xmlns:a16="http://schemas.microsoft.com/office/drawing/2014/main" id="{C22CF01F-8BBE-40FB-8305-183E4CDE4AD5}"/>
              </a:ext>
            </a:extLst>
          </p:cNvPr>
          <p:cNvSpPr>
            <a:spLocks noGrp="1"/>
          </p:cNvSpPr>
          <p:nvPr>
            <p:ph type="sldNum" sz="quarter" idx="12"/>
          </p:nvPr>
        </p:nvSpPr>
        <p:spPr/>
        <p:txBody>
          <a:bodyPr/>
          <a:lstStyle/>
          <a:p>
            <a:fld id="{5FD82BC9-63B1-475F-82C3-3D3DE5316FF5}" type="slidenum">
              <a:rPr lang="en-US" smtClean="0"/>
              <a:t>‹#›</a:t>
            </a:fld>
            <a:endParaRPr lang="en-US" dirty="0"/>
          </a:p>
        </p:txBody>
      </p:sp>
    </p:spTree>
    <p:extLst>
      <p:ext uri="{BB962C8B-B14F-4D97-AF65-F5344CB8AC3E}">
        <p14:creationId xmlns:p14="http://schemas.microsoft.com/office/powerpoint/2010/main" val="3828842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488B4-804C-4E8C-A9B6-EFC0C59DC8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5E2520-847B-4C68-BD8F-9C27271CB1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29A246-7EE8-4389-8643-AD1C1E1EBA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0112AA-7E2A-41E5-A9AE-B60F634F22A1}"/>
              </a:ext>
            </a:extLst>
          </p:cNvPr>
          <p:cNvSpPr>
            <a:spLocks noGrp="1"/>
          </p:cNvSpPr>
          <p:nvPr>
            <p:ph type="dt" sz="half" idx="10"/>
          </p:nvPr>
        </p:nvSpPr>
        <p:spPr/>
        <p:txBody>
          <a:bodyPr/>
          <a:lstStyle/>
          <a:p>
            <a:fld id="{204C68EC-0D19-48AC-8CBE-72319CE6CAFA}" type="datetimeFigureOut">
              <a:rPr lang="en-US" smtClean="0"/>
              <a:t>4/27/2021</a:t>
            </a:fld>
            <a:endParaRPr lang="en-US"/>
          </a:p>
        </p:txBody>
      </p:sp>
      <p:sp>
        <p:nvSpPr>
          <p:cNvPr id="6" name="Footer Placeholder 5">
            <a:extLst>
              <a:ext uri="{FF2B5EF4-FFF2-40B4-BE49-F238E27FC236}">
                <a16:creationId xmlns:a16="http://schemas.microsoft.com/office/drawing/2014/main" id="{07A684CC-DF2A-40B0-B56E-2BA73A6C17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60DB09-3BAF-4D7E-B016-340FC13DF833}"/>
              </a:ext>
            </a:extLst>
          </p:cNvPr>
          <p:cNvSpPr>
            <a:spLocks noGrp="1"/>
          </p:cNvSpPr>
          <p:nvPr>
            <p:ph type="sldNum" sz="quarter" idx="12"/>
          </p:nvPr>
        </p:nvSpPr>
        <p:spPr/>
        <p:txBody>
          <a:bodyPr/>
          <a:lstStyle/>
          <a:p>
            <a:fld id="{25F92A83-476D-4905-9E6C-E6DCED7BA389}" type="slidenum">
              <a:rPr lang="en-US" smtClean="0"/>
              <a:t>‹#›</a:t>
            </a:fld>
            <a:endParaRPr lang="en-US"/>
          </a:p>
        </p:txBody>
      </p:sp>
    </p:spTree>
    <p:extLst>
      <p:ext uri="{BB962C8B-B14F-4D97-AF65-F5344CB8AC3E}">
        <p14:creationId xmlns:p14="http://schemas.microsoft.com/office/powerpoint/2010/main" val="116570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ED960-40F3-4124-8AF3-E86C70ABED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137CBB-CAA1-43BB-98A7-43CB25FAD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488581-BE74-45CC-96C3-8DB0EBAABC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5D4C9C-28BA-433F-9206-E0EB902BD1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A26346-139B-43EC-9EAA-D10C484787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349E93-5417-4598-B7F9-DB5EE5116BFB}"/>
              </a:ext>
            </a:extLst>
          </p:cNvPr>
          <p:cNvSpPr>
            <a:spLocks noGrp="1"/>
          </p:cNvSpPr>
          <p:nvPr>
            <p:ph type="dt" sz="half" idx="10"/>
          </p:nvPr>
        </p:nvSpPr>
        <p:spPr/>
        <p:txBody>
          <a:bodyPr/>
          <a:lstStyle/>
          <a:p>
            <a:fld id="{204C68EC-0D19-48AC-8CBE-72319CE6CAFA}" type="datetimeFigureOut">
              <a:rPr lang="en-US" smtClean="0"/>
              <a:t>4/27/2021</a:t>
            </a:fld>
            <a:endParaRPr lang="en-US"/>
          </a:p>
        </p:txBody>
      </p:sp>
      <p:sp>
        <p:nvSpPr>
          <p:cNvPr id="8" name="Footer Placeholder 7">
            <a:extLst>
              <a:ext uri="{FF2B5EF4-FFF2-40B4-BE49-F238E27FC236}">
                <a16:creationId xmlns:a16="http://schemas.microsoft.com/office/drawing/2014/main" id="{FE07034A-8B41-4340-8FF2-C7A49BEA41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9F0137-4C4C-4B3F-9E52-AF05C48B3816}"/>
              </a:ext>
            </a:extLst>
          </p:cNvPr>
          <p:cNvSpPr>
            <a:spLocks noGrp="1"/>
          </p:cNvSpPr>
          <p:nvPr>
            <p:ph type="sldNum" sz="quarter" idx="12"/>
          </p:nvPr>
        </p:nvSpPr>
        <p:spPr/>
        <p:txBody>
          <a:bodyPr/>
          <a:lstStyle/>
          <a:p>
            <a:fld id="{25F92A83-476D-4905-9E6C-E6DCED7BA389}" type="slidenum">
              <a:rPr lang="en-US" smtClean="0"/>
              <a:t>‹#›</a:t>
            </a:fld>
            <a:endParaRPr lang="en-US"/>
          </a:p>
        </p:txBody>
      </p:sp>
    </p:spTree>
    <p:extLst>
      <p:ext uri="{BB962C8B-B14F-4D97-AF65-F5344CB8AC3E}">
        <p14:creationId xmlns:p14="http://schemas.microsoft.com/office/powerpoint/2010/main" val="2177472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0AB6F-267E-46CC-9B8B-CB74DCC8D7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378F0D-5D9E-486D-8212-9A3F00DD8042}"/>
              </a:ext>
            </a:extLst>
          </p:cNvPr>
          <p:cNvSpPr>
            <a:spLocks noGrp="1"/>
          </p:cNvSpPr>
          <p:nvPr>
            <p:ph type="dt" sz="half" idx="10"/>
          </p:nvPr>
        </p:nvSpPr>
        <p:spPr/>
        <p:txBody>
          <a:bodyPr/>
          <a:lstStyle/>
          <a:p>
            <a:fld id="{204C68EC-0D19-48AC-8CBE-72319CE6CAFA}" type="datetimeFigureOut">
              <a:rPr lang="en-US" smtClean="0"/>
              <a:t>4/27/2021</a:t>
            </a:fld>
            <a:endParaRPr lang="en-US"/>
          </a:p>
        </p:txBody>
      </p:sp>
      <p:sp>
        <p:nvSpPr>
          <p:cNvPr id="4" name="Footer Placeholder 3">
            <a:extLst>
              <a:ext uri="{FF2B5EF4-FFF2-40B4-BE49-F238E27FC236}">
                <a16:creationId xmlns:a16="http://schemas.microsoft.com/office/drawing/2014/main" id="{AA122A49-D09B-4CCB-9165-8470471721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559F53-03C7-42FA-903C-0C9D55C3FF22}"/>
              </a:ext>
            </a:extLst>
          </p:cNvPr>
          <p:cNvSpPr>
            <a:spLocks noGrp="1"/>
          </p:cNvSpPr>
          <p:nvPr>
            <p:ph type="sldNum" sz="quarter" idx="12"/>
          </p:nvPr>
        </p:nvSpPr>
        <p:spPr/>
        <p:txBody>
          <a:bodyPr/>
          <a:lstStyle/>
          <a:p>
            <a:fld id="{25F92A83-476D-4905-9E6C-E6DCED7BA389}" type="slidenum">
              <a:rPr lang="en-US" smtClean="0"/>
              <a:t>‹#›</a:t>
            </a:fld>
            <a:endParaRPr lang="en-US"/>
          </a:p>
        </p:txBody>
      </p:sp>
    </p:spTree>
    <p:extLst>
      <p:ext uri="{BB962C8B-B14F-4D97-AF65-F5344CB8AC3E}">
        <p14:creationId xmlns:p14="http://schemas.microsoft.com/office/powerpoint/2010/main" val="326654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373ED2-82C4-4E51-9F9C-2C66B6F29CF1}"/>
              </a:ext>
            </a:extLst>
          </p:cNvPr>
          <p:cNvSpPr>
            <a:spLocks noGrp="1"/>
          </p:cNvSpPr>
          <p:nvPr>
            <p:ph type="dt" sz="half" idx="10"/>
          </p:nvPr>
        </p:nvSpPr>
        <p:spPr/>
        <p:txBody>
          <a:bodyPr/>
          <a:lstStyle/>
          <a:p>
            <a:fld id="{204C68EC-0D19-48AC-8CBE-72319CE6CAFA}" type="datetimeFigureOut">
              <a:rPr lang="en-US" smtClean="0"/>
              <a:t>4/27/2021</a:t>
            </a:fld>
            <a:endParaRPr lang="en-US"/>
          </a:p>
        </p:txBody>
      </p:sp>
      <p:sp>
        <p:nvSpPr>
          <p:cNvPr id="3" name="Footer Placeholder 2">
            <a:extLst>
              <a:ext uri="{FF2B5EF4-FFF2-40B4-BE49-F238E27FC236}">
                <a16:creationId xmlns:a16="http://schemas.microsoft.com/office/drawing/2014/main" id="{B6977F98-7BD0-48CB-8984-1936D87BFA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549777-C21E-4C48-A11A-37E2E544C87E}"/>
              </a:ext>
            </a:extLst>
          </p:cNvPr>
          <p:cNvSpPr>
            <a:spLocks noGrp="1"/>
          </p:cNvSpPr>
          <p:nvPr>
            <p:ph type="sldNum" sz="quarter" idx="12"/>
          </p:nvPr>
        </p:nvSpPr>
        <p:spPr/>
        <p:txBody>
          <a:bodyPr/>
          <a:lstStyle/>
          <a:p>
            <a:fld id="{25F92A83-476D-4905-9E6C-E6DCED7BA389}" type="slidenum">
              <a:rPr lang="en-US" smtClean="0"/>
              <a:t>‹#›</a:t>
            </a:fld>
            <a:endParaRPr lang="en-US"/>
          </a:p>
        </p:txBody>
      </p:sp>
    </p:spTree>
    <p:extLst>
      <p:ext uri="{BB962C8B-B14F-4D97-AF65-F5344CB8AC3E}">
        <p14:creationId xmlns:p14="http://schemas.microsoft.com/office/powerpoint/2010/main" val="333282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7670-EB59-47F4-96AC-6067CDA04E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B15A47-E51A-4486-94A1-3DF1F9F48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CA6B4C-EA20-4B54-A89D-A7E6B52A3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151DA3-3F2D-4083-82BC-E1277E35211E}"/>
              </a:ext>
            </a:extLst>
          </p:cNvPr>
          <p:cNvSpPr>
            <a:spLocks noGrp="1"/>
          </p:cNvSpPr>
          <p:nvPr>
            <p:ph type="dt" sz="half" idx="10"/>
          </p:nvPr>
        </p:nvSpPr>
        <p:spPr/>
        <p:txBody>
          <a:bodyPr/>
          <a:lstStyle/>
          <a:p>
            <a:fld id="{204C68EC-0D19-48AC-8CBE-72319CE6CAFA}" type="datetimeFigureOut">
              <a:rPr lang="en-US" smtClean="0"/>
              <a:t>4/27/2021</a:t>
            </a:fld>
            <a:endParaRPr lang="en-US"/>
          </a:p>
        </p:txBody>
      </p:sp>
      <p:sp>
        <p:nvSpPr>
          <p:cNvPr id="6" name="Footer Placeholder 5">
            <a:extLst>
              <a:ext uri="{FF2B5EF4-FFF2-40B4-BE49-F238E27FC236}">
                <a16:creationId xmlns:a16="http://schemas.microsoft.com/office/drawing/2014/main" id="{FB0B2344-F472-404B-B476-3C259745D3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C1686-BBD4-4241-8BB4-FFF34F3F910B}"/>
              </a:ext>
            </a:extLst>
          </p:cNvPr>
          <p:cNvSpPr>
            <a:spLocks noGrp="1"/>
          </p:cNvSpPr>
          <p:nvPr>
            <p:ph type="sldNum" sz="quarter" idx="12"/>
          </p:nvPr>
        </p:nvSpPr>
        <p:spPr/>
        <p:txBody>
          <a:bodyPr/>
          <a:lstStyle/>
          <a:p>
            <a:fld id="{25F92A83-476D-4905-9E6C-E6DCED7BA389}" type="slidenum">
              <a:rPr lang="en-US" smtClean="0"/>
              <a:t>‹#›</a:t>
            </a:fld>
            <a:endParaRPr lang="en-US"/>
          </a:p>
        </p:txBody>
      </p:sp>
    </p:spTree>
    <p:extLst>
      <p:ext uri="{BB962C8B-B14F-4D97-AF65-F5344CB8AC3E}">
        <p14:creationId xmlns:p14="http://schemas.microsoft.com/office/powerpoint/2010/main" val="1605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EE56D-131B-4514-89C3-621797487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8DFF86-D65A-45C1-B7F5-761265CF9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26720-E858-4222-9ABA-970DC21B9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52DA96-2E06-466E-837E-3CC4C3F87CD3}"/>
              </a:ext>
            </a:extLst>
          </p:cNvPr>
          <p:cNvSpPr>
            <a:spLocks noGrp="1"/>
          </p:cNvSpPr>
          <p:nvPr>
            <p:ph type="dt" sz="half" idx="10"/>
          </p:nvPr>
        </p:nvSpPr>
        <p:spPr/>
        <p:txBody>
          <a:bodyPr/>
          <a:lstStyle/>
          <a:p>
            <a:fld id="{204C68EC-0D19-48AC-8CBE-72319CE6CAFA}" type="datetimeFigureOut">
              <a:rPr lang="en-US" smtClean="0"/>
              <a:t>4/27/2021</a:t>
            </a:fld>
            <a:endParaRPr lang="en-US"/>
          </a:p>
        </p:txBody>
      </p:sp>
      <p:sp>
        <p:nvSpPr>
          <p:cNvPr id="6" name="Footer Placeholder 5">
            <a:extLst>
              <a:ext uri="{FF2B5EF4-FFF2-40B4-BE49-F238E27FC236}">
                <a16:creationId xmlns:a16="http://schemas.microsoft.com/office/drawing/2014/main" id="{936B460C-D6FE-4671-B26D-52FFEC72D8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A5F394-77F9-44E8-99D3-8AC996BBBAD7}"/>
              </a:ext>
            </a:extLst>
          </p:cNvPr>
          <p:cNvSpPr>
            <a:spLocks noGrp="1"/>
          </p:cNvSpPr>
          <p:nvPr>
            <p:ph type="sldNum" sz="quarter" idx="12"/>
          </p:nvPr>
        </p:nvSpPr>
        <p:spPr/>
        <p:txBody>
          <a:bodyPr/>
          <a:lstStyle/>
          <a:p>
            <a:fld id="{25F92A83-476D-4905-9E6C-E6DCED7BA389}" type="slidenum">
              <a:rPr lang="en-US" smtClean="0"/>
              <a:t>‹#›</a:t>
            </a:fld>
            <a:endParaRPr lang="en-US"/>
          </a:p>
        </p:txBody>
      </p:sp>
    </p:spTree>
    <p:extLst>
      <p:ext uri="{BB962C8B-B14F-4D97-AF65-F5344CB8AC3E}">
        <p14:creationId xmlns:p14="http://schemas.microsoft.com/office/powerpoint/2010/main" val="1353684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766572-204B-4148-98B3-5DAF649560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B94234-4A6A-4F38-AB05-61C52882DA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C4557B-3193-4C02-B0B2-433F2AD4F2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4C68EC-0D19-48AC-8CBE-72319CE6CAFA}" type="datetimeFigureOut">
              <a:rPr lang="en-US" smtClean="0"/>
              <a:t>4/27/2021</a:t>
            </a:fld>
            <a:endParaRPr lang="en-US"/>
          </a:p>
        </p:txBody>
      </p:sp>
      <p:sp>
        <p:nvSpPr>
          <p:cNvPr id="5" name="Footer Placeholder 4">
            <a:extLst>
              <a:ext uri="{FF2B5EF4-FFF2-40B4-BE49-F238E27FC236}">
                <a16:creationId xmlns:a16="http://schemas.microsoft.com/office/drawing/2014/main" id="{E757EF00-5C0D-4FDB-9532-0D2DC818A2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8F4711-D8E5-4E16-9985-5DDA4551E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92A83-476D-4905-9E6C-E6DCED7BA389}" type="slidenum">
              <a:rPr lang="en-US" smtClean="0"/>
              <a:t>‹#›</a:t>
            </a:fld>
            <a:endParaRPr lang="en-US"/>
          </a:p>
        </p:txBody>
      </p:sp>
    </p:spTree>
    <p:extLst>
      <p:ext uri="{BB962C8B-B14F-4D97-AF65-F5344CB8AC3E}">
        <p14:creationId xmlns:p14="http://schemas.microsoft.com/office/powerpoint/2010/main" val="2537013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5E651-5E7C-447B-8E63-5B75A8F360CB}" type="datetime1">
              <a:rPr lang="en-US" smtClean="0"/>
              <a:t>4/27/2021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Maine Department of Health and Human Services</a:t>
            </a: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82BC9-63B1-475F-82C3-3D3DE5316FF5}" type="slidenum">
              <a:rPr lang="en-US" smtClean="0"/>
              <a:t>‹#›</a:t>
            </a:fld>
            <a:endParaRPr lang="en-US" dirty="0"/>
          </a:p>
        </p:txBody>
      </p:sp>
    </p:spTree>
    <p:extLst>
      <p:ext uri="{BB962C8B-B14F-4D97-AF65-F5344CB8AC3E}">
        <p14:creationId xmlns:p14="http://schemas.microsoft.com/office/powerpoint/2010/main" val="2505701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6B0B19-E60E-4B03-967B-D37859C18FF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3D83ED-936B-4873-80BE-2333F7A602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C5C8F-AC05-4197-A5E3-2F506E679A3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15E651-5E7C-447B-8E63-5B75A8F360CB}" type="datetime1">
              <a:rPr lang="en-US" smtClean="0"/>
              <a:t>4/27/2021</a:t>
            </a:fld>
            <a:endParaRPr lang="en-US" dirty="0"/>
          </a:p>
        </p:txBody>
      </p:sp>
      <p:sp>
        <p:nvSpPr>
          <p:cNvPr id="5" name="Footer Placeholder 4">
            <a:extLst>
              <a:ext uri="{FF2B5EF4-FFF2-40B4-BE49-F238E27FC236}">
                <a16:creationId xmlns:a16="http://schemas.microsoft.com/office/drawing/2014/main" id="{A9CC40BD-EA12-4E4F-91B6-BD870C14226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Maine Department of Health and Human Services</a:t>
            </a:r>
            <a:endParaRPr lang="en-US" dirty="0"/>
          </a:p>
        </p:txBody>
      </p:sp>
      <p:sp>
        <p:nvSpPr>
          <p:cNvPr id="6" name="Slide Number Placeholder 5">
            <a:extLst>
              <a:ext uri="{FF2B5EF4-FFF2-40B4-BE49-F238E27FC236}">
                <a16:creationId xmlns:a16="http://schemas.microsoft.com/office/drawing/2014/main" id="{D96D118A-17BD-4A37-B5D6-EFC0CDF4033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FD82BC9-63B1-475F-82C3-3D3DE5316FF5}" type="slidenum">
              <a:rPr lang="en-US" smtClean="0"/>
              <a:t>‹#›</a:t>
            </a:fld>
            <a:endParaRPr lang="en-US" dirty="0"/>
          </a:p>
        </p:txBody>
      </p:sp>
    </p:spTree>
    <p:extLst>
      <p:ext uri="{BB962C8B-B14F-4D97-AF65-F5344CB8AC3E}">
        <p14:creationId xmlns:p14="http://schemas.microsoft.com/office/powerpoint/2010/main" val="41112637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hyperlink" Target="https://creativecommons.org/licenses/by-nc/3.0/" TargetMode="External"/><Relationship Id="rId4" Type="http://schemas.openxmlformats.org/officeDocument/2006/relationships/hyperlink" Target="http://rudai23.blogspot.com/2017/11/thing-12-collaborative-tool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hyperlink" Target="https://creativecommons.org/licenses/by-nc/3.0/" TargetMode="External"/><Relationship Id="rId4" Type="http://schemas.openxmlformats.org/officeDocument/2006/relationships/hyperlink" Target="http://rudai23.blogspot.com/2017/11/thing-12-collaborative-tools.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hyperlink" Target="mailto:KateHayward@Pathways.com"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http://www.qualitycareforme.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rudai23.blogspot.com/2017/11/thing-12-collaborative-tool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rudai23.blogspot.com/2017/11/thing-12-collaborative-tools.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qualitycareforme.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rudai23.blogspot.com/2017/11/thing-12-collaborative-tools.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rudai23.blogspot.com/2017/11/thing-12-collaborative-tools.html" TargetMode="Externa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comments" Target="../comments/comment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hyperlink" Target="mailto:IntakeMe@kepro.com"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hyperlink" Target="mailto:IntakeME@Kepro.com"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hyperlink" Target="https://www.maine.gov/dhhs/ocfs/cbhs/staff/home.shtml" TargetMode="Externa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hyperlink" Target="https://www.maine.gov/dhhs/ocfs/cbhs/family/index.shtml" TargetMode="External"/><Relationship Id="rId7" Type="http://schemas.openxmlformats.org/officeDocument/2006/relationships/hyperlink" Target="https://www.maine.gov/dhhs/ocfs/cbhs/services/outpatient/district12.html" TargetMode="External"/><Relationship Id="rId2" Type="http://schemas.openxmlformats.org/officeDocument/2006/relationships/notesSlide" Target="../notesSlides/notesSlide28.xml"/><Relationship Id="rId1" Type="http://schemas.openxmlformats.org/officeDocument/2006/relationships/slideLayout" Target="../slideLayouts/slideLayout24.xml"/><Relationship Id="rId6" Type="http://schemas.openxmlformats.org/officeDocument/2006/relationships/hyperlink" Target="http://www.qualitycareforme.com/services/intensive-temporary-residential-treatment/" TargetMode="External"/><Relationship Id="rId5" Type="http://schemas.openxmlformats.org/officeDocument/2006/relationships/hyperlink" Target="http://www.qualitycareforme.com/media/1435/section97itrtconsultguide.pdf" TargetMode="External"/><Relationship Id="rId4" Type="http://schemas.openxmlformats.org/officeDocument/2006/relationships/hyperlink" Target="https://www.maine.gov/dhhs/ocfs/cbhs/provider/itrt.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pixabay.com/en/we-us-all-together-cooperate-2078026/" TargetMode="External"/><Relationship Id="rId2" Type="http://schemas.openxmlformats.org/officeDocument/2006/relationships/image" Target="../media/image15.jp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hyperlink" Target="http://www.maine.gov/dhhs/dhhs-districts.shtml" TargetMode="External"/><Relationship Id="rId7" Type="http://schemas.openxmlformats.org/officeDocument/2006/relationships/comments" Target="../comments/comment3.xm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hyperlink" Target="https://creativecommons.org/licenses/by-nc-nd/3.0/" TargetMode="External"/><Relationship Id="rId5" Type="http://schemas.openxmlformats.org/officeDocument/2006/relationships/hyperlink" Target="https://drkathleenyoung.wordpress.com/2010/03/16/emdr-questions-and-concerns/" TargetMode="External"/><Relationship Id="rId4" Type="http://schemas.openxmlformats.org/officeDocument/2006/relationships/image" Target="../media/image16.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18.xml"/><Relationship Id="rId5" Type="http://schemas.openxmlformats.org/officeDocument/2006/relationships/hyperlink" Target="https://creativecommons.org/licenses/by-nd/3.0/" TargetMode="External"/><Relationship Id="rId4" Type="http://schemas.openxmlformats.org/officeDocument/2006/relationships/hyperlink" Target="http://recoveringengineer.com/category/reflections/decision-makin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hyperlink" Target="https://psychlopaedia.org/learning-and-development/teaching-children-how-to-cope-with-lifes-challenges/"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27"/>
            <a:ext cx="12188952"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037398-7A0F-425A-9688-B299F3911EA8}"/>
              </a:ext>
            </a:extLst>
          </p:cNvPr>
          <p:cNvSpPr>
            <a:spLocks noGrp="1"/>
          </p:cNvSpPr>
          <p:nvPr>
            <p:ph type="ctrTitle"/>
          </p:nvPr>
        </p:nvSpPr>
        <p:spPr>
          <a:xfrm>
            <a:off x="795342" y="637953"/>
            <a:ext cx="8272458" cy="3189507"/>
          </a:xfrm>
        </p:spPr>
        <p:txBody>
          <a:bodyPr>
            <a:normAutofit/>
          </a:bodyPr>
          <a:lstStyle/>
          <a:p>
            <a:pPr algn="l"/>
            <a:r>
              <a:rPr lang="en-US" sz="5600" dirty="0">
                <a:solidFill>
                  <a:srgbClr val="FFFFFF"/>
                </a:solidFill>
              </a:rPr>
              <a:t>UNDERSTANDING HCT, RCS AND THE REFERRAL MANGEMENT PROCESS</a:t>
            </a:r>
          </a:p>
        </p:txBody>
      </p:sp>
      <p:sp>
        <p:nvSpPr>
          <p:cNvPr id="12"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7747" y="4208147"/>
            <a:ext cx="339126"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098333"/>
            <a:ext cx="201857"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8" y="4098334"/>
            <a:ext cx="893301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E806A2C6-199B-49A1-8450-8DD50C38C164}"/>
              </a:ext>
            </a:extLst>
          </p:cNvPr>
          <p:cNvSpPr>
            <a:spLocks noGrp="1"/>
          </p:cNvSpPr>
          <p:nvPr>
            <p:ph type="subTitle" idx="1"/>
          </p:nvPr>
        </p:nvSpPr>
        <p:spPr>
          <a:xfrm>
            <a:off x="795342" y="4377268"/>
            <a:ext cx="7970903" cy="1280582"/>
          </a:xfrm>
        </p:spPr>
        <p:txBody>
          <a:bodyPr anchor="t">
            <a:normAutofit/>
          </a:bodyPr>
          <a:lstStyle/>
          <a:p>
            <a:r>
              <a:rPr lang="en-US" sz="3200" dirty="0">
                <a:solidFill>
                  <a:srgbClr val="FEFFFF"/>
                </a:solidFill>
              </a:rPr>
              <a:t>Children’s Behavioral Health Services</a:t>
            </a:r>
          </a:p>
          <a:p>
            <a:r>
              <a:rPr lang="en-US" sz="3200" dirty="0">
                <a:solidFill>
                  <a:srgbClr val="FEFFFF"/>
                </a:solidFill>
              </a:rPr>
              <a:t>2020</a:t>
            </a:r>
          </a:p>
        </p:txBody>
      </p:sp>
      <p:sp>
        <p:nvSpPr>
          <p:cNvPr id="18"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6873" y="4377267"/>
            <a:ext cx="3122079"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6680C78E-80D2-429B-97C0-057C0D60FD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44025" y="507891"/>
            <a:ext cx="2270295" cy="2270295"/>
          </a:xfrm>
          <a:prstGeom prst="rect">
            <a:avLst/>
          </a:prstGeom>
        </p:spPr>
      </p:pic>
    </p:spTree>
    <p:extLst>
      <p:ext uri="{BB962C8B-B14F-4D97-AF65-F5344CB8AC3E}">
        <p14:creationId xmlns:p14="http://schemas.microsoft.com/office/powerpoint/2010/main" val="2460721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 Box 5"/>
          <p:cNvSpPr txBox="1">
            <a:spLocks noChangeArrowheads="1"/>
          </p:cNvSpPr>
          <p:nvPr/>
        </p:nvSpPr>
        <p:spPr bwMode="auto">
          <a:xfrm>
            <a:off x="958506" y="800392"/>
            <a:ext cx="10264697" cy="1212102"/>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lnSpc>
                <a:spcPct val="90000"/>
              </a:lnSpc>
              <a:spcBef>
                <a:spcPct val="0"/>
              </a:spcBef>
              <a:spcAft>
                <a:spcPts val="600"/>
              </a:spcAft>
            </a:pPr>
            <a:r>
              <a:rPr lang="en-US" sz="4000" u="sng" kern="1200">
                <a:solidFill>
                  <a:srgbClr val="FFFFFF"/>
                </a:solidFill>
                <a:latin typeface="+mj-lt"/>
                <a:ea typeface="+mj-ea"/>
                <a:cs typeface="+mj-cs"/>
              </a:rPr>
              <a:t>Home and Community Treatment (HCT)</a:t>
            </a:r>
          </a:p>
        </p:txBody>
      </p:sp>
      <p:sp>
        <p:nvSpPr>
          <p:cNvPr id="3" name="Content Placeholder 2"/>
          <p:cNvSpPr>
            <a:spLocks noGrp="1"/>
          </p:cNvSpPr>
          <p:nvPr>
            <p:ph idx="1"/>
          </p:nvPr>
        </p:nvSpPr>
        <p:spPr>
          <a:xfrm>
            <a:off x="1367624" y="2490436"/>
            <a:ext cx="9708995" cy="4367564"/>
          </a:xfrm>
        </p:spPr>
        <p:txBody>
          <a:bodyPr vert="horz" lIns="91440" tIns="45720" rIns="91440" bIns="45720" rtlCol="0" anchor="ctr">
            <a:normAutofit/>
          </a:bodyPr>
          <a:lstStyle/>
          <a:p>
            <a:pPr indent="-228600" defTabSz="914400"/>
            <a:r>
              <a:rPr lang="en-US" sz="2800" u="sng" dirty="0"/>
              <a:t>What it is:</a:t>
            </a:r>
            <a:r>
              <a:rPr lang="en-US" sz="2800" dirty="0"/>
              <a:t>   In home therapy for children &amp; families  to assist them in learning to react differently to each other’s behaviors and more effectively manage mental health symptoms</a:t>
            </a:r>
          </a:p>
          <a:p>
            <a:pPr lvl="0" indent="-228600" defTabSz="914400"/>
            <a:r>
              <a:rPr lang="en-US" sz="2800" u="sng" dirty="0"/>
              <a:t>Who Is Eligible: </a:t>
            </a:r>
            <a:r>
              <a:rPr lang="en-US" sz="2800" dirty="0"/>
              <a:t> Youth with significant clinical needs and functional impairment with a documented need for treatment more intensive than outpatient therapy( More than two hours of clinical intervention per week)</a:t>
            </a:r>
          </a:p>
          <a:p>
            <a:pPr indent="-228600" defTabSz="914400"/>
            <a:r>
              <a:rPr lang="en-US" sz="2800" u="sng" dirty="0"/>
              <a:t>How To Access It: </a:t>
            </a:r>
            <a:r>
              <a:rPr lang="en-US" sz="2800" dirty="0"/>
              <a:t> Submit referral to </a:t>
            </a:r>
            <a:r>
              <a:rPr lang="en-US" sz="2800" dirty="0" err="1"/>
              <a:t>Kepro</a:t>
            </a:r>
            <a:endParaRPr lang="en-US" sz="2800" dirty="0"/>
          </a:p>
          <a:p>
            <a:pPr indent="-228600" defTabSz="914400"/>
            <a:endParaRPr lang="en-US" sz="2400" b="1" dirty="0"/>
          </a:p>
          <a:p>
            <a:pPr marL="0" indent="0" defTabSz="914400">
              <a:buNone/>
            </a:pPr>
            <a:endParaRPr lang="en-US" sz="2400" dirty="0"/>
          </a:p>
        </p:txBody>
      </p:sp>
      <p:sp>
        <p:nvSpPr>
          <p:cNvPr id="5" name="Footer Placeholder 4"/>
          <p:cNvSpPr>
            <a:spLocks noGrp="1"/>
          </p:cNvSpPr>
          <p:nvPr>
            <p:ph type="ftr" sz="quarter" idx="11"/>
          </p:nvPr>
        </p:nvSpPr>
        <p:spPr>
          <a:xfrm>
            <a:off x="795528" y="6382512"/>
            <a:ext cx="6757416" cy="320040"/>
          </a:xfrm>
        </p:spPr>
        <p:txBody>
          <a:bodyPr vert="horz" lIns="91440" tIns="45720" rIns="91440" bIns="45720" rtlCol="0" anchor="ctr">
            <a:normAutofit/>
          </a:bodyPr>
          <a:lstStyle/>
          <a:p>
            <a:pPr algn="l">
              <a:spcAft>
                <a:spcPts val="600"/>
              </a:spcAft>
            </a:pPr>
            <a:r>
              <a:rPr lang="en-US" sz="1000" kern="1200">
                <a:solidFill>
                  <a:schemeClr val="tx1">
                    <a:tint val="75000"/>
                  </a:schemeClr>
                </a:solidFill>
                <a:latin typeface="+mn-lt"/>
                <a:ea typeface="+mn-ea"/>
                <a:cs typeface="+mn-cs"/>
              </a:rPr>
              <a:t>Maine Department of Health and Human Services</a:t>
            </a:r>
          </a:p>
        </p:txBody>
      </p:sp>
      <p:sp>
        <p:nvSpPr>
          <p:cNvPr id="2" name="Slide Number Placeholder 1"/>
          <p:cNvSpPr>
            <a:spLocks noGrp="1"/>
          </p:cNvSpPr>
          <p:nvPr>
            <p:ph type="sldNum" sz="quarter" idx="12"/>
          </p:nvPr>
        </p:nvSpPr>
        <p:spPr>
          <a:xfrm>
            <a:off x="10707624" y="6382512"/>
            <a:ext cx="685800" cy="320040"/>
          </a:xfrm>
        </p:spPr>
        <p:txBody>
          <a:bodyPr vert="horz" lIns="91440" tIns="45720" rIns="91440" bIns="45720" rtlCol="0" anchor="ctr">
            <a:normAutofit/>
          </a:bodyPr>
          <a:lstStyle/>
          <a:p>
            <a:pPr>
              <a:spcAft>
                <a:spcPts val="600"/>
              </a:spcAft>
            </a:pPr>
            <a:fld id="{157CBA50-CD0C-49BF-99AE-B3E4F4920365}" type="slidenum">
              <a:rPr lang="en-US" sz="1000"/>
              <a:pPr>
                <a:spcAft>
                  <a:spcPts val="600"/>
                </a:spcAft>
              </a:pPr>
              <a:t>10</a:t>
            </a:fld>
            <a:endParaRPr lang="en-US" sz="1000"/>
          </a:p>
        </p:txBody>
      </p:sp>
    </p:spTree>
    <p:extLst>
      <p:ext uri="{BB962C8B-B14F-4D97-AF65-F5344CB8AC3E}">
        <p14:creationId xmlns:p14="http://schemas.microsoft.com/office/powerpoint/2010/main" val="2199687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7EB93E-ABBC-4312-989A-7D558FA6B02F}"/>
              </a:ext>
            </a:extLst>
          </p:cNvPr>
          <p:cNvSpPr>
            <a:spLocks noGrp="1"/>
          </p:cNvSpPr>
          <p:nvPr>
            <p:ph type="title"/>
          </p:nvPr>
        </p:nvSpPr>
        <p:spPr>
          <a:xfrm>
            <a:off x="1043631" y="873940"/>
            <a:ext cx="4928291" cy="1035781"/>
          </a:xfrm>
        </p:spPr>
        <p:txBody>
          <a:bodyPr anchor="ctr">
            <a:normAutofit/>
          </a:bodyPr>
          <a:lstStyle/>
          <a:p>
            <a:pPr algn="ctr"/>
            <a:r>
              <a:rPr lang="en-US" dirty="0"/>
              <a:t>WHAT TO EXPECT FROM HCT SERVICES</a:t>
            </a:r>
          </a:p>
        </p:txBody>
      </p:sp>
      <p:sp>
        <p:nvSpPr>
          <p:cNvPr id="3" name="Content Placeholder 2">
            <a:extLst>
              <a:ext uri="{FF2B5EF4-FFF2-40B4-BE49-F238E27FC236}">
                <a16:creationId xmlns:a16="http://schemas.microsoft.com/office/drawing/2014/main" id="{B37994A9-59C3-4D12-ACEF-0A6F3134F814}"/>
              </a:ext>
            </a:extLst>
          </p:cNvPr>
          <p:cNvSpPr>
            <a:spLocks noGrp="1"/>
          </p:cNvSpPr>
          <p:nvPr>
            <p:ph idx="1"/>
          </p:nvPr>
        </p:nvSpPr>
        <p:spPr>
          <a:xfrm>
            <a:off x="267837" y="2524748"/>
            <a:ext cx="6907663" cy="3677096"/>
          </a:xfrm>
        </p:spPr>
        <p:txBody>
          <a:bodyPr anchor="ctr">
            <a:normAutofit/>
          </a:bodyPr>
          <a:lstStyle/>
          <a:p>
            <a:r>
              <a:rPr lang="en-US" sz="1800" b="1" dirty="0"/>
              <a:t>Service can include:</a:t>
            </a:r>
          </a:p>
          <a:p>
            <a:r>
              <a:rPr lang="en-US" sz="1800" dirty="0"/>
              <a:t> Individual Therapy with a clinician</a:t>
            </a:r>
          </a:p>
          <a:p>
            <a:r>
              <a:rPr lang="en-US" sz="1800" dirty="0"/>
              <a:t> Family Therapy with a clinician</a:t>
            </a:r>
          </a:p>
          <a:p>
            <a:r>
              <a:rPr lang="en-US" sz="1800" dirty="0"/>
              <a:t> Behavioral Health Professional (BHP) services</a:t>
            </a:r>
          </a:p>
          <a:p>
            <a:r>
              <a:rPr lang="en-US" sz="1800" dirty="0"/>
              <a:t>Clinical Hours and BHP hours are determined</a:t>
            </a:r>
            <a:r>
              <a:rPr lang="en-US" dirty="0"/>
              <a:t> </a:t>
            </a:r>
            <a:r>
              <a:rPr lang="en-US" sz="1800" dirty="0"/>
              <a:t>based on documented clinical necessity</a:t>
            </a:r>
          </a:p>
          <a:p>
            <a:pPr marL="0" indent="0">
              <a:buNone/>
            </a:pPr>
            <a:endParaRPr lang="en-US" sz="1800" dirty="0"/>
          </a:p>
          <a:p>
            <a:endParaRPr lang="en-US" sz="1800" dirty="0"/>
          </a:p>
          <a:p>
            <a:pPr marL="0" indent="0">
              <a:buNone/>
            </a:pPr>
            <a:endParaRPr lang="en-US" sz="1800" dirty="0"/>
          </a:p>
        </p:txBody>
      </p:sp>
      <p:pic>
        <p:nvPicPr>
          <p:cNvPr id="8" name="Picture 7">
            <a:extLst>
              <a:ext uri="{FF2B5EF4-FFF2-40B4-BE49-F238E27FC236}">
                <a16:creationId xmlns:a16="http://schemas.microsoft.com/office/drawing/2014/main" id="{44AD2162-E35B-4961-B986-9F363003055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973" r="10409" b="3"/>
          <a:stretch/>
        </p:blipFill>
        <p:spPr>
          <a:xfrm>
            <a:off x="7739014" y="613148"/>
            <a:ext cx="3614786" cy="4428752"/>
          </a:xfrm>
          <a:prstGeom prst="rect">
            <a:avLst/>
          </a:prstGeom>
        </p:spPr>
      </p:pic>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EFA7346-3433-4C7B-B44F-2BE24430A064}"/>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Maine Department of Health and Human Services</a:t>
            </a:r>
          </a:p>
        </p:txBody>
      </p:sp>
      <p:sp>
        <p:nvSpPr>
          <p:cNvPr id="5" name="Slide Number Placeholder 4">
            <a:extLst>
              <a:ext uri="{FF2B5EF4-FFF2-40B4-BE49-F238E27FC236}">
                <a16:creationId xmlns:a16="http://schemas.microsoft.com/office/drawing/2014/main" id="{E2770AD7-FD87-437D-B3CB-487B87E9674C}"/>
              </a:ext>
            </a:extLst>
          </p:cNvPr>
          <p:cNvSpPr>
            <a:spLocks noGrp="1"/>
          </p:cNvSpPr>
          <p:nvPr>
            <p:ph type="sldNum" sz="quarter" idx="12"/>
          </p:nvPr>
        </p:nvSpPr>
        <p:spPr>
          <a:xfrm>
            <a:off x="8610600" y="6492240"/>
            <a:ext cx="2743200" cy="365125"/>
          </a:xfrm>
        </p:spPr>
        <p:txBody>
          <a:bodyPr>
            <a:normAutofit/>
          </a:bodyPr>
          <a:lstStyle/>
          <a:p>
            <a:pPr>
              <a:spcAft>
                <a:spcPts val="600"/>
              </a:spcAft>
            </a:pPr>
            <a:fld id="{5FD82BC9-63B1-475F-82C3-3D3DE5316FF5}" type="slidenum">
              <a:rPr lang="en-US"/>
              <a:pPr>
                <a:spcAft>
                  <a:spcPts val="600"/>
                </a:spcAft>
              </a:pPr>
              <a:t>11</a:t>
            </a:fld>
            <a:endParaRPr lang="en-US"/>
          </a:p>
        </p:txBody>
      </p:sp>
      <p:sp>
        <p:nvSpPr>
          <p:cNvPr id="10" name="TextBox 9">
            <a:extLst>
              <a:ext uri="{FF2B5EF4-FFF2-40B4-BE49-F238E27FC236}">
                <a16:creationId xmlns:a16="http://schemas.microsoft.com/office/drawing/2014/main" id="{D2169D9C-408E-41DD-9BC8-11729AE60AE3}"/>
              </a:ext>
            </a:extLst>
          </p:cNvPr>
          <p:cNvSpPr txBox="1"/>
          <p:nvPr/>
        </p:nvSpPr>
        <p:spPr>
          <a:xfrm>
            <a:off x="9033934" y="600653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rudai23.blogspot.com/2017/11/thing-12-collaborative-tool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513633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7EB93E-ABBC-4312-989A-7D558FA6B02F}"/>
              </a:ext>
            </a:extLst>
          </p:cNvPr>
          <p:cNvSpPr>
            <a:spLocks noGrp="1"/>
          </p:cNvSpPr>
          <p:nvPr>
            <p:ph type="title"/>
          </p:nvPr>
        </p:nvSpPr>
        <p:spPr>
          <a:xfrm>
            <a:off x="1043631" y="873940"/>
            <a:ext cx="4928291" cy="1035781"/>
          </a:xfrm>
        </p:spPr>
        <p:txBody>
          <a:bodyPr anchor="ctr">
            <a:normAutofit/>
          </a:bodyPr>
          <a:lstStyle/>
          <a:p>
            <a:pPr algn="ctr"/>
            <a:r>
              <a:rPr lang="en-US" dirty="0"/>
              <a:t>WHAT TO EXPECT FROM HCT SERVICES</a:t>
            </a:r>
          </a:p>
        </p:txBody>
      </p:sp>
      <p:sp>
        <p:nvSpPr>
          <p:cNvPr id="3" name="Content Placeholder 2">
            <a:extLst>
              <a:ext uri="{FF2B5EF4-FFF2-40B4-BE49-F238E27FC236}">
                <a16:creationId xmlns:a16="http://schemas.microsoft.com/office/drawing/2014/main" id="{B37994A9-59C3-4D12-ACEF-0A6F3134F814}"/>
              </a:ext>
            </a:extLst>
          </p:cNvPr>
          <p:cNvSpPr>
            <a:spLocks noGrp="1"/>
          </p:cNvSpPr>
          <p:nvPr>
            <p:ph idx="1"/>
          </p:nvPr>
        </p:nvSpPr>
        <p:spPr>
          <a:xfrm>
            <a:off x="267837" y="2305531"/>
            <a:ext cx="6907663" cy="3896313"/>
          </a:xfrm>
        </p:spPr>
        <p:txBody>
          <a:bodyPr anchor="ctr">
            <a:normAutofit fontScale="85000" lnSpcReduction="20000"/>
          </a:bodyPr>
          <a:lstStyle/>
          <a:p>
            <a:pPr lvl="0"/>
            <a:r>
              <a:rPr lang="en-US" sz="1800" b="1" u="sng" dirty="0"/>
              <a:t>Examples of HCT Treatment work</a:t>
            </a:r>
            <a:r>
              <a:rPr lang="en-US" sz="1800" dirty="0"/>
              <a:t>:</a:t>
            </a:r>
          </a:p>
          <a:p>
            <a:pPr lvl="0"/>
            <a:r>
              <a:rPr lang="en-US" sz="1800" dirty="0"/>
              <a:t>Teaching caregiver to therapeutically respond to the child’s needs</a:t>
            </a:r>
          </a:p>
          <a:p>
            <a:pPr lvl="0"/>
            <a:r>
              <a:rPr lang="en-US" sz="1800" dirty="0"/>
              <a:t>Supporting effective communication in the family</a:t>
            </a:r>
          </a:p>
          <a:p>
            <a:pPr lvl="0"/>
            <a:r>
              <a:rPr lang="en-US" sz="1800" dirty="0"/>
              <a:t>Developing and maintaining child and family’s skills in managing mental health symptoms/behaviors and improving functioning</a:t>
            </a:r>
          </a:p>
          <a:p>
            <a:pPr lvl="0"/>
            <a:r>
              <a:rPr lang="en-US" sz="1800" dirty="0"/>
              <a:t>Developing social skills and behaviors necessary to remain living in the community </a:t>
            </a:r>
          </a:p>
          <a:p>
            <a:pPr lvl="0"/>
            <a:r>
              <a:rPr lang="en-US" sz="1800" dirty="0"/>
              <a:t>Teaching skills to improve social integration , healthy relationships, &amp; environmental awareness</a:t>
            </a:r>
          </a:p>
          <a:p>
            <a:pPr lvl="0"/>
            <a:r>
              <a:rPr lang="en-US" sz="1800" dirty="0"/>
              <a:t>Collaborating with other service providers to ensure treatment is integrated in the child’s home, school &amp; community activities. </a:t>
            </a:r>
          </a:p>
          <a:p>
            <a:pPr lvl="0"/>
            <a:r>
              <a:rPr lang="en-US" sz="1800" dirty="0"/>
              <a:t>HCT starts with an assessment period (which can last up to 30 days). This is when the team assesses how many clinical and BHP hours will be needed to implement the treatment plan – hours are individualized. </a:t>
            </a:r>
          </a:p>
          <a:p>
            <a:r>
              <a:rPr lang="en-US" dirty="0"/>
              <a:t>Medical necessity is determined every 90 days where progress, barriers to progress, and frequency, intensity, and duration of behaviors are all considered to continue to support medical necessity for the service. </a:t>
            </a:r>
            <a:endParaRPr lang="en-US" sz="2400" dirty="0"/>
          </a:p>
          <a:p>
            <a:pPr marL="0" indent="0">
              <a:buNone/>
            </a:pPr>
            <a:endParaRPr lang="en-US" sz="1800" dirty="0"/>
          </a:p>
        </p:txBody>
      </p:sp>
      <p:pic>
        <p:nvPicPr>
          <p:cNvPr id="8" name="Picture 7">
            <a:extLst>
              <a:ext uri="{FF2B5EF4-FFF2-40B4-BE49-F238E27FC236}">
                <a16:creationId xmlns:a16="http://schemas.microsoft.com/office/drawing/2014/main" id="{44AD2162-E35B-4961-B986-9F363003055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973" r="10409" b="3"/>
          <a:stretch/>
        </p:blipFill>
        <p:spPr>
          <a:xfrm>
            <a:off x="7739014" y="613148"/>
            <a:ext cx="3614786" cy="4428752"/>
          </a:xfrm>
          <a:prstGeom prst="rect">
            <a:avLst/>
          </a:prstGeom>
        </p:spPr>
      </p:pic>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2EFA7346-3433-4C7B-B44F-2BE24430A064}"/>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Maine Department of Health and Human Services</a:t>
            </a:r>
          </a:p>
        </p:txBody>
      </p:sp>
      <p:sp>
        <p:nvSpPr>
          <p:cNvPr id="5" name="Slide Number Placeholder 4">
            <a:extLst>
              <a:ext uri="{FF2B5EF4-FFF2-40B4-BE49-F238E27FC236}">
                <a16:creationId xmlns:a16="http://schemas.microsoft.com/office/drawing/2014/main" id="{E2770AD7-FD87-437D-B3CB-487B87E9674C}"/>
              </a:ext>
            </a:extLst>
          </p:cNvPr>
          <p:cNvSpPr>
            <a:spLocks noGrp="1"/>
          </p:cNvSpPr>
          <p:nvPr>
            <p:ph type="sldNum" sz="quarter" idx="12"/>
          </p:nvPr>
        </p:nvSpPr>
        <p:spPr>
          <a:xfrm>
            <a:off x="8610600" y="6492240"/>
            <a:ext cx="2743200" cy="365125"/>
          </a:xfrm>
        </p:spPr>
        <p:txBody>
          <a:bodyPr>
            <a:normAutofit/>
          </a:bodyPr>
          <a:lstStyle/>
          <a:p>
            <a:pPr>
              <a:spcAft>
                <a:spcPts val="600"/>
              </a:spcAft>
            </a:pPr>
            <a:fld id="{5FD82BC9-63B1-475F-82C3-3D3DE5316FF5}" type="slidenum">
              <a:rPr lang="en-US"/>
              <a:pPr>
                <a:spcAft>
                  <a:spcPts val="600"/>
                </a:spcAft>
              </a:pPr>
              <a:t>12</a:t>
            </a:fld>
            <a:endParaRPr lang="en-US"/>
          </a:p>
        </p:txBody>
      </p:sp>
      <p:sp>
        <p:nvSpPr>
          <p:cNvPr id="10" name="TextBox 9">
            <a:extLst>
              <a:ext uri="{FF2B5EF4-FFF2-40B4-BE49-F238E27FC236}">
                <a16:creationId xmlns:a16="http://schemas.microsoft.com/office/drawing/2014/main" id="{D2169D9C-408E-41DD-9BC8-11729AE60AE3}"/>
              </a:ext>
            </a:extLst>
          </p:cNvPr>
          <p:cNvSpPr txBox="1"/>
          <p:nvPr/>
        </p:nvSpPr>
        <p:spPr>
          <a:xfrm>
            <a:off x="9033934" y="600653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rudai23.blogspot.com/2017/11/thing-12-collaborative-tool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241649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AA41973-1FA1-4E4C-B6C0-25DCFA18E93B}"/>
              </a:ext>
            </a:extLst>
          </p:cNvPr>
          <p:cNvSpPr>
            <a:spLocks noGrp="1"/>
          </p:cNvSpPr>
          <p:nvPr>
            <p:ph type="title"/>
          </p:nvPr>
        </p:nvSpPr>
        <p:spPr>
          <a:xfrm>
            <a:off x="958506" y="800392"/>
            <a:ext cx="10264697" cy="1079208"/>
          </a:xfrm>
        </p:spPr>
        <p:txBody>
          <a:bodyPr>
            <a:normAutofit/>
          </a:bodyPr>
          <a:lstStyle/>
          <a:p>
            <a:r>
              <a:rPr lang="en-US" sz="4000" dirty="0">
                <a:solidFill>
                  <a:srgbClr val="FFFFFF"/>
                </a:solidFill>
              </a:rPr>
              <a:t>HCT IS NOT A CLINICAL MODALITY</a:t>
            </a:r>
          </a:p>
        </p:txBody>
      </p:sp>
      <p:sp>
        <p:nvSpPr>
          <p:cNvPr id="3" name="Content Placeholder 2">
            <a:extLst>
              <a:ext uri="{FF2B5EF4-FFF2-40B4-BE49-F238E27FC236}">
                <a16:creationId xmlns:a16="http://schemas.microsoft.com/office/drawing/2014/main" id="{81FB242D-3D9E-4B54-8DD9-F6A2441189D8}"/>
              </a:ext>
            </a:extLst>
          </p:cNvPr>
          <p:cNvSpPr>
            <a:spLocks noGrp="1"/>
          </p:cNvSpPr>
          <p:nvPr>
            <p:ph idx="1"/>
          </p:nvPr>
        </p:nvSpPr>
        <p:spPr>
          <a:xfrm>
            <a:off x="1367624" y="2812888"/>
            <a:ext cx="9708995" cy="4438812"/>
          </a:xfrm>
        </p:spPr>
        <p:txBody>
          <a:bodyPr anchor="ctr">
            <a:normAutofit lnSpcReduction="10000"/>
          </a:bodyPr>
          <a:lstStyle/>
          <a:p>
            <a:r>
              <a:rPr lang="en-US" sz="2400" dirty="0"/>
              <a:t>HCT is a SERVICE TYPE</a:t>
            </a:r>
          </a:p>
          <a:p>
            <a:r>
              <a:rPr lang="en-US" sz="2400" dirty="0"/>
              <a:t>HCT Clinicians will use clinical modalities within the service that meet the treatment needs of the youth</a:t>
            </a:r>
          </a:p>
          <a:p>
            <a:r>
              <a:rPr lang="en-US" sz="2400" dirty="0"/>
              <a:t>Clinical modality will be determined through the assessment process and should be tailored to the youth</a:t>
            </a:r>
          </a:p>
          <a:p>
            <a:r>
              <a:rPr lang="en-US" sz="2400" dirty="0"/>
              <a:t>A recommendation for HCT is a recommendation for “in home family treatment”.  That recommendation should </a:t>
            </a:r>
            <a:r>
              <a:rPr lang="en-US" sz="2400" b="1" u="sng" dirty="0"/>
              <a:t>also </a:t>
            </a:r>
            <a:r>
              <a:rPr lang="en-US" sz="2400" dirty="0"/>
              <a:t>outline specific referral behaviors/challenges that treatment will address.  </a:t>
            </a:r>
          </a:p>
          <a:p>
            <a:pPr lvl="1"/>
            <a:r>
              <a:rPr lang="en-US" sz="2400" dirty="0"/>
              <a:t>Example: HCT is the recommended treatment to assist the youth in addressing ongoing trauma symptoms.  These symptoms include becoming aggressive when being told no by caregivers.  Aggression comes in the form of hitting, kicking, biting, spitting and throwing.  This occurs several times per week.  </a:t>
            </a:r>
          </a:p>
          <a:p>
            <a:endParaRPr lang="en-US" sz="1700" dirty="0"/>
          </a:p>
          <a:p>
            <a:endParaRPr lang="en-US" sz="1700" dirty="0"/>
          </a:p>
          <a:p>
            <a:endParaRPr lang="en-US" sz="1700" dirty="0"/>
          </a:p>
          <a:p>
            <a:endParaRPr lang="en-US" sz="1700" dirty="0"/>
          </a:p>
        </p:txBody>
      </p:sp>
      <p:sp>
        <p:nvSpPr>
          <p:cNvPr id="4" name="Footer Placeholder 3">
            <a:extLst>
              <a:ext uri="{FF2B5EF4-FFF2-40B4-BE49-F238E27FC236}">
                <a16:creationId xmlns:a16="http://schemas.microsoft.com/office/drawing/2014/main" id="{1107C797-1BCB-4032-908B-FAF1CC8E8031}"/>
              </a:ext>
            </a:extLst>
          </p:cNvPr>
          <p:cNvSpPr>
            <a:spLocks noGrp="1"/>
          </p:cNvSpPr>
          <p:nvPr>
            <p:ph type="ftr" sz="quarter" idx="11"/>
          </p:nvPr>
        </p:nvSpPr>
        <p:spPr>
          <a:xfrm>
            <a:off x="795528" y="6382512"/>
            <a:ext cx="6757416" cy="320040"/>
          </a:xfrm>
        </p:spPr>
        <p:txBody>
          <a:bodyPr>
            <a:normAutofit/>
          </a:bodyPr>
          <a:lstStyle/>
          <a:p>
            <a:pPr algn="l">
              <a:spcAft>
                <a:spcPts val="600"/>
              </a:spcAft>
            </a:pPr>
            <a:r>
              <a:rPr lang="en-US" sz="1000"/>
              <a:t>Maine Department of Health and Human Services</a:t>
            </a:r>
          </a:p>
        </p:txBody>
      </p:sp>
      <p:sp>
        <p:nvSpPr>
          <p:cNvPr id="5" name="Slide Number Placeholder 4">
            <a:extLst>
              <a:ext uri="{FF2B5EF4-FFF2-40B4-BE49-F238E27FC236}">
                <a16:creationId xmlns:a16="http://schemas.microsoft.com/office/drawing/2014/main" id="{40C2D044-163B-4206-BA40-EADC532CEC2A}"/>
              </a:ext>
            </a:extLst>
          </p:cNvPr>
          <p:cNvSpPr>
            <a:spLocks noGrp="1"/>
          </p:cNvSpPr>
          <p:nvPr>
            <p:ph type="sldNum" sz="quarter" idx="12"/>
          </p:nvPr>
        </p:nvSpPr>
        <p:spPr>
          <a:xfrm>
            <a:off x="10707624" y="6382512"/>
            <a:ext cx="685800" cy="320040"/>
          </a:xfrm>
        </p:spPr>
        <p:txBody>
          <a:bodyPr>
            <a:normAutofit/>
          </a:bodyPr>
          <a:lstStyle/>
          <a:p>
            <a:pPr>
              <a:spcAft>
                <a:spcPts val="600"/>
              </a:spcAft>
            </a:pPr>
            <a:fld id="{5FD82BC9-63B1-475F-82C3-3D3DE5316FF5}" type="slidenum">
              <a:rPr lang="en-US" sz="1000"/>
              <a:pPr>
                <a:spcAft>
                  <a:spcPts val="600"/>
                </a:spcAft>
              </a:pPr>
              <a:t>13</a:t>
            </a:fld>
            <a:endParaRPr lang="en-US" sz="1000"/>
          </a:p>
        </p:txBody>
      </p:sp>
    </p:spTree>
    <p:extLst>
      <p:ext uri="{BB962C8B-B14F-4D97-AF65-F5344CB8AC3E}">
        <p14:creationId xmlns:p14="http://schemas.microsoft.com/office/powerpoint/2010/main" val="125542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EF54-5508-47B7-8AB8-340CE9DA8397}"/>
              </a:ext>
            </a:extLst>
          </p:cNvPr>
          <p:cNvSpPr>
            <a:spLocks noGrp="1"/>
          </p:cNvSpPr>
          <p:nvPr>
            <p:ph type="title"/>
          </p:nvPr>
        </p:nvSpPr>
        <p:spPr>
          <a:xfrm>
            <a:off x="217463" y="0"/>
            <a:ext cx="7474172" cy="1325563"/>
          </a:xfrm>
        </p:spPr>
        <p:txBody>
          <a:bodyPr>
            <a:normAutofit/>
          </a:bodyPr>
          <a:lstStyle/>
          <a:p>
            <a:r>
              <a:rPr lang="en-US" b="1" u="sng" dirty="0"/>
              <a:t>HCT Clinicians</a:t>
            </a:r>
          </a:p>
        </p:txBody>
      </p:sp>
      <p:sp>
        <p:nvSpPr>
          <p:cNvPr id="23" name="Content Placeholder 2">
            <a:extLst>
              <a:ext uri="{FF2B5EF4-FFF2-40B4-BE49-F238E27FC236}">
                <a16:creationId xmlns:a16="http://schemas.microsoft.com/office/drawing/2014/main" id="{12307154-03C4-4A04-9EB5-4B1A60B7E87F}"/>
              </a:ext>
            </a:extLst>
          </p:cNvPr>
          <p:cNvSpPr>
            <a:spLocks noGrp="1"/>
          </p:cNvSpPr>
          <p:nvPr>
            <p:ph idx="1"/>
          </p:nvPr>
        </p:nvSpPr>
        <p:spPr>
          <a:xfrm>
            <a:off x="304800" y="939800"/>
            <a:ext cx="8610599" cy="4788987"/>
          </a:xfrm>
        </p:spPr>
        <p:txBody>
          <a:bodyPr anchor="ctr">
            <a:normAutofit fontScale="70000" lnSpcReduction="20000"/>
          </a:bodyPr>
          <a:lstStyle/>
          <a:p>
            <a:r>
              <a:rPr lang="en-US" sz="3400" dirty="0"/>
              <a:t>Are clinically licensed</a:t>
            </a:r>
          </a:p>
          <a:p>
            <a:r>
              <a:rPr lang="en-US" sz="3400" dirty="0"/>
              <a:t>Complete an assessment </a:t>
            </a:r>
          </a:p>
          <a:p>
            <a:r>
              <a:rPr lang="en-US" sz="3400" dirty="0"/>
              <a:t>Use their assessment to develop an individualized treatment plan</a:t>
            </a:r>
          </a:p>
          <a:p>
            <a:r>
              <a:rPr lang="en-US" sz="3400" dirty="0"/>
              <a:t>Will clearly identify  treatment interventions specific to the youth and family</a:t>
            </a:r>
          </a:p>
          <a:p>
            <a:r>
              <a:rPr lang="en-US" sz="3400" dirty="0"/>
              <a:t>Will identify specific, measurable, attainable,  realistic and time sensitive treatment goals</a:t>
            </a:r>
          </a:p>
          <a:p>
            <a:r>
              <a:rPr lang="en-US" sz="3400" dirty="0"/>
              <a:t>Ensure that the BHP and family understand the treatment plan</a:t>
            </a:r>
          </a:p>
          <a:p>
            <a:r>
              <a:rPr lang="en-US" sz="3400" dirty="0"/>
              <a:t>Will include all family members in treatment as appropriate</a:t>
            </a:r>
          </a:p>
          <a:p>
            <a:r>
              <a:rPr lang="en-US" sz="3400" dirty="0"/>
              <a:t> Model and Practice planned interventions/skills with the youth and family </a:t>
            </a:r>
          </a:p>
          <a:p>
            <a:r>
              <a:rPr lang="en-US" sz="3400" dirty="0"/>
              <a:t>Assist the family  in creating and updating treatment plans as needed</a:t>
            </a:r>
          </a:p>
          <a:p>
            <a:endParaRPr lang="en-US" sz="1700" dirty="0"/>
          </a:p>
        </p:txBody>
      </p:sp>
      <p:sp>
        <p:nvSpPr>
          <p:cNvPr id="4" name="Footer Placeholder 3">
            <a:extLst>
              <a:ext uri="{FF2B5EF4-FFF2-40B4-BE49-F238E27FC236}">
                <a16:creationId xmlns:a16="http://schemas.microsoft.com/office/drawing/2014/main" id="{4A706458-3756-43B3-A1DE-9FD3D6BDC720}"/>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Maine Department of Health and Human Services</a:t>
            </a:r>
          </a:p>
        </p:txBody>
      </p:sp>
      <p:sp>
        <p:nvSpPr>
          <p:cNvPr id="24"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Office Worker">
            <a:extLst>
              <a:ext uri="{FF2B5EF4-FFF2-40B4-BE49-F238E27FC236}">
                <a16:creationId xmlns:a16="http://schemas.microsoft.com/office/drawing/2014/main" id="{8DF8E975-81A7-403B-9058-AD4745479A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8E7779E9-DEAA-43F7-AD9A-6E119696D719}"/>
              </a:ext>
            </a:extLst>
          </p:cNvPr>
          <p:cNvSpPr>
            <a:spLocks noGrp="1"/>
          </p:cNvSpPr>
          <p:nvPr>
            <p:ph type="sldNum" sz="quarter" idx="12"/>
          </p:nvPr>
        </p:nvSpPr>
        <p:spPr>
          <a:xfrm>
            <a:off x="10341428" y="6356350"/>
            <a:ext cx="1012371" cy="365125"/>
          </a:xfrm>
        </p:spPr>
        <p:txBody>
          <a:bodyPr>
            <a:normAutofit/>
          </a:bodyPr>
          <a:lstStyle/>
          <a:p>
            <a:pPr>
              <a:spcAft>
                <a:spcPts val="600"/>
              </a:spcAft>
            </a:pPr>
            <a:fld id="{5FD82BC9-63B1-475F-82C3-3D3DE5316FF5}" type="slidenum">
              <a:rPr lang="en-US">
                <a:solidFill>
                  <a:srgbClr val="FFFFFF"/>
                </a:solidFill>
              </a:rPr>
              <a:pPr>
                <a:spcAft>
                  <a:spcPts val="600"/>
                </a:spcAft>
              </a:pPr>
              <a:t>14</a:t>
            </a:fld>
            <a:endParaRPr lang="en-US">
              <a:solidFill>
                <a:srgbClr val="FFFFFF"/>
              </a:solidFill>
            </a:endParaRPr>
          </a:p>
        </p:txBody>
      </p:sp>
    </p:spTree>
    <p:extLst>
      <p:ext uri="{BB962C8B-B14F-4D97-AF65-F5344CB8AC3E}">
        <p14:creationId xmlns:p14="http://schemas.microsoft.com/office/powerpoint/2010/main" val="1832096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EF54-5508-47B7-8AB8-340CE9DA8397}"/>
              </a:ext>
            </a:extLst>
          </p:cNvPr>
          <p:cNvSpPr>
            <a:spLocks noGrp="1"/>
          </p:cNvSpPr>
          <p:nvPr>
            <p:ph type="title"/>
          </p:nvPr>
        </p:nvSpPr>
        <p:spPr>
          <a:xfrm>
            <a:off x="130123" y="325046"/>
            <a:ext cx="8032801" cy="1325563"/>
          </a:xfrm>
        </p:spPr>
        <p:txBody>
          <a:bodyPr>
            <a:normAutofit/>
          </a:bodyPr>
          <a:lstStyle/>
          <a:p>
            <a:r>
              <a:rPr lang="en-US" b="1" dirty="0"/>
              <a:t>HCT Behavioral Health Professional Staff BHP</a:t>
            </a:r>
          </a:p>
        </p:txBody>
      </p:sp>
      <p:sp>
        <p:nvSpPr>
          <p:cNvPr id="23" name="Content Placeholder 2">
            <a:extLst>
              <a:ext uri="{FF2B5EF4-FFF2-40B4-BE49-F238E27FC236}">
                <a16:creationId xmlns:a16="http://schemas.microsoft.com/office/drawing/2014/main" id="{12307154-03C4-4A04-9EB5-4B1A60B7E87F}"/>
              </a:ext>
            </a:extLst>
          </p:cNvPr>
          <p:cNvSpPr>
            <a:spLocks noGrp="1"/>
          </p:cNvSpPr>
          <p:nvPr>
            <p:ph idx="1"/>
          </p:nvPr>
        </p:nvSpPr>
        <p:spPr>
          <a:xfrm>
            <a:off x="130124" y="1650609"/>
            <a:ext cx="8785275" cy="4432691"/>
          </a:xfrm>
        </p:spPr>
        <p:txBody>
          <a:bodyPr anchor="ctr">
            <a:normAutofit/>
          </a:bodyPr>
          <a:lstStyle/>
          <a:p>
            <a:r>
              <a:rPr lang="en-US" sz="2400" dirty="0"/>
              <a:t>Receive BHP specific training</a:t>
            </a:r>
          </a:p>
          <a:p>
            <a:r>
              <a:rPr lang="en-US" sz="2400" dirty="0"/>
              <a:t> Are Expected to be familiar with and understand the treatment plan</a:t>
            </a:r>
          </a:p>
          <a:p>
            <a:r>
              <a:rPr lang="en-US" sz="2400" dirty="0"/>
              <a:t> Assist the family and clinician in implementing the treatment plan</a:t>
            </a:r>
          </a:p>
          <a:p>
            <a:r>
              <a:rPr lang="en-US" sz="2400" dirty="0"/>
              <a:t> Model and Practice planned interventions/skills with the youth</a:t>
            </a:r>
          </a:p>
          <a:p>
            <a:r>
              <a:rPr lang="en-US" sz="2400" dirty="0"/>
              <a:t>Model and Practice planned interventions/skills with the caregiver and family</a:t>
            </a:r>
          </a:p>
          <a:p>
            <a:r>
              <a:rPr lang="en-US" sz="2400" dirty="0"/>
              <a:t>Assist the family and clinician in creating and updating treatment plans as needed</a:t>
            </a:r>
          </a:p>
          <a:p>
            <a:endParaRPr lang="en-US" sz="1700" dirty="0"/>
          </a:p>
        </p:txBody>
      </p:sp>
      <p:sp>
        <p:nvSpPr>
          <p:cNvPr id="4" name="Footer Placeholder 3">
            <a:extLst>
              <a:ext uri="{FF2B5EF4-FFF2-40B4-BE49-F238E27FC236}">
                <a16:creationId xmlns:a16="http://schemas.microsoft.com/office/drawing/2014/main" id="{4A706458-3756-43B3-A1DE-9FD3D6BDC720}"/>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Maine Department of Health and Human Services</a:t>
            </a:r>
          </a:p>
        </p:txBody>
      </p:sp>
      <p:sp>
        <p:nvSpPr>
          <p:cNvPr id="24"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Office Worker">
            <a:extLst>
              <a:ext uri="{FF2B5EF4-FFF2-40B4-BE49-F238E27FC236}">
                <a16:creationId xmlns:a16="http://schemas.microsoft.com/office/drawing/2014/main" id="{8DF8E975-81A7-403B-9058-AD4745479A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8E7779E9-DEAA-43F7-AD9A-6E119696D719}"/>
              </a:ext>
            </a:extLst>
          </p:cNvPr>
          <p:cNvSpPr>
            <a:spLocks noGrp="1"/>
          </p:cNvSpPr>
          <p:nvPr>
            <p:ph type="sldNum" sz="quarter" idx="12"/>
          </p:nvPr>
        </p:nvSpPr>
        <p:spPr>
          <a:xfrm>
            <a:off x="10341428" y="6356350"/>
            <a:ext cx="1012371" cy="365125"/>
          </a:xfrm>
        </p:spPr>
        <p:txBody>
          <a:bodyPr>
            <a:normAutofit/>
          </a:bodyPr>
          <a:lstStyle/>
          <a:p>
            <a:pPr>
              <a:spcAft>
                <a:spcPts val="600"/>
              </a:spcAft>
            </a:pPr>
            <a:fld id="{5FD82BC9-63B1-475F-82C3-3D3DE5316FF5}"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1892789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7552C5-3D46-435F-9B24-8DB7F0343E2C}"/>
              </a:ext>
            </a:extLst>
          </p:cNvPr>
          <p:cNvSpPr>
            <a:spLocks noGrp="1"/>
          </p:cNvSpPr>
          <p:nvPr>
            <p:ph type="title"/>
          </p:nvPr>
        </p:nvSpPr>
        <p:spPr>
          <a:xfrm>
            <a:off x="185737" y="365127"/>
            <a:ext cx="11730037" cy="1325563"/>
          </a:xfrm>
          <a:ln>
            <a:solidFill>
              <a:schemeClr val="accent1"/>
            </a:solidFill>
          </a:ln>
        </p:spPr>
        <p:txBody>
          <a:bodyPr>
            <a:normAutofit fontScale="90000"/>
          </a:bodyPr>
          <a:lstStyle/>
          <a:p>
            <a:pPr algn="ctr"/>
            <a:r>
              <a:rPr lang="en-US" sz="3100" b="1" dirty="0"/>
              <a:t>Multi-Systemic Therapy (MST) and Function Family Therapy (FFT)</a:t>
            </a:r>
            <a:br>
              <a:rPr lang="en-US" sz="3100" b="1" dirty="0"/>
            </a:br>
            <a:r>
              <a:rPr lang="en-US" sz="2700" b="1" dirty="0"/>
              <a:t>Evidence Based Treatment Models that </a:t>
            </a:r>
            <a:br>
              <a:rPr lang="en-US" sz="2700" b="1" dirty="0"/>
            </a:br>
            <a:r>
              <a:rPr lang="en-US" sz="2700" b="1" dirty="0"/>
              <a:t>May be more beneficial than HCT to a youth and family struggling with significant acting out behaviors</a:t>
            </a:r>
          </a:p>
        </p:txBody>
      </p:sp>
      <p:sp>
        <p:nvSpPr>
          <p:cNvPr id="8" name="Text Placeholder 7">
            <a:extLst>
              <a:ext uri="{FF2B5EF4-FFF2-40B4-BE49-F238E27FC236}">
                <a16:creationId xmlns:a16="http://schemas.microsoft.com/office/drawing/2014/main" id="{58BD9A6E-75B3-47C0-B31E-94C1C273BB59}"/>
              </a:ext>
            </a:extLst>
          </p:cNvPr>
          <p:cNvSpPr>
            <a:spLocks noGrp="1"/>
          </p:cNvSpPr>
          <p:nvPr>
            <p:ph type="body" idx="1"/>
          </p:nvPr>
        </p:nvSpPr>
        <p:spPr>
          <a:xfrm>
            <a:off x="839789" y="1681163"/>
            <a:ext cx="5157787" cy="823912"/>
          </a:xfrm>
        </p:spPr>
        <p:txBody>
          <a:bodyPr>
            <a:normAutofit/>
          </a:bodyPr>
          <a:lstStyle/>
          <a:p>
            <a:pPr algn="ctr"/>
            <a:r>
              <a:rPr lang="en-US" sz="2800" dirty="0">
                <a:solidFill>
                  <a:srgbClr val="7030A0"/>
                </a:solidFill>
              </a:rPr>
              <a:t>MST</a:t>
            </a:r>
          </a:p>
        </p:txBody>
      </p:sp>
      <p:sp>
        <p:nvSpPr>
          <p:cNvPr id="9" name="Content Placeholder 8">
            <a:extLst>
              <a:ext uri="{FF2B5EF4-FFF2-40B4-BE49-F238E27FC236}">
                <a16:creationId xmlns:a16="http://schemas.microsoft.com/office/drawing/2014/main" id="{5810F5B0-5929-436F-99E9-F6A5280F00B0}"/>
              </a:ext>
            </a:extLst>
          </p:cNvPr>
          <p:cNvSpPr>
            <a:spLocks noGrp="1"/>
          </p:cNvSpPr>
          <p:nvPr>
            <p:ph sz="half" idx="2"/>
          </p:nvPr>
        </p:nvSpPr>
        <p:spPr>
          <a:xfrm>
            <a:off x="839789" y="2505075"/>
            <a:ext cx="5157787" cy="3684588"/>
          </a:xfrm>
        </p:spPr>
        <p:txBody>
          <a:bodyPr>
            <a:normAutofit fontScale="92500" lnSpcReduction="20000"/>
          </a:bodyPr>
          <a:lstStyle/>
          <a:p>
            <a:pPr marL="777240" lvl="2" indent="0">
              <a:buNone/>
            </a:pPr>
            <a:r>
              <a:rPr lang="en-US" sz="2400" u="sng" dirty="0">
                <a:solidFill>
                  <a:srgbClr val="002060"/>
                </a:solidFill>
              </a:rPr>
              <a:t>What It Is: </a:t>
            </a:r>
            <a:r>
              <a:rPr lang="en-US" sz="2400" dirty="0"/>
              <a:t>Family-based treatment that addresses serious disruptive behavior. Treatment addresses environments in which the youth interacts </a:t>
            </a:r>
          </a:p>
          <a:p>
            <a:pPr marL="777240" lvl="2" indent="0">
              <a:buNone/>
            </a:pPr>
            <a:endParaRPr lang="en-US" sz="2400" dirty="0"/>
          </a:p>
          <a:p>
            <a:pPr marL="777240" lvl="2" indent="0">
              <a:buNone/>
            </a:pPr>
            <a:r>
              <a:rPr lang="en-US" sz="2400" u="sng" dirty="0">
                <a:solidFill>
                  <a:srgbClr val="002060"/>
                </a:solidFill>
              </a:rPr>
              <a:t>Target Population:  </a:t>
            </a:r>
            <a:r>
              <a:rPr lang="en-US" sz="2400" dirty="0"/>
              <a:t>Youth age 12-17 and their families, typically oppositional with conduct challenges.  </a:t>
            </a:r>
            <a:endParaRPr lang="en-US" sz="2400" u="sng" dirty="0">
              <a:solidFill>
                <a:srgbClr val="002060"/>
              </a:solidFill>
            </a:endParaRPr>
          </a:p>
          <a:p>
            <a:pPr marL="777240" lvl="2" indent="0">
              <a:buNone/>
            </a:pPr>
            <a:endParaRPr lang="en-US" sz="2400" u="sng" dirty="0"/>
          </a:p>
          <a:p>
            <a:pPr marL="777240" lvl="2" indent="0">
              <a:buNone/>
            </a:pPr>
            <a:r>
              <a:rPr lang="en-US" sz="2400" u="sng" dirty="0">
                <a:solidFill>
                  <a:srgbClr val="002060"/>
                </a:solidFill>
              </a:rPr>
              <a:t>***MST-PSB:</a:t>
            </a:r>
            <a:r>
              <a:rPr lang="en-US" sz="2400" dirty="0">
                <a:solidFill>
                  <a:srgbClr val="002060"/>
                </a:solidFill>
              </a:rPr>
              <a:t> </a:t>
            </a:r>
            <a:r>
              <a:rPr lang="en-US" sz="2400" dirty="0"/>
              <a:t>Specializes in treatment of youth age 10-17 who have sexually offending behaviors </a:t>
            </a:r>
          </a:p>
          <a:p>
            <a:endParaRPr lang="en-US" dirty="0"/>
          </a:p>
        </p:txBody>
      </p:sp>
      <p:sp>
        <p:nvSpPr>
          <p:cNvPr id="10" name="Text Placeholder 9">
            <a:extLst>
              <a:ext uri="{FF2B5EF4-FFF2-40B4-BE49-F238E27FC236}">
                <a16:creationId xmlns:a16="http://schemas.microsoft.com/office/drawing/2014/main" id="{79B3DAA1-FBA2-4DF7-B689-F5722E3BCFA7}"/>
              </a:ext>
            </a:extLst>
          </p:cNvPr>
          <p:cNvSpPr>
            <a:spLocks noGrp="1"/>
          </p:cNvSpPr>
          <p:nvPr>
            <p:ph type="body" sz="quarter" idx="3"/>
          </p:nvPr>
        </p:nvSpPr>
        <p:spPr/>
        <p:txBody>
          <a:bodyPr>
            <a:normAutofit/>
          </a:bodyPr>
          <a:lstStyle/>
          <a:p>
            <a:pPr algn="ctr"/>
            <a:r>
              <a:rPr lang="en-US" sz="2800" dirty="0">
                <a:solidFill>
                  <a:srgbClr val="7030A0"/>
                </a:solidFill>
              </a:rPr>
              <a:t>FFT</a:t>
            </a:r>
          </a:p>
        </p:txBody>
      </p:sp>
      <p:sp>
        <p:nvSpPr>
          <p:cNvPr id="11" name="Content Placeholder 10">
            <a:extLst>
              <a:ext uri="{FF2B5EF4-FFF2-40B4-BE49-F238E27FC236}">
                <a16:creationId xmlns:a16="http://schemas.microsoft.com/office/drawing/2014/main" id="{0EA71B69-7781-440E-ADD9-1C4895A0629C}"/>
              </a:ext>
            </a:extLst>
          </p:cNvPr>
          <p:cNvSpPr>
            <a:spLocks noGrp="1"/>
          </p:cNvSpPr>
          <p:nvPr>
            <p:ph sz="quarter" idx="4"/>
          </p:nvPr>
        </p:nvSpPr>
        <p:spPr/>
        <p:txBody>
          <a:bodyPr>
            <a:normAutofit fontScale="92500" lnSpcReduction="20000"/>
          </a:bodyPr>
          <a:lstStyle/>
          <a:p>
            <a:pPr marL="365760" lvl="1" indent="0">
              <a:buNone/>
            </a:pPr>
            <a:r>
              <a:rPr lang="en-US" sz="2400" u="sng" dirty="0">
                <a:solidFill>
                  <a:srgbClr val="002060"/>
                </a:solidFill>
              </a:rPr>
              <a:t>What It </a:t>
            </a:r>
            <a:r>
              <a:rPr lang="en-US" sz="2400" dirty="0">
                <a:solidFill>
                  <a:srgbClr val="002060"/>
                </a:solidFill>
              </a:rPr>
              <a:t>Is: </a:t>
            </a:r>
            <a:r>
              <a:rPr lang="en-US" sz="2400" dirty="0"/>
              <a:t>Family-based model for youth at risk for out of home placement. Designed to improve family attributions, communication and supportiveness while decreasing intense negativity and dysfunctional patterns of behavior </a:t>
            </a:r>
            <a:endParaRPr lang="en-US" sz="2400" u="sng" dirty="0"/>
          </a:p>
          <a:p>
            <a:pPr marL="365760" lvl="1" indent="0">
              <a:buNone/>
            </a:pPr>
            <a:endParaRPr lang="en-US" sz="2400" u="sng" dirty="0">
              <a:solidFill>
                <a:srgbClr val="002060"/>
              </a:solidFill>
            </a:endParaRPr>
          </a:p>
          <a:p>
            <a:pPr marL="365760" lvl="1" indent="0">
              <a:buNone/>
            </a:pPr>
            <a:r>
              <a:rPr lang="en-US" sz="2400" u="sng" dirty="0">
                <a:solidFill>
                  <a:srgbClr val="002060"/>
                </a:solidFill>
              </a:rPr>
              <a:t>Target Population: </a:t>
            </a:r>
            <a:r>
              <a:rPr lang="en-US" sz="2400" dirty="0"/>
              <a:t>Youth age 11-18 with severe behavior problems, chronic delinquency, and co-morbid diagnosis with mild behavior problems who may/may not be at risk for delinquency</a:t>
            </a:r>
          </a:p>
          <a:p>
            <a:pPr marL="0" indent="0" algn="ctr">
              <a:buNone/>
              <a:defRPr/>
            </a:pPr>
            <a:endParaRPr lang="en-US" altLang="en-US" sz="2400" dirty="0">
              <a:latin typeface="Times New Roman" pitchFamily="18" charset="0"/>
            </a:endParaRPr>
          </a:p>
          <a:p>
            <a:endParaRPr lang="en-US" dirty="0"/>
          </a:p>
        </p:txBody>
      </p:sp>
      <p:sp>
        <p:nvSpPr>
          <p:cNvPr id="5" name="Footer Placeholder 4">
            <a:extLst>
              <a:ext uri="{FF2B5EF4-FFF2-40B4-BE49-F238E27FC236}">
                <a16:creationId xmlns:a16="http://schemas.microsoft.com/office/drawing/2014/main" id="{67C37FDE-2FCA-48F3-A156-50B819E5B21C}"/>
              </a:ext>
            </a:extLst>
          </p:cNvPr>
          <p:cNvSpPr>
            <a:spLocks noGrp="1"/>
          </p:cNvSpPr>
          <p:nvPr>
            <p:ph type="ftr" sz="quarter" idx="11"/>
          </p:nvPr>
        </p:nvSpPr>
        <p:spPr/>
        <p:txBody>
          <a:bodyPr/>
          <a:lstStyle/>
          <a:p>
            <a:r>
              <a:rPr lang="en-US"/>
              <a:t>Maine Department of Health and Human Services</a:t>
            </a:r>
            <a:endParaRPr lang="en-US" dirty="0"/>
          </a:p>
        </p:txBody>
      </p:sp>
      <p:sp>
        <p:nvSpPr>
          <p:cNvPr id="6" name="Slide Number Placeholder 5">
            <a:extLst>
              <a:ext uri="{FF2B5EF4-FFF2-40B4-BE49-F238E27FC236}">
                <a16:creationId xmlns:a16="http://schemas.microsoft.com/office/drawing/2014/main" id="{984FD921-DC80-4C00-8F84-B015F02C4EB8}"/>
              </a:ext>
            </a:extLst>
          </p:cNvPr>
          <p:cNvSpPr>
            <a:spLocks noGrp="1"/>
          </p:cNvSpPr>
          <p:nvPr>
            <p:ph type="sldNum" sz="quarter" idx="12"/>
          </p:nvPr>
        </p:nvSpPr>
        <p:spPr/>
        <p:txBody>
          <a:bodyPr/>
          <a:lstStyle/>
          <a:p>
            <a:fld id="{5FD82BC9-63B1-475F-82C3-3D3DE5316FF5}" type="slidenum">
              <a:rPr lang="en-US" smtClean="0"/>
              <a:t>16</a:t>
            </a:fld>
            <a:endParaRPr lang="en-US" dirty="0"/>
          </a:p>
        </p:txBody>
      </p:sp>
      <p:graphicFrame>
        <p:nvGraphicFramePr>
          <p:cNvPr id="12" name="Table 11">
            <a:extLst>
              <a:ext uri="{FF2B5EF4-FFF2-40B4-BE49-F238E27FC236}">
                <a16:creationId xmlns:a16="http://schemas.microsoft.com/office/drawing/2014/main" id="{9E5ADBCA-0662-4858-8A8E-99551EA07CDF}"/>
              </a:ext>
            </a:extLst>
          </p:cNvPr>
          <p:cNvGraphicFramePr>
            <a:graphicFrameLocks noGrp="1"/>
          </p:cNvGraphicFramePr>
          <p:nvPr>
            <p:extLst>
              <p:ext uri="{D42A27DB-BD31-4B8C-83A1-F6EECF244321}">
                <p14:modId xmlns:p14="http://schemas.microsoft.com/office/powerpoint/2010/main" val="2089823548"/>
              </p:ext>
            </p:extLst>
          </p:nvPr>
        </p:nvGraphicFramePr>
        <p:xfrm>
          <a:off x="185738" y="1857379"/>
          <a:ext cx="5757864" cy="4714875"/>
        </p:xfrm>
        <a:graphic>
          <a:graphicData uri="http://schemas.openxmlformats.org/drawingml/2006/table">
            <a:tbl>
              <a:tblPr/>
              <a:tblGrid>
                <a:gridCol w="5757864">
                  <a:extLst>
                    <a:ext uri="{9D8B030D-6E8A-4147-A177-3AD203B41FA5}">
                      <a16:colId xmlns:a16="http://schemas.microsoft.com/office/drawing/2014/main" val="2687073193"/>
                    </a:ext>
                  </a:extLst>
                </a:gridCol>
              </a:tblGrid>
              <a:tr h="4714875">
                <a:tc>
                  <a:txBody>
                    <a:bodyPr/>
                    <a:lstStyle/>
                    <a:p>
                      <a:endParaRPr lang="en-US" u="sng"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4489606"/>
                  </a:ext>
                </a:extLst>
              </a:tr>
            </a:tbl>
          </a:graphicData>
        </a:graphic>
      </p:graphicFrame>
      <p:graphicFrame>
        <p:nvGraphicFramePr>
          <p:cNvPr id="13" name="Table 12">
            <a:extLst>
              <a:ext uri="{FF2B5EF4-FFF2-40B4-BE49-F238E27FC236}">
                <a16:creationId xmlns:a16="http://schemas.microsoft.com/office/drawing/2014/main" id="{7A528385-9291-476C-A809-32ECDEE11F9E}"/>
              </a:ext>
            </a:extLst>
          </p:cNvPr>
          <p:cNvGraphicFramePr>
            <a:graphicFrameLocks noGrp="1"/>
          </p:cNvGraphicFramePr>
          <p:nvPr>
            <p:extLst>
              <p:ext uri="{D42A27DB-BD31-4B8C-83A1-F6EECF244321}">
                <p14:modId xmlns:p14="http://schemas.microsoft.com/office/powerpoint/2010/main" val="2149745977"/>
              </p:ext>
            </p:extLst>
          </p:nvPr>
        </p:nvGraphicFramePr>
        <p:xfrm>
          <a:off x="5997576" y="1857379"/>
          <a:ext cx="5475287" cy="4714875"/>
        </p:xfrm>
        <a:graphic>
          <a:graphicData uri="http://schemas.openxmlformats.org/drawingml/2006/table">
            <a:tbl>
              <a:tblPr/>
              <a:tblGrid>
                <a:gridCol w="5475287">
                  <a:extLst>
                    <a:ext uri="{9D8B030D-6E8A-4147-A177-3AD203B41FA5}">
                      <a16:colId xmlns:a16="http://schemas.microsoft.com/office/drawing/2014/main" val="2687073193"/>
                    </a:ext>
                  </a:extLst>
                </a:gridCol>
              </a:tblGrid>
              <a:tr h="4714875">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4489606"/>
                  </a:ext>
                </a:extLst>
              </a:tr>
            </a:tbl>
          </a:graphicData>
        </a:graphic>
      </p:graphicFrame>
    </p:spTree>
    <p:extLst>
      <p:ext uri="{BB962C8B-B14F-4D97-AF65-F5344CB8AC3E}">
        <p14:creationId xmlns:p14="http://schemas.microsoft.com/office/powerpoint/2010/main" val="929951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197F-2AEF-42D8-85DB-E103C4E9098E}"/>
              </a:ext>
            </a:extLst>
          </p:cNvPr>
          <p:cNvSpPr>
            <a:spLocks noGrp="1"/>
          </p:cNvSpPr>
          <p:nvPr>
            <p:ph type="title"/>
          </p:nvPr>
        </p:nvSpPr>
        <p:spPr>
          <a:xfrm>
            <a:off x="838200" y="252017"/>
            <a:ext cx="10515600" cy="1325563"/>
          </a:xfrm>
          <a:ln>
            <a:solidFill>
              <a:schemeClr val="accent1"/>
            </a:solidFill>
          </a:ln>
        </p:spPr>
        <p:txBody>
          <a:bodyPr>
            <a:normAutofit/>
          </a:bodyPr>
          <a:lstStyle/>
          <a:p>
            <a:pPr algn="ctr"/>
            <a:r>
              <a:rPr lang="en-US" sz="3600" b="1" dirty="0"/>
              <a:t>HOW TO MAKE A REFERRAL FOR MST OR FFT</a:t>
            </a:r>
            <a:br>
              <a:rPr lang="en-US" b="1" dirty="0"/>
            </a:br>
            <a:r>
              <a:rPr lang="en-US" sz="2200" b="1" dirty="0"/>
              <a:t>Call the provider directly.  Do </a:t>
            </a:r>
            <a:r>
              <a:rPr lang="en-US" sz="2200" b="1" u="sng" dirty="0"/>
              <a:t>NOT</a:t>
            </a:r>
            <a:r>
              <a:rPr lang="en-US" sz="2200" b="1" dirty="0"/>
              <a:t> call KEPRO. Do </a:t>
            </a:r>
            <a:r>
              <a:rPr lang="en-US" sz="2200" b="1" u="sng"/>
              <a:t>NOT</a:t>
            </a:r>
            <a:r>
              <a:rPr lang="en-US" sz="2200" b="1"/>
              <a:t> complete </a:t>
            </a:r>
            <a:r>
              <a:rPr lang="en-US" sz="2200" b="1" dirty="0"/>
              <a:t>an HCT referral. </a:t>
            </a:r>
          </a:p>
        </p:txBody>
      </p:sp>
      <p:sp>
        <p:nvSpPr>
          <p:cNvPr id="3" name="Text Placeholder 2">
            <a:extLst>
              <a:ext uri="{FF2B5EF4-FFF2-40B4-BE49-F238E27FC236}">
                <a16:creationId xmlns:a16="http://schemas.microsoft.com/office/drawing/2014/main" id="{4C981B3E-E103-44C4-9347-2764D2692ABF}"/>
              </a:ext>
            </a:extLst>
          </p:cNvPr>
          <p:cNvSpPr>
            <a:spLocks noGrp="1"/>
          </p:cNvSpPr>
          <p:nvPr>
            <p:ph type="body" idx="1"/>
          </p:nvPr>
        </p:nvSpPr>
        <p:spPr>
          <a:xfrm>
            <a:off x="711201" y="1181101"/>
            <a:ext cx="5157787" cy="823912"/>
          </a:xfrm>
        </p:spPr>
        <p:txBody>
          <a:bodyPr>
            <a:normAutofit/>
          </a:bodyPr>
          <a:lstStyle/>
          <a:p>
            <a:pPr algn="ctr"/>
            <a:r>
              <a:rPr lang="en-US" sz="2800" u="sng" dirty="0">
                <a:solidFill>
                  <a:schemeClr val="accent1">
                    <a:lumMod val="75000"/>
                  </a:schemeClr>
                </a:solidFill>
              </a:rPr>
              <a:t>MST</a:t>
            </a:r>
          </a:p>
        </p:txBody>
      </p:sp>
      <p:sp>
        <p:nvSpPr>
          <p:cNvPr id="4" name="Content Placeholder 3">
            <a:extLst>
              <a:ext uri="{FF2B5EF4-FFF2-40B4-BE49-F238E27FC236}">
                <a16:creationId xmlns:a16="http://schemas.microsoft.com/office/drawing/2014/main" id="{DC521355-62D2-4D09-9240-5D56BCCCACFE}"/>
              </a:ext>
            </a:extLst>
          </p:cNvPr>
          <p:cNvSpPr>
            <a:spLocks noGrp="1"/>
          </p:cNvSpPr>
          <p:nvPr>
            <p:ph sz="half" idx="2"/>
          </p:nvPr>
        </p:nvSpPr>
        <p:spPr>
          <a:xfrm>
            <a:off x="340521" y="2005013"/>
            <a:ext cx="5680073" cy="4813296"/>
          </a:xfrm>
        </p:spPr>
        <p:txBody>
          <a:bodyPr>
            <a:normAutofit fontScale="77500" lnSpcReduction="20000"/>
          </a:bodyPr>
          <a:lstStyle/>
          <a:p>
            <a:r>
              <a:rPr lang="en-US" sz="2600" dirty="0"/>
              <a:t>York and Greater Cumberland County-</a:t>
            </a:r>
            <a:r>
              <a:rPr lang="en-US" sz="2600" b="1" dirty="0"/>
              <a:t>Maine Behavioral Healthcare-</a:t>
            </a:r>
            <a:r>
              <a:rPr lang="en-US" sz="2600" dirty="0"/>
              <a:t>(207)-842-7700</a:t>
            </a:r>
          </a:p>
          <a:p>
            <a:r>
              <a:rPr lang="en-US" sz="2600" dirty="0"/>
              <a:t>Oxford and Northern Cumberland,</a:t>
            </a:r>
            <a:r>
              <a:rPr lang="en-US" sz="2600" b="1" dirty="0"/>
              <a:t> Tri-County Mental Health Services</a:t>
            </a:r>
            <a:r>
              <a:rPr lang="en-US" sz="2600" dirty="0"/>
              <a:t>743-7911 Androscoggin &amp; Parts of Cumberland-</a:t>
            </a:r>
            <a:r>
              <a:rPr lang="en-US" sz="2600" b="1" dirty="0"/>
              <a:t>Tri-County Mental Health Services-</a:t>
            </a:r>
            <a:r>
              <a:rPr lang="en-US" sz="2600" dirty="0"/>
              <a:t>783-9141</a:t>
            </a:r>
          </a:p>
          <a:p>
            <a:r>
              <a:rPr lang="en-US" sz="2600" dirty="0"/>
              <a:t>Sagadahoc, Knox, Lincoln, Waldo, Kennebec, Franklin, Piscataquis, Penobscot, Hancock &amp; Somerset-</a:t>
            </a:r>
            <a:r>
              <a:rPr lang="en-US" sz="2600" b="1" dirty="0"/>
              <a:t>Kennebec Behavioral Health-</a:t>
            </a:r>
            <a:r>
              <a:rPr lang="en-US" sz="2600" dirty="0"/>
              <a:t>626-3455</a:t>
            </a:r>
          </a:p>
          <a:p>
            <a:r>
              <a:rPr lang="en-US" sz="2600" dirty="0"/>
              <a:t>Oxford and Northern Cumberland-</a:t>
            </a:r>
            <a:r>
              <a:rPr lang="en-US" sz="2600" b="1" dirty="0"/>
              <a:t>Tri-County Mental Health Services-</a:t>
            </a:r>
            <a:r>
              <a:rPr lang="en-US" sz="2600" dirty="0"/>
              <a:t>743-7911</a:t>
            </a:r>
          </a:p>
          <a:p>
            <a:endParaRPr lang="en-US" sz="2600" dirty="0"/>
          </a:p>
          <a:p>
            <a:r>
              <a:rPr lang="en-US" sz="2600" dirty="0"/>
              <a:t>Androscoggin &amp; Parts of Cumberland-</a:t>
            </a:r>
            <a:r>
              <a:rPr lang="en-US" sz="2600" b="1" dirty="0"/>
              <a:t>Tri-County Mental Health Services-</a:t>
            </a:r>
            <a:r>
              <a:rPr lang="en-US" sz="2600" dirty="0"/>
              <a:t>783-9141</a:t>
            </a:r>
          </a:p>
          <a:p>
            <a:r>
              <a:rPr lang="en-US" sz="2600" dirty="0"/>
              <a:t>Piscataquis , Penobscot, Hancock, Kennebec, Sagadahoc, Lincoln, Knox, Somerset, Franklin &amp; Waldo-</a:t>
            </a:r>
            <a:r>
              <a:rPr lang="en-US" sz="2600" b="1" dirty="0"/>
              <a:t>Kennebec Behavioral Health-</a:t>
            </a:r>
            <a:r>
              <a:rPr lang="en-US" sz="2600" dirty="0"/>
              <a:t>626-3455</a:t>
            </a:r>
          </a:p>
          <a:p>
            <a:endParaRPr lang="en-US" dirty="0"/>
          </a:p>
        </p:txBody>
      </p:sp>
      <p:sp>
        <p:nvSpPr>
          <p:cNvPr id="5" name="Text Placeholder 4">
            <a:extLst>
              <a:ext uri="{FF2B5EF4-FFF2-40B4-BE49-F238E27FC236}">
                <a16:creationId xmlns:a16="http://schemas.microsoft.com/office/drawing/2014/main" id="{71C091C8-E7F0-4A72-9D2F-770E279CD7FC}"/>
              </a:ext>
            </a:extLst>
          </p:cNvPr>
          <p:cNvSpPr>
            <a:spLocks noGrp="1"/>
          </p:cNvSpPr>
          <p:nvPr>
            <p:ph type="body" sz="quarter" idx="3"/>
          </p:nvPr>
        </p:nvSpPr>
        <p:spPr>
          <a:xfrm>
            <a:off x="6172201" y="1223965"/>
            <a:ext cx="5183188" cy="823912"/>
          </a:xfrm>
        </p:spPr>
        <p:txBody>
          <a:bodyPr>
            <a:normAutofit/>
          </a:bodyPr>
          <a:lstStyle/>
          <a:p>
            <a:pPr algn="ctr"/>
            <a:r>
              <a:rPr lang="en-US" sz="2800" dirty="0">
                <a:solidFill>
                  <a:schemeClr val="accent1">
                    <a:lumMod val="75000"/>
                  </a:schemeClr>
                </a:solidFill>
              </a:rPr>
              <a:t>FFT</a:t>
            </a:r>
          </a:p>
        </p:txBody>
      </p:sp>
      <p:sp>
        <p:nvSpPr>
          <p:cNvPr id="6" name="Content Placeholder 5">
            <a:extLst>
              <a:ext uri="{FF2B5EF4-FFF2-40B4-BE49-F238E27FC236}">
                <a16:creationId xmlns:a16="http://schemas.microsoft.com/office/drawing/2014/main" id="{1639D6CB-D139-42B2-BAA0-E9D582BBEB09}"/>
              </a:ext>
            </a:extLst>
          </p:cNvPr>
          <p:cNvSpPr>
            <a:spLocks noGrp="1"/>
          </p:cNvSpPr>
          <p:nvPr>
            <p:ph sz="quarter" idx="4"/>
          </p:nvPr>
        </p:nvSpPr>
        <p:spPr>
          <a:xfrm>
            <a:off x="6197604" y="1931196"/>
            <a:ext cx="5472112" cy="4184650"/>
          </a:xfrm>
        </p:spPr>
        <p:txBody>
          <a:bodyPr>
            <a:normAutofit fontScale="77500" lnSpcReduction="20000"/>
          </a:bodyPr>
          <a:lstStyle/>
          <a:p>
            <a:r>
              <a:rPr lang="en-US" sz="2600" dirty="0"/>
              <a:t>York  and Cumberland County: </a:t>
            </a:r>
            <a:r>
              <a:rPr lang="en-US" sz="2600" b="1" dirty="0" err="1"/>
              <a:t>Spurwink</a:t>
            </a:r>
            <a:r>
              <a:rPr lang="en-US" sz="2600" b="1" dirty="0"/>
              <a:t> 1-888-889-3903-</a:t>
            </a:r>
            <a:r>
              <a:rPr lang="en-US" sz="2600" dirty="0"/>
              <a:t>ask to speak to the LINK team</a:t>
            </a:r>
          </a:p>
          <a:p>
            <a:r>
              <a:rPr lang="en-US" sz="2600" dirty="0"/>
              <a:t>Kennebec, Somerset, Androscoggin, Sagadahoc, Lincoln, Penobscot, other locations on case by case basis: </a:t>
            </a:r>
            <a:r>
              <a:rPr lang="en-US" sz="2600" b="1" dirty="0"/>
              <a:t>Catholic Charities of Maine- 207-453-4367</a:t>
            </a:r>
          </a:p>
          <a:p>
            <a:endParaRPr lang="en-US" dirty="0"/>
          </a:p>
        </p:txBody>
      </p:sp>
      <p:sp>
        <p:nvSpPr>
          <p:cNvPr id="7" name="Footer Placeholder 6">
            <a:extLst>
              <a:ext uri="{FF2B5EF4-FFF2-40B4-BE49-F238E27FC236}">
                <a16:creationId xmlns:a16="http://schemas.microsoft.com/office/drawing/2014/main" id="{9F10D138-1320-4D47-AAFB-CFC9984B8CE6}"/>
              </a:ext>
            </a:extLst>
          </p:cNvPr>
          <p:cNvSpPr>
            <a:spLocks noGrp="1"/>
          </p:cNvSpPr>
          <p:nvPr>
            <p:ph type="ftr" sz="quarter" idx="11"/>
          </p:nvPr>
        </p:nvSpPr>
        <p:spPr/>
        <p:txBody>
          <a:bodyPr/>
          <a:lstStyle/>
          <a:p>
            <a:r>
              <a:rPr lang="en-US"/>
              <a:t>Maine Department of Health and Human Services</a:t>
            </a:r>
            <a:endParaRPr lang="en-US" dirty="0"/>
          </a:p>
        </p:txBody>
      </p:sp>
      <p:sp>
        <p:nvSpPr>
          <p:cNvPr id="8" name="Slide Number Placeholder 7">
            <a:extLst>
              <a:ext uri="{FF2B5EF4-FFF2-40B4-BE49-F238E27FC236}">
                <a16:creationId xmlns:a16="http://schemas.microsoft.com/office/drawing/2014/main" id="{F9D96530-61B1-4BCE-8072-C0B8EEF96169}"/>
              </a:ext>
            </a:extLst>
          </p:cNvPr>
          <p:cNvSpPr>
            <a:spLocks noGrp="1"/>
          </p:cNvSpPr>
          <p:nvPr>
            <p:ph type="sldNum" sz="quarter" idx="12"/>
          </p:nvPr>
        </p:nvSpPr>
        <p:spPr/>
        <p:txBody>
          <a:bodyPr/>
          <a:lstStyle/>
          <a:p>
            <a:fld id="{5FD82BC9-63B1-475F-82C3-3D3DE5316FF5}" type="slidenum">
              <a:rPr lang="en-US" smtClean="0"/>
              <a:t>17</a:t>
            </a:fld>
            <a:endParaRPr lang="en-US" dirty="0"/>
          </a:p>
        </p:txBody>
      </p:sp>
    </p:spTree>
    <p:extLst>
      <p:ext uri="{BB962C8B-B14F-4D97-AF65-F5344CB8AC3E}">
        <p14:creationId xmlns:p14="http://schemas.microsoft.com/office/powerpoint/2010/main" val="326126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C101DC-72C0-4DDD-A01A-58759DFDABAC}"/>
              </a:ext>
            </a:extLst>
          </p:cNvPr>
          <p:cNvSpPr>
            <a:spLocks noGrp="1"/>
          </p:cNvSpPr>
          <p:nvPr>
            <p:ph type="title"/>
          </p:nvPr>
        </p:nvSpPr>
        <p:spPr>
          <a:xfrm>
            <a:off x="279399" y="139700"/>
            <a:ext cx="3771901" cy="6581775"/>
          </a:xfrm>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u="sng" dirty="0">
                <a:solidFill>
                  <a:srgbClr val="FFFFFF"/>
                </a:solidFill>
              </a:rPr>
              <a:t>Virtual Residential Program (VRP)</a:t>
            </a:r>
            <a:br>
              <a:rPr lang="en-US" b="1" u="sng" dirty="0">
                <a:solidFill>
                  <a:srgbClr val="FFFFFF"/>
                </a:solidFill>
              </a:rPr>
            </a:br>
            <a:r>
              <a:rPr lang="en-US" sz="1800" dirty="0"/>
              <a:t>Kate Hayward, LCSW</a:t>
            </a:r>
            <a:br>
              <a:rPr lang="en-US" sz="1800" dirty="0"/>
            </a:br>
            <a:r>
              <a:rPr lang="en-US" sz="1800" dirty="0"/>
              <a:t>62 Pegasus at</a:t>
            </a:r>
            <a:br>
              <a:rPr lang="en-US" sz="1800" dirty="0"/>
            </a:br>
            <a:r>
              <a:rPr lang="en-US" sz="1800" dirty="0"/>
              <a:t>Brunswick, Me. 04011</a:t>
            </a:r>
            <a:br>
              <a:rPr lang="en-US" sz="1800" dirty="0"/>
            </a:br>
            <a:r>
              <a:rPr lang="en-US" sz="1800" dirty="0"/>
              <a:t> </a:t>
            </a:r>
            <a:br>
              <a:rPr lang="en-US" sz="1800" dirty="0"/>
            </a:br>
            <a:r>
              <a:rPr lang="en-US" sz="1800" dirty="0"/>
              <a:t>Office: (207) 373-0620</a:t>
            </a:r>
            <a:br>
              <a:rPr lang="en-US" sz="1800" dirty="0"/>
            </a:br>
            <a:r>
              <a:rPr lang="en-US" sz="1800" dirty="0"/>
              <a:t>Cell: (207) 844-9911</a:t>
            </a:r>
            <a:br>
              <a:rPr lang="en-US" sz="1800" dirty="0"/>
            </a:br>
            <a:r>
              <a:rPr lang="en-US" sz="1800" dirty="0"/>
              <a:t> </a:t>
            </a:r>
            <a:br>
              <a:rPr lang="en-US" sz="1800" dirty="0"/>
            </a:br>
            <a:r>
              <a:rPr lang="en-US" sz="1800" dirty="0"/>
              <a:t>Email: </a:t>
            </a:r>
            <a:r>
              <a:rPr lang="en-US" sz="1800" u="sng" dirty="0">
                <a:hlinkClick r:id="rId3"/>
              </a:rPr>
              <a:t>KateHayward@Pathways.com</a:t>
            </a:r>
            <a:endParaRPr lang="en-US" sz="1800" b="1" u="sng" dirty="0">
              <a:solidFill>
                <a:srgbClr val="FFFFFF"/>
              </a:solidFill>
            </a:endParaRPr>
          </a:p>
        </p:txBody>
      </p:sp>
      <p:sp>
        <p:nvSpPr>
          <p:cNvPr id="4" name="Footer Placeholder 3">
            <a:extLst>
              <a:ext uri="{FF2B5EF4-FFF2-40B4-BE49-F238E27FC236}">
                <a16:creationId xmlns:a16="http://schemas.microsoft.com/office/drawing/2014/main" id="{AA321F6B-FDC9-4F6F-8FEC-78DB89495F90}"/>
              </a:ext>
            </a:extLst>
          </p:cNvPr>
          <p:cNvSpPr>
            <a:spLocks noGrp="1"/>
          </p:cNvSpPr>
          <p:nvPr>
            <p:ph type="ftr" sz="quarter" idx="11"/>
          </p:nvPr>
        </p:nvSpPr>
        <p:spPr>
          <a:xfrm>
            <a:off x="4447308" y="6356350"/>
            <a:ext cx="4842466" cy="365125"/>
          </a:xfrm>
        </p:spPr>
        <p:txBody>
          <a:bodyPr>
            <a:normAutofit/>
          </a:bodyPr>
          <a:lstStyle/>
          <a:p>
            <a:pPr>
              <a:spcAft>
                <a:spcPts val="600"/>
              </a:spcAft>
            </a:pPr>
            <a:r>
              <a:rPr lang="en-US"/>
              <a:t>Maine Department of Health and Human Services</a:t>
            </a:r>
          </a:p>
        </p:txBody>
      </p:sp>
      <p:sp>
        <p:nvSpPr>
          <p:cNvPr id="5" name="Slide Number Placeholder 4">
            <a:extLst>
              <a:ext uri="{FF2B5EF4-FFF2-40B4-BE49-F238E27FC236}">
                <a16:creationId xmlns:a16="http://schemas.microsoft.com/office/drawing/2014/main" id="{0BD3614F-92C9-4A7A-924E-E745F3DBC309}"/>
              </a:ext>
            </a:extLst>
          </p:cNvPr>
          <p:cNvSpPr>
            <a:spLocks noGrp="1"/>
          </p:cNvSpPr>
          <p:nvPr>
            <p:ph type="sldNum" sz="quarter" idx="12"/>
          </p:nvPr>
        </p:nvSpPr>
        <p:spPr>
          <a:xfrm>
            <a:off x="9819860" y="6356350"/>
            <a:ext cx="1533939" cy="365125"/>
          </a:xfrm>
        </p:spPr>
        <p:txBody>
          <a:bodyPr>
            <a:normAutofit/>
          </a:bodyPr>
          <a:lstStyle/>
          <a:p>
            <a:pPr>
              <a:spcAft>
                <a:spcPts val="600"/>
              </a:spcAft>
            </a:pPr>
            <a:fld id="{5FD82BC9-63B1-475F-82C3-3D3DE5316FF5}" type="slidenum">
              <a:rPr lang="en-US" smtClean="0"/>
              <a:pPr>
                <a:spcAft>
                  <a:spcPts val="600"/>
                </a:spcAft>
              </a:pPr>
              <a:t>18</a:t>
            </a:fld>
            <a:endParaRPr lang="en-US"/>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A8771F7-2A45-447B-BD7D-97007EA88DFD}"/>
              </a:ext>
            </a:extLst>
          </p:cNvPr>
          <p:cNvSpPr>
            <a:spLocks noGrp="1"/>
          </p:cNvSpPr>
          <p:nvPr>
            <p:ph idx="1"/>
          </p:nvPr>
        </p:nvSpPr>
        <p:spPr>
          <a:xfrm>
            <a:off x="4447308" y="591344"/>
            <a:ext cx="6906491" cy="5585619"/>
          </a:xfrm>
        </p:spPr>
        <p:txBody>
          <a:bodyPr anchor="ctr">
            <a:normAutofit fontScale="70000" lnSpcReduction="20000"/>
          </a:bodyPr>
          <a:lstStyle/>
          <a:p>
            <a:pPr marL="0" indent="0">
              <a:buNone/>
            </a:pPr>
            <a:r>
              <a:rPr lang="en-US" b="1" u="sng" dirty="0"/>
              <a:t>VRP: </a:t>
            </a:r>
          </a:p>
          <a:p>
            <a:r>
              <a:rPr lang="en-US" dirty="0"/>
              <a:t>Is a manualized clinical model provide by Pathways</a:t>
            </a:r>
          </a:p>
          <a:p>
            <a:r>
              <a:rPr lang="en-US" dirty="0"/>
              <a:t>May be able to provide higher staffing levels in the early phases of treatment to achieve stability in the home</a:t>
            </a:r>
          </a:p>
          <a:p>
            <a:r>
              <a:rPr lang="en-US" dirty="0"/>
              <a:t>Follows  specific phases of treatment to mark progress toward discharge</a:t>
            </a:r>
          </a:p>
          <a:p>
            <a:r>
              <a:rPr lang="en-US" dirty="0"/>
              <a:t>Is the same level of service as HCT and is authorized the same ways as HCT. </a:t>
            </a:r>
          </a:p>
          <a:p>
            <a:r>
              <a:rPr lang="en-US" dirty="0"/>
              <a:t>May provide a higher number of hours on the front end of treatment </a:t>
            </a:r>
          </a:p>
          <a:p>
            <a:pPr lvl="1"/>
            <a:r>
              <a:rPr lang="en-US" dirty="0"/>
              <a:t>This can be provided by any HCT provider if clinically justified.</a:t>
            </a:r>
          </a:p>
          <a:p>
            <a:r>
              <a:rPr lang="en-US" dirty="0"/>
              <a:t>Is not a higher level of care than HCT</a:t>
            </a:r>
          </a:p>
          <a:p>
            <a:r>
              <a:rPr lang="en-US" dirty="0"/>
              <a:t>Is not an evidence based intervention</a:t>
            </a:r>
          </a:p>
          <a:p>
            <a:r>
              <a:rPr lang="en-US" dirty="0"/>
              <a:t>Is not more intense than HCT </a:t>
            </a:r>
          </a:p>
          <a:p>
            <a:r>
              <a:rPr lang="en-US" dirty="0"/>
              <a:t>Provides a higher number of clinical hours at the beginning of the service </a:t>
            </a:r>
          </a:p>
          <a:p>
            <a:pPr lvl="1"/>
            <a:r>
              <a:rPr lang="en-US" dirty="0"/>
              <a:t>This can happen with any HCT provider if the hours are clinically justified</a:t>
            </a:r>
          </a:p>
          <a:p>
            <a:pPr lvl="0"/>
            <a:r>
              <a:rPr lang="en-US" dirty="0">
                <a:solidFill>
                  <a:prstClr val="black"/>
                </a:solidFill>
              </a:rPr>
              <a:t>VRP is a structured way of implementing HCT</a:t>
            </a:r>
          </a:p>
          <a:p>
            <a:pPr lvl="0"/>
            <a:endParaRPr lang="en-US" dirty="0">
              <a:solidFill>
                <a:prstClr val="black"/>
              </a:solidFill>
            </a:endParaRPr>
          </a:p>
          <a:p>
            <a:pPr marL="0" lvl="0" indent="0">
              <a:buNone/>
            </a:pPr>
            <a:r>
              <a:rPr lang="en-US" dirty="0">
                <a:solidFill>
                  <a:prstClr val="black"/>
                </a:solidFill>
              </a:rPr>
              <a:t>While VRP may be a good match for families of children with high levels of aggression and/or emotional and behavioral challenges, there may not always be immediate capacity for those families.  In these cases, families may experience a longer wait than they would if they were referred to another provider.  A longer wait may not be in the best interest of families whose children have this severity of need</a:t>
            </a:r>
          </a:p>
          <a:p>
            <a:pPr marL="0" lvl="0" indent="0">
              <a:buNone/>
            </a:pPr>
            <a:endParaRPr lang="en-US" dirty="0">
              <a:solidFill>
                <a:prstClr val="black"/>
              </a:solidFill>
            </a:endParaRPr>
          </a:p>
          <a:p>
            <a:pPr marL="0" indent="0">
              <a:buNone/>
            </a:pPr>
            <a:r>
              <a:rPr lang="en-US" dirty="0"/>
              <a:t>Families should be aware of this when referring for an HCT service.  Selecting VRP solely due to believing it may be a higher level of care or more intense than HCT may lead to families waiting longer for the service.  </a:t>
            </a:r>
          </a:p>
        </p:txBody>
      </p:sp>
    </p:spTree>
    <p:extLst>
      <p:ext uri="{BB962C8B-B14F-4D97-AF65-F5344CB8AC3E}">
        <p14:creationId xmlns:p14="http://schemas.microsoft.com/office/powerpoint/2010/main" val="1876908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92AEF3F-A00C-475B-9FD0-B4FB5AAB740A}"/>
              </a:ext>
            </a:extLst>
          </p:cNvPr>
          <p:cNvSpPr>
            <a:spLocks noGrp="1"/>
          </p:cNvSpPr>
          <p:nvPr>
            <p:ph type="title"/>
          </p:nvPr>
        </p:nvSpPr>
        <p:spPr>
          <a:xfrm>
            <a:off x="640079" y="2053641"/>
            <a:ext cx="3669161" cy="2760098"/>
          </a:xfrm>
        </p:spPr>
        <p:txBody>
          <a:bodyPr>
            <a:normAutofit/>
          </a:bodyPr>
          <a:lstStyle/>
          <a:p>
            <a:r>
              <a:rPr lang="en-US">
                <a:solidFill>
                  <a:srgbClr val="FFFFFF"/>
                </a:solidFill>
              </a:rPr>
              <a:t>IMMINENT RISK REFERRAL</a:t>
            </a:r>
          </a:p>
        </p:txBody>
      </p:sp>
      <p:sp>
        <p:nvSpPr>
          <p:cNvPr id="3" name="Content Placeholder 2">
            <a:extLst>
              <a:ext uri="{FF2B5EF4-FFF2-40B4-BE49-F238E27FC236}">
                <a16:creationId xmlns:a16="http://schemas.microsoft.com/office/drawing/2014/main" id="{157DED50-E4A4-4CD1-9C03-99EA24D5AF63}"/>
              </a:ext>
            </a:extLst>
          </p:cNvPr>
          <p:cNvSpPr>
            <a:spLocks noGrp="1"/>
          </p:cNvSpPr>
          <p:nvPr>
            <p:ph idx="1"/>
          </p:nvPr>
        </p:nvSpPr>
        <p:spPr>
          <a:xfrm>
            <a:off x="6090574" y="801866"/>
            <a:ext cx="5306084" cy="5230634"/>
          </a:xfrm>
        </p:spPr>
        <p:txBody>
          <a:bodyPr anchor="ctr">
            <a:normAutofit fontScale="92500" lnSpcReduction="10000"/>
          </a:bodyPr>
          <a:lstStyle/>
          <a:p>
            <a:pPr marL="0" indent="0">
              <a:buNone/>
            </a:pPr>
            <a:r>
              <a:rPr lang="en-US" sz="2400" dirty="0">
                <a:solidFill>
                  <a:srgbClr val="000000"/>
                </a:solidFill>
              </a:rPr>
              <a:t>“Imminent Risk” eligibility: Allows the service to start without prior authorization. This includes immediate risk of psychiatric hospitalization and  risk of immediate child welfare removal if family doesn’t begin participation in services</a:t>
            </a:r>
          </a:p>
          <a:p>
            <a:r>
              <a:rPr lang="en-US" sz="2400" dirty="0">
                <a:latin typeface="Calibri" panose="020F0502020204030204" pitchFamily="34" charset="0"/>
                <a:ea typeface="Calibri" panose="020F0502020204030204" pitchFamily="34" charset="0"/>
              </a:rPr>
              <a:t>Please consult with a CBHS Resource Coordinator about this if you think it is something you may need for a family.</a:t>
            </a:r>
          </a:p>
          <a:p>
            <a:r>
              <a:rPr lang="en-US" sz="2400" dirty="0">
                <a:latin typeface="Calibri" panose="020F0502020204030204" pitchFamily="34" charset="0"/>
                <a:ea typeface="Calibri" panose="020F0502020204030204" pitchFamily="34" charset="0"/>
              </a:rPr>
              <a:t>The referent contacts an HCT provider directly to ask for HCT imminent risk.</a:t>
            </a:r>
          </a:p>
          <a:p>
            <a:r>
              <a:rPr lang="en-US" sz="2400" dirty="0">
                <a:latin typeface="Calibri" panose="020F0502020204030204" pitchFamily="34" charset="0"/>
                <a:ea typeface="Calibri" panose="020F0502020204030204" pitchFamily="34" charset="0"/>
              </a:rPr>
              <a:t>The provider, who must have immediate staff availability, discusses with </a:t>
            </a:r>
            <a:r>
              <a:rPr lang="en-US" sz="2400" dirty="0" err="1">
                <a:latin typeface="Calibri" panose="020F0502020204030204" pitchFamily="34" charset="0"/>
                <a:ea typeface="Calibri" panose="020F0502020204030204" pitchFamily="34" charset="0"/>
              </a:rPr>
              <a:t>Kepro</a:t>
            </a:r>
            <a:r>
              <a:rPr lang="en-US" sz="2400" dirty="0">
                <a:latin typeface="Calibri" panose="020F0502020204030204" pitchFamily="34" charset="0"/>
                <a:ea typeface="Calibri" panose="020F0502020204030204" pitchFamily="34" charset="0"/>
              </a:rPr>
              <a:t> who makes the final decision.</a:t>
            </a:r>
          </a:p>
          <a:p>
            <a:r>
              <a:rPr lang="en-US" sz="2400" dirty="0">
                <a:latin typeface="Calibri" panose="020F0502020204030204" pitchFamily="34" charset="0"/>
                <a:ea typeface="Calibri" panose="020F0502020204030204" pitchFamily="34" charset="0"/>
              </a:rPr>
              <a:t>If eligible, the service should begin immediately. </a:t>
            </a:r>
            <a:endParaRPr lang="en-US" sz="2400" dirty="0">
              <a:solidFill>
                <a:srgbClr val="000000"/>
              </a:solidFill>
            </a:endParaRPr>
          </a:p>
        </p:txBody>
      </p:sp>
      <p:sp>
        <p:nvSpPr>
          <p:cNvPr id="4" name="Footer Placeholder 3">
            <a:extLst>
              <a:ext uri="{FF2B5EF4-FFF2-40B4-BE49-F238E27FC236}">
                <a16:creationId xmlns:a16="http://schemas.microsoft.com/office/drawing/2014/main" id="{85DA8032-31B6-45E9-BBA7-CA7549239FC0}"/>
              </a:ext>
            </a:extLst>
          </p:cNvPr>
          <p:cNvSpPr>
            <a:spLocks noGrp="1"/>
          </p:cNvSpPr>
          <p:nvPr>
            <p:ph type="ftr" sz="quarter" idx="11"/>
          </p:nvPr>
        </p:nvSpPr>
        <p:spPr>
          <a:xfrm>
            <a:off x="5536367" y="6223702"/>
            <a:ext cx="5289562"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rPr>
              <a:t>Maine Department of Health and Human Services</a:t>
            </a:r>
          </a:p>
        </p:txBody>
      </p:sp>
      <p:sp>
        <p:nvSpPr>
          <p:cNvPr id="5" name="Slide Number Placeholder 4">
            <a:extLst>
              <a:ext uri="{FF2B5EF4-FFF2-40B4-BE49-F238E27FC236}">
                <a16:creationId xmlns:a16="http://schemas.microsoft.com/office/drawing/2014/main" id="{F5CB3BFD-59F3-45D7-A26A-75D44E8DF42C}"/>
              </a:ext>
            </a:extLst>
          </p:cNvPr>
          <p:cNvSpPr>
            <a:spLocks noGrp="1"/>
          </p:cNvSpPr>
          <p:nvPr>
            <p:ph type="sldNum" sz="quarter" idx="12"/>
          </p:nvPr>
        </p:nvSpPr>
        <p:spPr>
          <a:xfrm>
            <a:off x="10825930" y="6223702"/>
            <a:ext cx="570728" cy="314067"/>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FD82BC9-63B1-475F-82C3-3D3DE5316FF5}" type="slidenum">
              <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000" b="0" i="0" u="none" strike="noStrike" kern="1200" cap="none" spc="0" normalizeH="0" baseline="0" noProof="0">
              <a:ln>
                <a:noFill/>
              </a:ln>
              <a:solidFill>
                <a:srgbClr val="89898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187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143000"/>
            <a:ext cx="8839200" cy="2209800"/>
          </a:xfrm>
        </p:spPr>
        <p:txBody>
          <a:bodyPr>
            <a:noAutofit/>
          </a:bodyPr>
          <a:lstStyle/>
          <a:p>
            <a:pPr marL="0" indent="0" algn="ctr">
              <a:buNone/>
              <a:defRPr/>
            </a:pPr>
            <a:endParaRPr lang="en-US" altLang="en-US" sz="2400" dirty="0">
              <a:latin typeface="Times New Roman" pitchFamily="18" charset="0"/>
            </a:endParaRPr>
          </a:p>
          <a:p>
            <a:pPr marL="274320" indent="-274320">
              <a:spcBef>
                <a:spcPts val="600"/>
              </a:spcBef>
              <a:buClr>
                <a:srgbClr val="F3A447"/>
              </a:buClr>
              <a:buSzPct val="85000"/>
              <a:buFont typeface="Wingdings 2"/>
              <a:buChar char=""/>
            </a:pPr>
            <a:r>
              <a:rPr lang="en-US" sz="2400" dirty="0">
                <a:solidFill>
                  <a:prstClr val="black"/>
                </a:solidFill>
                <a:latin typeface="Constantia"/>
              </a:rPr>
              <a:t>Develop awareness of Children’s Levels of Care</a:t>
            </a:r>
          </a:p>
          <a:p>
            <a:pPr marL="274320" indent="-274320">
              <a:spcBef>
                <a:spcPts val="600"/>
              </a:spcBef>
              <a:buClr>
                <a:srgbClr val="F3A447"/>
              </a:buClr>
              <a:buSzPct val="85000"/>
              <a:buFont typeface="Wingdings 2"/>
              <a:buChar char=""/>
            </a:pPr>
            <a:r>
              <a:rPr lang="en-US" sz="2400" dirty="0">
                <a:solidFill>
                  <a:prstClr val="black"/>
                </a:solidFill>
                <a:latin typeface="Constantia"/>
              </a:rPr>
              <a:t>Increase understanding of Home and Community Treatment Services (HCT)</a:t>
            </a:r>
          </a:p>
          <a:p>
            <a:pPr marL="274320" indent="-274320">
              <a:spcBef>
                <a:spcPts val="600"/>
              </a:spcBef>
              <a:buClr>
                <a:srgbClr val="F3A447"/>
              </a:buClr>
              <a:buSzPct val="85000"/>
              <a:buFont typeface="Wingdings 2"/>
              <a:buChar char=""/>
            </a:pPr>
            <a:r>
              <a:rPr lang="en-US" sz="2400" dirty="0">
                <a:solidFill>
                  <a:prstClr val="black"/>
                </a:solidFill>
                <a:latin typeface="Constantia"/>
              </a:rPr>
              <a:t>Increase Understanding of Rehabilitative and Community Services (RCS)</a:t>
            </a:r>
          </a:p>
          <a:p>
            <a:pPr marL="274320" indent="-274320">
              <a:spcBef>
                <a:spcPts val="600"/>
              </a:spcBef>
              <a:buClr>
                <a:srgbClr val="F3A447"/>
              </a:buClr>
              <a:buSzPct val="85000"/>
              <a:buFont typeface="Wingdings 2"/>
              <a:buChar char=""/>
            </a:pPr>
            <a:r>
              <a:rPr lang="en-US" sz="2400" dirty="0">
                <a:solidFill>
                  <a:prstClr val="black"/>
                </a:solidFill>
                <a:latin typeface="Constantia"/>
              </a:rPr>
              <a:t>Enhance knowledge of how to access the most appropriate treatment services</a:t>
            </a:r>
          </a:p>
          <a:p>
            <a:pPr marL="274320" indent="-274320">
              <a:spcBef>
                <a:spcPts val="600"/>
              </a:spcBef>
              <a:buClr>
                <a:srgbClr val="F3A447"/>
              </a:buClr>
              <a:buSzPct val="85000"/>
              <a:buFont typeface="Wingdings 2"/>
              <a:buChar char=""/>
            </a:pPr>
            <a:endParaRPr lang="en-US" sz="2400" dirty="0">
              <a:solidFill>
                <a:prstClr val="black"/>
              </a:solidFill>
              <a:latin typeface="Constantia"/>
            </a:endParaRPr>
          </a:p>
        </p:txBody>
      </p:sp>
      <p:sp>
        <p:nvSpPr>
          <p:cNvPr id="5" name="Footer Placeholder 4"/>
          <p:cNvSpPr>
            <a:spLocks noGrp="1"/>
          </p:cNvSpPr>
          <p:nvPr>
            <p:ph type="ftr" sz="quarter" idx="11"/>
          </p:nvPr>
        </p:nvSpPr>
        <p:spPr>
          <a:xfrm>
            <a:off x="4191000" y="6356351"/>
            <a:ext cx="3657600" cy="365125"/>
          </a:xfrm>
        </p:spPr>
        <p:txBody>
          <a:bodyPr/>
          <a:lstStyle/>
          <a:p>
            <a:r>
              <a:rPr lang="en-US" dirty="0">
                <a:solidFill>
                  <a:prstClr val="black">
                    <a:tint val="75000"/>
                  </a:prstClr>
                </a:solidFill>
              </a:rPr>
              <a:t>Maine Department of Health and Human Services</a:t>
            </a:r>
          </a:p>
        </p:txBody>
      </p:sp>
      <p:sp>
        <p:nvSpPr>
          <p:cNvPr id="2" name="Slide Number Placeholder 1"/>
          <p:cNvSpPr>
            <a:spLocks noGrp="1"/>
          </p:cNvSpPr>
          <p:nvPr>
            <p:ph type="sldNum" sz="quarter" idx="12"/>
          </p:nvPr>
        </p:nvSpPr>
        <p:spPr/>
        <p:txBody>
          <a:bodyPr/>
          <a:lstStyle/>
          <a:p>
            <a:fld id="{157CBA50-CD0C-49BF-99AE-B3E4F4920365}" type="slidenum">
              <a:rPr lang="en-US" smtClean="0">
                <a:solidFill>
                  <a:prstClr val="black">
                    <a:tint val="75000"/>
                  </a:prstClr>
                </a:solidFill>
              </a:rPr>
              <a:pPr/>
              <a:t>2</a:t>
            </a:fld>
            <a:endParaRPr lang="en-US" dirty="0">
              <a:solidFill>
                <a:prstClr val="black">
                  <a:tint val="75000"/>
                </a:prstClr>
              </a:solidFill>
            </a:endParaRPr>
          </a:p>
        </p:txBody>
      </p:sp>
      <p:sp>
        <p:nvSpPr>
          <p:cNvPr id="4" name="Text Box 5"/>
          <p:cNvSpPr txBox="1">
            <a:spLocks noChangeArrowheads="1"/>
          </p:cNvSpPr>
          <p:nvPr/>
        </p:nvSpPr>
        <p:spPr bwMode="auto">
          <a:xfrm>
            <a:off x="1524000" y="499418"/>
            <a:ext cx="9153378" cy="461665"/>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dirty="0">
                <a:solidFill>
                  <a:schemeClr val="bg1"/>
                </a:solidFill>
                <a:latin typeface="Times New Roman" panose="02020603050405020304" pitchFamily="18" charset="0"/>
                <a:cs typeface="Times New Roman" panose="02020603050405020304" pitchFamily="18" charset="0"/>
              </a:rPr>
              <a:t>Goals</a:t>
            </a:r>
          </a:p>
        </p:txBody>
      </p:sp>
      <p:pic>
        <p:nvPicPr>
          <p:cNvPr id="6" name="Picture 2" descr="C:\Documents and Settings\Jamie.Farren\Local Settings\Temporary Internet Files\Content.IE5\4QC13SU2\MC900297177[1].wmf">
            <a:extLst>
              <a:ext uri="{FF2B5EF4-FFF2-40B4-BE49-F238E27FC236}">
                <a16:creationId xmlns:a16="http://schemas.microsoft.com/office/drawing/2014/main" id="{A496EE01-E0CF-4E7D-93C9-88CD277A4A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38570">
            <a:off x="7848600" y="4724400"/>
            <a:ext cx="1600200" cy="138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354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B82887-84A7-4779-A21C-08E49777535F}"/>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QUESTIONS FOR HCT PROVIDERS</a:t>
            </a:r>
          </a:p>
        </p:txBody>
      </p:sp>
      <p:sp>
        <p:nvSpPr>
          <p:cNvPr id="3" name="Content Placeholder 2">
            <a:extLst>
              <a:ext uri="{FF2B5EF4-FFF2-40B4-BE49-F238E27FC236}">
                <a16:creationId xmlns:a16="http://schemas.microsoft.com/office/drawing/2014/main" id="{838E5094-5398-47FE-A548-85F6009E56D5}"/>
              </a:ext>
            </a:extLst>
          </p:cNvPr>
          <p:cNvSpPr>
            <a:spLocks noGrp="1"/>
          </p:cNvSpPr>
          <p:nvPr>
            <p:ph idx="1"/>
          </p:nvPr>
        </p:nvSpPr>
        <p:spPr>
          <a:xfrm>
            <a:off x="6521450" y="621792"/>
            <a:ext cx="4832349" cy="5413248"/>
          </a:xfrm>
        </p:spPr>
        <p:txBody>
          <a:bodyPr anchor="ctr">
            <a:normAutofit/>
          </a:bodyPr>
          <a:lstStyle/>
          <a:p>
            <a:pPr lvl="1"/>
            <a:r>
              <a:rPr lang="en-US" sz="2400" dirty="0"/>
              <a:t>It’s important to ask questions of the provider when making referrals: </a:t>
            </a:r>
          </a:p>
          <a:p>
            <a:pPr lvl="2"/>
            <a:r>
              <a:rPr lang="en-US" sz="2400" dirty="0"/>
              <a:t>What treatment modalities do clinicians use? Why are they choosing that modality? </a:t>
            </a:r>
          </a:p>
          <a:p>
            <a:pPr lvl="2"/>
            <a:r>
              <a:rPr lang="en-US" sz="2400" dirty="0"/>
              <a:t>How does their agency integrate family work? </a:t>
            </a:r>
          </a:p>
          <a:p>
            <a:pPr lvl="2"/>
            <a:r>
              <a:rPr lang="en-US" sz="2400" dirty="0"/>
              <a:t>Does the agency have BHPs available for the service? (Due to staff shortages this can be a problem…especially in certain geographic areas)</a:t>
            </a:r>
          </a:p>
          <a:p>
            <a:endParaRPr lang="en-US" sz="2400" dirty="0"/>
          </a:p>
        </p:txBody>
      </p:sp>
      <p:sp>
        <p:nvSpPr>
          <p:cNvPr id="4" name="Footer Placeholder 3">
            <a:extLst>
              <a:ext uri="{FF2B5EF4-FFF2-40B4-BE49-F238E27FC236}">
                <a16:creationId xmlns:a16="http://schemas.microsoft.com/office/drawing/2014/main" id="{90A48B90-8FC7-4BDA-8372-2BE9804B1B6A}"/>
              </a:ext>
            </a:extLst>
          </p:cNvPr>
          <p:cNvSpPr>
            <a:spLocks noGrp="1"/>
          </p:cNvSpPr>
          <p:nvPr>
            <p:ph type="ftr" sz="quarter" idx="11"/>
          </p:nvPr>
        </p:nvSpPr>
        <p:spPr>
          <a:xfrm>
            <a:off x="6521450" y="6356350"/>
            <a:ext cx="3594100" cy="365125"/>
          </a:xfrm>
        </p:spPr>
        <p:txBody>
          <a:bodyPr>
            <a:normAutofit/>
          </a:bodyPr>
          <a:lstStyle/>
          <a:p>
            <a:pPr algn="l">
              <a:spcAft>
                <a:spcPts val="600"/>
              </a:spcAft>
            </a:pPr>
            <a:r>
              <a:rPr lang="en-US"/>
              <a:t>Maine Department of Health and Human Services</a:t>
            </a:r>
          </a:p>
        </p:txBody>
      </p:sp>
      <p:sp>
        <p:nvSpPr>
          <p:cNvPr id="5" name="Slide Number Placeholder 4">
            <a:extLst>
              <a:ext uri="{FF2B5EF4-FFF2-40B4-BE49-F238E27FC236}">
                <a16:creationId xmlns:a16="http://schemas.microsoft.com/office/drawing/2014/main" id="{A096F404-CADD-490F-9581-CAA498844019}"/>
              </a:ext>
            </a:extLst>
          </p:cNvPr>
          <p:cNvSpPr>
            <a:spLocks noGrp="1"/>
          </p:cNvSpPr>
          <p:nvPr>
            <p:ph type="sldNum" sz="quarter" idx="12"/>
          </p:nvPr>
        </p:nvSpPr>
        <p:spPr>
          <a:xfrm>
            <a:off x="10579100" y="6356350"/>
            <a:ext cx="774700" cy="365125"/>
          </a:xfrm>
        </p:spPr>
        <p:txBody>
          <a:bodyPr>
            <a:normAutofit/>
          </a:bodyPr>
          <a:lstStyle/>
          <a:p>
            <a:pPr>
              <a:spcAft>
                <a:spcPts val="600"/>
              </a:spcAft>
            </a:pPr>
            <a:fld id="{5FD82BC9-63B1-475F-82C3-3D3DE5316FF5}" type="slidenum">
              <a:rPr lang="en-US" smtClean="0"/>
              <a:pPr>
                <a:spcAft>
                  <a:spcPts val="600"/>
                </a:spcAft>
              </a:pPr>
              <a:t>20</a:t>
            </a:fld>
            <a:endParaRPr lang="en-US"/>
          </a:p>
        </p:txBody>
      </p:sp>
    </p:spTree>
    <p:extLst>
      <p:ext uri="{BB962C8B-B14F-4D97-AF65-F5344CB8AC3E}">
        <p14:creationId xmlns:p14="http://schemas.microsoft.com/office/powerpoint/2010/main" val="2143412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58506" y="800392"/>
            <a:ext cx="10264697" cy="1212102"/>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sng" strike="noStrike" kern="1200" cap="none" spc="0" normalizeH="0" baseline="0" noProof="0" dirty="0">
                <a:ln>
                  <a:noFill/>
                </a:ln>
                <a:solidFill>
                  <a:srgbClr val="FFFFFF"/>
                </a:solidFill>
                <a:effectLst/>
                <a:uLnTx/>
                <a:uFillTx/>
                <a:latin typeface="Calibri Light" panose="020F0302020204030204"/>
                <a:ea typeface="+mn-ea"/>
                <a:cs typeface="+mn-cs"/>
              </a:rPr>
              <a:t>REHABILITATIVE AND COMMUNITY SERVICES (RCS)</a:t>
            </a:r>
          </a:p>
        </p:txBody>
      </p:sp>
      <p:sp>
        <p:nvSpPr>
          <p:cNvPr id="3" name="Content Placeholder 2"/>
          <p:cNvSpPr>
            <a:spLocks noGrp="1"/>
          </p:cNvSpPr>
          <p:nvPr>
            <p:ph idx="1"/>
          </p:nvPr>
        </p:nvSpPr>
        <p:spPr>
          <a:xfrm>
            <a:off x="1354272" y="2354089"/>
            <a:ext cx="9722347" cy="4503911"/>
          </a:xfrm>
        </p:spPr>
        <p:txBody>
          <a:bodyPr vert="horz" lIns="91440" tIns="45720" rIns="91440" bIns="45720" rtlCol="0" anchor="ctr">
            <a:normAutofit/>
          </a:bodyPr>
          <a:lstStyle/>
          <a:p>
            <a:pPr marL="137160" indent="-228600" defTabSz="914400"/>
            <a:r>
              <a:rPr lang="en-US" sz="2400" b="1" u="sng" dirty="0"/>
              <a:t>What it is: </a:t>
            </a:r>
            <a:r>
              <a:rPr lang="en-US" sz="2400" dirty="0"/>
              <a:t>A skill building and behavior management program for youth and caregiver with developmental disabilities and challenges adversely impacting their daily functioning</a:t>
            </a:r>
          </a:p>
          <a:p>
            <a:pPr marL="137160" lvl="1" indent="-228600" defTabSz="914400">
              <a:spcBef>
                <a:spcPts val="600"/>
              </a:spcBef>
              <a:buClr>
                <a:schemeClr val="accent2"/>
              </a:buClr>
            </a:pPr>
            <a:r>
              <a:rPr lang="en-US" sz="2400" b="1" u="sng" dirty="0"/>
              <a:t>Who is Eligible: </a:t>
            </a:r>
            <a:r>
              <a:rPr lang="en-US" sz="2400" dirty="0"/>
              <a:t>Youth</a:t>
            </a:r>
            <a:r>
              <a:rPr lang="en-US" sz="2400" b="1" u="sng" dirty="0"/>
              <a:t> </a:t>
            </a:r>
            <a:r>
              <a:rPr lang="en-US" sz="2400" dirty="0"/>
              <a:t>with a qualifying diagnosis and challenging behavior who have an identified functional impairment on a standardized assessment tool like the Vineland or ABAS  </a:t>
            </a:r>
          </a:p>
          <a:p>
            <a:pPr marL="137160" lvl="1" indent="-228600" defTabSz="914400">
              <a:spcBef>
                <a:spcPts val="600"/>
              </a:spcBef>
              <a:buClr>
                <a:schemeClr val="accent2"/>
              </a:buClr>
            </a:pPr>
            <a:r>
              <a:rPr lang="en-US" sz="2400" b="1" u="sng" dirty="0"/>
              <a:t>How To Access It: </a:t>
            </a:r>
            <a:r>
              <a:rPr lang="en-US" sz="2400" dirty="0"/>
              <a:t>You or the Case Manager can </a:t>
            </a:r>
            <a:r>
              <a:rPr lang="en-US" dirty="0"/>
              <a:t>make a referral</a:t>
            </a:r>
            <a:r>
              <a:rPr lang="en-US" sz="2400" dirty="0"/>
              <a:t> through </a:t>
            </a:r>
            <a:r>
              <a:rPr lang="en-US" sz="2400" dirty="0" err="1"/>
              <a:t>Kepro</a:t>
            </a:r>
            <a:r>
              <a:rPr lang="en-US" sz="2400" dirty="0"/>
              <a:t> -more information at </a:t>
            </a:r>
            <a:r>
              <a:rPr lang="en-US" sz="2400" u="sng" dirty="0">
                <a:hlinkClick r:id="rId3"/>
              </a:rPr>
              <a:t>www.qualitycareforme.com</a:t>
            </a:r>
            <a:r>
              <a:rPr lang="en-US" sz="2400" dirty="0"/>
              <a:t> </a:t>
            </a:r>
          </a:p>
          <a:p>
            <a:pPr marL="0" indent="0" defTabSz="914400">
              <a:buNone/>
            </a:pPr>
            <a:endParaRPr lang="en-US" sz="2400" dirty="0"/>
          </a:p>
        </p:txBody>
      </p:sp>
      <p:sp>
        <p:nvSpPr>
          <p:cNvPr id="5" name="Footer Placeholder 4"/>
          <p:cNvSpPr>
            <a:spLocks noGrp="1"/>
          </p:cNvSpPr>
          <p:nvPr>
            <p:ph type="ftr" sz="quarter" idx="11"/>
          </p:nvPr>
        </p:nvSpPr>
        <p:spPr>
          <a:xfrm>
            <a:off x="795528" y="6382512"/>
            <a:ext cx="6757416" cy="32004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Maine Department of Health and Human Services</a:t>
            </a:r>
          </a:p>
        </p:txBody>
      </p:sp>
      <p:sp>
        <p:nvSpPr>
          <p:cNvPr id="2" name="Slide Number Placeholder 1"/>
          <p:cNvSpPr>
            <a:spLocks noGrp="1"/>
          </p:cNvSpPr>
          <p:nvPr>
            <p:ph type="sldNum" sz="quarter" idx="12"/>
          </p:nvPr>
        </p:nvSpPr>
        <p:spPr>
          <a:xfrm>
            <a:off x="10707624" y="6382512"/>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57CBA50-CD0C-49BF-99AE-B3E4F4920365}" type="slidenum">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21</a:t>
            </a:fld>
            <a:endPar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145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B93E-ABBC-4312-989A-7D558FA6B02F}"/>
              </a:ext>
            </a:extLst>
          </p:cNvPr>
          <p:cNvSpPr>
            <a:spLocks noGrp="1"/>
          </p:cNvSpPr>
          <p:nvPr>
            <p:ph type="title"/>
          </p:nvPr>
        </p:nvSpPr>
        <p:spPr>
          <a:xfrm>
            <a:off x="1043631" y="873940"/>
            <a:ext cx="4928291" cy="1035781"/>
          </a:xfrm>
        </p:spPr>
        <p:txBody>
          <a:bodyPr anchor="ctr">
            <a:normAutofit fontScale="90000"/>
          </a:bodyPr>
          <a:lstStyle/>
          <a:p>
            <a:pPr algn="ctr"/>
            <a:r>
              <a:rPr lang="en-US" dirty="0"/>
              <a:t>WHAT TO EXPECT FROM RCS SERVICES</a:t>
            </a:r>
          </a:p>
        </p:txBody>
      </p:sp>
      <p:pic>
        <p:nvPicPr>
          <p:cNvPr id="8" name="Picture 7">
            <a:extLst>
              <a:ext uri="{FF2B5EF4-FFF2-40B4-BE49-F238E27FC236}">
                <a16:creationId xmlns:a16="http://schemas.microsoft.com/office/drawing/2014/main" id="{44AD2162-E35B-4961-B986-9F363003055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973" r="10409" b="3"/>
          <a:stretch/>
        </p:blipFill>
        <p:spPr>
          <a:xfrm>
            <a:off x="7739014" y="613148"/>
            <a:ext cx="3614786" cy="4428752"/>
          </a:xfrm>
          <a:prstGeom prst="rect">
            <a:avLst/>
          </a:prstGeom>
        </p:spPr>
      </p:pic>
      <p:sp>
        <p:nvSpPr>
          <p:cNvPr id="4" name="Footer Placeholder 3">
            <a:extLst>
              <a:ext uri="{FF2B5EF4-FFF2-40B4-BE49-F238E27FC236}">
                <a16:creationId xmlns:a16="http://schemas.microsoft.com/office/drawing/2014/main" id="{2EFA7346-3433-4C7B-B44F-2BE24430A064}"/>
              </a:ext>
            </a:extLst>
          </p:cNvPr>
          <p:cNvSpPr>
            <a:spLocks noGrp="1"/>
          </p:cNvSpPr>
          <p:nvPr>
            <p:ph type="ftr" sz="quarter" idx="11"/>
          </p:nvPr>
        </p:nvSpPr>
        <p:spPr>
          <a:xfrm>
            <a:off x="4038600" y="649224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Maine Department of Health and Human Services</a:t>
            </a:r>
          </a:p>
        </p:txBody>
      </p:sp>
      <p:sp>
        <p:nvSpPr>
          <p:cNvPr id="5" name="Slide Number Placeholder 4">
            <a:extLst>
              <a:ext uri="{FF2B5EF4-FFF2-40B4-BE49-F238E27FC236}">
                <a16:creationId xmlns:a16="http://schemas.microsoft.com/office/drawing/2014/main" id="{E2770AD7-FD87-437D-B3CB-487B87E9674C}"/>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FD82BC9-63B1-475F-82C3-3D3DE5316FF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2169D9C-408E-41DD-9BC8-11729AE60AE3}"/>
              </a:ext>
            </a:extLst>
          </p:cNvPr>
          <p:cNvSpPr txBox="1"/>
          <p:nvPr/>
        </p:nvSpPr>
        <p:spPr>
          <a:xfrm>
            <a:off x="9033934" y="6006535"/>
            <a:ext cx="231986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rudai23.blogspot.com/2017/11/thing-12-collaborative-tools.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nc/3.0/">
                  <a:extLst>
                    <a:ext uri="{A12FA001-AC4F-418D-AE19-62706E023703}">
                      <ahyp:hlinkClr xmlns:ahyp="http://schemas.microsoft.com/office/drawing/2018/hyperlinkcolor" val="tx"/>
                    </a:ext>
                  </a:extLst>
                </a:hlinkClick>
              </a:rPr>
              <a:t>CC BY-NC</a:t>
            </a:r>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853D5CA-1229-4F37-88E4-148037850FB3}"/>
              </a:ext>
            </a:extLst>
          </p:cNvPr>
          <p:cNvSpPr txBox="1"/>
          <p:nvPr/>
        </p:nvSpPr>
        <p:spPr>
          <a:xfrm>
            <a:off x="365764" y="2494440"/>
            <a:ext cx="734794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SERVICE CAN INCLUDE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Problem Solving 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Learning and practicing social skills &amp; self regulation-skills necessary to safely and functionally interact with others in the home and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Learning environmental awareness, social norms, &amp; supporting social integration while practicing skills across environments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Supporting and teaching Activities of Daily Living (ADLs) that are impacted by diagnosis – teeth brushing, eating/cooking skills, toileting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Assistance with organizational skills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Individual or group work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082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B93E-ABBC-4312-989A-7D558FA6B02F}"/>
              </a:ext>
            </a:extLst>
          </p:cNvPr>
          <p:cNvSpPr>
            <a:spLocks noGrp="1"/>
          </p:cNvSpPr>
          <p:nvPr>
            <p:ph type="title"/>
          </p:nvPr>
        </p:nvSpPr>
        <p:spPr>
          <a:xfrm>
            <a:off x="1043631" y="873940"/>
            <a:ext cx="4928291" cy="1035781"/>
          </a:xfrm>
        </p:spPr>
        <p:txBody>
          <a:bodyPr anchor="ctr">
            <a:normAutofit fontScale="90000"/>
          </a:bodyPr>
          <a:lstStyle/>
          <a:p>
            <a:pPr algn="ctr"/>
            <a:r>
              <a:rPr lang="en-US" dirty="0"/>
              <a:t>WHAT TO EXPECT FROM RCS SERVICES</a:t>
            </a:r>
          </a:p>
        </p:txBody>
      </p:sp>
      <p:sp>
        <p:nvSpPr>
          <p:cNvPr id="3" name="Content Placeholder 2">
            <a:extLst>
              <a:ext uri="{FF2B5EF4-FFF2-40B4-BE49-F238E27FC236}">
                <a16:creationId xmlns:a16="http://schemas.microsoft.com/office/drawing/2014/main" id="{B37994A9-59C3-4D12-ACEF-0A6F3134F814}"/>
              </a:ext>
            </a:extLst>
          </p:cNvPr>
          <p:cNvSpPr>
            <a:spLocks noGrp="1"/>
          </p:cNvSpPr>
          <p:nvPr>
            <p:ph idx="1"/>
          </p:nvPr>
        </p:nvSpPr>
        <p:spPr>
          <a:xfrm>
            <a:off x="267837" y="2305531"/>
            <a:ext cx="6907663" cy="3896313"/>
          </a:xfrm>
        </p:spPr>
        <p:txBody>
          <a:bodyPr anchor="ctr">
            <a:normAutofit lnSpcReduction="10000"/>
          </a:bodyPr>
          <a:lstStyle/>
          <a:p>
            <a:pPr marL="0" lvl="0" indent="0">
              <a:buNone/>
            </a:pPr>
            <a:r>
              <a:rPr lang="en-US" sz="1800" b="1" u="sng" dirty="0"/>
              <a:t>Examples of RCS Treatment work</a:t>
            </a:r>
            <a:r>
              <a:rPr lang="en-US" sz="1800" dirty="0"/>
              <a:t>:</a:t>
            </a:r>
          </a:p>
          <a:p>
            <a:r>
              <a:rPr lang="en-US" sz="1800" dirty="0"/>
              <a:t>Social stories to promote independence with ADLs and environmental safety</a:t>
            </a:r>
          </a:p>
          <a:p>
            <a:r>
              <a:rPr lang="en-US" sz="1800" dirty="0"/>
              <a:t>Picture and/or text  schedules to help with structure, consistency, and behavioral management particularly during periods of transition</a:t>
            </a:r>
          </a:p>
          <a:p>
            <a:r>
              <a:rPr lang="en-US" sz="1800" dirty="0"/>
              <a:t>Breaking down of tasks into manageable steps that may require various levels of prompting to be able to complete </a:t>
            </a:r>
          </a:p>
          <a:p>
            <a:r>
              <a:rPr lang="en-US" sz="1800" dirty="0"/>
              <a:t>Practicing social skills using normative conversation, turn-taking prompts, and identifying facial expression/body language cues</a:t>
            </a:r>
          </a:p>
          <a:p>
            <a:r>
              <a:rPr lang="en-US" sz="1800" dirty="0"/>
              <a:t>Learning about and practicing self-regulation skills</a:t>
            </a:r>
          </a:p>
          <a:p>
            <a:r>
              <a:rPr lang="en-US" sz="1800" dirty="0"/>
              <a:t>Developing and implementing a Positive Behavioral Support Plan</a:t>
            </a:r>
          </a:p>
          <a:p>
            <a:r>
              <a:rPr lang="en-US" sz="1800" dirty="0"/>
              <a:t>Family/natural support system participation in treatment  </a:t>
            </a:r>
          </a:p>
          <a:p>
            <a:pPr marL="0" indent="0">
              <a:buNone/>
            </a:pPr>
            <a:endParaRPr lang="en-US" sz="1800" dirty="0"/>
          </a:p>
        </p:txBody>
      </p:sp>
      <p:pic>
        <p:nvPicPr>
          <p:cNvPr id="8" name="Picture 7">
            <a:extLst>
              <a:ext uri="{FF2B5EF4-FFF2-40B4-BE49-F238E27FC236}">
                <a16:creationId xmlns:a16="http://schemas.microsoft.com/office/drawing/2014/main" id="{44AD2162-E35B-4961-B986-9F363003055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973" r="10409" b="3"/>
          <a:stretch/>
        </p:blipFill>
        <p:spPr>
          <a:xfrm>
            <a:off x="7739014" y="613148"/>
            <a:ext cx="3614786" cy="4428752"/>
          </a:xfrm>
          <a:prstGeom prst="rect">
            <a:avLst/>
          </a:prstGeom>
        </p:spPr>
      </p:pic>
      <p:sp>
        <p:nvSpPr>
          <p:cNvPr id="4" name="Footer Placeholder 3">
            <a:extLst>
              <a:ext uri="{FF2B5EF4-FFF2-40B4-BE49-F238E27FC236}">
                <a16:creationId xmlns:a16="http://schemas.microsoft.com/office/drawing/2014/main" id="{2EFA7346-3433-4C7B-B44F-2BE24430A064}"/>
              </a:ext>
            </a:extLst>
          </p:cNvPr>
          <p:cNvSpPr>
            <a:spLocks noGrp="1"/>
          </p:cNvSpPr>
          <p:nvPr>
            <p:ph type="ftr" sz="quarter" idx="11"/>
          </p:nvPr>
        </p:nvSpPr>
        <p:spPr>
          <a:xfrm>
            <a:off x="4038600" y="649224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Maine Department of Health and Human Services</a:t>
            </a:r>
          </a:p>
        </p:txBody>
      </p:sp>
      <p:sp>
        <p:nvSpPr>
          <p:cNvPr id="5" name="Slide Number Placeholder 4">
            <a:extLst>
              <a:ext uri="{FF2B5EF4-FFF2-40B4-BE49-F238E27FC236}">
                <a16:creationId xmlns:a16="http://schemas.microsoft.com/office/drawing/2014/main" id="{E2770AD7-FD87-437D-B3CB-487B87E9674C}"/>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FD82BC9-63B1-475F-82C3-3D3DE5316FF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2169D9C-408E-41DD-9BC8-11729AE60AE3}"/>
              </a:ext>
            </a:extLst>
          </p:cNvPr>
          <p:cNvSpPr txBox="1"/>
          <p:nvPr/>
        </p:nvSpPr>
        <p:spPr>
          <a:xfrm>
            <a:off x="9033934" y="6006535"/>
            <a:ext cx="231986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rudai23.blogspot.com/2017/11/thing-12-collaborative-tools.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nc/3.0/">
                  <a:extLst>
                    <a:ext uri="{A12FA001-AC4F-418D-AE19-62706E023703}">
                      <ahyp:hlinkClr xmlns:ahyp="http://schemas.microsoft.com/office/drawing/2018/hyperlinkcolor" val="tx"/>
                    </a:ext>
                  </a:extLst>
                </a:hlinkClick>
              </a:rPr>
              <a:t>CC BY-NC</a:t>
            </a:r>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124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958506" y="800392"/>
            <a:ext cx="10264697" cy="1212102"/>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000" b="0" i="0" u="sng" strike="noStrike" kern="1200" cap="none" spc="0" normalizeH="0" baseline="0" noProof="0" dirty="0">
                <a:ln>
                  <a:noFill/>
                </a:ln>
                <a:solidFill>
                  <a:srgbClr val="FFFFFF"/>
                </a:solidFill>
                <a:effectLst/>
                <a:uLnTx/>
                <a:uFillTx/>
                <a:latin typeface="Calibri Light" panose="020F0302020204030204"/>
                <a:ea typeface="+mn-ea"/>
                <a:cs typeface="+mn-cs"/>
              </a:rPr>
              <a:t>SPECIALIZED REHABILITATIVE AND COMMUNITY SERVICES </a:t>
            </a:r>
          </a:p>
        </p:txBody>
      </p:sp>
      <p:sp>
        <p:nvSpPr>
          <p:cNvPr id="3" name="Content Placeholder 2"/>
          <p:cNvSpPr>
            <a:spLocks noGrp="1"/>
          </p:cNvSpPr>
          <p:nvPr>
            <p:ph idx="1"/>
          </p:nvPr>
        </p:nvSpPr>
        <p:spPr>
          <a:xfrm>
            <a:off x="1367624" y="2012494"/>
            <a:ext cx="9708995" cy="4845506"/>
          </a:xfrm>
        </p:spPr>
        <p:txBody>
          <a:bodyPr vert="horz" lIns="91440" tIns="45720" rIns="91440" bIns="45720" rtlCol="0" anchor="ctr">
            <a:normAutofit/>
          </a:bodyPr>
          <a:lstStyle/>
          <a:p>
            <a:pPr marL="137160" indent="-228600" defTabSz="914400"/>
            <a:r>
              <a:rPr lang="en-US" sz="2400" b="1" u="sng" dirty="0"/>
              <a:t>What it is:</a:t>
            </a:r>
            <a:r>
              <a:rPr lang="en-US" sz="2400" dirty="0"/>
              <a:t> A skill building and behavior management program to treat significant impairments in communication, life skills, and self-regulation skills using evidence-based interventions designed to improve socially significant behaviors and developmentally appropriate skills to a measurable degree.  Current research states that this evidence-based intervention is most effective for treating Autism and Intellectual Disabilities. </a:t>
            </a:r>
          </a:p>
          <a:p>
            <a:pPr marL="137160"/>
            <a:r>
              <a:rPr lang="en-US" sz="2400" b="1" u="sng" dirty="0"/>
              <a:t>Who is Eligible:  </a:t>
            </a:r>
            <a:r>
              <a:rPr lang="en-US" sz="2400" dirty="0"/>
              <a:t>Youth</a:t>
            </a:r>
            <a:r>
              <a:rPr lang="en-US" sz="2400" b="1" u="sng" dirty="0"/>
              <a:t> </a:t>
            </a:r>
            <a:r>
              <a:rPr lang="en-US" sz="2400" dirty="0"/>
              <a:t>with a clinically relevant diagnosis and challenging behavior who have an identified functional impairment on a standardized assessment tool like the Vineland or ABAS  </a:t>
            </a:r>
          </a:p>
          <a:p>
            <a:pPr marL="137160" indent="-228600" defTabSz="914400"/>
            <a:r>
              <a:rPr lang="en-US" sz="2400" b="1" u="sng" dirty="0"/>
              <a:t>How To Access It: </a:t>
            </a:r>
            <a:r>
              <a:rPr lang="en-US" sz="2400" dirty="0"/>
              <a:t> Referrals are submitted to Kepro  - information at </a:t>
            </a:r>
            <a:r>
              <a:rPr lang="en-US" sz="2400" u="sng" dirty="0">
                <a:hlinkClick r:id="rId3"/>
              </a:rPr>
              <a:t>www.qualitycareforme.com</a:t>
            </a:r>
            <a:r>
              <a:rPr lang="en-US" sz="2400" dirty="0"/>
              <a:t> </a:t>
            </a:r>
          </a:p>
        </p:txBody>
      </p:sp>
      <p:sp>
        <p:nvSpPr>
          <p:cNvPr id="5" name="Footer Placeholder 4"/>
          <p:cNvSpPr>
            <a:spLocks noGrp="1"/>
          </p:cNvSpPr>
          <p:nvPr>
            <p:ph type="ftr" sz="quarter" idx="11"/>
          </p:nvPr>
        </p:nvSpPr>
        <p:spPr>
          <a:xfrm>
            <a:off x="795528" y="6382512"/>
            <a:ext cx="6757416" cy="320040"/>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Maine </a:t>
            </a:r>
            <a:r>
              <a:rPr kumimoji="0" lang="en-US" sz="1000" b="0" i="0" u="none" strike="noStrike" kern="1200" cap="none" spc="0" normalizeH="0" baseline="0" noProof="0" dirty="0" err="1">
                <a:ln>
                  <a:noFill/>
                </a:ln>
                <a:solidFill>
                  <a:prstClr val="black">
                    <a:tint val="75000"/>
                  </a:prstClr>
                </a:solidFill>
                <a:effectLst/>
                <a:uLnTx/>
                <a:uFillTx/>
                <a:latin typeface="Calibri" panose="020F0502020204030204"/>
                <a:ea typeface="+mn-ea"/>
                <a:cs typeface="+mn-cs"/>
              </a:rPr>
              <a:t>Departmen</a:t>
            </a:r>
            <a:endParaRPr kumimoji="0" lang="en-US" sz="10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a:xfrm>
            <a:off x="10707624" y="6382512"/>
            <a:ext cx="685800" cy="320040"/>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157CBA50-CD0C-49BF-99AE-B3E4F4920365}" type="slidenum">
              <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US" sz="10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742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60E3-E6F1-4741-9438-7D6892E60963}"/>
              </a:ext>
            </a:extLst>
          </p:cNvPr>
          <p:cNvSpPr>
            <a:spLocks noGrp="1"/>
          </p:cNvSpPr>
          <p:nvPr>
            <p:ph type="title"/>
          </p:nvPr>
        </p:nvSpPr>
        <p:spPr>
          <a:xfrm>
            <a:off x="519545" y="621792"/>
            <a:ext cx="5181503" cy="5504688"/>
          </a:xfrm>
        </p:spPr>
        <p:txBody>
          <a:bodyPr>
            <a:normAutofit/>
          </a:bodyPr>
          <a:lstStyle/>
          <a:p>
            <a:pPr algn="ctr"/>
            <a:r>
              <a:rPr lang="en-US" sz="4800" b="1" dirty="0"/>
              <a:t>PROFOUND DEFICIENCIES</a:t>
            </a:r>
            <a:br>
              <a:rPr lang="en-US" sz="4800" b="1" dirty="0"/>
            </a:br>
            <a:r>
              <a:rPr lang="en-US" sz="2400" dirty="0"/>
              <a:t>Some examples that may interfere with safe and independent daily functioning</a:t>
            </a:r>
          </a:p>
        </p:txBody>
      </p:sp>
      <p:sp>
        <p:nvSpPr>
          <p:cNvPr id="4" name="Footer Placeholder 3">
            <a:extLst>
              <a:ext uri="{FF2B5EF4-FFF2-40B4-BE49-F238E27FC236}">
                <a16:creationId xmlns:a16="http://schemas.microsoft.com/office/drawing/2014/main" id="{9EE7241C-3F5D-43F1-B942-ECA8836A6031}"/>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Maine Department of Health and Human Services</a:t>
            </a:r>
          </a:p>
        </p:txBody>
      </p:sp>
      <p:sp>
        <p:nvSpPr>
          <p:cNvPr id="5" name="Slide Number Placeholder 4">
            <a:extLst>
              <a:ext uri="{FF2B5EF4-FFF2-40B4-BE49-F238E27FC236}">
                <a16:creationId xmlns:a16="http://schemas.microsoft.com/office/drawing/2014/main" id="{21E088DC-CD4A-4B38-8415-6FA3CEC870B4}"/>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FD82BC9-63B1-475F-82C3-3D3DE5316FF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6BE9B142-39FF-4587-97D3-4B184F7EAFB6}"/>
              </a:ext>
            </a:extLst>
          </p:cNvPr>
          <p:cNvGraphicFramePr>
            <a:graphicFrameLocks noGrp="1"/>
          </p:cNvGraphicFramePr>
          <p:nvPr>
            <p:ph idx="1"/>
          </p:nvPr>
        </p:nvGraphicFramePr>
        <p:xfrm>
          <a:off x="6099048" y="621792"/>
          <a:ext cx="525780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5203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B93E-ABBC-4312-989A-7D558FA6B02F}"/>
              </a:ext>
            </a:extLst>
          </p:cNvPr>
          <p:cNvSpPr>
            <a:spLocks noGrp="1"/>
          </p:cNvSpPr>
          <p:nvPr>
            <p:ph type="title"/>
          </p:nvPr>
        </p:nvSpPr>
        <p:spPr>
          <a:xfrm>
            <a:off x="1043631" y="873940"/>
            <a:ext cx="4928291" cy="1035781"/>
          </a:xfrm>
        </p:spPr>
        <p:txBody>
          <a:bodyPr anchor="ctr">
            <a:normAutofit fontScale="90000"/>
          </a:bodyPr>
          <a:lstStyle/>
          <a:p>
            <a:pPr algn="ctr"/>
            <a:r>
              <a:rPr lang="en-US" dirty="0"/>
              <a:t>WHAT TO EXPECT FROM SPECIALIZED RCS SERVICES</a:t>
            </a:r>
          </a:p>
        </p:txBody>
      </p:sp>
      <p:sp>
        <p:nvSpPr>
          <p:cNvPr id="3" name="Content Placeholder 2">
            <a:extLst>
              <a:ext uri="{FF2B5EF4-FFF2-40B4-BE49-F238E27FC236}">
                <a16:creationId xmlns:a16="http://schemas.microsoft.com/office/drawing/2014/main" id="{B37994A9-59C3-4D12-ACEF-0A6F3134F814}"/>
              </a:ext>
            </a:extLst>
          </p:cNvPr>
          <p:cNvSpPr>
            <a:spLocks noGrp="1"/>
          </p:cNvSpPr>
          <p:nvPr>
            <p:ph idx="1"/>
          </p:nvPr>
        </p:nvSpPr>
        <p:spPr>
          <a:xfrm>
            <a:off x="267837" y="2524748"/>
            <a:ext cx="6907663" cy="3677096"/>
          </a:xfrm>
        </p:spPr>
        <p:txBody>
          <a:bodyPr anchor="ctr">
            <a:normAutofit/>
          </a:bodyPr>
          <a:lstStyle/>
          <a:p>
            <a:r>
              <a:rPr lang="en-US" sz="1800" b="1" dirty="0"/>
              <a:t>Service can include:</a:t>
            </a:r>
          </a:p>
          <a:p>
            <a:r>
              <a:rPr lang="en-US" sz="1800" dirty="0"/>
              <a:t>Functional assessment of maladaptive behaviors</a:t>
            </a:r>
          </a:p>
          <a:p>
            <a:r>
              <a:rPr lang="en-US" sz="1800" dirty="0"/>
              <a:t>Preference assessment to identify appropriate (and inappropriate) reinforcing tangibles/activities </a:t>
            </a:r>
          </a:p>
          <a:p>
            <a:r>
              <a:rPr lang="en-US" sz="1800" dirty="0"/>
              <a:t>Analysis of environmental antecedents</a:t>
            </a:r>
          </a:p>
          <a:p>
            <a:r>
              <a:rPr lang="en-US" sz="1800" dirty="0"/>
              <a:t>Intensive evidence-based behavioral interventions</a:t>
            </a:r>
          </a:p>
          <a:p>
            <a:r>
              <a:rPr lang="en-US" sz="1800" dirty="0"/>
              <a:t>Implementation and reinforcement of proven strategies that restore functioning</a:t>
            </a:r>
          </a:p>
          <a:p>
            <a:r>
              <a:rPr lang="en-US" sz="1800" dirty="0"/>
              <a:t>Family/natural support system participation in treatment  </a:t>
            </a:r>
          </a:p>
          <a:p>
            <a:endParaRPr lang="en-US" sz="1800" dirty="0"/>
          </a:p>
          <a:p>
            <a:pPr marL="0" indent="0">
              <a:buNone/>
            </a:pPr>
            <a:endParaRPr lang="en-US" sz="1800" dirty="0"/>
          </a:p>
        </p:txBody>
      </p:sp>
      <p:pic>
        <p:nvPicPr>
          <p:cNvPr id="8" name="Picture 7">
            <a:extLst>
              <a:ext uri="{FF2B5EF4-FFF2-40B4-BE49-F238E27FC236}">
                <a16:creationId xmlns:a16="http://schemas.microsoft.com/office/drawing/2014/main" id="{44AD2162-E35B-4961-B986-9F363003055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973" r="10409" b="3"/>
          <a:stretch/>
        </p:blipFill>
        <p:spPr>
          <a:xfrm>
            <a:off x="7739014" y="613148"/>
            <a:ext cx="3614786" cy="4428752"/>
          </a:xfrm>
          <a:prstGeom prst="rect">
            <a:avLst/>
          </a:prstGeom>
        </p:spPr>
      </p:pic>
      <p:sp>
        <p:nvSpPr>
          <p:cNvPr id="4" name="Footer Placeholder 3">
            <a:extLst>
              <a:ext uri="{FF2B5EF4-FFF2-40B4-BE49-F238E27FC236}">
                <a16:creationId xmlns:a16="http://schemas.microsoft.com/office/drawing/2014/main" id="{2EFA7346-3433-4C7B-B44F-2BE24430A064}"/>
              </a:ext>
            </a:extLst>
          </p:cNvPr>
          <p:cNvSpPr>
            <a:spLocks noGrp="1"/>
          </p:cNvSpPr>
          <p:nvPr>
            <p:ph type="ftr" sz="quarter" idx="11"/>
          </p:nvPr>
        </p:nvSpPr>
        <p:spPr>
          <a:xfrm>
            <a:off x="4038600" y="649224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Maine Department of Health and Human Services</a:t>
            </a:r>
          </a:p>
        </p:txBody>
      </p:sp>
      <p:sp>
        <p:nvSpPr>
          <p:cNvPr id="5" name="Slide Number Placeholder 4">
            <a:extLst>
              <a:ext uri="{FF2B5EF4-FFF2-40B4-BE49-F238E27FC236}">
                <a16:creationId xmlns:a16="http://schemas.microsoft.com/office/drawing/2014/main" id="{E2770AD7-FD87-437D-B3CB-487B87E9674C}"/>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FD82BC9-63B1-475F-82C3-3D3DE5316FF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2169D9C-408E-41DD-9BC8-11729AE60AE3}"/>
              </a:ext>
            </a:extLst>
          </p:cNvPr>
          <p:cNvSpPr txBox="1"/>
          <p:nvPr/>
        </p:nvSpPr>
        <p:spPr>
          <a:xfrm>
            <a:off x="9033934" y="6006535"/>
            <a:ext cx="231986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rudai23.blogspot.com/2017/11/thing-12-collaborative-tools.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nc/3.0/">
                  <a:extLst>
                    <a:ext uri="{A12FA001-AC4F-418D-AE19-62706E023703}">
                      <ahyp:hlinkClr xmlns:ahyp="http://schemas.microsoft.com/office/drawing/2018/hyperlinkcolor" val="tx"/>
                    </a:ext>
                  </a:extLst>
                </a:hlinkClick>
              </a:rPr>
              <a:t>CC BY-NC</a:t>
            </a:r>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394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EB93E-ABBC-4312-989A-7D558FA6B02F}"/>
              </a:ext>
            </a:extLst>
          </p:cNvPr>
          <p:cNvSpPr>
            <a:spLocks noGrp="1"/>
          </p:cNvSpPr>
          <p:nvPr>
            <p:ph type="title"/>
          </p:nvPr>
        </p:nvSpPr>
        <p:spPr>
          <a:xfrm>
            <a:off x="1043631" y="873940"/>
            <a:ext cx="4928291" cy="1035781"/>
          </a:xfrm>
        </p:spPr>
        <p:txBody>
          <a:bodyPr anchor="ctr">
            <a:normAutofit fontScale="90000"/>
          </a:bodyPr>
          <a:lstStyle/>
          <a:p>
            <a:pPr algn="ctr"/>
            <a:r>
              <a:rPr lang="en-US" dirty="0"/>
              <a:t>WHAT TO EXPECT FROM RCS SERVICES</a:t>
            </a:r>
          </a:p>
        </p:txBody>
      </p:sp>
      <p:sp>
        <p:nvSpPr>
          <p:cNvPr id="3" name="Content Placeholder 2">
            <a:extLst>
              <a:ext uri="{FF2B5EF4-FFF2-40B4-BE49-F238E27FC236}">
                <a16:creationId xmlns:a16="http://schemas.microsoft.com/office/drawing/2014/main" id="{B37994A9-59C3-4D12-ACEF-0A6F3134F814}"/>
              </a:ext>
            </a:extLst>
          </p:cNvPr>
          <p:cNvSpPr>
            <a:spLocks noGrp="1"/>
          </p:cNvSpPr>
          <p:nvPr>
            <p:ph idx="1"/>
          </p:nvPr>
        </p:nvSpPr>
        <p:spPr>
          <a:xfrm>
            <a:off x="267837" y="2305531"/>
            <a:ext cx="6907663" cy="3896313"/>
          </a:xfrm>
        </p:spPr>
        <p:txBody>
          <a:bodyPr anchor="ctr">
            <a:normAutofit fontScale="92500" lnSpcReduction="10000"/>
          </a:bodyPr>
          <a:lstStyle/>
          <a:p>
            <a:pPr marL="0" lvl="0" indent="0">
              <a:buNone/>
            </a:pPr>
            <a:r>
              <a:rPr lang="en-US" sz="1800" b="1" u="sng" dirty="0"/>
              <a:t>Examples of Specialized RCS Treatment work</a:t>
            </a:r>
            <a:r>
              <a:rPr lang="en-US" sz="1800" dirty="0"/>
              <a:t>:</a:t>
            </a:r>
          </a:p>
          <a:p>
            <a:r>
              <a:rPr lang="en-US" sz="1800" dirty="0"/>
              <a:t>BCBA conducts a thorough Functional Assessment to identify antecedents to specifically defined behaviors, response to stimuli, and hypotheses of why behavior is occurring/being sustained to develop appropriate Treatment Plan</a:t>
            </a:r>
          </a:p>
          <a:p>
            <a:r>
              <a:rPr lang="en-US" sz="1800" dirty="0"/>
              <a:t>Development and implementation of a positive behavioral support plan</a:t>
            </a:r>
          </a:p>
          <a:p>
            <a:r>
              <a:rPr lang="en-US" sz="1800" dirty="0"/>
              <a:t>Highly structured program promoting replacement of interfering behaviors with functional behaviors</a:t>
            </a:r>
          </a:p>
          <a:p>
            <a:r>
              <a:rPr lang="en-US" sz="1800" dirty="0"/>
              <a:t>A lot of numbers and graphs as data is constantly collected throughout treatment to be able to assess and make appropriate treatment adjustments to promote continuing progress and retention of skills that had been previously learned</a:t>
            </a:r>
          </a:p>
          <a:p>
            <a:r>
              <a:rPr lang="en-US" sz="1800" dirty="0"/>
              <a:t>Caregiver training in implementing treatment plan to support continuation of using skills/methodologies effectively after treatment goals as met </a:t>
            </a:r>
          </a:p>
          <a:p>
            <a:pPr marL="0" indent="0">
              <a:buNone/>
            </a:pPr>
            <a:endParaRPr lang="en-US" sz="1800" dirty="0"/>
          </a:p>
        </p:txBody>
      </p:sp>
      <p:pic>
        <p:nvPicPr>
          <p:cNvPr id="8" name="Picture 7">
            <a:extLst>
              <a:ext uri="{FF2B5EF4-FFF2-40B4-BE49-F238E27FC236}">
                <a16:creationId xmlns:a16="http://schemas.microsoft.com/office/drawing/2014/main" id="{44AD2162-E35B-4961-B986-9F363003055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973" r="10409" b="3"/>
          <a:stretch/>
        </p:blipFill>
        <p:spPr>
          <a:xfrm>
            <a:off x="7739014" y="613148"/>
            <a:ext cx="3614786" cy="4428752"/>
          </a:xfrm>
          <a:prstGeom prst="rect">
            <a:avLst/>
          </a:prstGeom>
        </p:spPr>
      </p:pic>
      <p:sp>
        <p:nvSpPr>
          <p:cNvPr id="4" name="Footer Placeholder 3">
            <a:extLst>
              <a:ext uri="{FF2B5EF4-FFF2-40B4-BE49-F238E27FC236}">
                <a16:creationId xmlns:a16="http://schemas.microsoft.com/office/drawing/2014/main" id="{2EFA7346-3433-4C7B-B44F-2BE24430A064}"/>
              </a:ext>
            </a:extLst>
          </p:cNvPr>
          <p:cNvSpPr>
            <a:spLocks noGrp="1"/>
          </p:cNvSpPr>
          <p:nvPr>
            <p:ph type="ftr" sz="quarter" idx="11"/>
          </p:nvPr>
        </p:nvSpPr>
        <p:spPr>
          <a:xfrm>
            <a:off x="4038600" y="649224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Maine Department of Health and Human Services</a:t>
            </a:r>
          </a:p>
        </p:txBody>
      </p:sp>
      <p:sp>
        <p:nvSpPr>
          <p:cNvPr id="5" name="Slide Number Placeholder 4">
            <a:extLst>
              <a:ext uri="{FF2B5EF4-FFF2-40B4-BE49-F238E27FC236}">
                <a16:creationId xmlns:a16="http://schemas.microsoft.com/office/drawing/2014/main" id="{E2770AD7-FD87-437D-B3CB-487B87E9674C}"/>
              </a:ext>
            </a:extLst>
          </p:cNvPr>
          <p:cNvSpPr>
            <a:spLocks noGrp="1"/>
          </p:cNvSpPr>
          <p:nvPr>
            <p:ph type="sldNum" sz="quarter" idx="12"/>
          </p:nvPr>
        </p:nvSpPr>
        <p:spPr>
          <a:xfrm>
            <a:off x="8610600" y="649224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FD82BC9-63B1-475F-82C3-3D3DE5316FF5}"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2169D9C-408E-41DD-9BC8-11729AE60AE3}"/>
              </a:ext>
            </a:extLst>
          </p:cNvPr>
          <p:cNvSpPr txBox="1"/>
          <p:nvPr/>
        </p:nvSpPr>
        <p:spPr>
          <a:xfrm>
            <a:off x="9033934" y="6006535"/>
            <a:ext cx="2319866" cy="200055"/>
          </a:xfrm>
          <a:prstGeom prst="rect">
            <a:avLst/>
          </a:prstGeom>
          <a:solidFill>
            <a:srgbClr val="000000"/>
          </a:solidFill>
        </p:spPr>
        <p:txBody>
          <a:bodyPr wrap="none" rtlCol="0">
            <a:sp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4" tooltip="http://rudai23.blogspot.com/2017/11/thing-12-collaborative-tools.html">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panose="020F0502020204030204"/>
                <a:ea typeface="+mn-ea"/>
                <a:cs typeface="+mn-cs"/>
                <a:hlinkClick r:id="rId5" tooltip="https://creativecommons.org/licenses/by-nc/3.0/">
                  <a:extLst>
                    <a:ext uri="{A12FA001-AC4F-418D-AE19-62706E023703}">
                      <ahyp:hlinkClr xmlns:ahyp="http://schemas.microsoft.com/office/drawing/2018/hyperlinkcolor" val="tx"/>
                    </a:ext>
                  </a:extLst>
                </a:hlinkClick>
              </a:rPr>
              <a:t>CC BY-NC</a:t>
            </a:r>
            <a:endParaRPr kumimoji="0" lang="en-US" sz="7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030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A7AC-3370-497F-9C57-AE2144701FAD}"/>
              </a:ext>
            </a:extLst>
          </p:cNvPr>
          <p:cNvSpPr>
            <a:spLocks noGrp="1"/>
          </p:cNvSpPr>
          <p:nvPr>
            <p:ph type="title"/>
          </p:nvPr>
        </p:nvSpPr>
        <p:spPr>
          <a:xfrm>
            <a:off x="594360" y="637125"/>
            <a:ext cx="3802276" cy="5256371"/>
          </a:xfrm>
        </p:spPr>
        <p:txBody>
          <a:bodyPr>
            <a:normAutofit/>
          </a:bodyPr>
          <a:lstStyle/>
          <a:p>
            <a:r>
              <a:rPr lang="en-US" sz="4800" b="1"/>
              <a:t>RCS IS NOT A CLINICAL SERVICE</a:t>
            </a:r>
            <a:br>
              <a:rPr lang="en-US" sz="4800"/>
            </a:br>
            <a:endParaRPr lang="en-US" sz="4800"/>
          </a:p>
        </p:txBody>
      </p:sp>
      <p:sp>
        <p:nvSpPr>
          <p:cNvPr id="4" name="Footer Placeholder 3">
            <a:extLst>
              <a:ext uri="{FF2B5EF4-FFF2-40B4-BE49-F238E27FC236}">
                <a16:creationId xmlns:a16="http://schemas.microsoft.com/office/drawing/2014/main" id="{AA018F2C-D170-46DC-B5B9-B9C50ACB584B}"/>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898989"/>
                </a:solidFill>
                <a:effectLst/>
                <a:uLnTx/>
                <a:uFillTx/>
                <a:latin typeface="Calibri" panose="020F0502020204030204"/>
                <a:ea typeface="+mn-ea"/>
                <a:cs typeface="+mn-cs"/>
              </a:rPr>
              <a:t>Maine Department of Health and Human Services</a:t>
            </a:r>
          </a:p>
        </p:txBody>
      </p:sp>
      <p:sp>
        <p:nvSpPr>
          <p:cNvPr id="5" name="Slide Number Placeholder 4">
            <a:extLst>
              <a:ext uri="{FF2B5EF4-FFF2-40B4-BE49-F238E27FC236}">
                <a16:creationId xmlns:a16="http://schemas.microsoft.com/office/drawing/2014/main" id="{A35DC63E-4495-497F-86F6-1DE408589292}"/>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FD82BC9-63B1-475F-82C3-3D3DE5316FF5}" type="slidenum">
              <a:rPr kumimoji="0" lang="en-US" sz="1200" b="0" i="0" u="none" strike="noStrike" kern="1200" cap="none" spc="0" normalizeH="0" baseline="0" noProof="0">
                <a:ln>
                  <a:noFill/>
                </a:ln>
                <a:solidFill>
                  <a:srgbClr val="89898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28</a:t>
            </a:fld>
            <a:endParaRPr kumimoji="0" lang="en-US" sz="1200" b="0" i="0" u="none" strike="noStrike" kern="1200" cap="none" spc="0" normalizeH="0" baseline="0" noProof="0">
              <a:ln>
                <a:noFill/>
              </a:ln>
              <a:solidFill>
                <a:srgbClr val="898989"/>
              </a:solidFill>
              <a:effectLst/>
              <a:uLnTx/>
              <a:uFillTx/>
              <a:latin typeface="Calibri" panose="020F0502020204030204"/>
              <a:ea typeface="+mn-ea"/>
              <a:cs typeface="+mn-cs"/>
            </a:endParaRPr>
          </a:p>
        </p:txBody>
      </p:sp>
      <p:graphicFrame>
        <p:nvGraphicFramePr>
          <p:cNvPr id="7" name="Content Placeholder 2">
            <a:extLst>
              <a:ext uri="{FF2B5EF4-FFF2-40B4-BE49-F238E27FC236}">
                <a16:creationId xmlns:a16="http://schemas.microsoft.com/office/drawing/2014/main" id="{1E5E4956-6466-489A-A352-BF93B8DD3DA7}"/>
              </a:ext>
            </a:extLst>
          </p:cNvPr>
          <p:cNvGraphicFramePr>
            <a:graphicFrameLocks noGrp="1"/>
          </p:cNvGraphicFramePr>
          <p:nvPr>
            <p:ph idx="1"/>
            <p:extLst>
              <p:ext uri="{D42A27DB-BD31-4B8C-83A1-F6EECF244321}">
                <p14:modId xmlns:p14="http://schemas.microsoft.com/office/powerpoint/2010/main" val="13273732"/>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4728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Users\Jamie.bartlett\AppData\Local\Microsoft\Windows\Temporary Internet Files\Content.IE5\3IDQMF5M\elegir[1].jpg">
            <a:extLst>
              <a:ext uri="{FF2B5EF4-FFF2-40B4-BE49-F238E27FC236}">
                <a16:creationId xmlns:a16="http://schemas.microsoft.com/office/drawing/2014/main" id="{ADB94737-5604-4505-B77A-06E86A21FB3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852" r="4360" b="-1"/>
          <a:stretch/>
        </p:blipFill>
        <p:spPr bwMode="auto">
          <a:xfrm>
            <a:off x="6096000" y="640080"/>
            <a:ext cx="5459470" cy="5578816"/>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a:xfrm>
            <a:off x="590550" y="6356350"/>
            <a:ext cx="4114800" cy="365125"/>
          </a:xfrm>
        </p:spPr>
        <p:txBody>
          <a:bodyPr vert="horz" lIns="91440" tIns="45720" rIns="91440" bIns="45720" rtlCol="0" anchor="ct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FFFFFF">
                    <a:alpha val="80000"/>
                  </a:srgbClr>
                </a:solidFill>
                <a:effectLst/>
                <a:uLnTx/>
                <a:uFillTx/>
                <a:latin typeface="Calibri" panose="020F0502020204030204"/>
                <a:ea typeface="+mn-ea"/>
                <a:cs typeface="+mn-cs"/>
              </a:rPr>
              <a:t>Maine Department of Health and Human Services</a:t>
            </a:r>
          </a:p>
        </p:txBody>
      </p:sp>
      <p:sp>
        <p:nvSpPr>
          <p:cNvPr id="2" name="Slide Number Placeholder 1"/>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157CBA50-CD0C-49BF-99AE-B3E4F492036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C603F17-E8A1-4A55-85BE-220F9101421E}"/>
              </a:ext>
            </a:extLst>
          </p:cNvPr>
          <p:cNvSpPr txBox="1"/>
          <p:nvPr/>
        </p:nvSpPr>
        <p:spPr>
          <a:xfrm>
            <a:off x="177800" y="190500"/>
            <a:ext cx="5080000"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THERAPY OR SKILL BUILDING?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can be difficult to determine which services is most appropriate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times youth who have been referred to RCS can be better served by HCT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Carefully consider the diagnoses, symptoms and needs before making a referral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2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CC1C793-E7CE-4474-94B6-635E837E2A82}"/>
              </a:ext>
            </a:extLst>
          </p:cNvPr>
          <p:cNvSpPr>
            <a:spLocks noGrp="1"/>
          </p:cNvSpPr>
          <p:nvPr>
            <p:ph type="title"/>
          </p:nvPr>
        </p:nvSpPr>
        <p:spPr>
          <a:xfrm>
            <a:off x="640079" y="2053641"/>
            <a:ext cx="3669161" cy="2760098"/>
          </a:xfrm>
        </p:spPr>
        <p:txBody>
          <a:bodyPr>
            <a:normAutofit/>
          </a:bodyPr>
          <a:lstStyle/>
          <a:p>
            <a:r>
              <a:rPr lang="en-US">
                <a:solidFill>
                  <a:srgbClr val="FFFFFF"/>
                </a:solidFill>
              </a:rPr>
              <a:t>Maine Children’s Levels of Care</a:t>
            </a:r>
          </a:p>
        </p:txBody>
      </p:sp>
      <p:sp>
        <p:nvSpPr>
          <p:cNvPr id="3" name="Content Placeholder 2">
            <a:extLst>
              <a:ext uri="{FF2B5EF4-FFF2-40B4-BE49-F238E27FC236}">
                <a16:creationId xmlns:a16="http://schemas.microsoft.com/office/drawing/2014/main" id="{834EF45C-08EB-4C1D-A9C4-8C99F90EB1E3}"/>
              </a:ext>
            </a:extLst>
          </p:cNvPr>
          <p:cNvSpPr>
            <a:spLocks noGrp="1"/>
          </p:cNvSpPr>
          <p:nvPr>
            <p:ph idx="1"/>
          </p:nvPr>
        </p:nvSpPr>
        <p:spPr>
          <a:xfrm>
            <a:off x="6090574" y="801866"/>
            <a:ext cx="5306084" cy="5230634"/>
          </a:xfrm>
        </p:spPr>
        <p:txBody>
          <a:bodyPr anchor="ctr">
            <a:normAutofit fontScale="92500"/>
          </a:bodyPr>
          <a:lstStyle/>
          <a:p>
            <a:r>
              <a:rPr lang="en-US" sz="2400" dirty="0">
                <a:solidFill>
                  <a:srgbClr val="000000"/>
                </a:solidFill>
              </a:rPr>
              <a:t>Maine’s Children’s Services are divided into levels of care.</a:t>
            </a:r>
          </a:p>
          <a:p>
            <a:r>
              <a:rPr lang="en-US" sz="2400" dirty="0">
                <a:solidFill>
                  <a:srgbClr val="000000"/>
                </a:solidFill>
              </a:rPr>
              <a:t>Utilize lowest level of care possible</a:t>
            </a:r>
          </a:p>
          <a:p>
            <a:r>
              <a:rPr lang="en-US" sz="2400" dirty="0">
                <a:solidFill>
                  <a:srgbClr val="000000"/>
                </a:solidFill>
              </a:rPr>
              <a:t>Utilizing inappropriate level of care violates youth rights and can do more harm</a:t>
            </a:r>
          </a:p>
          <a:p>
            <a:r>
              <a:rPr lang="en-US" sz="2400" dirty="0">
                <a:solidFill>
                  <a:srgbClr val="000000"/>
                </a:solidFill>
              </a:rPr>
              <a:t>Review level of care and </a:t>
            </a:r>
            <a:r>
              <a:rPr lang="en-US" sz="2400" dirty="0" err="1">
                <a:solidFill>
                  <a:srgbClr val="000000"/>
                </a:solidFill>
              </a:rPr>
              <a:t>MaineCare</a:t>
            </a:r>
            <a:r>
              <a:rPr lang="en-US" sz="2400" dirty="0">
                <a:solidFill>
                  <a:srgbClr val="000000"/>
                </a:solidFill>
              </a:rPr>
              <a:t> Policy requirements regularly</a:t>
            </a:r>
          </a:p>
          <a:p>
            <a:r>
              <a:rPr lang="en-US" sz="2400" dirty="0">
                <a:solidFill>
                  <a:srgbClr val="000000"/>
                </a:solidFill>
              </a:rPr>
              <a:t>Level of care is determined by FREQUENCY, INTENSITY and DURATION of symptoms being exhibited by the youth.</a:t>
            </a:r>
          </a:p>
          <a:p>
            <a:r>
              <a:rPr lang="en-US" sz="2400" dirty="0">
                <a:solidFill>
                  <a:srgbClr val="000000"/>
                </a:solidFill>
              </a:rPr>
              <a:t>Services are not determined by caregiver need, sibling need or need for supervision.</a:t>
            </a:r>
          </a:p>
          <a:p>
            <a:pPr marL="0" indent="0">
              <a:buNone/>
            </a:pPr>
            <a:endParaRPr lang="en-US" sz="2400" dirty="0">
              <a:solidFill>
                <a:srgbClr val="000000"/>
              </a:solidFill>
            </a:endParaRPr>
          </a:p>
        </p:txBody>
      </p:sp>
      <p:sp>
        <p:nvSpPr>
          <p:cNvPr id="4" name="Footer Placeholder 3">
            <a:extLst>
              <a:ext uri="{FF2B5EF4-FFF2-40B4-BE49-F238E27FC236}">
                <a16:creationId xmlns:a16="http://schemas.microsoft.com/office/drawing/2014/main" id="{833F5C86-29DF-4DF5-9511-5B47D7559CCC}"/>
              </a:ext>
            </a:extLst>
          </p:cNvPr>
          <p:cNvSpPr>
            <a:spLocks noGrp="1"/>
          </p:cNvSpPr>
          <p:nvPr>
            <p:ph type="ftr" sz="quarter" idx="11"/>
          </p:nvPr>
        </p:nvSpPr>
        <p:spPr>
          <a:xfrm>
            <a:off x="5536367" y="6223702"/>
            <a:ext cx="5289562" cy="314067"/>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898989"/>
                </a:solidFill>
                <a:effectLst/>
                <a:uLnTx/>
                <a:uFillTx/>
                <a:latin typeface="Calibri"/>
                <a:ea typeface="+mn-ea"/>
                <a:cs typeface="+mn-cs"/>
              </a:rPr>
              <a:t>Maine Department of Health and Human Services</a:t>
            </a:r>
          </a:p>
        </p:txBody>
      </p:sp>
      <p:sp>
        <p:nvSpPr>
          <p:cNvPr id="5" name="Slide Number Placeholder 4">
            <a:extLst>
              <a:ext uri="{FF2B5EF4-FFF2-40B4-BE49-F238E27FC236}">
                <a16:creationId xmlns:a16="http://schemas.microsoft.com/office/drawing/2014/main" id="{878147B9-8F11-4185-8315-15863C9C3F0F}"/>
              </a:ext>
            </a:extLst>
          </p:cNvPr>
          <p:cNvSpPr>
            <a:spLocks noGrp="1"/>
          </p:cNvSpPr>
          <p:nvPr>
            <p:ph type="sldNum" sz="quarter" idx="12"/>
          </p:nvPr>
        </p:nvSpPr>
        <p:spPr>
          <a:xfrm>
            <a:off x="10825930" y="6223702"/>
            <a:ext cx="570728" cy="314067"/>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5FD82BC9-63B1-475F-82C3-3D3DE5316FF5}" type="slidenum">
              <a:rPr kumimoji="0" lang="en-US" sz="1000" b="0" i="0" u="none" strike="noStrike" kern="1200" cap="none" spc="0" normalizeH="0" baseline="0" noProof="0">
                <a:ln>
                  <a:noFill/>
                </a:ln>
                <a:solidFill>
                  <a:srgbClr val="898989"/>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3</a:t>
            </a:fld>
            <a:endParaRPr kumimoji="0" lang="en-US" sz="1000" b="0" i="0" u="none" strike="noStrike" kern="1200" cap="none" spc="0" normalizeH="0" baseline="0" noProof="0">
              <a:ln>
                <a:noFill/>
              </a:ln>
              <a:solidFill>
                <a:srgbClr val="898989"/>
              </a:solidFill>
              <a:effectLst/>
              <a:uLnTx/>
              <a:uFillTx/>
              <a:latin typeface="Calibri"/>
              <a:ea typeface="+mn-ea"/>
              <a:cs typeface="+mn-cs"/>
            </a:endParaRPr>
          </a:p>
        </p:txBody>
      </p:sp>
    </p:spTree>
    <p:extLst>
      <p:ext uri="{BB962C8B-B14F-4D97-AF65-F5344CB8AC3E}">
        <p14:creationId xmlns:p14="http://schemas.microsoft.com/office/powerpoint/2010/main" val="2522265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A19AD9F5-DCBC-46D3-B4AE-525278A96A07}"/>
              </a:ext>
            </a:extLst>
          </p:cNvPr>
          <p:cNvSpPr>
            <a:spLocks noGrp="1"/>
          </p:cNvSpPr>
          <p:nvPr>
            <p:ph type="title"/>
          </p:nvPr>
        </p:nvSpPr>
        <p:spPr>
          <a:xfrm>
            <a:off x="992206" y="1608667"/>
            <a:ext cx="2823275" cy="4501127"/>
          </a:xfrm>
        </p:spPr>
        <p:txBody>
          <a:bodyPr anchor="t">
            <a:normAutofit/>
          </a:bodyPr>
          <a:lstStyle/>
          <a:p>
            <a:pPr algn="r"/>
            <a:r>
              <a:rPr lang="en-US" sz="3200" dirty="0">
                <a:solidFill>
                  <a:srgbClr val="FFFFFF"/>
                </a:solidFill>
              </a:rPr>
              <a:t>EXAMPLE</a:t>
            </a:r>
          </a:p>
        </p:txBody>
      </p:sp>
      <p:sp>
        <p:nvSpPr>
          <p:cNvPr id="7" name="Content Placeholder 6">
            <a:extLst>
              <a:ext uri="{FF2B5EF4-FFF2-40B4-BE49-F238E27FC236}">
                <a16:creationId xmlns:a16="http://schemas.microsoft.com/office/drawing/2014/main" id="{F927062A-BADB-427D-9673-B4347233DFF9}"/>
              </a:ext>
            </a:extLst>
          </p:cNvPr>
          <p:cNvSpPr>
            <a:spLocks noGrp="1"/>
          </p:cNvSpPr>
          <p:nvPr>
            <p:ph sz="half" idx="1"/>
          </p:nvPr>
        </p:nvSpPr>
        <p:spPr>
          <a:xfrm>
            <a:off x="4547698" y="1608667"/>
            <a:ext cx="3421958" cy="4501127"/>
          </a:xfrm>
        </p:spPr>
        <p:txBody>
          <a:bodyPr>
            <a:normAutofit fontScale="92500" lnSpcReduction="10000"/>
          </a:bodyPr>
          <a:lstStyle/>
          <a:p>
            <a:pPr marL="0" indent="0">
              <a:buNone/>
            </a:pPr>
            <a:r>
              <a:rPr lang="en-US" sz="2000" u="sng" dirty="0"/>
              <a:t>Youth with Autism </a:t>
            </a:r>
          </a:p>
          <a:p>
            <a:pPr marL="0" indent="0">
              <a:buNone/>
            </a:pPr>
            <a:r>
              <a:rPr lang="en-US" sz="2000" dirty="0"/>
              <a:t>Issue: Does not shower due to sensory issues and/or struggles with understanding or remembering steps.</a:t>
            </a:r>
          </a:p>
          <a:p>
            <a:pPr marL="0" indent="0">
              <a:buNone/>
            </a:pPr>
            <a:r>
              <a:rPr lang="en-US" sz="2000" dirty="0"/>
              <a:t>Symptoms: Bangs head during shower time</a:t>
            </a:r>
          </a:p>
          <a:p>
            <a:pPr marL="0" indent="0">
              <a:buNone/>
            </a:pPr>
            <a:r>
              <a:rPr lang="en-US" sz="2000" dirty="0"/>
              <a:t>Flops on floor during shower time</a:t>
            </a:r>
          </a:p>
          <a:p>
            <a:pPr marL="0" indent="0">
              <a:buNone/>
            </a:pPr>
            <a:r>
              <a:rPr lang="en-US" sz="2000" dirty="0"/>
              <a:t>Treatment: RCS can assist with developing and implementing a plan which breaks down steps into manageable pieces and addresses sensory issues when a youth requires skill development in this area</a:t>
            </a:r>
          </a:p>
        </p:txBody>
      </p:sp>
      <p:sp>
        <p:nvSpPr>
          <p:cNvPr id="8" name="Content Placeholder 7">
            <a:extLst>
              <a:ext uri="{FF2B5EF4-FFF2-40B4-BE49-F238E27FC236}">
                <a16:creationId xmlns:a16="http://schemas.microsoft.com/office/drawing/2014/main" id="{3127A4DA-80AF-4E15-B9DC-3B4A8F903700}"/>
              </a:ext>
            </a:extLst>
          </p:cNvPr>
          <p:cNvSpPr>
            <a:spLocks noGrp="1"/>
          </p:cNvSpPr>
          <p:nvPr>
            <p:ph sz="half" idx="2"/>
          </p:nvPr>
        </p:nvSpPr>
        <p:spPr>
          <a:xfrm>
            <a:off x="8289696" y="1608667"/>
            <a:ext cx="3421957" cy="4501127"/>
          </a:xfrm>
        </p:spPr>
        <p:txBody>
          <a:bodyPr>
            <a:normAutofit fontScale="92500" lnSpcReduction="10000"/>
          </a:bodyPr>
          <a:lstStyle/>
          <a:p>
            <a:pPr marL="0" indent="0">
              <a:buNone/>
            </a:pPr>
            <a:r>
              <a:rPr lang="en-US" sz="2000" u="sng" dirty="0"/>
              <a:t>Youth with Depression</a:t>
            </a:r>
          </a:p>
          <a:p>
            <a:pPr marL="0" indent="0">
              <a:buNone/>
            </a:pPr>
            <a:r>
              <a:rPr lang="en-US" sz="2000" dirty="0"/>
              <a:t>Issue: Does not shower when exhibiting other symptoms of depression. </a:t>
            </a:r>
          </a:p>
          <a:p>
            <a:pPr marL="0" indent="0">
              <a:buNone/>
            </a:pPr>
            <a:r>
              <a:rPr lang="en-US" sz="2000" dirty="0"/>
              <a:t>Symptoms: Showers when depressive symptoms are managed</a:t>
            </a:r>
          </a:p>
          <a:p>
            <a:pPr marL="0" indent="0">
              <a:buNone/>
            </a:pPr>
            <a:endParaRPr lang="en-US" sz="2000" dirty="0"/>
          </a:p>
          <a:p>
            <a:pPr marL="0" indent="0">
              <a:buNone/>
            </a:pPr>
            <a:r>
              <a:rPr lang="en-US" sz="2000" dirty="0"/>
              <a:t>Treatment: Therapy can help youth decrease and manage depressive symptoms. She already has the skills to shower when her depressive symptoms are managed. </a:t>
            </a:r>
          </a:p>
        </p:txBody>
      </p:sp>
      <p:sp>
        <p:nvSpPr>
          <p:cNvPr id="4" name="Footer Placeholder 3">
            <a:extLst>
              <a:ext uri="{FF2B5EF4-FFF2-40B4-BE49-F238E27FC236}">
                <a16:creationId xmlns:a16="http://schemas.microsoft.com/office/drawing/2014/main" id="{3C267F6E-CCDB-4482-A4A5-1DAF0A523B94}"/>
              </a:ext>
            </a:extLst>
          </p:cNvPr>
          <p:cNvSpPr>
            <a:spLocks noGrp="1"/>
          </p:cNvSpPr>
          <p:nvPr>
            <p:ph type="ftr" sz="quarter" idx="11"/>
          </p:nvPr>
        </p:nvSpPr>
        <p:spPr>
          <a:xfrm>
            <a:off x="4547698" y="6356350"/>
            <a:ext cx="5687683"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prstClr val="white">
                    <a:tint val="75000"/>
                  </a:prstClr>
                </a:solidFill>
                <a:effectLst/>
                <a:uLnTx/>
                <a:uFillTx/>
                <a:latin typeface="Calibri" panose="020F0502020204030204"/>
                <a:ea typeface="+mn-ea"/>
                <a:cs typeface="+mn-cs"/>
              </a:rPr>
              <a:t>Maine Department of Health and Human Services</a:t>
            </a:r>
          </a:p>
        </p:txBody>
      </p:sp>
      <p:sp>
        <p:nvSpPr>
          <p:cNvPr id="5" name="Slide Number Placeholder 4">
            <a:extLst>
              <a:ext uri="{FF2B5EF4-FFF2-40B4-BE49-F238E27FC236}">
                <a16:creationId xmlns:a16="http://schemas.microsoft.com/office/drawing/2014/main" id="{E7D5D727-034F-4CF0-9FD7-7455AE22CA5F}"/>
              </a:ext>
            </a:extLst>
          </p:cNvPr>
          <p:cNvSpPr>
            <a:spLocks noGrp="1"/>
          </p:cNvSpPr>
          <p:nvPr>
            <p:ph type="sldNum" sz="quarter" idx="12"/>
          </p:nvPr>
        </p:nvSpPr>
        <p:spPr>
          <a:xfrm>
            <a:off x="10353368" y="6356350"/>
            <a:ext cx="1358284"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FD82BC9-63B1-475F-82C3-3D3DE5316FF5}" type="slidenum">
              <a:rPr kumimoji="0" lang="en-US" sz="1050" b="0" i="0" u="none" strike="noStrike" kern="1200" cap="none" spc="0" normalizeH="0" baseline="0" noProof="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30</a:t>
            </a:fld>
            <a:endParaRPr kumimoji="0" lang="en-US" sz="105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01278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277B47-5F6F-4188-B64A-6B70F04AA731}"/>
              </a:ext>
            </a:extLst>
          </p:cNvPr>
          <p:cNvSpPr>
            <a:spLocks noGrp="1"/>
          </p:cNvSpPr>
          <p:nvPr>
            <p:ph type="title"/>
          </p:nvPr>
        </p:nvSpPr>
        <p:spPr>
          <a:xfrm>
            <a:off x="838200" y="1412488"/>
            <a:ext cx="2899189" cy="4363844"/>
          </a:xfrm>
        </p:spPr>
        <p:txBody>
          <a:bodyPr anchor="t">
            <a:normAutofit/>
          </a:bodyPr>
          <a:lstStyle/>
          <a:p>
            <a:pPr algn="ctr"/>
            <a:r>
              <a:rPr lang="en-US" sz="3700" dirty="0">
                <a:solidFill>
                  <a:srgbClr val="FFFFFF"/>
                </a:solidFill>
              </a:rPr>
              <a:t>APPROPRIATE RCS REFERRALS</a:t>
            </a:r>
          </a:p>
        </p:txBody>
      </p:sp>
      <p:sp>
        <p:nvSpPr>
          <p:cNvPr id="3" name="Content Placeholder 2">
            <a:extLst>
              <a:ext uri="{FF2B5EF4-FFF2-40B4-BE49-F238E27FC236}">
                <a16:creationId xmlns:a16="http://schemas.microsoft.com/office/drawing/2014/main" id="{BD5F01CC-0262-49A9-99D1-54532D796980}"/>
              </a:ext>
            </a:extLst>
          </p:cNvPr>
          <p:cNvSpPr>
            <a:spLocks noGrp="1"/>
          </p:cNvSpPr>
          <p:nvPr>
            <p:ph sz="half" idx="1"/>
          </p:nvPr>
        </p:nvSpPr>
        <p:spPr>
          <a:xfrm>
            <a:off x="4380855" y="1412489"/>
            <a:ext cx="3427283" cy="4363844"/>
          </a:xfrm>
        </p:spPr>
        <p:txBody>
          <a:bodyPr>
            <a:normAutofit lnSpcReduction="10000"/>
          </a:bodyPr>
          <a:lstStyle/>
          <a:p>
            <a:pPr marL="0" indent="0" algn="ctr">
              <a:buNone/>
            </a:pPr>
            <a:r>
              <a:rPr lang="en-US" sz="2000" b="1" u="sng" dirty="0"/>
              <a:t>APPROPRIATE</a:t>
            </a:r>
          </a:p>
          <a:p>
            <a:pPr marL="0" indent="0">
              <a:buNone/>
            </a:pPr>
            <a:r>
              <a:rPr lang="en-US" sz="2000" dirty="0"/>
              <a:t>4 year old with autism is unable to feed himself</a:t>
            </a:r>
          </a:p>
          <a:p>
            <a:pPr marL="0" indent="0">
              <a:buNone/>
            </a:pPr>
            <a:r>
              <a:rPr lang="en-US" sz="2000" dirty="0"/>
              <a:t>Adolescent with cognitive impairments and lack of safety awareness sneaks out of home at night </a:t>
            </a:r>
          </a:p>
          <a:p>
            <a:pPr marL="0" indent="0">
              <a:buNone/>
            </a:pPr>
            <a:r>
              <a:rPr lang="en-US" sz="2000" dirty="0"/>
              <a:t>12 </a:t>
            </a:r>
            <a:r>
              <a:rPr lang="en-US" sz="2000" dirty="0" err="1"/>
              <a:t>y.o</a:t>
            </a:r>
            <a:r>
              <a:rPr lang="en-US" sz="2000" dirty="0"/>
              <a:t>. with intellectual disabilities not yet toilet trained</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A9EC402A-02BF-43C0-ACB1-E1602FC52986}"/>
              </a:ext>
            </a:extLst>
          </p:cNvPr>
          <p:cNvSpPr>
            <a:spLocks noGrp="1"/>
          </p:cNvSpPr>
          <p:nvPr>
            <p:ph sz="half" idx="2"/>
          </p:nvPr>
        </p:nvSpPr>
        <p:spPr>
          <a:xfrm>
            <a:off x="8451604" y="1412489"/>
            <a:ext cx="3197701" cy="4363844"/>
          </a:xfrm>
        </p:spPr>
        <p:txBody>
          <a:bodyPr>
            <a:normAutofit lnSpcReduction="10000"/>
          </a:bodyPr>
          <a:lstStyle/>
          <a:p>
            <a:pPr marL="0" indent="0" algn="ctr">
              <a:buNone/>
            </a:pPr>
            <a:r>
              <a:rPr lang="en-US" sz="2000" b="1" u="sng" dirty="0"/>
              <a:t>INAPPROPRIATE</a:t>
            </a:r>
          </a:p>
          <a:p>
            <a:pPr marL="0" indent="0">
              <a:buNone/>
            </a:pPr>
            <a:r>
              <a:rPr lang="en-US" sz="2000" dirty="0"/>
              <a:t>18 month old needs to learn to feed himself (typical development)</a:t>
            </a:r>
          </a:p>
          <a:p>
            <a:pPr marL="0" indent="0">
              <a:buNone/>
            </a:pPr>
            <a:r>
              <a:rPr lang="en-US" sz="2000" dirty="0"/>
              <a:t>Need for respite</a:t>
            </a:r>
          </a:p>
          <a:p>
            <a:pPr marL="0" indent="0">
              <a:buNone/>
            </a:pPr>
            <a:r>
              <a:rPr lang="en-US" sz="2000" dirty="0"/>
              <a:t>Supervision until </a:t>
            </a:r>
            <a:r>
              <a:rPr lang="en-US" sz="2000" dirty="0" err="1"/>
              <a:t>caregivere</a:t>
            </a:r>
            <a:r>
              <a:rPr lang="en-US" sz="2000" dirty="0"/>
              <a:t> arrives home</a:t>
            </a:r>
          </a:p>
          <a:p>
            <a:pPr marL="0" indent="0">
              <a:buNone/>
            </a:pPr>
            <a:r>
              <a:rPr lang="en-US" sz="2000" dirty="0"/>
              <a:t>Child w/PTSD (a mental health diagnosis) threatens parent with weapon</a:t>
            </a:r>
          </a:p>
          <a:p>
            <a:pPr marL="0" indent="0">
              <a:buNone/>
            </a:pPr>
            <a:r>
              <a:rPr lang="en-US" sz="2000" dirty="0"/>
              <a:t>Adolescent leaves home at night to drink with friends</a:t>
            </a:r>
          </a:p>
          <a:p>
            <a:pPr marL="0" indent="0">
              <a:buNone/>
            </a:pPr>
            <a:r>
              <a:rPr lang="en-US" sz="2000" dirty="0"/>
              <a:t>3 year old who hits siblings</a:t>
            </a:r>
          </a:p>
        </p:txBody>
      </p:sp>
    </p:spTree>
    <p:extLst>
      <p:ext uri="{BB962C8B-B14F-4D97-AF65-F5344CB8AC3E}">
        <p14:creationId xmlns:p14="http://schemas.microsoft.com/office/powerpoint/2010/main" val="2561827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250D712-C735-4107-9ED6-B168685F58DE}"/>
              </a:ext>
            </a:extLst>
          </p:cNvPr>
          <p:cNvSpPr>
            <a:spLocks noGrp="1"/>
          </p:cNvSpPr>
          <p:nvPr>
            <p:ph type="title"/>
          </p:nvPr>
        </p:nvSpPr>
        <p:spPr>
          <a:xfrm>
            <a:off x="958506" y="800392"/>
            <a:ext cx="10264697" cy="1212102"/>
          </a:xfrm>
        </p:spPr>
        <p:txBody>
          <a:bodyPr>
            <a:normAutofit fontScale="90000"/>
          </a:bodyPr>
          <a:lstStyle/>
          <a:p>
            <a:r>
              <a:rPr lang="en-US" sz="2400" b="1" u="sng" dirty="0">
                <a:solidFill>
                  <a:srgbClr val="FFFFFF"/>
                </a:solidFill>
              </a:rPr>
              <a:t>PRIORITY STATUS</a:t>
            </a:r>
            <a:br>
              <a:rPr lang="en-US" sz="1600" b="1" dirty="0">
                <a:solidFill>
                  <a:srgbClr val="FFFFFF"/>
                </a:solidFill>
              </a:rPr>
            </a:br>
            <a:r>
              <a:rPr lang="en-US" sz="2200" dirty="0">
                <a:solidFill>
                  <a:srgbClr val="FFFFFF"/>
                </a:solidFill>
              </a:rPr>
              <a:t>Youth at Long Creek or ready to come home from a higher level of care are placed on the HCT and/or RCS list as a priority</a:t>
            </a:r>
            <a:br>
              <a:rPr lang="en-US" sz="1600" dirty="0">
                <a:solidFill>
                  <a:srgbClr val="FFFFFF"/>
                </a:solidFill>
              </a:rPr>
            </a:br>
            <a:br>
              <a:rPr lang="en-US" sz="1600" b="1" dirty="0">
                <a:solidFill>
                  <a:srgbClr val="FFFFFF"/>
                </a:solidFill>
              </a:rPr>
            </a:br>
            <a:endParaRPr lang="en-US" sz="1600" b="1" dirty="0">
              <a:solidFill>
                <a:srgbClr val="FFFFFF"/>
              </a:solidFill>
            </a:endParaRPr>
          </a:p>
        </p:txBody>
      </p:sp>
      <p:sp>
        <p:nvSpPr>
          <p:cNvPr id="3" name="Content Placeholder 2">
            <a:extLst>
              <a:ext uri="{FF2B5EF4-FFF2-40B4-BE49-F238E27FC236}">
                <a16:creationId xmlns:a16="http://schemas.microsoft.com/office/drawing/2014/main" id="{D6990A7C-E9D7-4186-882E-292224CED2D5}"/>
              </a:ext>
            </a:extLst>
          </p:cNvPr>
          <p:cNvSpPr>
            <a:spLocks noGrp="1"/>
          </p:cNvSpPr>
          <p:nvPr>
            <p:ph idx="1"/>
          </p:nvPr>
        </p:nvSpPr>
        <p:spPr>
          <a:xfrm>
            <a:off x="1367624" y="2490436"/>
            <a:ext cx="9708995" cy="3567173"/>
          </a:xfrm>
        </p:spPr>
        <p:txBody>
          <a:bodyPr anchor="ctr">
            <a:normAutofit fontScale="85000" lnSpcReduction="20000"/>
          </a:bodyPr>
          <a:lstStyle/>
          <a:p>
            <a:r>
              <a:rPr lang="en-US" sz="2000" dirty="0"/>
              <a:t>Priority means they go to the top of the list for their town with any other prioritized children from their town. </a:t>
            </a:r>
          </a:p>
          <a:p>
            <a:r>
              <a:rPr lang="en-US" sz="2000" dirty="0"/>
              <a:t>High priority does not mean they will immediately get the service</a:t>
            </a:r>
          </a:p>
          <a:p>
            <a:endParaRPr lang="en-US" sz="2000" dirty="0"/>
          </a:p>
          <a:p>
            <a:r>
              <a:rPr lang="en-US" sz="2000" dirty="0"/>
              <a:t>PRIORITY ELIGIBLE YOUTH ARE</a:t>
            </a:r>
          </a:p>
          <a:p>
            <a:pPr lvl="1"/>
            <a:r>
              <a:rPr lang="en-US" sz="2000" dirty="0"/>
              <a:t>In inpatient psychiatric hospitals</a:t>
            </a:r>
          </a:p>
          <a:p>
            <a:pPr lvl="1"/>
            <a:r>
              <a:rPr lang="en-US" sz="2000" dirty="0"/>
              <a:t>In crisis units</a:t>
            </a:r>
          </a:p>
          <a:p>
            <a:pPr lvl="1"/>
            <a:r>
              <a:rPr lang="en-US" sz="2000" dirty="0"/>
              <a:t>In residential treatment</a:t>
            </a:r>
          </a:p>
          <a:p>
            <a:pPr lvl="1"/>
            <a:r>
              <a:rPr lang="en-US" sz="2000" dirty="0"/>
              <a:t>In correctional facilities</a:t>
            </a:r>
          </a:p>
          <a:p>
            <a:pPr lvl="1"/>
            <a:r>
              <a:rPr lang="en-US" sz="2000" dirty="0"/>
              <a:t>Youth expelled from daycare or preschool</a:t>
            </a:r>
          </a:p>
          <a:p>
            <a:pPr lvl="1"/>
            <a:r>
              <a:rPr lang="en-US" sz="2000" dirty="0"/>
              <a:t>Youth waiting two years or longer</a:t>
            </a:r>
          </a:p>
          <a:p>
            <a:pPr lvl="1"/>
            <a:endParaRPr lang="en-US" sz="2000" dirty="0"/>
          </a:p>
          <a:p>
            <a:pPr marL="342900" lvl="1" indent="0">
              <a:buNone/>
            </a:pPr>
            <a:r>
              <a:rPr lang="en-US" sz="2000" b="1" dirty="0"/>
              <a:t>Call </a:t>
            </a:r>
            <a:r>
              <a:rPr lang="en-US" sz="2000" b="1" dirty="0" err="1"/>
              <a:t>Kepro</a:t>
            </a:r>
            <a:r>
              <a:rPr lang="en-US" sz="2000" b="1" dirty="0"/>
              <a:t> to remove youth from high priority status when appropriate (youth has not needed a higher level of care for 6 months)</a:t>
            </a:r>
          </a:p>
          <a:p>
            <a:pPr lvl="1"/>
            <a:endParaRPr lang="en-US" sz="2000" b="1" dirty="0"/>
          </a:p>
          <a:p>
            <a:pPr marL="342900" lvl="1" indent="0">
              <a:buNone/>
            </a:pPr>
            <a:endParaRPr lang="en-US" sz="2000" dirty="0"/>
          </a:p>
        </p:txBody>
      </p:sp>
      <p:sp>
        <p:nvSpPr>
          <p:cNvPr id="4" name="Footer Placeholder 3">
            <a:extLst>
              <a:ext uri="{FF2B5EF4-FFF2-40B4-BE49-F238E27FC236}">
                <a16:creationId xmlns:a16="http://schemas.microsoft.com/office/drawing/2014/main" id="{A92CBCC9-5174-4E53-84D2-93D1F62B61A2}"/>
              </a:ext>
            </a:extLst>
          </p:cNvPr>
          <p:cNvSpPr>
            <a:spLocks noGrp="1"/>
          </p:cNvSpPr>
          <p:nvPr>
            <p:ph type="ftr" sz="quarter" idx="11"/>
          </p:nvPr>
        </p:nvSpPr>
        <p:spPr>
          <a:xfrm>
            <a:off x="795528" y="6382512"/>
            <a:ext cx="6757416" cy="320040"/>
          </a:xfrm>
        </p:spPr>
        <p:txBody>
          <a:bodyPr>
            <a:normAutofit/>
          </a:bodyPr>
          <a:lstStyle/>
          <a:p>
            <a:pPr algn="l">
              <a:spcAft>
                <a:spcPts val="600"/>
              </a:spcAft>
            </a:pPr>
            <a:r>
              <a:rPr lang="en-US" sz="1000"/>
              <a:t>Maine Department of Health and Human Services</a:t>
            </a:r>
          </a:p>
        </p:txBody>
      </p:sp>
      <p:sp>
        <p:nvSpPr>
          <p:cNvPr id="5" name="Slide Number Placeholder 4">
            <a:extLst>
              <a:ext uri="{FF2B5EF4-FFF2-40B4-BE49-F238E27FC236}">
                <a16:creationId xmlns:a16="http://schemas.microsoft.com/office/drawing/2014/main" id="{46A6E5C3-5ACA-4EC9-BB53-2C8E0C10D723}"/>
              </a:ext>
            </a:extLst>
          </p:cNvPr>
          <p:cNvSpPr>
            <a:spLocks noGrp="1"/>
          </p:cNvSpPr>
          <p:nvPr>
            <p:ph type="sldNum" sz="quarter" idx="12"/>
          </p:nvPr>
        </p:nvSpPr>
        <p:spPr>
          <a:xfrm>
            <a:off x="10707624" y="6382512"/>
            <a:ext cx="685800" cy="320040"/>
          </a:xfrm>
        </p:spPr>
        <p:txBody>
          <a:bodyPr>
            <a:normAutofit/>
          </a:bodyPr>
          <a:lstStyle/>
          <a:p>
            <a:pPr>
              <a:spcAft>
                <a:spcPts val="600"/>
              </a:spcAft>
            </a:pPr>
            <a:fld id="{5FD82BC9-63B1-475F-82C3-3D3DE5316FF5}" type="slidenum">
              <a:rPr lang="en-US" sz="1000"/>
              <a:pPr>
                <a:spcAft>
                  <a:spcPts val="600"/>
                </a:spcAft>
              </a:pPr>
              <a:t>32</a:t>
            </a:fld>
            <a:endParaRPr lang="en-US" sz="1000"/>
          </a:p>
        </p:txBody>
      </p:sp>
    </p:spTree>
    <p:extLst>
      <p:ext uri="{BB962C8B-B14F-4D97-AF65-F5344CB8AC3E}">
        <p14:creationId xmlns:p14="http://schemas.microsoft.com/office/powerpoint/2010/main" val="32423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1C8A051-9123-499F-ACD6-AB881F23C5D8}"/>
              </a:ext>
            </a:extLst>
          </p:cNvPr>
          <p:cNvSpPr>
            <a:spLocks noGrp="1"/>
          </p:cNvSpPr>
          <p:nvPr>
            <p:ph type="title"/>
          </p:nvPr>
        </p:nvSpPr>
        <p:spPr>
          <a:xfrm>
            <a:off x="640079" y="2053641"/>
            <a:ext cx="3669161" cy="2760098"/>
          </a:xfrm>
        </p:spPr>
        <p:txBody>
          <a:bodyPr>
            <a:normAutofit/>
          </a:bodyPr>
          <a:lstStyle/>
          <a:p>
            <a:r>
              <a:rPr lang="en-US" sz="2600" b="1" u="sng" dirty="0">
                <a:solidFill>
                  <a:srgbClr val="FFFFFF"/>
                </a:solidFill>
              </a:rPr>
              <a:t>FAMILY CHOICE</a:t>
            </a:r>
            <a:br>
              <a:rPr lang="en-US" sz="2600" b="1" u="sng" dirty="0">
                <a:solidFill>
                  <a:srgbClr val="FFFFFF"/>
                </a:solidFill>
              </a:rPr>
            </a:br>
            <a:r>
              <a:rPr lang="en-US" sz="2600" dirty="0">
                <a:solidFill>
                  <a:srgbClr val="FFFFFF"/>
                </a:solidFill>
              </a:rPr>
              <a:t>Guardians are able to request a specific provider during the referral process</a:t>
            </a:r>
            <a:br>
              <a:rPr lang="en-US" sz="2600" dirty="0">
                <a:solidFill>
                  <a:srgbClr val="FFFFFF"/>
                </a:solidFill>
              </a:rPr>
            </a:br>
            <a:endParaRPr lang="en-US" sz="2600" b="1" u="sng" dirty="0">
              <a:solidFill>
                <a:srgbClr val="FFFFFF"/>
              </a:solidFill>
            </a:endParaRPr>
          </a:p>
        </p:txBody>
      </p:sp>
      <p:sp>
        <p:nvSpPr>
          <p:cNvPr id="3" name="Content Placeholder 2">
            <a:extLst>
              <a:ext uri="{FF2B5EF4-FFF2-40B4-BE49-F238E27FC236}">
                <a16:creationId xmlns:a16="http://schemas.microsoft.com/office/drawing/2014/main" id="{C190338E-0E22-4DD0-8B91-513055778D15}"/>
              </a:ext>
            </a:extLst>
          </p:cNvPr>
          <p:cNvSpPr>
            <a:spLocks noGrp="1"/>
          </p:cNvSpPr>
          <p:nvPr>
            <p:ph idx="1"/>
          </p:nvPr>
        </p:nvSpPr>
        <p:spPr>
          <a:xfrm>
            <a:off x="6090574" y="801866"/>
            <a:ext cx="5306084" cy="5230634"/>
          </a:xfrm>
        </p:spPr>
        <p:txBody>
          <a:bodyPr anchor="ctr">
            <a:normAutofit lnSpcReduction="10000"/>
          </a:bodyPr>
          <a:lstStyle/>
          <a:p>
            <a:r>
              <a:rPr lang="en-US" sz="2200" dirty="0">
                <a:solidFill>
                  <a:srgbClr val="000000"/>
                </a:solidFill>
              </a:rPr>
              <a:t>If a specific provider is requested, the youth goes on the general list first</a:t>
            </a:r>
          </a:p>
          <a:p>
            <a:r>
              <a:rPr lang="en-US" sz="2200" dirty="0">
                <a:solidFill>
                  <a:srgbClr val="000000"/>
                </a:solidFill>
              </a:rPr>
              <a:t>When  youth is at the top of the list and any provider reports availability, </a:t>
            </a:r>
            <a:r>
              <a:rPr lang="en-US" sz="2200" dirty="0" err="1">
                <a:solidFill>
                  <a:srgbClr val="000000"/>
                </a:solidFill>
              </a:rPr>
              <a:t>Kepro</a:t>
            </a:r>
            <a:r>
              <a:rPr lang="en-US" sz="2200" dirty="0">
                <a:solidFill>
                  <a:srgbClr val="000000"/>
                </a:solidFill>
              </a:rPr>
              <a:t> will notify the guardian</a:t>
            </a:r>
          </a:p>
          <a:p>
            <a:r>
              <a:rPr lang="en-US" sz="2200" dirty="0">
                <a:solidFill>
                  <a:srgbClr val="000000"/>
                </a:solidFill>
              </a:rPr>
              <a:t>If guardian chooses to take that opening, even though it is not with their preferred provider, they can do so</a:t>
            </a:r>
          </a:p>
          <a:p>
            <a:r>
              <a:rPr lang="en-US" sz="2200" dirty="0">
                <a:solidFill>
                  <a:srgbClr val="000000"/>
                </a:solidFill>
              </a:rPr>
              <a:t>If guardian chooses to wait for their preferred provider, they are moved from the general list to that agency’s family choice list</a:t>
            </a:r>
          </a:p>
          <a:p>
            <a:r>
              <a:rPr lang="en-US" sz="2200" dirty="0">
                <a:solidFill>
                  <a:srgbClr val="000000"/>
                </a:solidFill>
              </a:rPr>
              <a:t>Once on the agency’s internal waitlist,  agency will contact the guardian when they have an opening or at least every 30 days while waiting</a:t>
            </a:r>
          </a:p>
          <a:p>
            <a:pPr marL="0" indent="0">
              <a:buNone/>
            </a:pPr>
            <a:endParaRPr lang="en-US" sz="2200" dirty="0">
              <a:solidFill>
                <a:srgbClr val="000000"/>
              </a:solidFill>
            </a:endParaRPr>
          </a:p>
          <a:p>
            <a:endParaRPr lang="en-US" sz="2200" dirty="0">
              <a:solidFill>
                <a:srgbClr val="000000"/>
              </a:solidFill>
            </a:endParaRPr>
          </a:p>
          <a:p>
            <a:pPr marL="0" indent="0">
              <a:buNone/>
            </a:pPr>
            <a:endParaRPr lang="en-US" sz="2200" dirty="0">
              <a:solidFill>
                <a:srgbClr val="000000"/>
              </a:solidFill>
            </a:endParaRPr>
          </a:p>
        </p:txBody>
      </p:sp>
      <p:sp>
        <p:nvSpPr>
          <p:cNvPr id="4" name="Footer Placeholder 3">
            <a:extLst>
              <a:ext uri="{FF2B5EF4-FFF2-40B4-BE49-F238E27FC236}">
                <a16:creationId xmlns:a16="http://schemas.microsoft.com/office/drawing/2014/main" id="{1E33B925-8155-4213-848B-9F2F9A8A7A6A}"/>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000">
                <a:solidFill>
                  <a:srgbClr val="898989"/>
                </a:solidFill>
              </a:rPr>
              <a:t>Maine Department of Health and Human Services</a:t>
            </a:r>
          </a:p>
        </p:txBody>
      </p:sp>
      <p:sp>
        <p:nvSpPr>
          <p:cNvPr id="5" name="Slide Number Placeholder 4">
            <a:extLst>
              <a:ext uri="{FF2B5EF4-FFF2-40B4-BE49-F238E27FC236}">
                <a16:creationId xmlns:a16="http://schemas.microsoft.com/office/drawing/2014/main" id="{B3A5EB68-3E49-4CEC-BC83-0E87E5273867}"/>
              </a:ext>
            </a:extLst>
          </p:cNvPr>
          <p:cNvSpPr>
            <a:spLocks noGrp="1"/>
          </p:cNvSpPr>
          <p:nvPr>
            <p:ph type="sldNum" sz="quarter" idx="12"/>
          </p:nvPr>
        </p:nvSpPr>
        <p:spPr>
          <a:xfrm>
            <a:off x="10825930" y="6223702"/>
            <a:ext cx="570728" cy="314067"/>
          </a:xfrm>
        </p:spPr>
        <p:txBody>
          <a:bodyPr>
            <a:normAutofit/>
          </a:bodyPr>
          <a:lstStyle/>
          <a:p>
            <a:pPr>
              <a:spcAft>
                <a:spcPts val="600"/>
              </a:spcAft>
            </a:pPr>
            <a:fld id="{5FD82BC9-63B1-475F-82C3-3D3DE5316FF5}" type="slidenum">
              <a:rPr lang="en-US" sz="1000">
                <a:solidFill>
                  <a:srgbClr val="898989"/>
                </a:solidFill>
              </a:rPr>
              <a:pPr>
                <a:spcAft>
                  <a:spcPts val="600"/>
                </a:spcAft>
              </a:pPr>
              <a:t>33</a:t>
            </a:fld>
            <a:endParaRPr lang="en-US" sz="1000">
              <a:solidFill>
                <a:srgbClr val="898989"/>
              </a:solidFill>
            </a:endParaRPr>
          </a:p>
        </p:txBody>
      </p:sp>
    </p:spTree>
    <p:extLst>
      <p:ext uri="{BB962C8B-B14F-4D97-AF65-F5344CB8AC3E}">
        <p14:creationId xmlns:p14="http://schemas.microsoft.com/office/powerpoint/2010/main" val="3964736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1049D-6108-4726-80E4-236B7258146D}"/>
              </a:ext>
            </a:extLst>
          </p:cNvPr>
          <p:cNvSpPr>
            <a:spLocks noGrp="1"/>
          </p:cNvSpPr>
          <p:nvPr>
            <p:ph type="title"/>
          </p:nvPr>
        </p:nvSpPr>
        <p:spPr>
          <a:xfrm>
            <a:off x="1136428" y="627564"/>
            <a:ext cx="7474172" cy="1325563"/>
          </a:xfrm>
        </p:spPr>
        <p:txBody>
          <a:bodyPr>
            <a:normAutofit fontScale="90000"/>
          </a:bodyPr>
          <a:lstStyle/>
          <a:p>
            <a:pPr algn="ctr"/>
            <a:r>
              <a:rPr lang="en-US" sz="2400" b="1" u="sng" dirty="0">
                <a:latin typeface="+mn-lt"/>
              </a:rPr>
              <a:t>INFORMED DECISIONS</a:t>
            </a:r>
            <a:br>
              <a:rPr lang="en-US" sz="2400" b="1" u="sng" dirty="0">
                <a:latin typeface="+mn-lt"/>
              </a:rPr>
            </a:br>
            <a:r>
              <a:rPr lang="en-US" sz="2400" dirty="0">
                <a:latin typeface="+mn-lt"/>
              </a:rPr>
              <a:t>Conversations to have with families about preferred or non-preferred providers</a:t>
            </a:r>
            <a:br>
              <a:rPr lang="en-US" sz="2400" dirty="0">
                <a:latin typeface="+mn-lt"/>
              </a:rPr>
            </a:br>
            <a:endParaRPr lang="en-US" sz="2400" b="1" u="sng" dirty="0">
              <a:latin typeface="+mn-lt"/>
            </a:endParaRPr>
          </a:p>
        </p:txBody>
      </p:sp>
      <p:sp>
        <p:nvSpPr>
          <p:cNvPr id="3" name="Content Placeholder 2">
            <a:extLst>
              <a:ext uri="{FF2B5EF4-FFF2-40B4-BE49-F238E27FC236}">
                <a16:creationId xmlns:a16="http://schemas.microsoft.com/office/drawing/2014/main" id="{A8E7661C-3415-4E32-A3EC-D476CCF9684C}"/>
              </a:ext>
            </a:extLst>
          </p:cNvPr>
          <p:cNvSpPr>
            <a:spLocks noGrp="1"/>
          </p:cNvSpPr>
          <p:nvPr>
            <p:ph idx="1"/>
          </p:nvPr>
        </p:nvSpPr>
        <p:spPr>
          <a:xfrm>
            <a:off x="228600" y="1953127"/>
            <a:ext cx="9056893" cy="4277309"/>
          </a:xfrm>
        </p:spPr>
        <p:txBody>
          <a:bodyPr anchor="ctr">
            <a:normAutofit/>
          </a:bodyPr>
          <a:lstStyle/>
          <a:p>
            <a:endParaRPr lang="en-US" sz="1700" dirty="0"/>
          </a:p>
          <a:p>
            <a:r>
              <a:rPr lang="en-US" sz="2400" dirty="0"/>
              <a:t>Opting for a preferred provider may increase wait time</a:t>
            </a:r>
          </a:p>
          <a:p>
            <a:r>
              <a:rPr lang="en-US" sz="2400" dirty="0"/>
              <a:t>Opting out of a specific provider may increase wait time</a:t>
            </a:r>
          </a:p>
          <a:p>
            <a:pPr lvl="1"/>
            <a:r>
              <a:rPr lang="en-US" sz="2400" dirty="0"/>
              <a:t>If a family reports concern with a specific provider, help them address those concerns</a:t>
            </a:r>
          </a:p>
          <a:p>
            <a:pPr lvl="2"/>
            <a:r>
              <a:rPr lang="en-US" sz="2400" dirty="0"/>
              <a:t>They heard a provider isn’t good</a:t>
            </a:r>
          </a:p>
          <a:p>
            <a:pPr lvl="2"/>
            <a:r>
              <a:rPr lang="en-US" sz="2400" dirty="0"/>
              <a:t>They heard a provider is always late</a:t>
            </a:r>
          </a:p>
          <a:p>
            <a:pPr lvl="2"/>
            <a:r>
              <a:rPr lang="en-US" sz="2400" dirty="0"/>
              <a:t>Help the family call that provider and discuss their concerns to see if they can be alleviated</a:t>
            </a:r>
          </a:p>
          <a:p>
            <a:pPr lvl="2"/>
            <a:r>
              <a:rPr lang="en-US" sz="2400" dirty="0"/>
              <a:t>Referring to your own agency may increase wait time</a:t>
            </a:r>
          </a:p>
          <a:p>
            <a:pPr lvl="0"/>
            <a:r>
              <a:rPr lang="en-US" sz="2400" dirty="0"/>
              <a:t>Being open to any provider may be the shortest route to services</a:t>
            </a:r>
          </a:p>
          <a:p>
            <a:pPr lvl="2"/>
            <a:endParaRPr lang="en-US" sz="1700" dirty="0"/>
          </a:p>
          <a:p>
            <a:pPr lvl="2"/>
            <a:endParaRPr lang="en-US" sz="1700" dirty="0"/>
          </a:p>
        </p:txBody>
      </p:sp>
      <p:sp>
        <p:nvSpPr>
          <p:cNvPr id="4" name="Footer Placeholder 3">
            <a:extLst>
              <a:ext uri="{FF2B5EF4-FFF2-40B4-BE49-F238E27FC236}">
                <a16:creationId xmlns:a16="http://schemas.microsoft.com/office/drawing/2014/main" id="{051936D7-6623-4170-BE6C-5656014503A0}"/>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US" sz="1050">
                <a:solidFill>
                  <a:schemeClr val="tx1">
                    <a:lumMod val="75000"/>
                    <a:lumOff val="25000"/>
                  </a:schemeClr>
                </a:solidFill>
              </a:rPr>
              <a:t>Maine Department of Health and Human Services</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hat">
            <a:extLst>
              <a:ext uri="{FF2B5EF4-FFF2-40B4-BE49-F238E27FC236}">
                <a16:creationId xmlns:a16="http://schemas.microsoft.com/office/drawing/2014/main" id="{252ACC89-1935-478A-AE27-97F2EBAC8F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D4144746-E971-46A9-B7F5-A42C9BC7DAA7}"/>
              </a:ext>
            </a:extLst>
          </p:cNvPr>
          <p:cNvSpPr>
            <a:spLocks noGrp="1"/>
          </p:cNvSpPr>
          <p:nvPr>
            <p:ph type="sldNum" sz="quarter" idx="12"/>
          </p:nvPr>
        </p:nvSpPr>
        <p:spPr>
          <a:xfrm>
            <a:off x="10341428" y="6356350"/>
            <a:ext cx="1012371" cy="365125"/>
          </a:xfrm>
        </p:spPr>
        <p:txBody>
          <a:bodyPr>
            <a:normAutofit/>
          </a:bodyPr>
          <a:lstStyle/>
          <a:p>
            <a:pPr>
              <a:spcAft>
                <a:spcPts val="600"/>
              </a:spcAft>
            </a:pPr>
            <a:fld id="{5FD82BC9-63B1-475F-82C3-3D3DE5316FF5}" type="slidenum">
              <a:rPr lang="en-US">
                <a:solidFill>
                  <a:srgbClr val="FFFFFF"/>
                </a:solidFill>
              </a:rPr>
              <a:pPr>
                <a:spcAft>
                  <a:spcPts val="600"/>
                </a:spcAft>
              </a:pPr>
              <a:t>34</a:t>
            </a:fld>
            <a:endParaRPr lang="en-US">
              <a:solidFill>
                <a:srgbClr val="FFFFFF"/>
              </a:solidFill>
            </a:endParaRPr>
          </a:p>
        </p:txBody>
      </p:sp>
    </p:spTree>
    <p:extLst>
      <p:ext uri="{BB962C8B-B14F-4D97-AF65-F5344CB8AC3E}">
        <p14:creationId xmlns:p14="http://schemas.microsoft.com/office/powerpoint/2010/main" val="27430614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98450" y="225426"/>
            <a:ext cx="11595100" cy="1325563"/>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0"/>
              </a:spcBef>
              <a:spcAft>
                <a:spcPts val="600"/>
              </a:spcAft>
            </a:pPr>
            <a:r>
              <a:rPr lang="en-US" sz="4400" u="sng" dirty="0">
                <a:solidFill>
                  <a:schemeClr val="bg1"/>
                </a:solidFill>
                <a:latin typeface="+mj-lt"/>
                <a:ea typeface="+mj-ea"/>
                <a:cs typeface="+mj-cs"/>
              </a:rPr>
              <a:t>REFERRAL MANAGEMENT PROCESS</a:t>
            </a:r>
          </a:p>
        </p:txBody>
      </p:sp>
      <p:sp>
        <p:nvSpPr>
          <p:cNvPr id="3" name="Content Placeholder 2"/>
          <p:cNvSpPr>
            <a:spLocks noGrp="1"/>
          </p:cNvSpPr>
          <p:nvPr>
            <p:ph idx="1"/>
          </p:nvPr>
        </p:nvSpPr>
        <p:spPr>
          <a:xfrm>
            <a:off x="165100" y="1841500"/>
            <a:ext cx="11728450" cy="4344976"/>
          </a:xfrm>
        </p:spPr>
        <p:txBody>
          <a:bodyPr vert="horz" lIns="91440" tIns="45720" rIns="91440" bIns="45720" rtlCol="0">
            <a:normAutofit lnSpcReduction="10000"/>
          </a:bodyPr>
          <a:lstStyle/>
          <a:p>
            <a:pPr indent="-228600"/>
            <a:r>
              <a:rPr lang="en-US" dirty="0"/>
              <a:t>Referral Information for RCS and HCT is entered into </a:t>
            </a:r>
            <a:r>
              <a:rPr lang="en-US" dirty="0" err="1"/>
              <a:t>Atrezzo</a:t>
            </a:r>
            <a:r>
              <a:rPr lang="en-US" dirty="0"/>
              <a:t> questionnaire section by case manager/care coordinator or faxed/secure emailed by CW Guardian</a:t>
            </a:r>
          </a:p>
          <a:p>
            <a:pPr indent="-228600"/>
            <a:r>
              <a:rPr lang="en-US" dirty="0"/>
              <a:t>Eligibility Determination made by </a:t>
            </a:r>
            <a:r>
              <a:rPr lang="en-US" dirty="0" err="1"/>
              <a:t>Kepro</a:t>
            </a:r>
            <a:endParaRPr lang="en-US" dirty="0"/>
          </a:p>
          <a:p>
            <a:pPr lvl="1" indent="-228600"/>
            <a:r>
              <a:rPr lang="en-US" sz="2100" dirty="0"/>
              <a:t>Referral source can see decision in </a:t>
            </a:r>
            <a:r>
              <a:rPr lang="en-US" sz="2100" dirty="0" err="1"/>
              <a:t>Atrezzo</a:t>
            </a:r>
            <a:r>
              <a:rPr lang="en-US" sz="2100" dirty="0"/>
              <a:t> and communicate with guardian</a:t>
            </a:r>
          </a:p>
          <a:p>
            <a:pPr indent="-228600"/>
            <a:r>
              <a:rPr lang="en-US" dirty="0"/>
              <a:t>If eligible, youth is placed on referral management list for designated town</a:t>
            </a:r>
          </a:p>
          <a:p>
            <a:pPr indent="-228600"/>
            <a:r>
              <a:rPr lang="en-US" dirty="0"/>
              <a:t>When youth reaches the top of the list and a provider has availability a match is made</a:t>
            </a:r>
          </a:p>
          <a:p>
            <a:pPr indent="-228600"/>
            <a:r>
              <a:rPr lang="en-US" dirty="0"/>
              <a:t>Once provider match is made, Referral Source and Provider receives notification via email from </a:t>
            </a:r>
            <a:r>
              <a:rPr lang="en-US" dirty="0" err="1"/>
              <a:t>Kepro</a:t>
            </a:r>
            <a:endParaRPr lang="en-US" dirty="0"/>
          </a:p>
          <a:p>
            <a:pPr lvl="1" indent="-228600"/>
            <a:r>
              <a:rPr lang="en-US" dirty="0"/>
              <a:t>Email contains Maine Care number, </a:t>
            </a:r>
            <a:r>
              <a:rPr lang="en-US" dirty="0" err="1"/>
              <a:t>Kepro</a:t>
            </a:r>
            <a:r>
              <a:rPr lang="en-US" dirty="0"/>
              <a:t> case id number and contact information</a:t>
            </a:r>
          </a:p>
          <a:p>
            <a:pPr indent="-228600"/>
            <a:r>
              <a:rPr lang="en-US" dirty="0"/>
              <a:t>Referral Source and/or guardian should call provider immediately to initiate opening  </a:t>
            </a:r>
          </a:p>
          <a:p>
            <a:pPr indent="-228600"/>
            <a:r>
              <a:rPr lang="en-US" dirty="0"/>
              <a:t>Providers will only wait a few days without hearing from a family before they move on to the next person on the list</a:t>
            </a:r>
          </a:p>
          <a:p>
            <a:pPr indent="-228600"/>
            <a:r>
              <a:rPr lang="en-US" dirty="0"/>
              <a:t>Contact Maine Intake at </a:t>
            </a:r>
            <a:r>
              <a:rPr lang="en-US" u="sng" dirty="0">
                <a:hlinkClick r:id="rId3"/>
              </a:rPr>
              <a:t>IntakeMe@kepro.com</a:t>
            </a:r>
            <a:r>
              <a:rPr lang="en-US" dirty="0"/>
              <a:t> if you feel a referral you have received should either go back to the waitlist, and/or be removed from the waitlist. </a:t>
            </a:r>
          </a:p>
          <a:p>
            <a:pPr marL="0" indent="-228600">
              <a:defRPr/>
            </a:pPr>
            <a:endParaRPr lang="en-US" altLang="en-US" dirty="0"/>
          </a:p>
          <a:p>
            <a:pPr indent="-228600"/>
            <a:endParaRPr lang="en-US" dirty="0"/>
          </a:p>
        </p:txBody>
      </p:sp>
      <p:sp>
        <p:nvSpPr>
          <p:cNvPr id="5" name="Footer Placeholder 4"/>
          <p:cNvSpPr>
            <a:spLocks noGrp="1"/>
          </p:cNvSpPr>
          <p:nvPr>
            <p:ph type="ftr" sz="quarter" idx="11"/>
          </p:nvPr>
        </p:nvSpPr>
        <p:spPr>
          <a:xfrm>
            <a:off x="4552950" y="6077586"/>
            <a:ext cx="3086100" cy="365125"/>
          </a:xfrm>
        </p:spPr>
        <p:txBody>
          <a:bodyPr vert="horz" lIns="91440" tIns="45720" rIns="91440" bIns="45720" rtlCol="0" anchor="ctr">
            <a:normAutofit/>
          </a:bodyPr>
          <a:lstStyle/>
          <a:p>
            <a:pPr>
              <a:spcAft>
                <a:spcPts val="600"/>
              </a:spcAft>
            </a:pPr>
            <a:r>
              <a:rPr lang="en-US" sz="1100"/>
              <a:t>Maine Department of Health and Human Services</a:t>
            </a:r>
          </a:p>
        </p:txBody>
      </p:sp>
      <p:sp>
        <p:nvSpPr>
          <p:cNvPr id="2" name="Slide Number Placeholder 1"/>
          <p:cNvSpPr>
            <a:spLocks noGrp="1"/>
          </p:cNvSpPr>
          <p:nvPr>
            <p:ph type="sldNum" sz="quarter" idx="12"/>
          </p:nvPr>
        </p:nvSpPr>
        <p:spPr>
          <a:xfrm>
            <a:off x="7981950" y="6077586"/>
            <a:ext cx="2057400" cy="365125"/>
          </a:xfrm>
        </p:spPr>
        <p:txBody>
          <a:bodyPr vert="horz" lIns="91440" tIns="45720" rIns="91440" bIns="45720" rtlCol="0" anchor="ctr">
            <a:normAutofit/>
          </a:bodyPr>
          <a:lstStyle/>
          <a:p>
            <a:pPr>
              <a:spcAft>
                <a:spcPts val="600"/>
              </a:spcAft>
            </a:pPr>
            <a:fld id="{157CBA50-CD0C-49BF-99AE-B3E4F4920365}" type="slidenum">
              <a:rPr lang="en-US" smtClean="0"/>
              <a:pPr>
                <a:spcAft>
                  <a:spcPts val="600"/>
                </a:spcAft>
              </a:pPr>
              <a:t>35</a:t>
            </a:fld>
            <a:endParaRPr lang="en-US"/>
          </a:p>
        </p:txBody>
      </p:sp>
    </p:spTree>
    <p:extLst>
      <p:ext uri="{BB962C8B-B14F-4D97-AF65-F5344CB8AC3E}">
        <p14:creationId xmlns:p14="http://schemas.microsoft.com/office/powerpoint/2010/main" val="3123380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98450" y="225426"/>
            <a:ext cx="11595100" cy="1325563"/>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0"/>
              </a:spcBef>
              <a:spcAft>
                <a:spcPts val="600"/>
              </a:spcAft>
            </a:pPr>
            <a:r>
              <a:rPr lang="en-US" sz="4400" u="sng" dirty="0">
                <a:solidFill>
                  <a:schemeClr val="bg1"/>
                </a:solidFill>
                <a:latin typeface="+mj-lt"/>
                <a:ea typeface="+mj-ea"/>
                <a:cs typeface="+mj-cs"/>
              </a:rPr>
              <a:t>HELPFUL TIPS FOR THE REFERRAL MANAGEMENT PROCESS</a:t>
            </a:r>
          </a:p>
        </p:txBody>
      </p:sp>
      <p:sp>
        <p:nvSpPr>
          <p:cNvPr id="3" name="Content Placeholder 2"/>
          <p:cNvSpPr>
            <a:spLocks noGrp="1"/>
          </p:cNvSpPr>
          <p:nvPr>
            <p:ph idx="1"/>
          </p:nvPr>
        </p:nvSpPr>
        <p:spPr>
          <a:xfrm>
            <a:off x="165100" y="1841500"/>
            <a:ext cx="11728450" cy="4344976"/>
          </a:xfrm>
        </p:spPr>
        <p:txBody>
          <a:bodyPr vert="horz" lIns="91440" tIns="45720" rIns="91440" bIns="45720" rtlCol="0">
            <a:normAutofit fontScale="92500" lnSpcReduction="10000"/>
          </a:bodyPr>
          <a:lstStyle/>
          <a:p>
            <a:pPr marL="0" indent="-228600">
              <a:defRPr/>
            </a:pPr>
            <a:endParaRPr lang="en-US" altLang="en-US" dirty="0"/>
          </a:p>
          <a:p>
            <a:pPr lvl="0"/>
            <a:r>
              <a:rPr lang="en-US" dirty="0"/>
              <a:t>At referral, list the address and phone number at which the youth will receive services. Do not list hospital, crisis unit, residential or Child Welfare guardian’s office address as the child’s address.</a:t>
            </a:r>
          </a:p>
          <a:p>
            <a:pPr lvl="0"/>
            <a:r>
              <a:rPr lang="en-US" dirty="0"/>
              <a:t>Check “reports” in </a:t>
            </a:r>
            <a:r>
              <a:rPr lang="en-US" dirty="0" err="1"/>
              <a:t>Atrezzo</a:t>
            </a:r>
            <a:r>
              <a:rPr lang="en-US" dirty="0"/>
              <a:t> in 24 business hours. </a:t>
            </a:r>
            <a:r>
              <a:rPr lang="en-US" dirty="0" err="1"/>
              <a:t>Kepro</a:t>
            </a:r>
            <a:r>
              <a:rPr lang="en-US" dirty="0"/>
              <a:t> will notify you if you need to submit more information.  If more information is requested, submit it as quickly as possible and continue to check “reports” for a decision. There is a 7 day maximum for a response.</a:t>
            </a:r>
          </a:p>
          <a:p>
            <a:pPr lvl="0"/>
            <a:r>
              <a:rPr lang="en-US" dirty="0"/>
              <a:t>If the original referent changes and a new referent comes on board; the guardian, and/or new referent can notify </a:t>
            </a:r>
            <a:r>
              <a:rPr lang="en-US" dirty="0" err="1"/>
              <a:t>Kepro</a:t>
            </a:r>
            <a:r>
              <a:rPr lang="en-US" dirty="0"/>
              <a:t> there has been a change in order to maintain the dates of the original referral and avoiding need for new referral. A new case will be created for the new referent to track and monitor for further updates. </a:t>
            </a:r>
          </a:p>
          <a:p>
            <a:pPr lvl="0"/>
            <a:r>
              <a:rPr lang="en-US" dirty="0"/>
              <a:t>If the case goes to a new agency or location, the new agency will need to create a new referral in </a:t>
            </a:r>
            <a:r>
              <a:rPr lang="en-US" dirty="0" err="1"/>
              <a:t>Atrezzo</a:t>
            </a:r>
            <a:r>
              <a:rPr lang="en-US" dirty="0"/>
              <a:t>. Under the questionnaire for “reason for referral”: referent would want to indicate they are a new referent for a current referral and request backdate. You may also want to do this in the “clinical information” section.  If the referral is still current, </a:t>
            </a:r>
            <a:r>
              <a:rPr lang="en-US" dirty="0" err="1"/>
              <a:t>Kepro</a:t>
            </a:r>
            <a:r>
              <a:rPr lang="en-US" dirty="0"/>
              <a:t> staff can backdate the new referral to accurately reflect days waiting.  If the referral is expired; it would be considered a new referral.  </a:t>
            </a:r>
          </a:p>
          <a:p>
            <a:pPr lvl="0"/>
            <a:r>
              <a:rPr lang="en-US" dirty="0"/>
              <a:t>Child Welfare staff should always call </a:t>
            </a:r>
            <a:r>
              <a:rPr lang="en-US" dirty="0" err="1"/>
              <a:t>Kepro</a:t>
            </a:r>
            <a:r>
              <a:rPr lang="en-US" dirty="0"/>
              <a:t> to notify of staff changes. </a:t>
            </a:r>
          </a:p>
          <a:p>
            <a:pPr indent="-228600"/>
            <a:endParaRPr lang="en-US" dirty="0"/>
          </a:p>
        </p:txBody>
      </p:sp>
      <p:sp>
        <p:nvSpPr>
          <p:cNvPr id="5" name="Footer Placeholder 4"/>
          <p:cNvSpPr>
            <a:spLocks noGrp="1"/>
          </p:cNvSpPr>
          <p:nvPr>
            <p:ph type="ftr" sz="quarter" idx="11"/>
          </p:nvPr>
        </p:nvSpPr>
        <p:spPr>
          <a:xfrm>
            <a:off x="4552950" y="6077586"/>
            <a:ext cx="3086100" cy="365125"/>
          </a:xfrm>
        </p:spPr>
        <p:txBody>
          <a:bodyPr vert="horz" lIns="91440" tIns="45720" rIns="91440" bIns="45720" rtlCol="0" anchor="ctr">
            <a:normAutofit/>
          </a:bodyPr>
          <a:lstStyle/>
          <a:p>
            <a:pPr>
              <a:spcAft>
                <a:spcPts val="600"/>
              </a:spcAft>
            </a:pPr>
            <a:r>
              <a:rPr lang="en-US" sz="1100"/>
              <a:t>Maine Department of Health and Human Services</a:t>
            </a:r>
          </a:p>
        </p:txBody>
      </p:sp>
      <p:sp>
        <p:nvSpPr>
          <p:cNvPr id="2" name="Slide Number Placeholder 1"/>
          <p:cNvSpPr>
            <a:spLocks noGrp="1"/>
          </p:cNvSpPr>
          <p:nvPr>
            <p:ph type="sldNum" sz="quarter" idx="12"/>
          </p:nvPr>
        </p:nvSpPr>
        <p:spPr>
          <a:xfrm>
            <a:off x="7981950" y="6077586"/>
            <a:ext cx="2057400" cy="365125"/>
          </a:xfrm>
        </p:spPr>
        <p:txBody>
          <a:bodyPr vert="horz" lIns="91440" tIns="45720" rIns="91440" bIns="45720" rtlCol="0" anchor="ctr">
            <a:normAutofit/>
          </a:bodyPr>
          <a:lstStyle/>
          <a:p>
            <a:pPr>
              <a:spcAft>
                <a:spcPts val="600"/>
              </a:spcAft>
            </a:pPr>
            <a:fld id="{157CBA50-CD0C-49BF-99AE-B3E4F4920365}" type="slidenum">
              <a:rPr lang="en-US" smtClean="0"/>
              <a:pPr>
                <a:spcAft>
                  <a:spcPts val="600"/>
                </a:spcAft>
              </a:pPr>
              <a:t>36</a:t>
            </a:fld>
            <a:endParaRPr lang="en-US"/>
          </a:p>
        </p:txBody>
      </p:sp>
      <p:sp>
        <p:nvSpPr>
          <p:cNvPr id="6" name="Rectangle 5">
            <a:extLst>
              <a:ext uri="{FF2B5EF4-FFF2-40B4-BE49-F238E27FC236}">
                <a16:creationId xmlns:a16="http://schemas.microsoft.com/office/drawing/2014/main" id="{70C9DC04-0CAC-4E86-B3E2-7D63D39CB973}"/>
              </a:ext>
            </a:extLst>
          </p:cNvPr>
          <p:cNvSpPr/>
          <p:nvPr/>
        </p:nvSpPr>
        <p:spPr>
          <a:xfrm>
            <a:off x="571500" y="2274837"/>
            <a:ext cx="10909300" cy="369332"/>
          </a:xfrm>
          <a:prstGeom prst="rect">
            <a:avLst/>
          </a:prstGeom>
        </p:spPr>
        <p:txBody>
          <a:bodyPr wrap="square">
            <a:spAutoFit/>
          </a:bodyPr>
          <a:lstStyle/>
          <a:p>
            <a:pPr lvl="0">
              <a:defRPr/>
            </a:pPr>
            <a:r>
              <a:rPr lang="en-US" dirty="0"/>
              <a:t> </a:t>
            </a:r>
          </a:p>
        </p:txBody>
      </p:sp>
    </p:spTree>
    <p:extLst>
      <p:ext uri="{BB962C8B-B14F-4D97-AF65-F5344CB8AC3E}">
        <p14:creationId xmlns:p14="http://schemas.microsoft.com/office/powerpoint/2010/main" val="2587106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98450" y="225426"/>
            <a:ext cx="11595100" cy="1325563"/>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0"/>
              </a:spcBef>
              <a:spcAft>
                <a:spcPts val="600"/>
              </a:spcAft>
            </a:pPr>
            <a:r>
              <a:rPr lang="en-US" sz="4400" u="sng" dirty="0">
                <a:solidFill>
                  <a:schemeClr val="bg1"/>
                </a:solidFill>
                <a:latin typeface="+mj-lt"/>
                <a:ea typeface="+mj-ea"/>
                <a:cs typeface="+mj-cs"/>
              </a:rPr>
              <a:t>HELPFUL TIPS FOR THE REFERRAL MANAGEMENT PROCESS</a:t>
            </a:r>
          </a:p>
        </p:txBody>
      </p:sp>
      <p:sp>
        <p:nvSpPr>
          <p:cNvPr id="3" name="Content Placeholder 2"/>
          <p:cNvSpPr>
            <a:spLocks noGrp="1"/>
          </p:cNvSpPr>
          <p:nvPr>
            <p:ph idx="1"/>
          </p:nvPr>
        </p:nvSpPr>
        <p:spPr>
          <a:xfrm>
            <a:off x="165100" y="1841500"/>
            <a:ext cx="11728450" cy="4344976"/>
          </a:xfrm>
        </p:spPr>
        <p:txBody>
          <a:bodyPr vert="horz" lIns="91440" tIns="45720" rIns="91440" bIns="45720" rtlCol="0">
            <a:normAutofit/>
          </a:bodyPr>
          <a:lstStyle/>
          <a:p>
            <a:pPr marL="0" indent="-228600">
              <a:defRPr/>
            </a:pPr>
            <a:endParaRPr lang="en-US" altLang="en-US" dirty="0"/>
          </a:p>
          <a:p>
            <a:pPr indent="-228600"/>
            <a:endParaRPr lang="en-US" dirty="0"/>
          </a:p>
        </p:txBody>
      </p:sp>
      <p:sp>
        <p:nvSpPr>
          <p:cNvPr id="5" name="Footer Placeholder 4"/>
          <p:cNvSpPr>
            <a:spLocks noGrp="1"/>
          </p:cNvSpPr>
          <p:nvPr>
            <p:ph type="ftr" sz="quarter" idx="11"/>
          </p:nvPr>
        </p:nvSpPr>
        <p:spPr>
          <a:xfrm>
            <a:off x="4552950" y="6077586"/>
            <a:ext cx="3086100" cy="365125"/>
          </a:xfrm>
        </p:spPr>
        <p:txBody>
          <a:bodyPr vert="horz" lIns="91440" tIns="45720" rIns="91440" bIns="45720" rtlCol="0" anchor="ctr">
            <a:normAutofit/>
          </a:bodyPr>
          <a:lstStyle/>
          <a:p>
            <a:pPr>
              <a:spcAft>
                <a:spcPts val="600"/>
              </a:spcAft>
            </a:pPr>
            <a:r>
              <a:rPr lang="en-US" sz="1100"/>
              <a:t>Maine Department of Health and Human Services</a:t>
            </a:r>
          </a:p>
        </p:txBody>
      </p:sp>
      <p:sp>
        <p:nvSpPr>
          <p:cNvPr id="2" name="Slide Number Placeholder 1"/>
          <p:cNvSpPr>
            <a:spLocks noGrp="1"/>
          </p:cNvSpPr>
          <p:nvPr>
            <p:ph type="sldNum" sz="quarter" idx="12"/>
          </p:nvPr>
        </p:nvSpPr>
        <p:spPr>
          <a:xfrm>
            <a:off x="7981950" y="6077586"/>
            <a:ext cx="2057400" cy="365125"/>
          </a:xfrm>
        </p:spPr>
        <p:txBody>
          <a:bodyPr vert="horz" lIns="91440" tIns="45720" rIns="91440" bIns="45720" rtlCol="0" anchor="ctr">
            <a:normAutofit/>
          </a:bodyPr>
          <a:lstStyle/>
          <a:p>
            <a:pPr>
              <a:spcAft>
                <a:spcPts val="600"/>
              </a:spcAft>
            </a:pPr>
            <a:fld id="{157CBA50-CD0C-49BF-99AE-B3E4F4920365}" type="slidenum">
              <a:rPr lang="en-US" smtClean="0"/>
              <a:pPr>
                <a:spcAft>
                  <a:spcPts val="600"/>
                </a:spcAft>
              </a:pPr>
              <a:t>37</a:t>
            </a:fld>
            <a:endParaRPr lang="en-US"/>
          </a:p>
        </p:txBody>
      </p:sp>
      <p:sp>
        <p:nvSpPr>
          <p:cNvPr id="6" name="Rectangle 5">
            <a:extLst>
              <a:ext uri="{FF2B5EF4-FFF2-40B4-BE49-F238E27FC236}">
                <a16:creationId xmlns:a16="http://schemas.microsoft.com/office/drawing/2014/main" id="{70C9DC04-0CAC-4E86-B3E2-7D63D39CB973}"/>
              </a:ext>
            </a:extLst>
          </p:cNvPr>
          <p:cNvSpPr/>
          <p:nvPr/>
        </p:nvSpPr>
        <p:spPr>
          <a:xfrm>
            <a:off x="571500" y="2274837"/>
            <a:ext cx="10909300" cy="369332"/>
          </a:xfrm>
          <a:prstGeom prst="rect">
            <a:avLst/>
          </a:prstGeom>
        </p:spPr>
        <p:txBody>
          <a:bodyPr wrap="square">
            <a:spAutoFit/>
          </a:bodyPr>
          <a:lstStyle/>
          <a:p>
            <a:pPr lvl="0">
              <a:defRPr/>
            </a:pPr>
            <a:r>
              <a:rPr lang="en-US" dirty="0"/>
              <a:t> </a:t>
            </a:r>
          </a:p>
        </p:txBody>
      </p:sp>
      <p:sp>
        <p:nvSpPr>
          <p:cNvPr id="7" name="Rectangle 6">
            <a:extLst>
              <a:ext uri="{FF2B5EF4-FFF2-40B4-BE49-F238E27FC236}">
                <a16:creationId xmlns:a16="http://schemas.microsoft.com/office/drawing/2014/main" id="{81450107-586F-464C-8933-7F9CCD70DF17}"/>
              </a:ext>
            </a:extLst>
          </p:cNvPr>
          <p:cNvSpPr/>
          <p:nvPr/>
        </p:nvSpPr>
        <p:spPr>
          <a:xfrm>
            <a:off x="165100" y="1959624"/>
            <a:ext cx="11728450" cy="5827429"/>
          </a:xfrm>
          <a:prstGeom prst="rect">
            <a:avLst/>
          </a:prstGeom>
        </p:spPr>
        <p:txBody>
          <a:bodyPr wrap="square">
            <a:spAutoFit/>
          </a:bodyPr>
          <a:lstStyle/>
          <a:p>
            <a:pPr marR="0" lvl="0">
              <a:lnSpc>
                <a:spcPct val="115000"/>
              </a:lnSpc>
              <a:spcBef>
                <a:spcPts val="0"/>
              </a:spcBef>
              <a:spcAft>
                <a:spcPts val="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dirty="0"/>
              <a:t>Changes and updates can be made regarding preferred provider, address, guardian information, and availability in the Referral Management questionnaire as long as the referent does not “Mark as Complete” when entering the initial request. If it has been marked as complete; call KEPRO provider relations team to have a questionnaire added to make needed updates. </a:t>
            </a:r>
          </a:p>
          <a:p>
            <a:pPr marL="342900" marR="0" lvl="0" indent="-342900">
              <a:lnSpc>
                <a:spcPct val="115000"/>
              </a:lnSpc>
              <a:spcBef>
                <a:spcPts val="0"/>
              </a:spcBef>
              <a:spcAft>
                <a:spcPts val="1000"/>
              </a:spcAft>
              <a:buFont typeface="Symbol" panose="05050102010706020507" pitchFamily="18" charset="2"/>
              <a:buChar char=""/>
            </a:pPr>
            <a:r>
              <a:rPr lang="en-US" dirty="0"/>
              <a:t>If the youth loses </a:t>
            </a:r>
            <a:r>
              <a:rPr lang="en-US" dirty="0" err="1"/>
              <a:t>MaineCare</a:t>
            </a:r>
            <a:r>
              <a:rPr lang="en-US" dirty="0"/>
              <a:t> for any reason; please call KEPRO once </a:t>
            </a:r>
            <a:r>
              <a:rPr lang="en-US" dirty="0" err="1"/>
              <a:t>MaineCare</a:t>
            </a:r>
            <a:r>
              <a:rPr lang="en-US" dirty="0"/>
              <a:t> has been reinstated to ensure your member is on the waitlist, as member will be removed from the waitlist if Maine Care Eligibility is not determined. </a:t>
            </a:r>
          </a:p>
          <a:p>
            <a:pPr marL="342900" marR="0" lvl="0" indent="-342900">
              <a:lnSpc>
                <a:spcPct val="115000"/>
              </a:lnSpc>
              <a:spcBef>
                <a:spcPts val="0"/>
              </a:spcBef>
              <a:spcAft>
                <a:spcPts val="100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If a provider opens services and cannot provide the service within 60 days, the provider should notify </a:t>
            </a:r>
            <a:r>
              <a:rPr lang="en-US" dirty="0" err="1">
                <a:latin typeface="Arial" panose="020B0604020202020204" pitchFamily="34" charset="0"/>
                <a:ea typeface="Calibri" panose="020F0502020204030204" pitchFamily="34" charset="0"/>
                <a:cs typeface="Times New Roman" panose="02020603050405020304" pitchFamily="18" charset="0"/>
              </a:rPr>
              <a:t>Kepro</a:t>
            </a:r>
            <a:r>
              <a:rPr lang="en-US" dirty="0">
                <a:latin typeface="Arial" panose="020B0604020202020204" pitchFamily="34" charset="0"/>
                <a:ea typeface="Calibri" panose="020F0502020204030204" pitchFamily="34" charset="0"/>
                <a:cs typeface="Times New Roman" panose="02020603050405020304" pitchFamily="18" charset="0"/>
              </a:rPr>
              <a:t> via </a:t>
            </a:r>
            <a:r>
              <a:rPr lang="en-US" u="sng" dirty="0">
                <a:hlinkClick r:id="rId3"/>
              </a:rPr>
              <a:t>IntakeME@Kepro.com</a:t>
            </a:r>
            <a:r>
              <a:rPr lang="en-US" dirty="0"/>
              <a:t> </a:t>
            </a:r>
            <a:r>
              <a:rPr lang="en-US" dirty="0">
                <a:latin typeface="Arial" panose="020B0604020202020204" pitchFamily="34" charset="0"/>
                <a:ea typeface="Calibri" panose="020F0502020204030204" pitchFamily="34" charset="0"/>
                <a:cs typeface="Times New Roman" panose="02020603050405020304" pitchFamily="18" charset="0"/>
              </a:rPr>
              <a:t>and ask that the youth be put back on the list where they were unless guardian chooses to wait.</a:t>
            </a:r>
          </a:p>
          <a:p>
            <a:pPr marL="342900" marR="0" lvl="0" indent="-342900">
              <a:lnSpc>
                <a:spcPct val="115000"/>
              </a:lnSpc>
              <a:spcBef>
                <a:spcPts val="0"/>
              </a:spcBef>
              <a:spcAft>
                <a:spcPts val="100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If a family decides they cannot work with a provider they have been matched with, attempt to assist them in working through the challenges.  If not they will likely start over on the waitlist</a:t>
            </a:r>
          </a:p>
          <a:p>
            <a:pPr marL="342900" marR="0" lvl="0" indent="-342900">
              <a:lnSpc>
                <a:spcPct val="115000"/>
              </a:lnSpc>
              <a:spcBef>
                <a:spcPts val="0"/>
              </a:spcBef>
              <a:spcAft>
                <a:spcPts val="1000"/>
              </a:spcAft>
              <a:buFont typeface="Symbol" panose="05050102010706020507" pitchFamily="18" charset="2"/>
              <a:buChar char=""/>
            </a:pPr>
            <a:endParaRPr lang="en-US" dirty="0">
              <a:latin typeface="Arial" panose="020B0604020202020204" pitchFamily="34" charset="0"/>
              <a:ea typeface="Calibri" panose="020F0502020204030204" pitchFamily="34" charset="0"/>
              <a:cs typeface="Times New Roman" panose="02020603050405020304" pitchFamily="18" charset="0"/>
            </a:endParaRPr>
          </a:p>
          <a:p>
            <a:pPr marR="0" lvl="0">
              <a:lnSpc>
                <a:spcPct val="115000"/>
              </a:lnSpc>
              <a:spcBef>
                <a:spcPts val="0"/>
              </a:spcBef>
              <a:spcAft>
                <a:spcPts val="1000"/>
              </a:spcAft>
            </a:pPr>
            <a:endParaRPr lang="en-US" dirty="0">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7914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98450" y="225426"/>
            <a:ext cx="11595100" cy="1325563"/>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0"/>
              </a:spcBef>
              <a:spcAft>
                <a:spcPts val="600"/>
              </a:spcAft>
            </a:pPr>
            <a:r>
              <a:rPr lang="en-US" sz="4400" u="sng" dirty="0">
                <a:solidFill>
                  <a:schemeClr val="bg1"/>
                </a:solidFill>
                <a:latin typeface="+mj-lt"/>
                <a:ea typeface="+mj-ea"/>
                <a:cs typeface="+mj-cs"/>
              </a:rPr>
              <a:t>HELPFUL TIPS FOR REFERRAL MANAGEMENT PROCESS</a:t>
            </a:r>
          </a:p>
        </p:txBody>
      </p:sp>
      <p:sp>
        <p:nvSpPr>
          <p:cNvPr id="3" name="Content Placeholder 2"/>
          <p:cNvSpPr>
            <a:spLocks noGrp="1"/>
          </p:cNvSpPr>
          <p:nvPr>
            <p:ph idx="1"/>
          </p:nvPr>
        </p:nvSpPr>
        <p:spPr>
          <a:xfrm>
            <a:off x="165100" y="1841500"/>
            <a:ext cx="11728450" cy="4344976"/>
          </a:xfrm>
        </p:spPr>
        <p:txBody>
          <a:bodyPr vert="horz" lIns="91440" tIns="45720" rIns="91440" bIns="45720" rtlCol="0">
            <a:normAutofit/>
          </a:bodyPr>
          <a:lstStyle/>
          <a:p>
            <a:pPr marL="0" indent="-228600">
              <a:defRPr/>
            </a:pPr>
            <a:endParaRPr lang="en-US" altLang="en-US" dirty="0"/>
          </a:p>
          <a:p>
            <a:pPr indent="-228600"/>
            <a:endParaRPr lang="en-US" dirty="0"/>
          </a:p>
        </p:txBody>
      </p:sp>
      <p:sp>
        <p:nvSpPr>
          <p:cNvPr id="5" name="Footer Placeholder 4"/>
          <p:cNvSpPr>
            <a:spLocks noGrp="1"/>
          </p:cNvSpPr>
          <p:nvPr>
            <p:ph type="ftr" sz="quarter" idx="11"/>
          </p:nvPr>
        </p:nvSpPr>
        <p:spPr>
          <a:xfrm>
            <a:off x="4552950" y="6077586"/>
            <a:ext cx="3086100" cy="365125"/>
          </a:xfrm>
        </p:spPr>
        <p:txBody>
          <a:bodyPr vert="horz" lIns="91440" tIns="45720" rIns="91440" bIns="45720" rtlCol="0" anchor="ctr">
            <a:normAutofit/>
          </a:bodyPr>
          <a:lstStyle/>
          <a:p>
            <a:pPr>
              <a:spcAft>
                <a:spcPts val="600"/>
              </a:spcAft>
            </a:pPr>
            <a:r>
              <a:rPr lang="en-US" sz="1100"/>
              <a:t>Maine Department of Health and Human Services</a:t>
            </a:r>
          </a:p>
        </p:txBody>
      </p:sp>
      <p:sp>
        <p:nvSpPr>
          <p:cNvPr id="2" name="Slide Number Placeholder 1"/>
          <p:cNvSpPr>
            <a:spLocks noGrp="1"/>
          </p:cNvSpPr>
          <p:nvPr>
            <p:ph type="sldNum" sz="quarter" idx="12"/>
          </p:nvPr>
        </p:nvSpPr>
        <p:spPr>
          <a:xfrm>
            <a:off x="7981950" y="6077586"/>
            <a:ext cx="2057400" cy="365125"/>
          </a:xfrm>
        </p:spPr>
        <p:txBody>
          <a:bodyPr vert="horz" lIns="91440" tIns="45720" rIns="91440" bIns="45720" rtlCol="0" anchor="ctr">
            <a:normAutofit/>
          </a:bodyPr>
          <a:lstStyle/>
          <a:p>
            <a:pPr>
              <a:spcAft>
                <a:spcPts val="600"/>
              </a:spcAft>
            </a:pPr>
            <a:fld id="{157CBA50-CD0C-49BF-99AE-B3E4F4920365}" type="slidenum">
              <a:rPr lang="en-US" smtClean="0"/>
              <a:pPr>
                <a:spcAft>
                  <a:spcPts val="600"/>
                </a:spcAft>
              </a:pPr>
              <a:t>38</a:t>
            </a:fld>
            <a:endParaRPr lang="en-US"/>
          </a:p>
        </p:txBody>
      </p:sp>
      <p:sp>
        <p:nvSpPr>
          <p:cNvPr id="6" name="Rectangle 5">
            <a:extLst>
              <a:ext uri="{FF2B5EF4-FFF2-40B4-BE49-F238E27FC236}">
                <a16:creationId xmlns:a16="http://schemas.microsoft.com/office/drawing/2014/main" id="{70C9DC04-0CAC-4E86-B3E2-7D63D39CB973}"/>
              </a:ext>
            </a:extLst>
          </p:cNvPr>
          <p:cNvSpPr/>
          <p:nvPr/>
        </p:nvSpPr>
        <p:spPr>
          <a:xfrm>
            <a:off x="571500" y="2274837"/>
            <a:ext cx="10909300" cy="369332"/>
          </a:xfrm>
          <a:prstGeom prst="rect">
            <a:avLst/>
          </a:prstGeom>
        </p:spPr>
        <p:txBody>
          <a:bodyPr wrap="square">
            <a:spAutoFit/>
          </a:bodyPr>
          <a:lstStyle/>
          <a:p>
            <a:pPr lvl="0">
              <a:defRPr/>
            </a:pPr>
            <a:r>
              <a:rPr lang="en-US" dirty="0"/>
              <a:t> </a:t>
            </a:r>
          </a:p>
        </p:txBody>
      </p:sp>
      <p:sp>
        <p:nvSpPr>
          <p:cNvPr id="8" name="Rectangle 7">
            <a:extLst>
              <a:ext uri="{FF2B5EF4-FFF2-40B4-BE49-F238E27FC236}">
                <a16:creationId xmlns:a16="http://schemas.microsoft.com/office/drawing/2014/main" id="{8795FAEF-0845-4B15-9E32-4E3CE8DAAD99}"/>
              </a:ext>
            </a:extLst>
          </p:cNvPr>
          <p:cNvSpPr/>
          <p:nvPr/>
        </p:nvSpPr>
        <p:spPr>
          <a:xfrm>
            <a:off x="165100" y="1667280"/>
            <a:ext cx="11728450" cy="4850046"/>
          </a:xfrm>
          <a:prstGeom prst="rect">
            <a:avLst/>
          </a:prstGeom>
        </p:spPr>
        <p:txBody>
          <a:bodyPr wrap="square">
            <a:spAutoFit/>
          </a:bodyPr>
          <a:lstStyle/>
          <a:p>
            <a:pPr marL="342900" marR="0" lvl="0" indent="-342900">
              <a:lnSpc>
                <a:spcPct val="115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If the family moves or changes phone numbers, call </a:t>
            </a:r>
            <a:r>
              <a:rPr lang="en-US" dirty="0" err="1">
                <a:latin typeface="Arial" panose="020B0604020202020204" pitchFamily="34" charset="0"/>
                <a:ea typeface="Calibri" panose="020F0502020204030204" pitchFamily="34" charset="0"/>
                <a:cs typeface="Times New Roman" panose="02020603050405020304" pitchFamily="18" charset="0"/>
              </a:rPr>
              <a:t>Kepro</a:t>
            </a:r>
            <a:r>
              <a:rPr lang="en-US" dirty="0">
                <a:latin typeface="Arial" panose="020B0604020202020204" pitchFamily="34" charset="0"/>
                <a:ea typeface="Calibri" panose="020F0502020204030204" pitchFamily="34" charset="0"/>
                <a:cs typeface="Times New Roman" panose="02020603050405020304" pitchFamily="18" charset="0"/>
              </a:rPr>
              <a:t> immediately to notify them of the new address. If the questionnaires are not locked in </a:t>
            </a:r>
            <a:r>
              <a:rPr lang="en-US" dirty="0" err="1">
                <a:latin typeface="Arial" panose="020B0604020202020204" pitchFamily="34" charset="0"/>
                <a:ea typeface="Calibri" panose="020F0502020204030204" pitchFamily="34" charset="0"/>
                <a:cs typeface="Times New Roman" panose="02020603050405020304" pitchFamily="18" charset="0"/>
              </a:rPr>
              <a:t>Atrezzo</a:t>
            </a:r>
            <a:r>
              <a:rPr lang="en-US" dirty="0">
                <a:latin typeface="Arial" panose="020B0604020202020204" pitchFamily="34" charset="0"/>
                <a:ea typeface="Calibri" panose="020F0502020204030204" pitchFamily="34" charset="0"/>
                <a:cs typeface="Times New Roman" panose="02020603050405020304" pitchFamily="18" charset="0"/>
              </a:rPr>
              <a:t> (marked as complete) the referent can update this in the questionnaire in the referral.</a:t>
            </a:r>
          </a:p>
          <a:p>
            <a:pPr marL="800100" lvl="1" indent="-342900">
              <a:lnSpc>
                <a:spcPct val="115000"/>
              </a:lnSpc>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If </a:t>
            </a:r>
            <a:r>
              <a:rPr lang="en-US" dirty="0" err="1">
                <a:latin typeface="Arial" panose="020B0604020202020204" pitchFamily="34" charset="0"/>
                <a:ea typeface="Calibri" panose="020F0502020204030204" pitchFamily="34" charset="0"/>
                <a:cs typeface="Times New Roman" panose="02020603050405020304" pitchFamily="18" charset="0"/>
              </a:rPr>
              <a:t>Kepro</a:t>
            </a:r>
            <a:r>
              <a:rPr lang="en-US" dirty="0">
                <a:latin typeface="Arial" panose="020B0604020202020204" pitchFamily="34" charset="0"/>
                <a:ea typeface="Calibri" panose="020F0502020204030204" pitchFamily="34" charset="0"/>
                <a:cs typeface="Times New Roman" panose="02020603050405020304" pitchFamily="18" charset="0"/>
              </a:rPr>
              <a:t> is not notified of address changes, the youth stays on the list for the previous town and will not obtain a match in the new town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Be sure guardians know that if </a:t>
            </a:r>
            <a:r>
              <a:rPr lang="en-US" dirty="0" err="1">
                <a:latin typeface="Arial" panose="020B0604020202020204" pitchFamily="34" charset="0"/>
                <a:ea typeface="Calibri" panose="020F0502020204030204" pitchFamily="34" charset="0"/>
                <a:cs typeface="Times New Roman" panose="02020603050405020304" pitchFamily="18" charset="0"/>
              </a:rPr>
              <a:t>Kepro</a:t>
            </a:r>
            <a:r>
              <a:rPr lang="en-US" dirty="0">
                <a:latin typeface="Arial" panose="020B0604020202020204" pitchFamily="34" charset="0"/>
                <a:ea typeface="Calibri" panose="020F0502020204030204" pitchFamily="34" charset="0"/>
                <a:cs typeface="Times New Roman" panose="02020603050405020304" pitchFamily="18" charset="0"/>
              </a:rPr>
              <a:t> calls them or sends a letter, they </a:t>
            </a:r>
            <a:r>
              <a:rPr lang="en-US" b="1" u="sng" dirty="0">
                <a:latin typeface="Arial" panose="020B0604020202020204" pitchFamily="34" charset="0"/>
                <a:ea typeface="Calibri" panose="020F0502020204030204" pitchFamily="34" charset="0"/>
                <a:cs typeface="Times New Roman" panose="02020603050405020304" pitchFamily="18" charset="0"/>
              </a:rPr>
              <a:t>MUST RESPOND</a:t>
            </a:r>
            <a:r>
              <a:rPr lang="en-US" dirty="0">
                <a:latin typeface="Arial" panose="020B0604020202020204" pitchFamily="34" charset="0"/>
                <a:ea typeface="Calibri" panose="020F0502020204030204" pitchFamily="34" charset="0"/>
                <a:cs typeface="Times New Roman" panose="02020603050405020304" pitchFamily="18" charset="0"/>
              </a:rPr>
              <a:t> or the youth will be removed from the list - Even if they have already told someone from CBHS they want to remain on the list.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u="sng" dirty="0">
                <a:latin typeface="Arial" panose="020B0604020202020204" pitchFamily="34" charset="0"/>
                <a:ea typeface="Calibri" panose="020F0502020204030204" pitchFamily="34" charset="0"/>
                <a:cs typeface="Times New Roman" panose="02020603050405020304" pitchFamily="18" charset="0"/>
              </a:rPr>
              <a:t>Do not</a:t>
            </a:r>
            <a:r>
              <a:rPr lang="en-US" dirty="0">
                <a:latin typeface="Arial" panose="020B0604020202020204" pitchFamily="34" charset="0"/>
                <a:ea typeface="Calibri" panose="020F0502020204030204" pitchFamily="34" charset="0"/>
                <a:cs typeface="Times New Roman" panose="02020603050405020304" pitchFamily="18" charset="0"/>
              </a:rPr>
              <a:t> assume that if someone says they believe a youth is on a list that he/she actually is, please confirm you have an active referral that has been approved.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After being on the referral management list for 1 year, an extension request must be submitted to </a:t>
            </a:r>
            <a:r>
              <a:rPr lang="en-US" dirty="0" err="1">
                <a:latin typeface="Arial" panose="020B0604020202020204" pitchFamily="34" charset="0"/>
                <a:ea typeface="Calibri" panose="020F0502020204030204" pitchFamily="34" charset="0"/>
                <a:cs typeface="Times New Roman" panose="02020603050405020304" pitchFamily="18" charset="0"/>
              </a:rPr>
              <a:t>Kepro</a:t>
            </a:r>
            <a:r>
              <a:rPr lang="en-US" dirty="0">
                <a:latin typeface="Arial" panose="020B0604020202020204" pitchFamily="34" charset="0"/>
                <a:ea typeface="Calibri" panose="020F0502020204030204" pitchFamily="34" charset="0"/>
                <a:cs typeface="Times New Roman" panose="02020603050405020304" pitchFamily="18" charset="0"/>
              </a:rPr>
              <a:t>. Extensions can be requested in the existing referral and must be done prior to the end date of the referral.</a:t>
            </a:r>
          </a:p>
          <a:p>
            <a:pPr marL="800100" lvl="1" indent="-342900">
              <a:lnSpc>
                <a:spcPct val="115000"/>
              </a:lnSpc>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Check to see if the functional assessment is current to ensure providers will accept the referral once received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dirty="0">
                <a:latin typeface="Arial" panose="020B0604020202020204" pitchFamily="34" charset="0"/>
                <a:ea typeface="Calibri" panose="020F0502020204030204" pitchFamily="34" charset="0"/>
                <a:cs typeface="Times New Roman" panose="02020603050405020304" pitchFamily="18" charset="0"/>
              </a:rPr>
              <a:t>If guardians no longer wish to receive the service, no longer need the service or have put in place other options, please notify </a:t>
            </a:r>
            <a:r>
              <a:rPr lang="en-US" dirty="0" err="1">
                <a:latin typeface="Arial" panose="020B0604020202020204" pitchFamily="34" charset="0"/>
                <a:ea typeface="Calibri" panose="020F0502020204030204" pitchFamily="34" charset="0"/>
                <a:cs typeface="Times New Roman" panose="02020603050405020304" pitchFamily="18" charset="0"/>
              </a:rPr>
              <a:t>Kepro</a:t>
            </a:r>
            <a:r>
              <a:rPr lang="en-US" dirty="0">
                <a:latin typeface="Arial" panose="020B0604020202020204" pitchFamily="34" charset="0"/>
                <a:ea typeface="Calibri" panose="020F0502020204030204" pitchFamily="34" charset="0"/>
                <a:cs typeface="Times New Roman" panose="02020603050405020304" pitchFamily="18" charset="0"/>
              </a:rPr>
              <a:t> so the youth can be removed from the list.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32517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98450" y="225426"/>
            <a:ext cx="11595100" cy="1325563"/>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lnSpc>
                <a:spcPct val="90000"/>
              </a:lnSpc>
              <a:spcBef>
                <a:spcPct val="0"/>
              </a:spcBef>
              <a:spcAft>
                <a:spcPts val="600"/>
              </a:spcAft>
            </a:pPr>
            <a:r>
              <a:rPr lang="en-US" sz="4400" u="sng" dirty="0">
                <a:solidFill>
                  <a:schemeClr val="bg1"/>
                </a:solidFill>
                <a:latin typeface="+mj-lt"/>
                <a:ea typeface="+mj-ea"/>
                <a:cs typeface="+mj-cs"/>
              </a:rPr>
              <a:t>HELPFUL TIPS FOR REFERRAL MANAGEMENT PROCESS</a:t>
            </a:r>
          </a:p>
        </p:txBody>
      </p:sp>
      <p:sp>
        <p:nvSpPr>
          <p:cNvPr id="3" name="Content Placeholder 2"/>
          <p:cNvSpPr>
            <a:spLocks noGrp="1"/>
          </p:cNvSpPr>
          <p:nvPr>
            <p:ph idx="1"/>
          </p:nvPr>
        </p:nvSpPr>
        <p:spPr>
          <a:xfrm>
            <a:off x="165100" y="1841500"/>
            <a:ext cx="11728450" cy="4344976"/>
          </a:xfrm>
        </p:spPr>
        <p:txBody>
          <a:bodyPr vert="horz" lIns="91440" tIns="45720" rIns="91440" bIns="45720" rtlCol="0">
            <a:normAutofit/>
          </a:bodyPr>
          <a:lstStyle/>
          <a:p>
            <a:pPr marL="0" indent="-228600">
              <a:defRPr/>
            </a:pPr>
            <a:endParaRPr lang="en-US" altLang="en-US" dirty="0"/>
          </a:p>
          <a:p>
            <a:pPr indent="-228600"/>
            <a:endParaRPr lang="en-US" dirty="0"/>
          </a:p>
        </p:txBody>
      </p:sp>
      <p:sp>
        <p:nvSpPr>
          <p:cNvPr id="5" name="Footer Placeholder 4"/>
          <p:cNvSpPr>
            <a:spLocks noGrp="1"/>
          </p:cNvSpPr>
          <p:nvPr>
            <p:ph type="ftr" sz="quarter" idx="11"/>
          </p:nvPr>
        </p:nvSpPr>
        <p:spPr>
          <a:xfrm>
            <a:off x="4552950" y="6077586"/>
            <a:ext cx="3086100" cy="365125"/>
          </a:xfrm>
        </p:spPr>
        <p:txBody>
          <a:bodyPr vert="horz" lIns="91440" tIns="45720" rIns="91440" bIns="45720" rtlCol="0" anchor="ctr">
            <a:normAutofit/>
          </a:bodyPr>
          <a:lstStyle/>
          <a:p>
            <a:pPr>
              <a:spcAft>
                <a:spcPts val="600"/>
              </a:spcAft>
            </a:pPr>
            <a:r>
              <a:rPr lang="en-US" sz="1100"/>
              <a:t>Maine Department of Health and Human Services</a:t>
            </a:r>
          </a:p>
        </p:txBody>
      </p:sp>
      <p:sp>
        <p:nvSpPr>
          <p:cNvPr id="2" name="Slide Number Placeholder 1"/>
          <p:cNvSpPr>
            <a:spLocks noGrp="1"/>
          </p:cNvSpPr>
          <p:nvPr>
            <p:ph type="sldNum" sz="quarter" idx="12"/>
          </p:nvPr>
        </p:nvSpPr>
        <p:spPr>
          <a:xfrm>
            <a:off x="7981950" y="6077586"/>
            <a:ext cx="2057400" cy="365125"/>
          </a:xfrm>
        </p:spPr>
        <p:txBody>
          <a:bodyPr vert="horz" lIns="91440" tIns="45720" rIns="91440" bIns="45720" rtlCol="0" anchor="ctr">
            <a:normAutofit/>
          </a:bodyPr>
          <a:lstStyle/>
          <a:p>
            <a:pPr>
              <a:spcAft>
                <a:spcPts val="600"/>
              </a:spcAft>
            </a:pPr>
            <a:fld id="{157CBA50-CD0C-49BF-99AE-B3E4F4920365}" type="slidenum">
              <a:rPr lang="en-US" smtClean="0"/>
              <a:pPr>
                <a:spcAft>
                  <a:spcPts val="600"/>
                </a:spcAft>
              </a:pPr>
              <a:t>39</a:t>
            </a:fld>
            <a:endParaRPr lang="en-US"/>
          </a:p>
        </p:txBody>
      </p:sp>
      <p:sp>
        <p:nvSpPr>
          <p:cNvPr id="6" name="Rectangle 5">
            <a:extLst>
              <a:ext uri="{FF2B5EF4-FFF2-40B4-BE49-F238E27FC236}">
                <a16:creationId xmlns:a16="http://schemas.microsoft.com/office/drawing/2014/main" id="{70C9DC04-0CAC-4E86-B3E2-7D63D39CB973}"/>
              </a:ext>
            </a:extLst>
          </p:cNvPr>
          <p:cNvSpPr/>
          <p:nvPr/>
        </p:nvSpPr>
        <p:spPr>
          <a:xfrm>
            <a:off x="571500" y="2274837"/>
            <a:ext cx="10909300" cy="369332"/>
          </a:xfrm>
          <a:prstGeom prst="rect">
            <a:avLst/>
          </a:prstGeom>
        </p:spPr>
        <p:txBody>
          <a:bodyPr wrap="square">
            <a:spAutoFit/>
          </a:bodyPr>
          <a:lstStyle/>
          <a:p>
            <a:pPr lvl="0">
              <a:defRPr/>
            </a:pPr>
            <a:r>
              <a:rPr lang="en-US" dirty="0"/>
              <a:t> </a:t>
            </a:r>
          </a:p>
        </p:txBody>
      </p:sp>
      <p:sp>
        <p:nvSpPr>
          <p:cNvPr id="7" name="TextBox 6">
            <a:extLst>
              <a:ext uri="{FF2B5EF4-FFF2-40B4-BE49-F238E27FC236}">
                <a16:creationId xmlns:a16="http://schemas.microsoft.com/office/drawing/2014/main" id="{6B68AABD-FE94-4CD6-915F-F84D8F35FDAB}"/>
              </a:ext>
            </a:extLst>
          </p:cNvPr>
          <p:cNvSpPr txBox="1"/>
          <p:nvPr/>
        </p:nvSpPr>
        <p:spPr>
          <a:xfrm>
            <a:off x="381837" y="1738365"/>
            <a:ext cx="11023042" cy="3970318"/>
          </a:xfrm>
          <a:prstGeom prst="rect">
            <a:avLst/>
          </a:prstGeom>
          <a:noFill/>
        </p:spPr>
        <p:txBody>
          <a:bodyPr wrap="square" rtlCol="0">
            <a:spAutoFit/>
          </a:bodyPr>
          <a:lstStyle/>
          <a:p>
            <a:pPr marL="285750" indent="-285750">
              <a:buFont typeface="Arial" panose="020B0604020202020204" pitchFamily="34" charset="0"/>
              <a:buChar char="•"/>
            </a:pPr>
            <a:r>
              <a:rPr lang="en-US" dirty="0" err="1"/>
              <a:t>Kepro</a:t>
            </a:r>
            <a:r>
              <a:rPr lang="en-US" dirty="0"/>
              <a:t> has added new fields to the referral to include the following in order to improve and enhance the matching process </a:t>
            </a:r>
          </a:p>
          <a:p>
            <a:r>
              <a:rPr lang="en-US" dirty="0"/>
              <a:t>	Availability: Hours of day the family may be able to work with provider </a:t>
            </a:r>
          </a:p>
          <a:p>
            <a:pPr lvl="2"/>
            <a:r>
              <a:rPr lang="en-US" dirty="0"/>
              <a:t>Telehealth Options- Update questionnaire in </a:t>
            </a:r>
            <a:r>
              <a:rPr lang="en-US" dirty="0" err="1"/>
              <a:t>Atrezzo</a:t>
            </a:r>
            <a:r>
              <a:rPr lang="en-US" dirty="0"/>
              <a:t> for any change in guardian preference of in-home or telehealth service delivery</a:t>
            </a:r>
          </a:p>
          <a:p>
            <a:endParaRPr lang="en-US" dirty="0"/>
          </a:p>
          <a:p>
            <a:pPr marL="285750" indent="-285750">
              <a:buFont typeface="Arial" panose="020B0604020202020204" pitchFamily="34" charset="0"/>
              <a:buChar char="•"/>
            </a:pPr>
            <a:r>
              <a:rPr lang="en-US" dirty="0" err="1"/>
              <a:t>Kepro</a:t>
            </a:r>
            <a:r>
              <a:rPr lang="en-US" dirty="0"/>
              <a:t> will match within a 10-15 mile radius of the town in which the provider reports capacity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Remind guardians that providers are expected to provide services to the youth waiting longest on list</a:t>
            </a:r>
          </a:p>
          <a:p>
            <a:pPr marL="742950" lvl="1" indent="-285750">
              <a:buFont typeface="Arial" panose="020B0604020202020204" pitchFamily="34" charset="0"/>
              <a:buChar char="•"/>
            </a:pPr>
            <a:r>
              <a:rPr lang="en-US" dirty="0"/>
              <a:t>Providers are not able to prioritize their own existing clients for additional services</a:t>
            </a:r>
          </a:p>
          <a:p>
            <a:pPr marL="742950" lvl="1" indent="-285750">
              <a:buFont typeface="Arial" panose="020B0604020202020204" pitchFamily="34" charset="0"/>
              <a:buChar char="•"/>
            </a:pPr>
            <a:r>
              <a:rPr lang="en-US" dirty="0"/>
              <a:t>Existing service with an agency, does not guarantee immediate service from that agency</a:t>
            </a:r>
          </a:p>
          <a:p>
            <a:pPr marL="742950" lvl="1" indent="-285750">
              <a:buFont typeface="Arial" panose="020B0604020202020204" pitchFamily="34" charset="0"/>
              <a:buChar char="•"/>
            </a:pPr>
            <a:r>
              <a:rPr lang="en-US" dirty="0"/>
              <a:t>Providers now have access to the real time waitlist which will assist them in estimating their capacity and wait times</a:t>
            </a:r>
          </a:p>
          <a:p>
            <a:endParaRPr lang="en-US" dirty="0"/>
          </a:p>
        </p:txBody>
      </p:sp>
    </p:spTree>
    <p:extLst>
      <p:ext uri="{BB962C8B-B14F-4D97-AF65-F5344CB8AC3E}">
        <p14:creationId xmlns:p14="http://schemas.microsoft.com/office/powerpoint/2010/main" val="1938797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230" y="1217456"/>
            <a:ext cx="4343400" cy="5138894"/>
          </a:xfrm>
        </p:spPr>
        <p:txBody>
          <a:bodyPr>
            <a:normAutofit/>
          </a:bodyPr>
          <a:lstStyle/>
          <a:p>
            <a:pPr marL="0" indent="0" algn="ctr">
              <a:spcBef>
                <a:spcPts val="0"/>
              </a:spcBef>
              <a:buNone/>
            </a:pPr>
            <a:endParaRPr lang="en-US" sz="3100" b="1" dirty="0">
              <a:latin typeface="Times New Roman" panose="02020603050405020304" pitchFamily="18" charset="0"/>
              <a:cs typeface="Times New Roman" panose="02020603050405020304" pitchFamily="18" charset="0"/>
            </a:endParaRPr>
          </a:p>
          <a:p>
            <a:pPr marL="0" indent="0" algn="ctr">
              <a:buNone/>
            </a:pPr>
            <a:endParaRPr lang="en-US" sz="2400" dirty="0"/>
          </a:p>
          <a:p>
            <a:pPr marL="0" indent="0" algn="ctr">
              <a:buNone/>
            </a:pPr>
            <a:endParaRPr lang="en-US" sz="2400" dirty="0"/>
          </a:p>
          <a:p>
            <a:pPr marL="0" indent="0" algn="ctr">
              <a:buNone/>
            </a:pPr>
            <a:endParaRPr lang="en-US" sz="2400" dirty="0"/>
          </a:p>
          <a:p>
            <a:pPr marL="0" indent="0" algn="ctr" defTabSz="457200">
              <a:spcBef>
                <a:spcPts val="1000"/>
              </a:spcBef>
              <a:buClr>
                <a:srgbClr val="B31166"/>
              </a:buClr>
              <a:buSzPct val="80000"/>
              <a:buNone/>
            </a:pPr>
            <a:r>
              <a:rPr lang="en-US" sz="2400" dirty="0">
                <a:latin typeface="Century Gothic" panose="020B0502020202020204" pitchFamily="34" charset="0"/>
              </a:rPr>
              <a:t>Our goal is to always serve children in the lowest level of care that is appropriate</a:t>
            </a:r>
          </a:p>
          <a:p>
            <a:pPr marL="0" indent="0" algn="ctr">
              <a:buNone/>
            </a:pPr>
            <a:endParaRPr lang="en-US" b="1" dirty="0"/>
          </a:p>
        </p:txBody>
      </p:sp>
      <p:sp>
        <p:nvSpPr>
          <p:cNvPr id="4" name="Slide Number Placeholder 3"/>
          <p:cNvSpPr>
            <a:spLocks noGrp="1"/>
          </p:cNvSpPr>
          <p:nvPr>
            <p:ph type="sldNum" sz="quarter" idx="12"/>
          </p:nvPr>
        </p:nvSpPr>
        <p:spPr/>
        <p:txBody>
          <a:bodyPr/>
          <a:lstStyle/>
          <a:p>
            <a:fld id="{2DDE72C6-7067-432E-A04B-6684B33D0546}" type="slidenum">
              <a:rPr lang="en-US" smtClean="0"/>
              <a:t>4</a:t>
            </a:fld>
            <a:endParaRPr lang="en-US" dirty="0"/>
          </a:p>
        </p:txBody>
      </p:sp>
      <p:sp>
        <p:nvSpPr>
          <p:cNvPr id="2" name="Footer Placeholder 1"/>
          <p:cNvSpPr>
            <a:spLocks noGrp="1"/>
          </p:cNvSpPr>
          <p:nvPr>
            <p:ph type="ftr" sz="quarter" idx="11"/>
          </p:nvPr>
        </p:nvSpPr>
        <p:spPr>
          <a:xfrm>
            <a:off x="4419600" y="6356351"/>
            <a:ext cx="3352800" cy="365125"/>
          </a:xfrm>
        </p:spPr>
        <p:txBody>
          <a:bodyPr/>
          <a:lstStyle/>
          <a:p>
            <a:r>
              <a:rPr lang="en-US"/>
              <a:t>Maine Department of Health and Human Services</a:t>
            </a:r>
            <a:endParaRPr lang="en-US" dirty="0"/>
          </a:p>
        </p:txBody>
      </p:sp>
      <p:sp>
        <p:nvSpPr>
          <p:cNvPr id="5" name="Rectangle 4"/>
          <p:cNvSpPr/>
          <p:nvPr/>
        </p:nvSpPr>
        <p:spPr>
          <a:xfrm>
            <a:off x="1524000" y="0"/>
            <a:ext cx="9144000" cy="914400"/>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entury Gothic" panose="020B0502020202020204" pitchFamily="34" charset="0"/>
              </a:rPr>
              <a:t>Maine’s Children’s Levels of Care</a:t>
            </a:r>
            <a:endParaRPr lang="en-US" sz="3600" b="1" dirty="0">
              <a:latin typeface="Century Gothic" panose="020B0502020202020204" pitchFamily="34" charset="0"/>
            </a:endParaRPr>
          </a:p>
        </p:txBody>
      </p:sp>
      <p:pic>
        <p:nvPicPr>
          <p:cNvPr id="8" name="Picture 2" descr="C:\Users\Jamie.bartlett\AppData\Local\Microsoft\Windows\Temporary Internet Files\Content.IE5\RI3FNS4A\Ladder-flat--12424-large[1].png">
            <a:extLst>
              <a:ext uri="{FF2B5EF4-FFF2-40B4-BE49-F238E27FC236}">
                <a16:creationId xmlns:a16="http://schemas.microsoft.com/office/drawing/2014/main" id="{E5D998FB-FD24-4643-BF02-80ABF6F798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09236" y="997665"/>
            <a:ext cx="2481462" cy="564002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DF46B6-FCFA-435F-9604-A59AA2A401FF}"/>
              </a:ext>
            </a:extLst>
          </p:cNvPr>
          <p:cNvSpPr txBox="1"/>
          <p:nvPr/>
        </p:nvSpPr>
        <p:spPr>
          <a:xfrm>
            <a:off x="7064028" y="5212376"/>
            <a:ext cx="160019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Outpatient</a:t>
            </a:r>
          </a:p>
        </p:txBody>
      </p:sp>
      <p:sp>
        <p:nvSpPr>
          <p:cNvPr id="11" name="TextBox 10">
            <a:extLst>
              <a:ext uri="{FF2B5EF4-FFF2-40B4-BE49-F238E27FC236}">
                <a16:creationId xmlns:a16="http://schemas.microsoft.com/office/drawing/2014/main" id="{2083E4FE-C98C-448E-9527-E0AD73948D55}"/>
              </a:ext>
            </a:extLst>
          </p:cNvPr>
          <p:cNvSpPr txBox="1"/>
          <p:nvPr/>
        </p:nvSpPr>
        <p:spPr>
          <a:xfrm>
            <a:off x="7083394" y="4400753"/>
            <a:ext cx="160019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HCT/RCS</a:t>
            </a:r>
          </a:p>
        </p:txBody>
      </p:sp>
      <p:sp>
        <p:nvSpPr>
          <p:cNvPr id="12" name="TextBox 11">
            <a:extLst>
              <a:ext uri="{FF2B5EF4-FFF2-40B4-BE49-F238E27FC236}">
                <a16:creationId xmlns:a16="http://schemas.microsoft.com/office/drawing/2014/main" id="{3E410116-2AED-45F0-91BC-3DDDF6A88DC9}"/>
              </a:ext>
            </a:extLst>
          </p:cNvPr>
          <p:cNvSpPr txBox="1"/>
          <p:nvPr/>
        </p:nvSpPr>
        <p:spPr>
          <a:xfrm>
            <a:off x="7083395" y="2811493"/>
            <a:ext cx="160019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Residential </a:t>
            </a:r>
          </a:p>
        </p:txBody>
      </p:sp>
      <p:sp>
        <p:nvSpPr>
          <p:cNvPr id="13" name="TextBox 12">
            <a:extLst>
              <a:ext uri="{FF2B5EF4-FFF2-40B4-BE49-F238E27FC236}">
                <a16:creationId xmlns:a16="http://schemas.microsoft.com/office/drawing/2014/main" id="{EB3880A8-8AB7-409C-BE81-98107E213681}"/>
              </a:ext>
            </a:extLst>
          </p:cNvPr>
          <p:cNvSpPr txBox="1"/>
          <p:nvPr/>
        </p:nvSpPr>
        <p:spPr>
          <a:xfrm>
            <a:off x="7049867" y="1989649"/>
            <a:ext cx="160019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CSU</a:t>
            </a:r>
          </a:p>
        </p:txBody>
      </p:sp>
      <p:sp>
        <p:nvSpPr>
          <p:cNvPr id="14" name="TextBox 13">
            <a:extLst>
              <a:ext uri="{FF2B5EF4-FFF2-40B4-BE49-F238E27FC236}">
                <a16:creationId xmlns:a16="http://schemas.microsoft.com/office/drawing/2014/main" id="{6574D1D1-3101-47C8-AC1C-0F0DB7C1C50A}"/>
              </a:ext>
            </a:extLst>
          </p:cNvPr>
          <p:cNvSpPr txBox="1"/>
          <p:nvPr/>
        </p:nvSpPr>
        <p:spPr>
          <a:xfrm>
            <a:off x="7083394" y="3589130"/>
            <a:ext cx="160019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IOP</a:t>
            </a:r>
          </a:p>
        </p:txBody>
      </p:sp>
      <p:sp>
        <p:nvSpPr>
          <p:cNvPr id="15" name="TextBox 14">
            <a:extLst>
              <a:ext uri="{FF2B5EF4-FFF2-40B4-BE49-F238E27FC236}">
                <a16:creationId xmlns:a16="http://schemas.microsoft.com/office/drawing/2014/main" id="{FCC2A5E5-1D38-4520-9D89-3F5E752A7BDD}"/>
              </a:ext>
            </a:extLst>
          </p:cNvPr>
          <p:cNvSpPr txBox="1"/>
          <p:nvPr/>
        </p:nvSpPr>
        <p:spPr>
          <a:xfrm>
            <a:off x="7049868" y="1175656"/>
            <a:ext cx="160019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Hospital</a:t>
            </a:r>
          </a:p>
        </p:txBody>
      </p:sp>
      <p:sp>
        <p:nvSpPr>
          <p:cNvPr id="16" name="Right Brace 15">
            <a:extLst>
              <a:ext uri="{FF2B5EF4-FFF2-40B4-BE49-F238E27FC236}">
                <a16:creationId xmlns:a16="http://schemas.microsoft.com/office/drawing/2014/main" id="{58EB94F9-7DEF-4936-823F-A579FE31FB8D}"/>
              </a:ext>
            </a:extLst>
          </p:cNvPr>
          <p:cNvSpPr/>
          <p:nvPr/>
        </p:nvSpPr>
        <p:spPr>
          <a:xfrm>
            <a:off x="9159240" y="1059736"/>
            <a:ext cx="874446" cy="136486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0E923478-9006-4D32-86C1-0ADB00C080A9}"/>
              </a:ext>
            </a:extLst>
          </p:cNvPr>
          <p:cNvSpPr txBox="1"/>
          <p:nvPr/>
        </p:nvSpPr>
        <p:spPr>
          <a:xfrm>
            <a:off x="9431020" y="1751316"/>
            <a:ext cx="1342417" cy="584775"/>
          </a:xfrm>
          <a:prstGeom prst="rect">
            <a:avLst/>
          </a:prstGeom>
          <a:noFill/>
        </p:spPr>
        <p:txBody>
          <a:bodyPr wrap="square" rtlCol="0">
            <a:spAutoFit/>
          </a:bodyPr>
          <a:lstStyle/>
          <a:p>
            <a:pPr algn="ctr"/>
            <a:r>
              <a:rPr lang="en-US" sz="1600" dirty="0"/>
              <a:t>ACUTE SERVICES</a:t>
            </a:r>
          </a:p>
        </p:txBody>
      </p:sp>
    </p:spTree>
    <p:extLst>
      <p:ext uri="{BB962C8B-B14F-4D97-AF65-F5344CB8AC3E}">
        <p14:creationId xmlns:p14="http://schemas.microsoft.com/office/powerpoint/2010/main" val="3112434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3230" y="1217456"/>
            <a:ext cx="8549970" cy="5138894"/>
          </a:xfrm>
        </p:spPr>
        <p:txBody>
          <a:bodyPr>
            <a:normAutofit/>
          </a:bodyPr>
          <a:lstStyle/>
          <a:p>
            <a:r>
              <a:rPr lang="en-US" sz="2400" dirty="0">
                <a:latin typeface="Calibri" panose="020F0502020204030204" pitchFamily="34" charset="0"/>
              </a:rPr>
              <a:t>Caregivers, including siblings, are expected to be involved in both services</a:t>
            </a:r>
          </a:p>
          <a:p>
            <a:r>
              <a:rPr lang="en-US" sz="2400" dirty="0"/>
              <a:t>Clinical hours in HCT can be more than the 2 weekly hours allowed in outpatient </a:t>
            </a:r>
          </a:p>
          <a:p>
            <a:pPr lvl="1"/>
            <a:r>
              <a:rPr lang="en-US" sz="2100" dirty="0"/>
              <a:t>If a youth receiving outpatient services experiences a crisis, outpatient hours can be increased as clinically indicated</a:t>
            </a:r>
          </a:p>
          <a:p>
            <a:pPr lvl="1"/>
            <a:r>
              <a:rPr lang="en-US" sz="2100" dirty="0"/>
              <a:t>Outpatient treatment can be provided in the home if the agency is willing to do so</a:t>
            </a:r>
          </a:p>
          <a:p>
            <a:r>
              <a:rPr lang="en-US" sz="2400" dirty="0">
                <a:latin typeface="Calibri" panose="020F0502020204030204" pitchFamily="34" charset="0"/>
              </a:rPr>
              <a:t>RCS and HCT CAN be provided in therapeutic foster homes	</a:t>
            </a:r>
          </a:p>
          <a:p>
            <a:r>
              <a:rPr lang="en-US" sz="2400" dirty="0">
                <a:latin typeface="Calibri" panose="020F0502020204030204" pitchFamily="34" charset="0"/>
              </a:rPr>
              <a:t>RCS and HCT can be utilized at the same time as long as they are not in the home at the same time</a:t>
            </a:r>
          </a:p>
          <a:p>
            <a:pPr lvl="1"/>
            <a:r>
              <a:rPr lang="en-US" sz="2100" dirty="0">
                <a:latin typeface="Calibri" panose="020F0502020204030204" pitchFamily="34" charset="0"/>
              </a:rPr>
              <a:t>This should be done only if it is necessary and if family is able to participate in this level of services</a:t>
            </a:r>
          </a:p>
          <a:p>
            <a:pPr lvl="1"/>
            <a:r>
              <a:rPr lang="en-US" sz="2100" dirty="0">
                <a:latin typeface="Calibri" panose="020F0502020204030204" pitchFamily="34" charset="0"/>
              </a:rPr>
              <a:t>Both services have different goals</a:t>
            </a:r>
          </a:p>
          <a:p>
            <a:endParaRPr lang="en-US" sz="2400" dirty="0"/>
          </a:p>
        </p:txBody>
      </p:sp>
      <p:sp>
        <p:nvSpPr>
          <p:cNvPr id="4" name="Slide Number Placeholder 3"/>
          <p:cNvSpPr>
            <a:spLocks noGrp="1"/>
          </p:cNvSpPr>
          <p:nvPr>
            <p:ph type="sldNum" sz="quarter" idx="12"/>
          </p:nvPr>
        </p:nvSpPr>
        <p:spPr/>
        <p:txBody>
          <a:bodyPr/>
          <a:lstStyle/>
          <a:p>
            <a:fld id="{2DDE72C6-7067-432E-A04B-6684B33D0546}" type="slidenum">
              <a:rPr lang="en-US" smtClean="0"/>
              <a:t>40</a:t>
            </a:fld>
            <a:endParaRPr lang="en-US" dirty="0"/>
          </a:p>
        </p:txBody>
      </p:sp>
      <p:sp>
        <p:nvSpPr>
          <p:cNvPr id="2" name="Footer Placeholder 1"/>
          <p:cNvSpPr>
            <a:spLocks noGrp="1"/>
          </p:cNvSpPr>
          <p:nvPr>
            <p:ph type="ftr" sz="quarter" idx="11"/>
          </p:nvPr>
        </p:nvSpPr>
        <p:spPr>
          <a:xfrm>
            <a:off x="4419600" y="6356351"/>
            <a:ext cx="3352800" cy="365125"/>
          </a:xfrm>
        </p:spPr>
        <p:txBody>
          <a:bodyPr/>
          <a:lstStyle/>
          <a:p>
            <a:r>
              <a:rPr lang="en-US"/>
              <a:t>Maine Department of Health and Human Services</a:t>
            </a:r>
            <a:endParaRPr lang="en-US" dirty="0"/>
          </a:p>
        </p:txBody>
      </p:sp>
      <p:sp>
        <p:nvSpPr>
          <p:cNvPr id="5" name="Rectangle 4"/>
          <p:cNvSpPr/>
          <p:nvPr/>
        </p:nvSpPr>
        <p:spPr>
          <a:xfrm>
            <a:off x="1524000" y="120054"/>
            <a:ext cx="9144000" cy="914400"/>
          </a:xfrm>
          <a:prstGeom prst="rect">
            <a:avLst/>
          </a:prstGeom>
          <a:solidFill>
            <a:srgbClr val="004D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MISCELLANEOUS</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58B41956-4FDD-422C-8A2C-F96228301F31}"/>
              </a:ext>
            </a:extLst>
          </p:cNvPr>
          <p:cNvSpPr/>
          <p:nvPr/>
        </p:nvSpPr>
        <p:spPr>
          <a:xfrm>
            <a:off x="2209800" y="1981201"/>
            <a:ext cx="7848600" cy="461665"/>
          </a:xfrm>
          <a:prstGeom prst="rect">
            <a:avLst/>
          </a:prstGeom>
        </p:spPr>
        <p:txBody>
          <a:bodyPr wrap="square">
            <a:spAutoFit/>
          </a:bodyPr>
          <a:lstStyle/>
          <a:p>
            <a:endParaRPr lang="en-US" sz="2400" dirty="0">
              <a:latin typeface="Calibri" panose="020F0502020204030204" pitchFamily="34" charset="0"/>
            </a:endParaRPr>
          </a:p>
        </p:txBody>
      </p:sp>
    </p:spTree>
    <p:extLst>
      <p:ext uri="{BB962C8B-B14F-4D97-AF65-F5344CB8AC3E}">
        <p14:creationId xmlns:p14="http://schemas.microsoft.com/office/powerpoint/2010/main" val="3339895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7FC7E23-4562-4ED8-96EE-BE0497EE5C60}"/>
              </a:ext>
            </a:extLst>
          </p:cNvPr>
          <p:cNvSpPr>
            <a:spLocks noGrp="1"/>
          </p:cNvSpPr>
          <p:nvPr>
            <p:ph type="title"/>
          </p:nvPr>
        </p:nvSpPr>
        <p:spPr>
          <a:xfrm>
            <a:off x="640080" y="1243013"/>
            <a:ext cx="3855720" cy="4371974"/>
          </a:xfrm>
        </p:spPr>
        <p:txBody>
          <a:bodyPr>
            <a:normAutofit/>
          </a:bodyPr>
          <a:lstStyle/>
          <a:p>
            <a:r>
              <a:rPr lang="en-US" sz="3600" b="1">
                <a:solidFill>
                  <a:schemeClr val="tx2"/>
                </a:solidFill>
              </a:rPr>
              <a:t>General Children’s Behavioral Health Services Tips</a:t>
            </a:r>
          </a:p>
        </p:txBody>
      </p:sp>
      <p:sp>
        <p:nvSpPr>
          <p:cNvPr id="3" name="Content Placeholder 2">
            <a:extLst>
              <a:ext uri="{FF2B5EF4-FFF2-40B4-BE49-F238E27FC236}">
                <a16:creationId xmlns:a16="http://schemas.microsoft.com/office/drawing/2014/main" id="{44993F1B-3F76-47F8-A747-29B04AC45257}"/>
              </a:ext>
            </a:extLst>
          </p:cNvPr>
          <p:cNvSpPr>
            <a:spLocks noGrp="1"/>
          </p:cNvSpPr>
          <p:nvPr>
            <p:ph idx="1"/>
          </p:nvPr>
        </p:nvSpPr>
        <p:spPr>
          <a:xfrm>
            <a:off x="6172200" y="804672"/>
            <a:ext cx="5221224" cy="5230368"/>
          </a:xfrm>
        </p:spPr>
        <p:txBody>
          <a:bodyPr anchor="ctr">
            <a:normAutofit lnSpcReduction="10000"/>
          </a:bodyPr>
          <a:lstStyle/>
          <a:p>
            <a:pPr lvl="0"/>
            <a:r>
              <a:rPr lang="en-US" sz="1500" dirty="0">
                <a:solidFill>
                  <a:schemeClr val="tx2"/>
                </a:solidFill>
              </a:rPr>
              <a:t>Most importantly, always be considering the lowest level of care service that may meet the youth’s behavioral health needs. </a:t>
            </a:r>
          </a:p>
          <a:p>
            <a:pPr lvl="1"/>
            <a:r>
              <a:rPr lang="en-US" sz="1200" dirty="0">
                <a:solidFill>
                  <a:schemeClr val="tx2"/>
                </a:solidFill>
              </a:rPr>
              <a:t>Have conversations with guardians about removing themselves from higher level of care waitlists if their youth is making progress on treatment goals in an existing service</a:t>
            </a:r>
          </a:p>
          <a:p>
            <a:pPr lvl="0"/>
            <a:r>
              <a:rPr lang="en-US" sz="1500" dirty="0">
                <a:solidFill>
                  <a:schemeClr val="tx2"/>
                </a:solidFill>
              </a:rPr>
              <a:t>If you are unsure of what services might be most helpful to a youth, please consult with your internal supervisor or a CBHS Program Coordinator for guidance.  </a:t>
            </a:r>
            <a:r>
              <a:rPr lang="en-US" sz="1500" u="sng" dirty="0">
                <a:solidFill>
                  <a:schemeClr val="tx2"/>
                </a:solidFill>
                <a:hlinkClick r:id="rId2"/>
              </a:rPr>
              <a:t>https://www.maine.gov/dhhs/ocfs/cbhs/staff/home.shtml</a:t>
            </a:r>
            <a:r>
              <a:rPr lang="en-US" sz="1500" dirty="0">
                <a:solidFill>
                  <a:schemeClr val="tx2"/>
                </a:solidFill>
              </a:rPr>
              <a:t> </a:t>
            </a:r>
          </a:p>
          <a:p>
            <a:pPr lvl="0"/>
            <a:r>
              <a:rPr lang="en-US" sz="1500" dirty="0">
                <a:solidFill>
                  <a:schemeClr val="tx2"/>
                </a:solidFill>
              </a:rPr>
              <a:t>If you are having trouble accessing a service or have questions about a service, please contact a CBHS Resource Coordinator </a:t>
            </a:r>
            <a:r>
              <a:rPr lang="en-US" sz="1500" u="sng" dirty="0">
                <a:solidFill>
                  <a:schemeClr val="tx2"/>
                </a:solidFill>
                <a:hlinkClick r:id="rId2"/>
              </a:rPr>
              <a:t>https://www.maine.gov/dhhs/ocfs/cbhs/staff/home.shtml</a:t>
            </a:r>
            <a:r>
              <a:rPr lang="en-US" sz="1500" dirty="0">
                <a:solidFill>
                  <a:schemeClr val="tx2"/>
                </a:solidFill>
              </a:rPr>
              <a:t> </a:t>
            </a:r>
          </a:p>
          <a:p>
            <a:pPr lvl="0"/>
            <a:r>
              <a:rPr lang="en-US" sz="1500" dirty="0">
                <a:solidFill>
                  <a:schemeClr val="tx2"/>
                </a:solidFill>
              </a:rPr>
              <a:t>For children age 0-3 for whom you may have developmental concerns, please refer them to CDS for evaluation.</a:t>
            </a:r>
          </a:p>
          <a:p>
            <a:pPr lvl="0"/>
            <a:r>
              <a:rPr lang="en-US" sz="1500" dirty="0">
                <a:solidFill>
                  <a:schemeClr val="tx2"/>
                </a:solidFill>
              </a:rPr>
              <a:t>When referring for services, please be certain that the service is the right one to address the specific treatment needs of the youth.  Even if eligible for a service, it may not be the most appropriate service to meet the needs.  If unsure, consult with CBHS staff for support.   Treatment is only helpful if it is the right service at the right time.</a:t>
            </a:r>
          </a:p>
          <a:p>
            <a:pPr lvl="0"/>
            <a:r>
              <a:rPr lang="en-US" sz="1500" dirty="0">
                <a:solidFill>
                  <a:schemeClr val="tx2"/>
                </a:solidFill>
              </a:rPr>
              <a:t>When submitting a referral for any service, please carefully read the required documentation for a complete referral.  Referrals cannot be reviewed until all required documentation is received. </a:t>
            </a:r>
          </a:p>
          <a:p>
            <a:endParaRPr lang="en-US" sz="1500" dirty="0">
              <a:solidFill>
                <a:schemeClr val="tx2"/>
              </a:solidFill>
            </a:endParaRPr>
          </a:p>
        </p:txBody>
      </p:sp>
      <p:sp>
        <p:nvSpPr>
          <p:cNvPr id="4" name="Footer Placeholder 3">
            <a:extLst>
              <a:ext uri="{FF2B5EF4-FFF2-40B4-BE49-F238E27FC236}">
                <a16:creationId xmlns:a16="http://schemas.microsoft.com/office/drawing/2014/main" id="{3225E914-0D56-448E-95D7-76DD69C05D9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Maine Department of Health and Human Services</a:t>
            </a:r>
          </a:p>
        </p:txBody>
      </p:sp>
      <p:sp>
        <p:nvSpPr>
          <p:cNvPr id="5" name="Slide Number Placeholder 4">
            <a:extLst>
              <a:ext uri="{FF2B5EF4-FFF2-40B4-BE49-F238E27FC236}">
                <a16:creationId xmlns:a16="http://schemas.microsoft.com/office/drawing/2014/main" id="{D753D674-9041-4160-8D02-DC5D71B25578}"/>
              </a:ext>
            </a:extLst>
          </p:cNvPr>
          <p:cNvSpPr>
            <a:spLocks noGrp="1"/>
          </p:cNvSpPr>
          <p:nvPr>
            <p:ph type="sldNum" sz="quarter" idx="12"/>
          </p:nvPr>
        </p:nvSpPr>
        <p:spPr>
          <a:xfrm>
            <a:off x="8610600" y="6356350"/>
            <a:ext cx="2743200" cy="365125"/>
          </a:xfrm>
        </p:spPr>
        <p:txBody>
          <a:bodyPr>
            <a:normAutofit/>
          </a:bodyPr>
          <a:lstStyle/>
          <a:p>
            <a:pPr>
              <a:spcAft>
                <a:spcPts val="600"/>
              </a:spcAft>
            </a:pPr>
            <a:fld id="{5FD82BC9-63B1-475F-82C3-3D3DE5316FF5}" type="slidenum">
              <a:rPr lang="en-US" smtClean="0"/>
              <a:pPr>
                <a:spcAft>
                  <a:spcPts val="600"/>
                </a:spcAft>
              </a:pPr>
              <a:t>41</a:t>
            </a:fld>
            <a:endParaRPr lang="en-US"/>
          </a:p>
        </p:txBody>
      </p:sp>
    </p:spTree>
    <p:extLst>
      <p:ext uri="{BB962C8B-B14F-4D97-AF65-F5344CB8AC3E}">
        <p14:creationId xmlns:p14="http://schemas.microsoft.com/office/powerpoint/2010/main" val="3412323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4" name="Group 13">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5" name="Freeform: Shape 14">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7FC7E23-4562-4ED8-96EE-BE0497EE5C60}"/>
              </a:ext>
            </a:extLst>
          </p:cNvPr>
          <p:cNvSpPr>
            <a:spLocks noGrp="1"/>
          </p:cNvSpPr>
          <p:nvPr>
            <p:ph type="title"/>
          </p:nvPr>
        </p:nvSpPr>
        <p:spPr>
          <a:xfrm>
            <a:off x="640080" y="1243013"/>
            <a:ext cx="3855720" cy="4371974"/>
          </a:xfrm>
        </p:spPr>
        <p:txBody>
          <a:bodyPr>
            <a:normAutofit/>
          </a:bodyPr>
          <a:lstStyle/>
          <a:p>
            <a:r>
              <a:rPr lang="en-US" sz="3600" b="1">
                <a:solidFill>
                  <a:schemeClr val="tx2"/>
                </a:solidFill>
              </a:rPr>
              <a:t>General Children’s Behavioral Health Services Tips</a:t>
            </a:r>
          </a:p>
        </p:txBody>
      </p:sp>
      <p:sp>
        <p:nvSpPr>
          <p:cNvPr id="3" name="Content Placeholder 2">
            <a:extLst>
              <a:ext uri="{FF2B5EF4-FFF2-40B4-BE49-F238E27FC236}">
                <a16:creationId xmlns:a16="http://schemas.microsoft.com/office/drawing/2014/main" id="{44993F1B-3F76-47F8-A747-29B04AC45257}"/>
              </a:ext>
            </a:extLst>
          </p:cNvPr>
          <p:cNvSpPr>
            <a:spLocks noGrp="1"/>
          </p:cNvSpPr>
          <p:nvPr>
            <p:ph idx="1"/>
          </p:nvPr>
        </p:nvSpPr>
        <p:spPr>
          <a:xfrm>
            <a:off x="6172200" y="804672"/>
            <a:ext cx="5221224" cy="5230368"/>
          </a:xfrm>
        </p:spPr>
        <p:txBody>
          <a:bodyPr anchor="ctr">
            <a:normAutofit fontScale="92500" lnSpcReduction="10000"/>
          </a:bodyPr>
          <a:lstStyle/>
          <a:p>
            <a:pPr lvl="0"/>
            <a:r>
              <a:rPr lang="en-US" sz="1500" dirty="0">
                <a:solidFill>
                  <a:schemeClr val="tx2"/>
                </a:solidFill>
              </a:rPr>
              <a:t>If MST or FFT is the appropriate service for a youth, please refer directly to the provider who offers MST or FFT.  Do not refer to </a:t>
            </a:r>
            <a:r>
              <a:rPr lang="en-US" sz="1500" dirty="0" err="1">
                <a:solidFill>
                  <a:schemeClr val="tx2"/>
                </a:solidFill>
              </a:rPr>
              <a:t>Kepro</a:t>
            </a:r>
            <a:r>
              <a:rPr lang="en-US" sz="1500" dirty="0">
                <a:solidFill>
                  <a:schemeClr val="tx2"/>
                </a:solidFill>
              </a:rPr>
              <a:t> for these services. </a:t>
            </a:r>
            <a:r>
              <a:rPr lang="en-US" sz="1600" dirty="0">
                <a:hlinkClick r:id="rId3"/>
              </a:rPr>
              <a:t>https://www.maine.gov/dhhs/ocfs/cbhs/family/index.shtml</a:t>
            </a:r>
            <a:endParaRPr lang="en-US" sz="1500" dirty="0">
              <a:solidFill>
                <a:schemeClr val="tx2"/>
              </a:solidFill>
            </a:endParaRPr>
          </a:p>
          <a:p>
            <a:pPr lvl="0"/>
            <a:r>
              <a:rPr lang="en-US" sz="1500" dirty="0">
                <a:solidFill>
                  <a:schemeClr val="tx2"/>
                </a:solidFill>
              </a:rPr>
              <a:t>District Child Welfare Offices have a Resource Parent Care Specialist who can provide clinical support services to foster parents. Please consult the child welfare guardian to consider referring families to this service. </a:t>
            </a:r>
          </a:p>
          <a:p>
            <a:pPr lvl="0"/>
            <a:r>
              <a:rPr lang="en-US" sz="1500" dirty="0">
                <a:solidFill>
                  <a:schemeClr val="tx2"/>
                </a:solidFill>
              </a:rPr>
              <a:t>When submitting an ITRT application, please review the consultation guide, ITRT brochure and required documentation lists.  Do not submit information that is older that 2 months unless specified on the ITRT required documentation list.  </a:t>
            </a:r>
          </a:p>
          <a:p>
            <a:r>
              <a:rPr lang="en-US" sz="1500" u="sng" dirty="0">
                <a:solidFill>
                  <a:schemeClr val="tx2"/>
                </a:solidFill>
                <a:hlinkClick r:id="rId4"/>
              </a:rPr>
              <a:t>https://www.maine.gov/dhhs/ocfs/cbhs/provider/itrt.html</a:t>
            </a:r>
            <a:endParaRPr lang="en-US" sz="1500" dirty="0">
              <a:solidFill>
                <a:schemeClr val="tx2"/>
              </a:solidFill>
            </a:endParaRPr>
          </a:p>
          <a:p>
            <a:r>
              <a:rPr lang="en-US" sz="1500" u="sng" dirty="0">
                <a:solidFill>
                  <a:schemeClr val="tx2"/>
                </a:solidFill>
                <a:hlinkClick r:id="rId5"/>
              </a:rPr>
              <a:t>http://www.qualitycareforme.com/media/1435/section97itrtconsultguide.pdf</a:t>
            </a:r>
            <a:endParaRPr lang="en-US" sz="1500" dirty="0">
              <a:solidFill>
                <a:schemeClr val="tx2"/>
              </a:solidFill>
            </a:endParaRPr>
          </a:p>
          <a:p>
            <a:r>
              <a:rPr lang="en-US" sz="1500" u="sng" dirty="0">
                <a:solidFill>
                  <a:schemeClr val="tx2"/>
                </a:solidFill>
                <a:hlinkClick r:id="rId6"/>
              </a:rPr>
              <a:t>http://www.qualitycareforme.com/services/intensive-temporary-residential-treatment/</a:t>
            </a:r>
            <a:endParaRPr lang="en-US" sz="1500" dirty="0">
              <a:solidFill>
                <a:schemeClr val="tx2"/>
              </a:solidFill>
            </a:endParaRPr>
          </a:p>
          <a:p>
            <a:r>
              <a:rPr lang="en-US" sz="1500" dirty="0">
                <a:solidFill>
                  <a:schemeClr val="tx2"/>
                </a:solidFill>
              </a:rPr>
              <a:t>To find a provider of services in your area, you may go to the following link: </a:t>
            </a:r>
            <a:r>
              <a:rPr lang="en-US" sz="1500" u="sng" dirty="0">
                <a:solidFill>
                  <a:schemeClr val="tx2"/>
                </a:solidFill>
                <a:hlinkClick r:id="rId3"/>
              </a:rPr>
              <a:t>https://www.maine.gov/dhhs/ocfs/cbhs/family/index.shtml</a:t>
            </a:r>
            <a:endParaRPr lang="en-US" sz="1500" u="sng" dirty="0">
              <a:solidFill>
                <a:schemeClr val="tx2"/>
              </a:solidFill>
            </a:endParaRPr>
          </a:p>
          <a:p>
            <a:r>
              <a:rPr lang="en-US" sz="1500" dirty="0">
                <a:solidFill>
                  <a:schemeClr val="tx2"/>
                </a:solidFill>
              </a:rPr>
              <a:t>CBHS does not have a private practice outpatient provider directory.  For outpatient provider agency’s you may utilize this link: </a:t>
            </a:r>
            <a:r>
              <a:rPr lang="en-US" sz="1500" dirty="0">
                <a:solidFill>
                  <a:schemeClr val="tx2"/>
                </a:solidFill>
                <a:hlinkClick r:id="rId7"/>
              </a:rPr>
              <a:t>https://www.maine.gov/dhhs/ocfs/cbhs/services/outpatient/district12.html</a:t>
            </a:r>
            <a:endParaRPr lang="en-US" sz="1500" dirty="0">
              <a:solidFill>
                <a:schemeClr val="tx2"/>
              </a:solidFill>
            </a:endParaRPr>
          </a:p>
          <a:p>
            <a:endParaRPr lang="en-US" sz="1500" dirty="0">
              <a:solidFill>
                <a:schemeClr val="tx2"/>
              </a:solidFill>
            </a:endParaRPr>
          </a:p>
        </p:txBody>
      </p:sp>
      <p:sp>
        <p:nvSpPr>
          <p:cNvPr id="4" name="Footer Placeholder 3">
            <a:extLst>
              <a:ext uri="{FF2B5EF4-FFF2-40B4-BE49-F238E27FC236}">
                <a16:creationId xmlns:a16="http://schemas.microsoft.com/office/drawing/2014/main" id="{3225E914-0D56-448E-95D7-76DD69C05D9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Maine Department of Health and Human Services</a:t>
            </a:r>
          </a:p>
        </p:txBody>
      </p:sp>
      <p:sp>
        <p:nvSpPr>
          <p:cNvPr id="5" name="Slide Number Placeholder 4">
            <a:extLst>
              <a:ext uri="{FF2B5EF4-FFF2-40B4-BE49-F238E27FC236}">
                <a16:creationId xmlns:a16="http://schemas.microsoft.com/office/drawing/2014/main" id="{D753D674-9041-4160-8D02-DC5D71B25578}"/>
              </a:ext>
            </a:extLst>
          </p:cNvPr>
          <p:cNvSpPr>
            <a:spLocks noGrp="1"/>
          </p:cNvSpPr>
          <p:nvPr>
            <p:ph type="sldNum" sz="quarter" idx="12"/>
          </p:nvPr>
        </p:nvSpPr>
        <p:spPr>
          <a:xfrm>
            <a:off x="8610600" y="6356350"/>
            <a:ext cx="2743200" cy="365125"/>
          </a:xfrm>
        </p:spPr>
        <p:txBody>
          <a:bodyPr>
            <a:normAutofit/>
          </a:bodyPr>
          <a:lstStyle/>
          <a:p>
            <a:pPr>
              <a:spcAft>
                <a:spcPts val="600"/>
              </a:spcAft>
            </a:pPr>
            <a:fld id="{5FD82BC9-63B1-475F-82C3-3D3DE5316FF5}" type="slidenum">
              <a:rPr lang="en-US" smtClean="0"/>
              <a:pPr>
                <a:spcAft>
                  <a:spcPts val="600"/>
                </a:spcAft>
              </a:pPr>
              <a:t>42</a:t>
            </a:fld>
            <a:endParaRPr lang="en-US"/>
          </a:p>
        </p:txBody>
      </p:sp>
    </p:spTree>
    <p:extLst>
      <p:ext uri="{BB962C8B-B14F-4D97-AF65-F5344CB8AC3E}">
        <p14:creationId xmlns:p14="http://schemas.microsoft.com/office/powerpoint/2010/main" val="7402535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3C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59848B-1C18-4E93-9E56-6253D3D9130C}"/>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defTabSz="914400"/>
            <a:r>
              <a:rPr lang="en-US" sz="3600" dirty="0">
                <a:solidFill>
                  <a:srgbClr val="FFFFFF"/>
                </a:solidFill>
              </a:rPr>
              <a:t>We Can Make a Difference</a:t>
            </a:r>
          </a:p>
        </p:txBody>
      </p:sp>
      <p:sp>
        <p:nvSpPr>
          <p:cNvPr id="14"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6568AB72-1E3E-4241-951C-2116B11BA6AB}"/>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653" b="4454"/>
          <a:stretch/>
        </p:blipFill>
        <p:spPr>
          <a:xfrm>
            <a:off x="976251" y="942538"/>
            <a:ext cx="7163222" cy="4808332"/>
          </a:xfrm>
          <a:prstGeom prst="rect">
            <a:avLst/>
          </a:prstGeom>
          <a:effectLst/>
        </p:spPr>
      </p:pic>
      <p:sp>
        <p:nvSpPr>
          <p:cNvPr id="4" name="Footer Placeholder 3">
            <a:extLst>
              <a:ext uri="{FF2B5EF4-FFF2-40B4-BE49-F238E27FC236}">
                <a16:creationId xmlns:a16="http://schemas.microsoft.com/office/drawing/2014/main" id="{F710491C-C884-4828-A918-EE4427EBF96B}"/>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defTabSz="457200">
              <a:spcAft>
                <a:spcPts val="600"/>
              </a:spcAft>
            </a:pPr>
            <a:r>
              <a:rPr lang="en-US" sz="1200" kern="1200">
                <a:solidFill>
                  <a:srgbClr val="FFFFFF"/>
                </a:solidFill>
                <a:latin typeface="+mn-lt"/>
                <a:ea typeface="+mn-ea"/>
                <a:cs typeface="+mn-cs"/>
              </a:rPr>
              <a:t>Maine Department of Health and Human Services</a:t>
            </a:r>
          </a:p>
        </p:txBody>
      </p:sp>
      <p:sp>
        <p:nvSpPr>
          <p:cNvPr id="5" name="Slide Number Placeholder 4">
            <a:extLst>
              <a:ext uri="{FF2B5EF4-FFF2-40B4-BE49-F238E27FC236}">
                <a16:creationId xmlns:a16="http://schemas.microsoft.com/office/drawing/2014/main" id="{F106E0FB-5FD5-4425-A1F6-87968D4EE67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defTabSz="457200">
              <a:spcAft>
                <a:spcPts val="600"/>
              </a:spcAft>
            </a:pPr>
            <a:fld id="{5FD82BC9-63B1-475F-82C3-3D3DE5316FF5}" type="slidenum">
              <a:rPr lang="en-US" sz="1200">
                <a:solidFill>
                  <a:srgbClr val="FFFFFF"/>
                </a:solidFill>
              </a:rPr>
              <a:pPr defTabSz="457200">
                <a:spcAft>
                  <a:spcPts val="600"/>
                </a:spcAft>
              </a:pPr>
              <a:t>43</a:t>
            </a:fld>
            <a:endParaRPr lang="en-US" sz="1200">
              <a:solidFill>
                <a:srgbClr val="FFFFFF"/>
              </a:solidFill>
            </a:endParaRPr>
          </a:p>
        </p:txBody>
      </p:sp>
    </p:spTree>
    <p:extLst>
      <p:ext uri="{BB962C8B-B14F-4D97-AF65-F5344CB8AC3E}">
        <p14:creationId xmlns:p14="http://schemas.microsoft.com/office/powerpoint/2010/main" val="1053889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C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F0405A8B-D513-4DF2-882D-1B75BBE2916F}"/>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ct val="90000"/>
              </a:lnSpc>
            </a:pPr>
            <a:r>
              <a:rPr lang="en-US" sz="2600" kern="1200" dirty="0">
                <a:solidFill>
                  <a:srgbClr val="FFFFFF"/>
                </a:solidFill>
                <a:latin typeface="+mj-lt"/>
                <a:ea typeface="+mj-ea"/>
                <a:cs typeface="+mj-cs"/>
              </a:rPr>
              <a:t>QUESTIONS</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CALL CBHS STAFF</a:t>
            </a:r>
            <a:br>
              <a:rPr lang="en-US" sz="2600" kern="1200" dirty="0">
                <a:solidFill>
                  <a:srgbClr val="FFFFFF"/>
                </a:solidFill>
                <a:latin typeface="+mj-lt"/>
                <a:ea typeface="+mj-ea"/>
                <a:cs typeface="+mj-cs"/>
              </a:rPr>
            </a:br>
            <a:r>
              <a:rPr lang="en-US" sz="1100" dirty="0">
                <a:latin typeface="Calibri" panose="020F0502020204030204" pitchFamily="34" charset="0"/>
                <a:hlinkClick r:id="rId3"/>
              </a:rPr>
              <a:t>http://www.maine.gov/dhhs/dhhs-districts.shtml</a:t>
            </a:r>
            <a:br>
              <a:rPr lang="en-US" sz="2800" dirty="0">
                <a:latin typeface="Calibri" panose="020F0502020204030204" pitchFamily="34" charset="0"/>
              </a:rPr>
            </a:br>
            <a:endParaRPr lang="en-US" sz="2600" kern="1200" dirty="0">
              <a:solidFill>
                <a:srgbClr val="FFFFFF"/>
              </a:solidFill>
              <a:latin typeface="+mj-lt"/>
              <a:ea typeface="+mj-ea"/>
              <a:cs typeface="+mj-cs"/>
            </a:endParaRPr>
          </a:p>
        </p:txBody>
      </p:sp>
      <p:pic>
        <p:nvPicPr>
          <p:cNvPr id="7" name="Content Placeholder 6">
            <a:extLst>
              <a:ext uri="{FF2B5EF4-FFF2-40B4-BE49-F238E27FC236}">
                <a16:creationId xmlns:a16="http://schemas.microsoft.com/office/drawing/2014/main" id="{1DEC83F1-3BCA-4256-B0FA-7FFE07D0660B}"/>
              </a:ext>
            </a:extLst>
          </p:cNvPr>
          <p:cNvPicPr>
            <a:picLocks noGrp="1" noChangeAspect="1"/>
          </p:cNvPicPr>
          <p:nvPr>
            <p:ph idx="1"/>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367145" y="961812"/>
            <a:ext cx="6531108" cy="4930987"/>
          </a:xfrm>
          <a:prstGeom prst="rect">
            <a:avLst/>
          </a:prstGeom>
        </p:spPr>
      </p:pic>
      <p:sp>
        <p:nvSpPr>
          <p:cNvPr id="4" name="Footer Placeholder 3">
            <a:extLst>
              <a:ext uri="{FF2B5EF4-FFF2-40B4-BE49-F238E27FC236}">
                <a16:creationId xmlns:a16="http://schemas.microsoft.com/office/drawing/2014/main" id="{B76551A0-DBE4-4116-8C81-F4BAC0C01F15}"/>
              </a:ext>
            </a:extLst>
          </p:cNvPr>
          <p:cNvSpPr>
            <a:spLocks noGrp="1"/>
          </p:cNvSpPr>
          <p:nvPr>
            <p:ph type="ftr" sz="quarter" idx="11"/>
          </p:nvPr>
        </p:nvSpPr>
        <p:spPr>
          <a:xfrm>
            <a:off x="4116613" y="6356350"/>
            <a:ext cx="7032172"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898989"/>
                </a:solidFill>
                <a:effectLst/>
                <a:uLnTx/>
                <a:uFillTx/>
                <a:latin typeface="Calibri"/>
                <a:ea typeface="+mn-ea"/>
                <a:cs typeface="+mn-cs"/>
              </a:rPr>
              <a:t>Maine Department of Health and Human Services</a:t>
            </a:r>
          </a:p>
        </p:txBody>
      </p:sp>
      <p:sp>
        <p:nvSpPr>
          <p:cNvPr id="5" name="Slide Number Placeholder 4">
            <a:extLst>
              <a:ext uri="{FF2B5EF4-FFF2-40B4-BE49-F238E27FC236}">
                <a16:creationId xmlns:a16="http://schemas.microsoft.com/office/drawing/2014/main" id="{F21C42CC-8FE7-4AAE-B5C6-2E30CEE00B5C}"/>
              </a:ext>
            </a:extLst>
          </p:cNvPr>
          <p:cNvSpPr>
            <a:spLocks noGrp="1"/>
          </p:cNvSpPr>
          <p:nvPr>
            <p:ph type="sldNum" sz="quarter" idx="12"/>
          </p:nvPr>
        </p:nvSpPr>
        <p:spPr>
          <a:xfrm>
            <a:off x="11310257" y="6356350"/>
            <a:ext cx="560009"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5FD82BC9-63B1-475F-82C3-3D3DE5316FF5}" type="slidenum">
              <a:rPr kumimoji="0" lang="en-US" sz="1200" b="0" i="0" u="none" strike="noStrike" kern="1200" cap="none" spc="0" normalizeH="0" baseline="0" noProof="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44</a:t>
            </a:fld>
            <a:endParaRPr kumimoji="0" lang="en-US" sz="1200" b="0" i="0" u="none" strike="noStrike" kern="1200" cap="none" spc="0" normalizeH="0" baseline="0" noProof="0">
              <a:ln>
                <a:noFill/>
              </a:ln>
              <a:solidFill>
                <a:srgbClr val="898989"/>
              </a:solidFill>
              <a:effectLst/>
              <a:uLnTx/>
              <a:uFillTx/>
              <a:latin typeface="Calibri"/>
              <a:ea typeface="+mn-ea"/>
              <a:cs typeface="+mn-cs"/>
            </a:endParaRPr>
          </a:p>
        </p:txBody>
      </p:sp>
      <p:sp>
        <p:nvSpPr>
          <p:cNvPr id="8" name="TextBox 7">
            <a:extLst>
              <a:ext uri="{FF2B5EF4-FFF2-40B4-BE49-F238E27FC236}">
                <a16:creationId xmlns:a16="http://schemas.microsoft.com/office/drawing/2014/main" id="{FDA56337-EBE4-430C-B963-3F4C1DF9335A}"/>
              </a:ext>
            </a:extLst>
          </p:cNvPr>
          <p:cNvSpPr txBox="1"/>
          <p:nvPr/>
        </p:nvSpPr>
        <p:spPr>
          <a:xfrm>
            <a:off x="8438926" y="5692744"/>
            <a:ext cx="2459327" cy="200055"/>
          </a:xfrm>
          <a:prstGeom prst="rect">
            <a:avLst/>
          </a:prstGeom>
          <a:solidFill>
            <a:srgbClr val="000000"/>
          </a:solid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a:ea typeface="+mn-ea"/>
                <a:cs typeface="+mn-cs"/>
                <a:hlinkClick r:id="rId5" tooltip="https://drkathleenyoung.wordpress.com/2010/03/16/emdr-questions-and-concerns/">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a:ea typeface="+mn-ea"/>
                <a:cs typeface="+mn-cs"/>
                <a:hlinkClick r:id="rId6" tooltip="https://creativecommons.org/licenses/by-nc-nd/3.0/">
                  <a:extLst>
                    <a:ext uri="{A12FA001-AC4F-418D-AE19-62706E023703}">
                      <ahyp:hlinkClr xmlns:ahyp="http://schemas.microsoft.com/office/drawing/2018/hyperlinkcolor" val="tx"/>
                    </a:ext>
                  </a:extLst>
                </a:hlinkClick>
              </a:rPr>
              <a:t>CC BY-NC-ND</a:t>
            </a:r>
            <a:endParaRPr kumimoji="0" lang="en-US" sz="7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229683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2">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5E8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Picture 14">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Slide Number Placeholder 4">
            <a:extLst>
              <a:ext uri="{FF2B5EF4-FFF2-40B4-BE49-F238E27FC236}">
                <a16:creationId xmlns:a16="http://schemas.microsoft.com/office/drawing/2014/main" id="{F295E275-30F6-4FAC-89AD-59A4273FAD60}"/>
              </a:ext>
            </a:extLst>
          </p:cNvPr>
          <p:cNvSpPr>
            <a:spLocks noGrp="1"/>
          </p:cNvSpPr>
          <p:nvPr>
            <p:ph type="sldNum" sz="quarter" idx="12"/>
          </p:nvPr>
        </p:nvSpPr>
        <p:spPr>
          <a:xfrm>
            <a:off x="8610600" y="6356350"/>
            <a:ext cx="2743200" cy="365125"/>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5FD82BC9-63B1-475F-82C3-3D3DE5316FF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1" name="Freeform: Shape 16">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DD713221-7827-4F5E-B353-C61F97F04FE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03644" y="2902794"/>
            <a:ext cx="3519396" cy="3317031"/>
          </a:xfrm>
          <a:prstGeom prst="rect">
            <a:avLst/>
          </a:prstGeom>
        </p:spPr>
      </p:pic>
      <p:sp>
        <p:nvSpPr>
          <p:cNvPr id="4" name="Footer Placeholder 3">
            <a:extLst>
              <a:ext uri="{FF2B5EF4-FFF2-40B4-BE49-F238E27FC236}">
                <a16:creationId xmlns:a16="http://schemas.microsoft.com/office/drawing/2014/main" id="{2C967EA4-1A10-4955-82D3-FE02308D460F}"/>
              </a:ext>
            </a:extLst>
          </p:cNvPr>
          <p:cNvSpPr>
            <a:spLocks noGrp="1"/>
          </p:cNvSpPr>
          <p:nvPr>
            <p:ph type="ftr" sz="quarter" idx="11"/>
          </p:nvPr>
        </p:nvSpPr>
        <p:spPr>
          <a:xfrm>
            <a:off x="4005942" y="6356350"/>
            <a:ext cx="4114800" cy="365125"/>
          </a:xfrm>
        </p:spPr>
        <p:txBody>
          <a:bodyP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Maine Department of Health and Human Services</a:t>
            </a:r>
          </a:p>
        </p:txBody>
      </p:sp>
      <p:sp>
        <p:nvSpPr>
          <p:cNvPr id="8" name="TextBox 7">
            <a:extLst>
              <a:ext uri="{FF2B5EF4-FFF2-40B4-BE49-F238E27FC236}">
                <a16:creationId xmlns:a16="http://schemas.microsoft.com/office/drawing/2014/main" id="{5BFC6F7A-1311-47D7-B879-3978769A27FC}"/>
              </a:ext>
            </a:extLst>
          </p:cNvPr>
          <p:cNvSpPr txBox="1"/>
          <p:nvPr/>
        </p:nvSpPr>
        <p:spPr>
          <a:xfrm>
            <a:off x="6053985" y="5524884"/>
            <a:ext cx="2326278" cy="200055"/>
          </a:xfrm>
          <a:prstGeom prst="rect">
            <a:avLst/>
          </a:prstGeom>
          <a:solidFill>
            <a:srgbClr val="000000"/>
          </a:solidFill>
        </p:spPr>
        <p:txBody>
          <a:bodyPr wrap="none" rtlCol="0">
            <a:sp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r>
              <a:rPr kumimoji="0" lang="en-US" sz="700" b="0" i="0" u="none" strike="noStrike" kern="1200" cap="none" spc="0" normalizeH="0" baseline="0" noProof="0">
                <a:ln>
                  <a:noFill/>
                </a:ln>
                <a:solidFill>
                  <a:srgbClr val="FFFFFF"/>
                </a:solidFill>
                <a:effectLst/>
                <a:uLnTx/>
                <a:uFillTx/>
                <a:latin typeface="Calibri"/>
                <a:ea typeface="+mn-ea"/>
                <a:cs typeface="+mn-cs"/>
                <a:hlinkClick r:id="rId4" tooltip="http://recoveringengineer.com/category/reflections/decision-making/">
                  <a:extLst>
                    <a:ext uri="{A12FA001-AC4F-418D-AE19-62706E023703}">
                      <ahyp:hlinkClr xmlns:ahyp="http://schemas.microsoft.com/office/drawing/2018/hyperlinkcolor" val="tx"/>
                    </a:ext>
                  </a:extLst>
                </a:hlinkClick>
              </a:rPr>
              <a:t>This Photo</a:t>
            </a:r>
            <a:r>
              <a:rPr kumimoji="0" lang="en-US" sz="700" b="0" i="0" u="none" strike="noStrike" kern="1200" cap="none" spc="0" normalizeH="0" baseline="0" noProof="0">
                <a:ln>
                  <a:noFill/>
                </a:ln>
                <a:solidFill>
                  <a:srgbClr val="FFFFFF"/>
                </a:solidFill>
                <a:effectLst/>
                <a:uLnTx/>
                <a:uFillTx/>
                <a:latin typeface="Calibri"/>
                <a:ea typeface="+mn-ea"/>
                <a:cs typeface="+mn-cs"/>
              </a:rPr>
              <a:t> by Unknown Author is licensed under </a:t>
            </a:r>
            <a:r>
              <a:rPr kumimoji="0" lang="en-US" sz="700" b="0" i="0" u="none" strike="noStrike" kern="1200" cap="none" spc="0" normalizeH="0" baseline="0" noProof="0">
                <a:ln>
                  <a:noFill/>
                </a:ln>
                <a:solidFill>
                  <a:srgbClr val="FFFFFF"/>
                </a:solidFill>
                <a:effectLst/>
                <a:uLnTx/>
                <a:uFillTx/>
                <a:latin typeface="Calibri"/>
                <a:ea typeface="+mn-ea"/>
                <a:cs typeface="+mn-cs"/>
                <a:hlinkClick r:id="rId5" tooltip="https://creativecommons.org/licenses/by-nd/3.0/">
                  <a:extLst>
                    <a:ext uri="{A12FA001-AC4F-418D-AE19-62706E023703}">
                      <ahyp:hlinkClr xmlns:ahyp="http://schemas.microsoft.com/office/drawing/2018/hyperlinkcolor" val="tx"/>
                    </a:ext>
                  </a:extLst>
                </a:hlinkClick>
              </a:rPr>
              <a:t>CC BY-ND</a:t>
            </a:r>
            <a:endParaRPr kumimoji="0" lang="en-US" sz="700" b="0" i="0" u="none" strike="noStrike" kern="1200" cap="none" spc="0" normalizeH="0" baseline="0" noProof="0">
              <a:ln>
                <a:noFill/>
              </a:ln>
              <a:solidFill>
                <a:srgbClr val="FFFFFF"/>
              </a:solidFill>
              <a:effectLst/>
              <a:uLnTx/>
              <a:uFillTx/>
              <a:latin typeface="Calibri"/>
              <a:ea typeface="+mn-ea"/>
              <a:cs typeface="+mn-cs"/>
            </a:endParaRPr>
          </a:p>
        </p:txBody>
      </p:sp>
      <p:sp>
        <p:nvSpPr>
          <p:cNvPr id="9" name="TextBox 8">
            <a:extLst>
              <a:ext uri="{FF2B5EF4-FFF2-40B4-BE49-F238E27FC236}">
                <a16:creationId xmlns:a16="http://schemas.microsoft.com/office/drawing/2014/main" id="{F0B16391-437C-46B3-83FF-BA72C0856494}"/>
              </a:ext>
            </a:extLst>
          </p:cNvPr>
          <p:cNvSpPr txBox="1"/>
          <p:nvPr/>
        </p:nvSpPr>
        <p:spPr>
          <a:xfrm>
            <a:off x="3657600" y="572756"/>
            <a:ext cx="5024176"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LET US INTRODUCE YOU TO WHAT SERVICES ARE AVAILABLE FOR CHILDREN</a:t>
            </a:r>
          </a:p>
        </p:txBody>
      </p:sp>
    </p:spTree>
    <p:extLst>
      <p:ext uri="{BB962C8B-B14F-4D97-AF65-F5344CB8AC3E}">
        <p14:creationId xmlns:p14="http://schemas.microsoft.com/office/powerpoint/2010/main" val="320071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AFC3-0E9F-4086-A079-63FB924D3F06}"/>
              </a:ext>
            </a:extLst>
          </p:cNvPr>
          <p:cNvSpPr>
            <a:spLocks noGrp="1"/>
          </p:cNvSpPr>
          <p:nvPr>
            <p:ph type="title"/>
          </p:nvPr>
        </p:nvSpPr>
        <p:spPr>
          <a:xfrm>
            <a:off x="609600" y="68579"/>
            <a:ext cx="10972800" cy="1143000"/>
          </a:xfrm>
        </p:spPr>
        <p:txBody>
          <a:bodyPr/>
          <a:lstStyle/>
          <a:p>
            <a:endParaRPr lang="en-US" dirty="0"/>
          </a:p>
        </p:txBody>
      </p:sp>
      <p:sp>
        <p:nvSpPr>
          <p:cNvPr id="3" name="Content Placeholder 2">
            <a:extLst>
              <a:ext uri="{FF2B5EF4-FFF2-40B4-BE49-F238E27FC236}">
                <a16:creationId xmlns:a16="http://schemas.microsoft.com/office/drawing/2014/main" id="{764EE660-0912-4405-BA5B-06F6C1176731}"/>
              </a:ext>
            </a:extLst>
          </p:cNvPr>
          <p:cNvSpPr>
            <a:spLocks noGrp="1"/>
          </p:cNvSpPr>
          <p:nvPr>
            <p:ph idx="1"/>
          </p:nvPr>
        </p:nvSpPr>
        <p:spPr>
          <a:xfrm>
            <a:off x="609600" y="1490693"/>
            <a:ext cx="10972800" cy="4727228"/>
          </a:xfrm>
        </p:spPr>
        <p:txBody>
          <a:bodyPr>
            <a:normAutofit fontScale="47500" lnSpcReduction="20000"/>
          </a:bodyPr>
          <a:lstStyle/>
          <a:p>
            <a:pPr marL="0" indent="0" algn="ctr">
              <a:buNone/>
            </a:pPr>
            <a:r>
              <a:rPr lang="en-US" sz="4400" dirty="0"/>
              <a:t>Some parents and other caregivers may need help meeting the challenging needs of their child.</a:t>
            </a:r>
            <a:r>
              <a:rPr lang="en-US" sz="4400" b="1" dirty="0"/>
              <a:t>  </a:t>
            </a:r>
          </a:p>
          <a:p>
            <a:pPr marL="0" indent="0">
              <a:buNone/>
            </a:pPr>
            <a:r>
              <a:rPr lang="en-US" sz="4400" b="1" dirty="0"/>
              <a:t>Helpful services may include:</a:t>
            </a:r>
            <a:r>
              <a:rPr lang="en-US" sz="4400" dirty="0"/>
              <a:t> </a:t>
            </a:r>
          </a:p>
          <a:p>
            <a:r>
              <a:rPr lang="en-US" sz="4400" dirty="0"/>
              <a:t>Targeted case management</a:t>
            </a:r>
          </a:p>
          <a:p>
            <a:r>
              <a:rPr lang="en-US" sz="4400" dirty="0"/>
              <a:t>CDS</a:t>
            </a:r>
          </a:p>
          <a:p>
            <a:r>
              <a:rPr lang="en-US" sz="4400" dirty="0"/>
              <a:t>Behavioral Health Homes</a:t>
            </a:r>
          </a:p>
          <a:p>
            <a:r>
              <a:rPr lang="en-US" sz="4400" dirty="0"/>
              <a:t>Community based rehabilitative supports (RCS) (In home)</a:t>
            </a:r>
          </a:p>
          <a:p>
            <a:r>
              <a:rPr lang="en-US" sz="4400" dirty="0"/>
              <a:t>Outpatient therapy</a:t>
            </a:r>
          </a:p>
          <a:p>
            <a:r>
              <a:rPr lang="en-US" sz="4400" dirty="0"/>
              <a:t>Medication management</a:t>
            </a:r>
          </a:p>
          <a:p>
            <a:r>
              <a:rPr lang="en-US" sz="4400" dirty="0"/>
              <a:t>Home Based Treatment (HCT)</a:t>
            </a:r>
          </a:p>
          <a:p>
            <a:r>
              <a:rPr lang="en-US" sz="4400" dirty="0"/>
              <a:t>In home Multi-Systemic Therapy or Functional Family Therapy</a:t>
            </a:r>
          </a:p>
          <a:p>
            <a:r>
              <a:rPr lang="en-US" sz="4400" dirty="0"/>
              <a:t>Inpatient hospital </a:t>
            </a:r>
          </a:p>
          <a:p>
            <a:r>
              <a:rPr lang="en-US" sz="4400" dirty="0"/>
              <a:t>Crisis Units</a:t>
            </a:r>
          </a:p>
          <a:p>
            <a:pPr marL="0" indent="0" algn="ctr">
              <a:buNone/>
            </a:pPr>
            <a:r>
              <a:rPr lang="en-US" sz="4400" dirty="0"/>
              <a:t>. </a:t>
            </a:r>
          </a:p>
        </p:txBody>
      </p:sp>
      <p:sp>
        <p:nvSpPr>
          <p:cNvPr id="4" name="Footer Placeholder 3">
            <a:extLst>
              <a:ext uri="{FF2B5EF4-FFF2-40B4-BE49-F238E27FC236}">
                <a16:creationId xmlns:a16="http://schemas.microsoft.com/office/drawing/2014/main" id="{D9E3E388-B48C-486A-A494-67F9D770798F}"/>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Maine Department of Health and Human Services</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592A214-E3AC-45AD-B216-7129A6136AA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D82BC9-63B1-475F-82C3-3D3DE5316FF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Text Box 5">
            <a:extLst>
              <a:ext uri="{FF2B5EF4-FFF2-40B4-BE49-F238E27FC236}">
                <a16:creationId xmlns:a16="http://schemas.microsoft.com/office/drawing/2014/main" id="{924F2AA7-22FE-441C-9327-F0837B250031}"/>
              </a:ext>
            </a:extLst>
          </p:cNvPr>
          <p:cNvSpPr txBox="1">
            <a:spLocks noChangeArrowheads="1"/>
          </p:cNvSpPr>
          <p:nvPr/>
        </p:nvSpPr>
        <p:spPr bwMode="auto">
          <a:xfrm>
            <a:off x="1604010" y="347692"/>
            <a:ext cx="9153378" cy="584775"/>
          </a:xfrm>
          <a:prstGeom prst="rect">
            <a:avLst/>
          </a:prstGeom>
          <a:solidFill>
            <a:srgbClr val="004D80"/>
          </a:solidFill>
          <a:ln/>
        </p:spPr>
        <p:style>
          <a:lnRef idx="1">
            <a:schemeClr val="accent1"/>
          </a:lnRef>
          <a:fillRef idx="3">
            <a:schemeClr val="accent1"/>
          </a:fillRef>
          <a:effectRef idx="2">
            <a:schemeClr val="accent1"/>
          </a:effectRef>
          <a:fontRef idx="minor">
            <a:schemeClr val="lt1"/>
          </a:fontRef>
        </p:style>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CHILDREN’S SERVICE OPTIONS</a:t>
            </a:r>
          </a:p>
        </p:txBody>
      </p:sp>
    </p:spTree>
    <p:extLst>
      <p:ext uri="{BB962C8B-B14F-4D97-AF65-F5344CB8AC3E}">
        <p14:creationId xmlns:p14="http://schemas.microsoft.com/office/powerpoint/2010/main" val="1268027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771C480-3CF1-434B-9DC6-6AC3C928351E}"/>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Maine Department of Health and Human Services</a:t>
            </a: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0AF25C08-BE30-4CDE-BD09-385B4B20BC6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FD82BC9-63B1-475F-82C3-3D3DE5316FF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C03390C5-70C2-46E2-97A3-1575C2E88271}"/>
              </a:ext>
            </a:extLst>
          </p:cNvPr>
          <p:cNvPicPr>
            <a:picLocks noChangeAspect="1"/>
          </p:cNvPicPr>
          <p:nvPr/>
        </p:nvPicPr>
        <p:blipFill>
          <a:blip r:embed="rId3"/>
          <a:stretch>
            <a:fillRect/>
          </a:stretch>
        </p:blipFill>
        <p:spPr>
          <a:xfrm>
            <a:off x="152400" y="-231113"/>
            <a:ext cx="11915669" cy="6897931"/>
          </a:xfrm>
          <a:prstGeom prst="rect">
            <a:avLst/>
          </a:prstGeom>
        </p:spPr>
      </p:pic>
    </p:spTree>
    <p:extLst>
      <p:ext uri="{BB962C8B-B14F-4D97-AF65-F5344CB8AC3E}">
        <p14:creationId xmlns:p14="http://schemas.microsoft.com/office/powerpoint/2010/main" val="63832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8E78838-5DEC-4B74-9ADA-3117D64B3AD5}"/>
              </a:ext>
            </a:extLst>
          </p:cNvPr>
          <p:cNvPicPr>
            <a:picLocks noChangeAspect="1"/>
          </p:cNvPicPr>
          <p:nvPr/>
        </p:nvPicPr>
        <p:blipFill rotWithShape="1">
          <a:blip r:embed="rId2">
            <a:alphaModFix amt="35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9908" r="5870"/>
          <a:stretch/>
        </p:blipFill>
        <p:spPr>
          <a:xfrm>
            <a:off x="20" y="1"/>
            <a:ext cx="12191980" cy="6857999"/>
          </a:xfrm>
          <a:prstGeom prst="rect">
            <a:avLst/>
          </a:prstGeom>
        </p:spPr>
      </p:pic>
      <p:sp>
        <p:nvSpPr>
          <p:cNvPr id="2" name="Title 1">
            <a:extLst>
              <a:ext uri="{FF2B5EF4-FFF2-40B4-BE49-F238E27FC236}">
                <a16:creationId xmlns:a16="http://schemas.microsoft.com/office/drawing/2014/main" id="{CF6059EB-C561-497A-80C8-FAABF1FD8777}"/>
              </a:ext>
            </a:extLst>
          </p:cNvPr>
          <p:cNvSpPr>
            <a:spLocks noGrp="1"/>
          </p:cNvSpPr>
          <p:nvPr>
            <p:ph type="title"/>
          </p:nvPr>
        </p:nvSpPr>
        <p:spPr>
          <a:xfrm>
            <a:off x="838201" y="1065862"/>
            <a:ext cx="3313164" cy="4726276"/>
          </a:xfrm>
        </p:spPr>
        <p:txBody>
          <a:bodyPr>
            <a:normAutofit/>
          </a:bodyPr>
          <a:lstStyle/>
          <a:p>
            <a:pPr algn="r"/>
            <a:r>
              <a:rPr lang="en-US" sz="4000">
                <a:solidFill>
                  <a:srgbClr val="FFFFFF"/>
                </a:solidFill>
              </a:rPr>
              <a:t>SERVICES OF THE DAY</a:t>
            </a:r>
          </a:p>
        </p:txBody>
      </p:sp>
      <p:cxnSp>
        <p:nvCxnSpPr>
          <p:cNvPr id="13" name="Straight Connector 1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AE60BA-61D0-4ED2-A1F0-6CE776FD8E0F}"/>
              </a:ext>
            </a:extLst>
          </p:cNvPr>
          <p:cNvSpPr>
            <a:spLocks noGrp="1"/>
          </p:cNvSpPr>
          <p:nvPr>
            <p:ph idx="1"/>
          </p:nvPr>
        </p:nvSpPr>
        <p:spPr>
          <a:xfrm>
            <a:off x="5155379" y="1065862"/>
            <a:ext cx="5744685" cy="4726276"/>
          </a:xfrm>
        </p:spPr>
        <p:txBody>
          <a:bodyPr anchor="ctr">
            <a:normAutofit/>
          </a:bodyPr>
          <a:lstStyle/>
          <a:p>
            <a:r>
              <a:rPr lang="en-US" dirty="0">
                <a:solidFill>
                  <a:srgbClr val="FFFFFF"/>
                </a:solidFill>
              </a:rPr>
              <a:t>HOME AND COMMUNITY TREATMENT (HCT)</a:t>
            </a:r>
          </a:p>
          <a:p>
            <a:r>
              <a:rPr lang="en-US" dirty="0">
                <a:solidFill>
                  <a:srgbClr val="FFFFFF"/>
                </a:solidFill>
              </a:rPr>
              <a:t>REHABILITATIVE AND COMMUNITY SERVICES (RCS)</a:t>
            </a:r>
          </a:p>
          <a:p>
            <a:endParaRPr lang="en-US" sz="2000" dirty="0">
              <a:solidFill>
                <a:srgbClr val="FFFFFF"/>
              </a:solidFill>
            </a:endParaRPr>
          </a:p>
        </p:txBody>
      </p:sp>
      <p:sp>
        <p:nvSpPr>
          <p:cNvPr id="6" name="TextBox 5">
            <a:extLst>
              <a:ext uri="{FF2B5EF4-FFF2-40B4-BE49-F238E27FC236}">
                <a16:creationId xmlns:a16="http://schemas.microsoft.com/office/drawing/2014/main" id="{583FB8D0-D81B-489D-A4FA-15F4C64E0AAF}"/>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psychlopaedia.org/learning-and-development/teaching-children-how-to-cope-with-lifes-challenge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58183771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A297797-5C89-4791-8204-AB071FA1FB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Box 5"/>
          <p:cNvSpPr txBox="1">
            <a:spLocks noChangeArrowheads="1"/>
          </p:cNvSpPr>
          <p:nvPr/>
        </p:nvSpPr>
        <p:spPr bwMode="auto">
          <a:xfrm>
            <a:off x="643468" y="643467"/>
            <a:ext cx="4804064" cy="5571065"/>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eaLnBrk="1" fontAlgn="auto" hangingPunct="1">
              <a:lnSpc>
                <a:spcPct val="90000"/>
              </a:lnSpc>
              <a:spcBef>
                <a:spcPct val="0"/>
              </a:spcBef>
              <a:spcAft>
                <a:spcPts val="600"/>
              </a:spcAft>
              <a:buClrTx/>
              <a:buSzTx/>
              <a:tabLst/>
              <a:defRPr/>
            </a:pPr>
            <a:r>
              <a:rPr kumimoji="0" lang="en-US" sz="3600" b="0" i="0" u="none" strike="noStrike" kern="1200" cap="none" spc="0" normalizeH="0" baseline="0" noProof="0" dirty="0">
                <a:ln>
                  <a:noFill/>
                </a:ln>
                <a:solidFill>
                  <a:schemeClr val="tx1"/>
                </a:solidFill>
                <a:effectLst/>
                <a:uLnTx/>
                <a:uFillTx/>
                <a:latin typeface="+mj-lt"/>
                <a:ea typeface="+mj-ea"/>
                <a:cs typeface="+mj-cs"/>
              </a:rPr>
              <a:t>HOME AND COMMUNITY TREATMENT</a:t>
            </a:r>
          </a:p>
          <a:p>
            <a:pPr marL="0" marR="0" lvl="0" indent="0" eaLnBrk="1" fontAlgn="auto" hangingPunct="1">
              <a:lnSpc>
                <a:spcPct val="90000"/>
              </a:lnSpc>
              <a:spcBef>
                <a:spcPct val="0"/>
              </a:spcBef>
              <a:spcAft>
                <a:spcPts val="600"/>
              </a:spcAft>
              <a:buClrTx/>
              <a:buSzTx/>
              <a:tabLst/>
              <a:defRPr/>
            </a:pPr>
            <a:r>
              <a:rPr lang="en-US" sz="3600" dirty="0">
                <a:latin typeface="+mj-lt"/>
                <a:ea typeface="+mj-ea"/>
                <a:cs typeface="+mj-cs"/>
              </a:rPr>
              <a:t>Also Known As…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30" name="Freeform: Shape 12">
            <a:extLst>
              <a:ext uri="{FF2B5EF4-FFF2-40B4-BE49-F238E27FC236}">
                <a16:creationId xmlns:a16="http://schemas.microsoft.com/office/drawing/2014/main" id="{569BBA9B-8F4E-4D2B-BEFA-41A475443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4">
            <a:extLst>
              <a:ext uri="{FF2B5EF4-FFF2-40B4-BE49-F238E27FC236}">
                <a16:creationId xmlns:a16="http://schemas.microsoft.com/office/drawing/2014/main" id="{851012D1-8033-40B1-9EC0-91390FFC7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solidFill>
                  <a:schemeClr val="tx1">
                    <a:tint val="75000"/>
                  </a:schemeClr>
                </a:solidFill>
                <a:effectLst/>
                <a:uLnTx/>
                <a:uFillTx/>
                <a:latin typeface="+mn-lt"/>
                <a:ea typeface="+mn-ea"/>
                <a:cs typeface="+mn-cs"/>
              </a:rPr>
              <a:t>Maine Department of Health and Human Services</a:t>
            </a:r>
          </a:p>
        </p:txBody>
      </p:sp>
      <p:sp>
        <p:nvSpPr>
          <p:cNvPr id="2" name="Slide Number Placeholder 1"/>
          <p:cNvSpPr>
            <a:spLocks noGrp="1"/>
          </p:cNvSpPr>
          <p:nvPr>
            <p:ph type="sldNum" sz="quarter" idx="12"/>
          </p:nvPr>
        </p:nvSpPr>
        <p:spPr>
          <a:xfrm>
            <a:off x="8805333"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157CBA50-CD0C-49BF-99AE-B3E4F4920365}"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9</a:t>
            </a:fld>
            <a:endParaRPr kumimoji="0" lang="en-US" b="0" i="0" u="none" strike="noStrike" cap="none" spc="0" normalizeH="0" baseline="0" noProof="0">
              <a:ln>
                <a:noFill/>
              </a:ln>
              <a:effectLst/>
              <a:uLnTx/>
              <a:uFillTx/>
            </a:endParaRPr>
          </a:p>
        </p:txBody>
      </p:sp>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80943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D291F021-C45C-4D44-A2B8-A789E386C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3444"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ontent Placeholder 2">
            <a:extLst>
              <a:ext uri="{FF2B5EF4-FFF2-40B4-BE49-F238E27FC236}">
                <a16:creationId xmlns:a16="http://schemas.microsoft.com/office/drawing/2014/main" id="{5F809E5B-784C-47CF-AB5C-954319E0C11B}"/>
              </a:ext>
            </a:extLst>
          </p:cNvPr>
          <p:cNvGraphicFramePr>
            <a:graphicFrameLocks noGrp="1"/>
          </p:cNvGraphicFramePr>
          <p:nvPr>
            <p:ph idx="1"/>
            <p:extLst>
              <p:ext uri="{D42A27DB-BD31-4B8C-83A1-F6EECF244321}">
                <p14:modId xmlns:p14="http://schemas.microsoft.com/office/powerpoint/2010/main" val="3948016357"/>
              </p:ext>
            </p:extLst>
          </p:nvPr>
        </p:nvGraphicFramePr>
        <p:xfrm>
          <a:off x="6091238" y="642938"/>
          <a:ext cx="5457825"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9825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F54A4E6C22124BB7EE820607295342" ma:contentTypeVersion="10" ma:contentTypeDescription="Create a new document." ma:contentTypeScope="" ma:versionID="05461e6f5bf2fb31ac78fa19d657c823">
  <xsd:schema xmlns:xsd="http://www.w3.org/2001/XMLSchema" xmlns:xs="http://www.w3.org/2001/XMLSchema" xmlns:p="http://schemas.microsoft.com/office/2006/metadata/properties" xmlns:ns3="dc6bf6dc-1cc7-4e3c-a115-28f341d8ed8e" xmlns:ns4="7650c6fa-c506-4f55-80b5-4b092152bdb7" targetNamespace="http://schemas.microsoft.com/office/2006/metadata/properties" ma:root="true" ma:fieldsID="2f68d03583d5256db42e757c02d7790f" ns3:_="" ns4:_="">
    <xsd:import namespace="dc6bf6dc-1cc7-4e3c-a115-28f341d8ed8e"/>
    <xsd:import namespace="7650c6fa-c506-4f55-80b5-4b092152bdb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6bf6dc-1cc7-4e3c-a115-28f341d8ed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50c6fa-c506-4f55-80b5-4b092152bd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D175E59-535B-4B05-A0E6-102880FFA8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6bf6dc-1cc7-4e3c-a115-28f341d8ed8e"/>
    <ds:schemaRef ds:uri="7650c6fa-c506-4f55-80b5-4b092152bd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E7B6634-80C5-4955-9704-8B5C600EA545}">
  <ds:schemaRefs>
    <ds:schemaRef ds:uri="http://schemas.microsoft.com/office/2006/documentManagement/types"/>
    <ds:schemaRef ds:uri="7650c6fa-c506-4f55-80b5-4b092152bdb7"/>
    <ds:schemaRef ds:uri="http://purl.org/dc/terms/"/>
    <ds:schemaRef ds:uri="dc6bf6dc-1cc7-4e3c-a115-28f341d8ed8e"/>
    <ds:schemaRef ds:uri="http://purl.org/dc/dcmitype/"/>
    <ds:schemaRef ds:uri="http://schemas.openxmlformats.org/package/2006/metadata/core-properties"/>
    <ds:schemaRef ds:uri="http://www.w3.org/XML/1998/namespace"/>
    <ds:schemaRef ds:uri="http://purl.org/dc/elements/1.1/"/>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96230736-DA61-49C9-8C70-F7075CC899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2862</TotalTime>
  <Words>5084</Words>
  <Application>Microsoft Office PowerPoint</Application>
  <PresentationFormat>Widescreen</PresentationFormat>
  <Paragraphs>458</Paragraphs>
  <Slides>44</Slides>
  <Notes>29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44</vt:i4>
      </vt:variant>
    </vt:vector>
  </HeadingPairs>
  <TitlesOfParts>
    <vt:vector size="55" baseType="lpstr">
      <vt:lpstr>Arial</vt:lpstr>
      <vt:lpstr>Calibri</vt:lpstr>
      <vt:lpstr>Calibri Light</vt:lpstr>
      <vt:lpstr>Century Gothic</vt:lpstr>
      <vt:lpstr>Constantia</vt:lpstr>
      <vt:lpstr>Symbol</vt:lpstr>
      <vt:lpstr>Times New Roman</vt:lpstr>
      <vt:lpstr>Wingdings 2</vt:lpstr>
      <vt:lpstr>Office Theme</vt:lpstr>
      <vt:lpstr>1_Office Theme</vt:lpstr>
      <vt:lpstr>2_Office Theme</vt:lpstr>
      <vt:lpstr>UNDERSTANDING HCT, RCS AND THE REFERRAL MANGEMENT PROCESS</vt:lpstr>
      <vt:lpstr>PowerPoint Presentation</vt:lpstr>
      <vt:lpstr>Maine Children’s Levels of Care</vt:lpstr>
      <vt:lpstr>PowerPoint Presentation</vt:lpstr>
      <vt:lpstr>PowerPoint Presentation</vt:lpstr>
      <vt:lpstr>PowerPoint Presentation</vt:lpstr>
      <vt:lpstr>PowerPoint Presentation</vt:lpstr>
      <vt:lpstr>SERVICES OF THE DAY</vt:lpstr>
      <vt:lpstr>PowerPoint Presentation</vt:lpstr>
      <vt:lpstr>PowerPoint Presentation</vt:lpstr>
      <vt:lpstr>WHAT TO EXPECT FROM HCT SERVICES</vt:lpstr>
      <vt:lpstr>WHAT TO EXPECT FROM HCT SERVICES</vt:lpstr>
      <vt:lpstr>HCT IS NOT A CLINICAL MODALITY</vt:lpstr>
      <vt:lpstr>HCT Clinicians</vt:lpstr>
      <vt:lpstr>HCT Behavioral Health Professional Staff BHP</vt:lpstr>
      <vt:lpstr>Multi-Systemic Therapy (MST) and Function Family Therapy (FFT) Evidence Based Treatment Models that  May be more beneficial than HCT to a youth and family struggling with significant acting out behaviors</vt:lpstr>
      <vt:lpstr>HOW TO MAKE A REFERRAL FOR MST OR FFT Call the provider directly.  Do NOT call KEPRO. Do NOT complete an HCT referral. </vt:lpstr>
      <vt:lpstr>Virtual Residential Program (VRP) Kate Hayward, LCSW 62 Pegasus at Brunswick, Me. 04011   Office: (207) 373-0620 Cell: (207) 844-9911   Email: KateHayward@Pathways.com</vt:lpstr>
      <vt:lpstr>IMMINENT RISK REFERRAL</vt:lpstr>
      <vt:lpstr>QUESTIONS FOR HCT PROVIDERS</vt:lpstr>
      <vt:lpstr>PowerPoint Presentation</vt:lpstr>
      <vt:lpstr>WHAT TO EXPECT FROM RCS SERVICES</vt:lpstr>
      <vt:lpstr>WHAT TO EXPECT FROM RCS SERVICES</vt:lpstr>
      <vt:lpstr>PowerPoint Presentation</vt:lpstr>
      <vt:lpstr>PROFOUND DEFICIENCIES Some examples that may interfere with safe and independent daily functioning</vt:lpstr>
      <vt:lpstr>WHAT TO EXPECT FROM SPECIALIZED RCS SERVICES</vt:lpstr>
      <vt:lpstr>WHAT TO EXPECT FROM RCS SERVICES</vt:lpstr>
      <vt:lpstr>RCS IS NOT A CLINICAL SERVICE </vt:lpstr>
      <vt:lpstr>PowerPoint Presentation</vt:lpstr>
      <vt:lpstr>EXAMPLE</vt:lpstr>
      <vt:lpstr>APPROPRIATE RCS REFERRALS</vt:lpstr>
      <vt:lpstr>PRIORITY STATUS Youth at Long Creek or ready to come home from a higher level of care are placed on the HCT and/or RCS list as a priority  </vt:lpstr>
      <vt:lpstr>FAMILY CHOICE Guardians are able to request a specific provider during the referral process </vt:lpstr>
      <vt:lpstr>INFORMED DECISIONS Conversations to have with families about preferred or non-preferred providers </vt:lpstr>
      <vt:lpstr>PowerPoint Presentation</vt:lpstr>
      <vt:lpstr>PowerPoint Presentation</vt:lpstr>
      <vt:lpstr>PowerPoint Presentation</vt:lpstr>
      <vt:lpstr>PowerPoint Presentation</vt:lpstr>
      <vt:lpstr>PowerPoint Presentation</vt:lpstr>
      <vt:lpstr>PowerPoint Presentation</vt:lpstr>
      <vt:lpstr>General Children’s Behavioral Health Services Tips</vt:lpstr>
      <vt:lpstr>General Children’s Behavioral Health Services Tips</vt:lpstr>
      <vt:lpstr>We Can Make a Difference</vt:lpstr>
      <vt:lpstr>QUESTIONS CALL CBHS STAFF http://www.maine.gov/dhhs/dhhs-districts.shtml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HCT, RCS AND THE REFERRAL MANGEMENT PROCESS</dc:title>
  <dc:creator>Bartlett, Jamie</dc:creator>
  <cp:lastModifiedBy>Bartlett, Jamie</cp:lastModifiedBy>
  <cp:revision>38</cp:revision>
  <dcterms:created xsi:type="dcterms:W3CDTF">2020-08-31T18:06:07Z</dcterms:created>
  <dcterms:modified xsi:type="dcterms:W3CDTF">2021-04-28T13:44:09Z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0x01010039F54A4E6C22124BB7EE820607295342</vt:lpwstr>
  </property>
</Properties>
</file>