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318" r:id="rId3"/>
    <p:sldId id="366" r:id="rId4"/>
    <p:sldId id="359" r:id="rId5"/>
    <p:sldId id="362" r:id="rId6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92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D4390A7D-5B8A-497E-946E-55622108C4D2}" type="datetimeFigureOut">
              <a:rPr lang="en-US" smtClean="0"/>
              <a:t>10/9/2013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69E80A06-DE13-483D-9EF3-6B9EEEE8DC3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439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119C8-A73D-4FC2-AA29-1458AC8CA82F}" type="datetime1">
              <a:rPr lang="en-US" smtClean="0"/>
              <a:t>10/9/2013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778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85B3-969D-4C2B-AF2E-17FC2D918DD6}" type="datetime1">
              <a:rPr lang="en-US" smtClean="0"/>
              <a:t>10/9/2013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945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7FE6D-9BAE-4F28-B559-ADA02F849372}" type="datetime1">
              <a:rPr lang="en-US" smtClean="0"/>
              <a:t>10/9/2013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084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EDA2E-DFEB-452A-A776-FB31CA33E031}" type="datetime1">
              <a:rPr lang="en-US" smtClean="0"/>
              <a:t>10/9/2013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135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B84C1-0894-4F87-A1BB-7BF4069471B0}" type="datetime1">
              <a:rPr lang="en-US" smtClean="0"/>
              <a:t>10/9/2013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505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FFC8B-1AB2-4DDD-B164-A2CE374045B0}" type="datetime1">
              <a:rPr lang="en-US" smtClean="0"/>
              <a:t>10/9/2013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6354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42B90-71B1-4E40-AA28-E79E57C2EAC6}" type="datetime1">
              <a:rPr lang="en-US" smtClean="0"/>
              <a:t>10/9/2013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16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73D33-C0ED-4859-A536-7655B3C5C90C}" type="datetime1">
              <a:rPr lang="en-US" smtClean="0"/>
              <a:t>10/9/2013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382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020BB-1EC0-4470-920D-093919F78206}" type="datetime1">
              <a:rPr lang="en-US" smtClean="0"/>
              <a:t>10/9/2013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297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FEFEF-8376-464C-A7EB-E3FE75EDBF8C}" type="datetime1">
              <a:rPr lang="en-US" smtClean="0"/>
              <a:t>10/9/2013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392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301B-3A17-4955-B4C4-948BF12CE90C}" type="datetime1">
              <a:rPr lang="en-US" smtClean="0"/>
              <a:t>10/9/2013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90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811B2-5D79-4641-ABB4-DEDF99F2B842}" type="datetime1">
              <a:rPr lang="en-US" smtClean="0"/>
              <a:t>10/9/2013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0E827-B874-45E8-B2FD-89DD1763F4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97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470025"/>
          </a:xfrm>
        </p:spPr>
        <p:txBody>
          <a:bodyPr>
            <a:normAutofit/>
          </a:bodyPr>
          <a:lstStyle/>
          <a:p>
            <a:r>
              <a:rPr lang="en-US" b="1" i="1" dirty="0" smtClean="0">
                <a:latin typeface="Cambria" pitchFamily="18" charset="0"/>
              </a:rPr>
              <a:t>Maine State Innovation Model (SIM) </a:t>
            </a:r>
            <a:endParaRPr lang="en-US" b="1" i="1" dirty="0"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/>
          <a:p>
            <a:r>
              <a:rPr lang="en-US" dirty="0" smtClean="0">
                <a:latin typeface="Cambria" pitchFamily="18" charset="0"/>
              </a:rPr>
              <a:t>October, 2013 </a:t>
            </a:r>
            <a:endParaRPr lang="en-US" dirty="0">
              <a:latin typeface="Cambria" pitchFamily="18" charset="0"/>
            </a:endParaRPr>
          </a:p>
        </p:txBody>
      </p:sp>
      <p:pic>
        <p:nvPicPr>
          <p:cNvPr id="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590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The Maine State Innovation Model funds and sponsors the development of </a:t>
            </a:r>
            <a:r>
              <a:rPr lang="en-US" sz="2400" dirty="0"/>
              <a:t>tools, </a:t>
            </a:r>
            <a:r>
              <a:rPr lang="en-US" sz="2400" dirty="0" smtClean="0"/>
              <a:t>support structures, </a:t>
            </a:r>
            <a:r>
              <a:rPr lang="en-US" sz="2400" dirty="0"/>
              <a:t>and </a:t>
            </a:r>
            <a:r>
              <a:rPr lang="en-US" sz="2400" dirty="0" smtClean="0"/>
              <a:t>reports that are expected to positively impact </a:t>
            </a:r>
            <a:r>
              <a:rPr lang="en-US" sz="2400" dirty="0"/>
              <a:t>the goals of improved </a:t>
            </a:r>
            <a:r>
              <a:rPr lang="en-US" sz="2400" dirty="0" smtClean="0"/>
              <a:t>quality, improved patient experience </a:t>
            </a:r>
            <a:r>
              <a:rPr lang="en-US" sz="2400" dirty="0"/>
              <a:t>and reduced cost in </a:t>
            </a:r>
            <a:r>
              <a:rPr lang="en-US" sz="2400" dirty="0" smtClean="0"/>
              <a:t>healthcare.  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The existing and emerging healthcare models in Maine will </a:t>
            </a:r>
            <a:r>
              <a:rPr lang="en-US" sz="2400" dirty="0"/>
              <a:t>be </a:t>
            </a:r>
            <a:r>
              <a:rPr lang="en-US" sz="2400" dirty="0" smtClean="0"/>
              <a:t>testing these innovative capabilities at </a:t>
            </a:r>
            <a:r>
              <a:rPr lang="en-US" sz="2400" dirty="0"/>
              <a:t>different </a:t>
            </a:r>
            <a:r>
              <a:rPr lang="en-US" sz="2400" dirty="0" smtClean="0"/>
              <a:t>levels, which is an important </a:t>
            </a:r>
            <a:r>
              <a:rPr lang="en-US" sz="2400" dirty="0"/>
              <a:t>component of </a:t>
            </a:r>
            <a:r>
              <a:rPr lang="en-US" sz="2400" dirty="0" smtClean="0"/>
              <a:t>the overall test. </a:t>
            </a:r>
          </a:p>
          <a:p>
            <a:pPr marL="0" indent="0">
              <a:buNone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The State will publically report on the impacts of these innovative approaches to all of the healthcare delivery models involved. </a:t>
            </a:r>
            <a:endParaRPr lang="en-US" sz="2400" dirty="0"/>
          </a:p>
          <a:p>
            <a:pPr>
              <a:buFont typeface="Wingdings" panose="05000000000000000000" pitchFamily="2" charset="2"/>
              <a:buChar char="Ø"/>
            </a:pPr>
            <a:endParaRPr lang="en-US" sz="2400" dirty="0" smtClean="0">
              <a:latin typeface="Cambria" pitchFamily="18" charset="0"/>
            </a:endParaRPr>
          </a:p>
        </p:txBody>
      </p:sp>
      <p:pic>
        <p:nvPicPr>
          <p:cNvPr id="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57600" y="228600"/>
            <a:ext cx="50292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>
                <a:latin typeface="Cambria" pitchFamily="18" charset="0"/>
              </a:rPr>
              <a:t>What is the Maine State Innovation Model?</a:t>
            </a:r>
            <a:endParaRPr lang="en-US" sz="3200" b="1" i="1" dirty="0">
              <a:latin typeface="Cambria" pitchFamily="18" charset="0"/>
            </a:endParaRPr>
          </a:p>
          <a:p>
            <a:pPr algn="ctr"/>
            <a:endParaRPr lang="en-US" b="1" i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74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dirty="0" smtClean="0"/>
              <a:t>The introduction or acceleration of innovative capabilities into our current and emerging healthcare models will enable Maine to realize </a:t>
            </a:r>
            <a:r>
              <a:rPr lang="en-US" sz="2000" dirty="0"/>
              <a:t>improved quality of </a:t>
            </a:r>
            <a:r>
              <a:rPr lang="en-US" sz="2000" dirty="0" smtClean="0"/>
              <a:t>care and improved patient experience </a:t>
            </a:r>
            <a:r>
              <a:rPr lang="en-US" sz="2000" dirty="0"/>
              <a:t>while positively impacting health outcomes, population health and cost. </a:t>
            </a:r>
            <a:endParaRPr lang="en-US" sz="2000" dirty="0" smtClean="0"/>
          </a:p>
          <a:p>
            <a:pPr marL="0" indent="0">
              <a:buNone/>
            </a:pPr>
            <a:endParaRPr lang="en-US" sz="2000" i="1" dirty="0" smtClean="0"/>
          </a:p>
          <a:p>
            <a:pPr marL="0" indent="0">
              <a:buNone/>
            </a:pPr>
            <a:r>
              <a:rPr lang="en-US" sz="2000" i="1" dirty="0" smtClean="0"/>
              <a:t>The following areas will be the focus of Maine’s Healthcare Innovation:</a:t>
            </a:r>
          </a:p>
          <a:p>
            <a:r>
              <a:rPr lang="en-US" sz="2000" dirty="0" smtClean="0"/>
              <a:t>Transforming </a:t>
            </a:r>
            <a:r>
              <a:rPr lang="en-US" sz="2000" dirty="0"/>
              <a:t>delivery systems to support accountable and integrated patient-centered primary </a:t>
            </a:r>
            <a:r>
              <a:rPr lang="en-US" sz="2000" dirty="0" smtClean="0"/>
              <a:t>care</a:t>
            </a:r>
          </a:p>
          <a:p>
            <a:r>
              <a:rPr lang="en-US" sz="2000" dirty="0" smtClean="0"/>
              <a:t>Aligning </a:t>
            </a:r>
            <a:r>
              <a:rPr lang="en-US" sz="2000" dirty="0"/>
              <a:t>public and private payment, accountability, quality and data </a:t>
            </a:r>
            <a:r>
              <a:rPr lang="en-US" sz="2000" dirty="0" smtClean="0"/>
              <a:t>infrastructure</a:t>
            </a:r>
            <a:endParaRPr lang="en-US" sz="2000" dirty="0"/>
          </a:p>
          <a:p>
            <a:r>
              <a:rPr lang="en-US" sz="2000" dirty="0"/>
              <a:t>Fostering engaged consumers and communities 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1900" dirty="0" smtClean="0"/>
              <a:t>Maine will being using a multi-stakeholder, partner centered approach to the development and implementation of these innovations, with the State acting as the lead convener of the activity and publically reporting on the results. </a:t>
            </a:r>
            <a:endParaRPr lang="en-US" sz="1900" dirty="0"/>
          </a:p>
          <a:p>
            <a:pPr marL="0" indent="0" algn="ctr">
              <a:buNone/>
            </a:pPr>
            <a:endParaRPr lang="en-US" sz="2400" dirty="0"/>
          </a:p>
        </p:txBody>
      </p:sp>
      <p:pic>
        <p:nvPicPr>
          <p:cNvPr id="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114800" y="76200"/>
            <a:ext cx="44196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 smtClean="0">
                <a:latin typeface="Cambria" pitchFamily="18" charset="0"/>
              </a:rPr>
              <a:t>Maine State Innovation Model (SIM) Hypothesis  </a:t>
            </a:r>
            <a:endParaRPr lang="en-US" sz="3200" b="1" i="1" dirty="0">
              <a:latin typeface="Cambria" pitchFamily="18" charset="0"/>
            </a:endParaRPr>
          </a:p>
          <a:p>
            <a:pPr algn="ctr"/>
            <a:endParaRPr lang="en-US" b="1" i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22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0E827-B874-45E8-B2FD-89DD1763F4AC}" type="slidenum">
              <a:rPr lang="en-US" smtClean="0"/>
              <a:t>4</a:t>
            </a:fld>
            <a:endParaRPr lang="en-US" dirty="0"/>
          </a:p>
        </p:txBody>
      </p:sp>
      <p:sp>
        <p:nvSpPr>
          <p:cNvPr id="16" name="Rounded Rectangle 15"/>
          <p:cNvSpPr/>
          <p:nvPr/>
        </p:nvSpPr>
        <p:spPr bwMode="auto">
          <a:xfrm>
            <a:off x="4534525" y="1524000"/>
            <a:ext cx="2870618" cy="36576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lvl="1" algn="ctr">
              <a:spcBef>
                <a:spcPct val="20000"/>
              </a:spcBef>
            </a:pPr>
            <a:endParaRPr lang="en-US" sz="2400" b="1" u="sng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marL="0" lvl="1" algn="ctr">
              <a:spcBef>
                <a:spcPct val="20000"/>
              </a:spcBef>
            </a:pPr>
            <a:r>
              <a:rPr lang="en-US" sz="2400" b="1" u="sng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Integrated Patient-Centered Care</a:t>
            </a:r>
            <a:r>
              <a:rPr lang="en-US" sz="2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0" lvl="1" algn="ctr">
              <a:spcBef>
                <a:spcPct val="20000"/>
              </a:spcBef>
            </a:pP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Multi-Payer 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Patient-Centered Medical </a:t>
            </a: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Homes, Health Homes and Behavioral Health Homes</a:t>
            </a:r>
            <a:endParaRPr lang="en-US" sz="200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932645" y="5281054"/>
            <a:ext cx="7162044" cy="66254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Leadership ● Consumer Engagement</a:t>
            </a:r>
            <a:r>
              <a:rPr lang="en-US" sz="2000" dirty="0"/>
              <a:t> </a:t>
            </a:r>
            <a:r>
              <a:rPr lang="en-US" sz="2000" dirty="0" smtClean="0"/>
              <a:t>● </a:t>
            </a:r>
          </a:p>
          <a:p>
            <a:pPr algn="ctr"/>
            <a:r>
              <a:rPr lang="en-US" sz="2000" dirty="0" smtClean="0"/>
              <a:t>Community Linkages ● Workforce Education</a:t>
            </a:r>
            <a:endParaRPr lang="en-US" sz="2000" dirty="0"/>
          </a:p>
        </p:txBody>
      </p:sp>
      <p:sp>
        <p:nvSpPr>
          <p:cNvPr id="18" name="Rounded Rectangle 17"/>
          <p:cNvSpPr/>
          <p:nvPr/>
        </p:nvSpPr>
        <p:spPr>
          <a:xfrm>
            <a:off x="932645" y="1524000"/>
            <a:ext cx="539645" cy="4389618"/>
          </a:xfrm>
          <a:prstGeom prst="round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7549799" y="1600200"/>
            <a:ext cx="544890" cy="4313418"/>
          </a:xfrm>
          <a:prstGeom prst="round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149276" y="6095284"/>
            <a:ext cx="8770497" cy="563748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Health Information/ </a:t>
            </a:r>
            <a:r>
              <a:rPr lang="en-US" sz="2000" dirty="0"/>
              <a:t>Tools ● </a:t>
            </a:r>
            <a:r>
              <a:rPr lang="en-US" sz="2000" dirty="0" smtClean="0"/>
              <a:t>Access and Analytics</a:t>
            </a:r>
            <a:endParaRPr lang="en-US" sz="2000" dirty="0"/>
          </a:p>
        </p:txBody>
      </p:sp>
      <p:sp>
        <p:nvSpPr>
          <p:cNvPr id="21" name="Rounded Rectangle 20"/>
          <p:cNvSpPr/>
          <p:nvPr/>
        </p:nvSpPr>
        <p:spPr>
          <a:xfrm>
            <a:off x="123176" y="4876800"/>
            <a:ext cx="656313" cy="1767226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8267339" y="4876800"/>
            <a:ext cx="656314" cy="175223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 bwMode="auto">
          <a:xfrm>
            <a:off x="1599090" y="1524000"/>
            <a:ext cx="2870618" cy="36576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endParaRPr lang="en-US" sz="2400" b="1" u="sng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US" sz="2400" b="1" u="sng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Multi-Payer </a:t>
            </a:r>
            <a:r>
              <a:rPr lang="en-US" sz="2400" b="1" u="sng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ACO’s</a:t>
            </a:r>
            <a:endParaRPr lang="en-US" sz="2400" b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ct val="20000"/>
              </a:spcBef>
            </a:pPr>
            <a:endParaRPr lang="en-US" sz="200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en-US" sz="2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Core </a:t>
            </a:r>
            <a:r>
              <a:rPr lang="en-US" sz="2000" dirty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measures for public reporting and value-based payment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98264" y="381000"/>
            <a:ext cx="51431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Introducing New Capabilities to Transformative Models….. 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51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3510755" y="4098925"/>
            <a:ext cx="1948821" cy="246221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FF0000"/>
                </a:solidFill>
                <a:latin typeface="Cambria" pitchFamily="18" charset="0"/>
                <a:ea typeface="Times New Roman"/>
              </a:rPr>
              <a:t>Data </a:t>
            </a:r>
            <a:r>
              <a:rPr lang="en-US" sz="1400" b="1" dirty="0" smtClean="0">
                <a:solidFill>
                  <a:srgbClr val="FF0000"/>
                </a:solidFill>
                <a:latin typeface="Cambria" pitchFamily="18" charset="0"/>
                <a:ea typeface="Times New Roman"/>
              </a:rPr>
              <a:t> </a:t>
            </a:r>
            <a:r>
              <a:rPr lang="en-US" sz="1400" b="1" dirty="0">
                <a:solidFill>
                  <a:srgbClr val="FF0000"/>
                </a:solidFill>
                <a:latin typeface="Cambria" pitchFamily="18" charset="0"/>
                <a:ea typeface="Times New Roman"/>
              </a:rPr>
              <a:t>Infrastructure</a:t>
            </a:r>
            <a:endParaRPr lang="en-US" sz="1400" b="1" dirty="0" smtClean="0">
              <a:solidFill>
                <a:srgbClr val="FF0000"/>
              </a:solidFill>
              <a:latin typeface="Cambr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smtClean="0">
                <a:solidFill>
                  <a:srgbClr val="FF0000"/>
                </a:solidFill>
                <a:latin typeface="Cambria" pitchFamily="18" charset="0"/>
              </a:rPr>
              <a:t>Chair</a:t>
            </a:r>
            <a:r>
              <a:rPr lang="en-US" sz="1400" b="1" dirty="0">
                <a:solidFill>
                  <a:srgbClr val="FF0000"/>
                </a:solidFill>
                <a:latin typeface="Cambria" pitchFamily="18" charset="0"/>
              </a:rPr>
              <a:t>: </a:t>
            </a:r>
            <a:r>
              <a:rPr lang="en-US" sz="1400" b="1" dirty="0" err="1">
                <a:solidFill>
                  <a:srgbClr val="FF0000"/>
                </a:solidFill>
                <a:latin typeface="Cambria" pitchFamily="18" charset="0"/>
              </a:rPr>
              <a:t>HealthInfoNet</a:t>
            </a:r>
            <a:endParaRPr lang="en-US" sz="1400" b="1" dirty="0">
              <a:solidFill>
                <a:srgbClr val="FF0000"/>
              </a:solidFill>
              <a:latin typeface="Cambria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solidFill>
                <a:srgbClr val="FF0000"/>
              </a:solidFill>
              <a:latin typeface="Cambria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rgbClr val="FF0000"/>
                </a:solidFill>
                <a:latin typeface="Cambria" pitchFamily="18" charset="0"/>
              </a:rPr>
              <a:t>To support: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rgbClr val="FF0000"/>
                </a:solidFill>
                <a:latin typeface="Cambria" pitchFamily="18" charset="0"/>
              </a:rPr>
              <a:t>Payment Reform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rgbClr val="FF0000"/>
                </a:solidFill>
                <a:latin typeface="Cambria" pitchFamily="18" charset="0"/>
              </a:rPr>
              <a:t>System Delivery Reform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rgbClr val="FF0000"/>
                </a:solidFill>
                <a:latin typeface="Cambria" pitchFamily="18" charset="0"/>
              </a:rPr>
              <a:t>Consumer Engagement</a:t>
            </a:r>
            <a:endParaRPr lang="en-US" sz="1400" dirty="0">
              <a:solidFill>
                <a:srgbClr val="FF0000"/>
              </a:solidFill>
              <a:latin typeface="Cambria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 smtClean="0">
              <a:solidFill>
                <a:srgbClr val="FF0000"/>
              </a:solidFill>
              <a:latin typeface="Cambria" pitchFamily="18" charset="0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400" dirty="0">
              <a:solidFill>
                <a:srgbClr val="FF0000"/>
              </a:solidFill>
              <a:latin typeface="Cambria" pitchFamily="18" charset="0"/>
            </a:endParaRPr>
          </a:p>
        </p:txBody>
      </p:sp>
      <p:pic>
        <p:nvPicPr>
          <p:cNvPr id="1026" name="Picture 2" descr="C:\Documents and Settings\sarah.stewart\Local Settings\Temp\Temporary Internet Files\Content.IE5\9YO0W03G\MC90002739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976" y="76200"/>
            <a:ext cx="2411577" cy="4245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269832" y="657224"/>
            <a:ext cx="2700336" cy="246221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1" dirty="0">
                <a:solidFill>
                  <a:srgbClr val="F79646">
                    <a:lumMod val="75000"/>
                  </a:srgbClr>
                </a:solidFill>
                <a:latin typeface="Cambria" pitchFamily="18" charset="0"/>
              </a:rPr>
              <a:t>  </a:t>
            </a:r>
            <a:r>
              <a:rPr lang="en-US" sz="1400" b="1" i="1" dirty="0" smtClean="0">
                <a:solidFill>
                  <a:srgbClr val="F79646">
                    <a:lumMod val="75000"/>
                  </a:srgbClr>
                </a:solidFill>
                <a:latin typeface="Cambria" pitchFamily="18" charset="0"/>
              </a:rPr>
              <a:t>Maine SIM Triple AIM GOALs: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i="1" dirty="0" smtClean="0">
                <a:solidFill>
                  <a:srgbClr val="F79646">
                    <a:lumMod val="75000"/>
                  </a:srgbClr>
                </a:solidFill>
                <a:latin typeface="Cambria" pitchFamily="18" charset="0"/>
              </a:rPr>
              <a:t> 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b="1" i="1" dirty="0" smtClean="0">
                <a:solidFill>
                  <a:srgbClr val="F79646">
                    <a:lumMod val="75000"/>
                  </a:srgbClr>
                </a:solidFill>
                <a:latin typeface="Cambria" pitchFamily="18" charset="0"/>
              </a:rPr>
              <a:t>Reduce costs to National Average</a:t>
            </a:r>
            <a:endParaRPr lang="en-US" sz="1400" b="1" i="1" dirty="0">
              <a:solidFill>
                <a:srgbClr val="F79646">
                  <a:lumMod val="75000"/>
                </a:srgbClr>
              </a:solidFill>
              <a:latin typeface="Cambria" pitchFamily="18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b="1" i="1" dirty="0" smtClean="0">
                <a:solidFill>
                  <a:srgbClr val="F79646">
                    <a:lumMod val="75000"/>
                  </a:srgbClr>
                </a:solidFill>
                <a:latin typeface="Cambria" pitchFamily="18" charset="0"/>
              </a:rPr>
              <a:t>Improve health in key health categories</a:t>
            </a:r>
            <a:endParaRPr lang="en-US" sz="1400" b="1" i="1" dirty="0">
              <a:solidFill>
                <a:srgbClr val="F79646">
                  <a:lumMod val="75000"/>
                </a:srgbClr>
              </a:solidFill>
              <a:latin typeface="Cambria" pitchFamily="18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b="1" i="1" dirty="0" smtClean="0">
                <a:solidFill>
                  <a:srgbClr val="F79646">
                    <a:lumMod val="75000"/>
                  </a:srgbClr>
                </a:solidFill>
                <a:latin typeface="Cambria" pitchFamily="18" charset="0"/>
              </a:rPr>
              <a:t>Improve patient experience scores</a:t>
            </a:r>
            <a:endParaRPr lang="en-US" sz="1400" b="1" i="1" dirty="0">
              <a:solidFill>
                <a:srgbClr val="F79646">
                  <a:lumMod val="75000"/>
                </a:srgbClr>
              </a:solidFill>
              <a:latin typeface="Cambria" pitchFamily="18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b="1" i="1" dirty="0" smtClean="0">
                <a:solidFill>
                  <a:srgbClr val="F79646">
                    <a:lumMod val="75000"/>
                  </a:srgbClr>
                </a:solidFill>
                <a:latin typeface="Cambria" pitchFamily="18" charset="0"/>
              </a:rPr>
              <a:t>Increase practice experience participation</a:t>
            </a:r>
            <a:endParaRPr lang="en-US" sz="1400" b="1" i="1" dirty="0">
              <a:solidFill>
                <a:srgbClr val="F79646">
                  <a:lumMod val="75000"/>
                </a:srgbClr>
              </a:solidFill>
              <a:latin typeface="Cambria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 i="1" dirty="0">
              <a:solidFill>
                <a:srgbClr val="F79646">
                  <a:lumMod val="75000"/>
                </a:srgbClr>
              </a:solidFill>
              <a:latin typeface="Cambria" pitchFamily="18" charset="0"/>
            </a:endParaRPr>
          </a:p>
        </p:txBody>
      </p:sp>
      <p:sp>
        <p:nvSpPr>
          <p:cNvPr id="20488" name="TextBox 18"/>
          <p:cNvSpPr txBox="1">
            <a:spLocks noChangeArrowheads="1"/>
          </p:cNvSpPr>
          <p:nvPr/>
        </p:nvSpPr>
        <p:spPr bwMode="auto">
          <a:xfrm>
            <a:off x="3746017" y="980390"/>
            <a:ext cx="2186153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400" b="1" dirty="0" smtClean="0">
                <a:solidFill>
                  <a:srgbClr val="00B050"/>
                </a:solidFill>
                <a:latin typeface="Cambria" pitchFamily="18" charset="0"/>
              </a:rPr>
              <a:t>State:  Lead Convener of  the Innovation </a:t>
            </a:r>
            <a:endParaRPr lang="en-US" sz="1400" b="1" dirty="0">
              <a:solidFill>
                <a:srgbClr val="00B050"/>
              </a:solidFill>
              <a:latin typeface="Cambria" pitchFamily="18" charset="0"/>
            </a:endParaRP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B050"/>
                </a:solidFill>
                <a:latin typeface="Cambria" pitchFamily="18" charset="0"/>
              </a:rPr>
              <a:t>Public </a:t>
            </a:r>
            <a:r>
              <a:rPr lang="en-US" sz="1400" dirty="0">
                <a:solidFill>
                  <a:srgbClr val="00B050"/>
                </a:solidFill>
                <a:latin typeface="Cambria" pitchFamily="18" charset="0"/>
              </a:rPr>
              <a:t>Reporting 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B050"/>
                </a:solidFill>
                <a:latin typeface="Cambria" pitchFamily="18" charset="0"/>
              </a:rPr>
              <a:t>Sharing </a:t>
            </a:r>
            <a:r>
              <a:rPr lang="en-US" sz="1400" dirty="0">
                <a:solidFill>
                  <a:srgbClr val="00B050"/>
                </a:solidFill>
                <a:latin typeface="Cambria" pitchFamily="18" charset="0"/>
              </a:rPr>
              <a:t>best </a:t>
            </a:r>
            <a:r>
              <a:rPr lang="en-US" sz="1400" dirty="0" smtClean="0">
                <a:solidFill>
                  <a:srgbClr val="00B050"/>
                </a:solidFill>
                <a:latin typeface="Cambria" pitchFamily="18" charset="0"/>
              </a:rPr>
              <a:t>practices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B050"/>
                </a:solidFill>
                <a:latin typeface="Cambria" pitchFamily="18" charset="0"/>
              </a:rPr>
              <a:t>Driving, and expecting, Collaboration</a:t>
            </a:r>
            <a:endParaRPr lang="en-US" sz="1400" dirty="0">
              <a:solidFill>
                <a:srgbClr val="00B050"/>
              </a:solidFill>
              <a:latin typeface="Cambria" pitchFamily="18" charset="0"/>
            </a:endParaRPr>
          </a:p>
          <a:p>
            <a:pPr marL="285750" indent="-285750" eaLnBrk="1" hangingPunct="1">
              <a:buFont typeface="Arial" pitchFamily="34" charset="0"/>
              <a:buChar char="•"/>
            </a:pPr>
            <a:endParaRPr lang="en-US" sz="1400" dirty="0">
              <a:solidFill>
                <a:srgbClr val="00B050"/>
              </a:solidFill>
              <a:latin typeface="Cambria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15000" y="4098925"/>
            <a:ext cx="1905000" cy="24622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smtClean="0">
                <a:solidFill>
                  <a:srgbClr val="0070C0"/>
                </a:solidFill>
                <a:latin typeface="Cambria" pitchFamily="18" charset="0"/>
              </a:rPr>
              <a:t>SYSTEM </a:t>
            </a:r>
            <a:r>
              <a:rPr lang="en-US" sz="1400" b="1" dirty="0">
                <a:solidFill>
                  <a:srgbClr val="0070C0"/>
                </a:solidFill>
                <a:latin typeface="Cambria" pitchFamily="18" charset="0"/>
              </a:rPr>
              <a:t>DELIVERY REFORM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0070C0"/>
                </a:solidFill>
                <a:latin typeface="Cambria" pitchFamily="18" charset="0"/>
              </a:rPr>
              <a:t>Chair: </a:t>
            </a:r>
            <a:r>
              <a:rPr lang="en-US" sz="1400" b="1" dirty="0" smtClean="0">
                <a:solidFill>
                  <a:srgbClr val="0070C0"/>
                </a:solidFill>
                <a:latin typeface="Cambria" pitchFamily="18" charset="0"/>
              </a:rPr>
              <a:t> Maine Quality Counts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 dirty="0">
              <a:solidFill>
                <a:srgbClr val="0070C0"/>
              </a:solidFill>
              <a:latin typeface="Cambria" pitchFamily="18" charset="0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200" dirty="0" smtClean="0">
                <a:solidFill>
                  <a:srgbClr val="0070C0"/>
                </a:solidFill>
                <a:latin typeface="Cambria" pitchFamily="18" charset="0"/>
              </a:rPr>
              <a:t>PCMH, HH &amp; ACO Learning </a:t>
            </a:r>
            <a:r>
              <a:rPr lang="en-US" sz="1200" dirty="0" err="1" smtClean="0">
                <a:solidFill>
                  <a:srgbClr val="0070C0"/>
                </a:solidFill>
                <a:latin typeface="Cambria" pitchFamily="18" charset="0"/>
              </a:rPr>
              <a:t>Collaboratives</a:t>
            </a:r>
            <a:r>
              <a:rPr lang="en-US" sz="1200" dirty="0" smtClean="0">
                <a:solidFill>
                  <a:srgbClr val="0070C0"/>
                </a:solidFill>
                <a:latin typeface="Cambria" pitchFamily="18" charset="0"/>
              </a:rPr>
              <a:t> </a:t>
            </a:r>
            <a:endParaRPr lang="en-US" sz="1200" dirty="0">
              <a:solidFill>
                <a:srgbClr val="0070C0"/>
              </a:solidFill>
              <a:latin typeface="Cambria" pitchFamily="18" charset="0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200" dirty="0" smtClean="0">
                <a:solidFill>
                  <a:schemeClr val="accent1"/>
                </a:solidFill>
                <a:latin typeface="Cambria" pitchFamily="18" charset="0"/>
              </a:rPr>
              <a:t>Leadership </a:t>
            </a:r>
            <a:r>
              <a:rPr lang="en-US" sz="1200" dirty="0">
                <a:solidFill>
                  <a:schemeClr val="accent1"/>
                </a:solidFill>
                <a:latin typeface="Cambria" pitchFamily="18" charset="0"/>
              </a:rPr>
              <a:t>Development </a:t>
            </a:r>
            <a:endParaRPr lang="en-US" sz="1200" dirty="0" smtClean="0">
              <a:solidFill>
                <a:schemeClr val="accent1"/>
              </a:solidFill>
              <a:latin typeface="Cambria" pitchFamily="18" charset="0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200" dirty="0" smtClean="0">
                <a:solidFill>
                  <a:schemeClr val="accent1"/>
                </a:solidFill>
                <a:latin typeface="Cambria" pitchFamily="18" charset="0"/>
              </a:rPr>
              <a:t>Behavioral </a:t>
            </a:r>
            <a:r>
              <a:rPr lang="en-US" sz="1200" dirty="0">
                <a:solidFill>
                  <a:schemeClr val="accent1"/>
                </a:solidFill>
                <a:latin typeface="Cambria" pitchFamily="18" charset="0"/>
              </a:rPr>
              <a:t>Health </a:t>
            </a:r>
            <a:r>
              <a:rPr lang="en-US" sz="1200" dirty="0" smtClean="0">
                <a:solidFill>
                  <a:schemeClr val="accent1"/>
                </a:solidFill>
                <a:latin typeface="Cambria" pitchFamily="18" charset="0"/>
              </a:rPr>
              <a:t>Collaborative</a:t>
            </a:r>
            <a:endParaRPr lang="en-US" sz="1200" dirty="0">
              <a:solidFill>
                <a:schemeClr val="accent1"/>
              </a:solidFill>
              <a:latin typeface="Cambria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772400" y="5246992"/>
            <a:ext cx="1295400" cy="1308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7030A0"/>
                </a:solidFill>
                <a:latin typeface="Cambria" pitchFamily="18" charset="0"/>
              </a:rPr>
              <a:t>MAINE CDC</a:t>
            </a:r>
          </a:p>
          <a:p>
            <a:pPr marL="109538" indent="-10953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300" dirty="0">
                <a:solidFill>
                  <a:srgbClr val="7030A0"/>
                </a:solidFill>
                <a:latin typeface="Cambria" pitchFamily="18" charset="0"/>
              </a:rPr>
              <a:t>Patient Engagement</a:t>
            </a:r>
          </a:p>
          <a:p>
            <a:pPr marL="109538" indent="-10953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300" dirty="0">
                <a:solidFill>
                  <a:srgbClr val="7030A0"/>
                </a:solidFill>
                <a:latin typeface="Cambria" pitchFamily="18" charset="0"/>
              </a:rPr>
              <a:t>Diabetes Prevention</a:t>
            </a:r>
          </a:p>
          <a:p>
            <a:pPr marL="109538" indent="-109538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300" dirty="0" smtClean="0">
                <a:solidFill>
                  <a:srgbClr val="7030A0"/>
                </a:solidFill>
                <a:latin typeface="Cambria" pitchFamily="18" charset="0"/>
              </a:rPr>
              <a:t>CHW Pilot</a:t>
            </a:r>
            <a:endParaRPr lang="en-US" sz="1300" dirty="0">
              <a:solidFill>
                <a:srgbClr val="7030A0"/>
              </a:solidFill>
              <a:latin typeface="Cambria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295400" y="4098925"/>
            <a:ext cx="1905000" cy="2677656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00B050"/>
                </a:solidFill>
                <a:latin typeface="Cambria" pitchFamily="18" charset="0"/>
              </a:rPr>
              <a:t>PAYMENT REFORM</a:t>
            </a:r>
            <a:endParaRPr lang="en-US" sz="1400" dirty="0">
              <a:solidFill>
                <a:srgbClr val="00B050"/>
              </a:solidFill>
              <a:latin typeface="Cambr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rgbClr val="00B050"/>
                </a:solidFill>
                <a:latin typeface="Cambria" pitchFamily="18" charset="0"/>
              </a:rPr>
              <a:t>Chair: </a:t>
            </a:r>
            <a:r>
              <a:rPr lang="en-US" sz="1400" b="1" dirty="0" smtClean="0">
                <a:solidFill>
                  <a:srgbClr val="00B050"/>
                </a:solidFill>
                <a:latin typeface="Cambria" pitchFamily="18" charset="0"/>
              </a:rPr>
              <a:t>MHMC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 dirty="0">
              <a:solidFill>
                <a:srgbClr val="00B050"/>
              </a:solidFill>
              <a:latin typeface="Cambria" pitchFamily="18" charset="0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rgbClr val="00B050"/>
                </a:solidFill>
                <a:latin typeface="Cambria" pitchFamily="18" charset="0"/>
              </a:rPr>
              <a:t>VBP </a:t>
            </a:r>
            <a:r>
              <a:rPr lang="en-US" sz="1400" dirty="0">
                <a:solidFill>
                  <a:srgbClr val="00B050"/>
                </a:solidFill>
                <a:latin typeface="Cambria" pitchFamily="18" charset="0"/>
              </a:rPr>
              <a:t>Development &amp; Learning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srgbClr val="00B050"/>
                </a:solidFill>
                <a:latin typeface="Cambria" pitchFamily="18" charset="0"/>
              </a:rPr>
              <a:t>Health Care Cost Workgroup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rgbClr val="00B050"/>
                </a:solidFill>
                <a:latin typeface="Cambria" pitchFamily="18" charset="0"/>
              </a:rPr>
              <a:t>Behavioral </a:t>
            </a:r>
            <a:r>
              <a:rPr lang="en-US" sz="1400" dirty="0">
                <a:solidFill>
                  <a:srgbClr val="00B050"/>
                </a:solidFill>
                <a:latin typeface="Cambria" pitchFamily="18" charset="0"/>
              </a:rPr>
              <a:t>HCC Workgroup </a:t>
            </a:r>
            <a:endParaRPr lang="en-US" sz="1400" dirty="0" smtClean="0">
              <a:solidFill>
                <a:srgbClr val="00B050"/>
              </a:solidFill>
              <a:latin typeface="Cambria" pitchFamily="18" charset="0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400" dirty="0" smtClean="0">
                <a:solidFill>
                  <a:srgbClr val="00B050"/>
                </a:solidFill>
                <a:latin typeface="Cambria" pitchFamily="18" charset="0"/>
              </a:rPr>
              <a:t>VBID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400" dirty="0" smtClean="0">
              <a:solidFill>
                <a:srgbClr val="00B050"/>
              </a:solidFill>
              <a:latin typeface="Cambria" pitchFamily="18" charset="0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1400" dirty="0" smtClean="0">
              <a:solidFill>
                <a:srgbClr val="00B050"/>
              </a:solidFill>
              <a:latin typeface="Cambria" pitchFamily="18" charset="0"/>
            </a:endParaRPr>
          </a:p>
        </p:txBody>
      </p:sp>
      <p:sp>
        <p:nvSpPr>
          <p:cNvPr id="20493" name="TextBox 1026"/>
          <p:cNvSpPr txBox="1">
            <a:spLocks noChangeArrowheads="1"/>
          </p:cNvSpPr>
          <p:nvPr/>
        </p:nvSpPr>
        <p:spPr bwMode="auto">
          <a:xfrm>
            <a:off x="2509043" y="1318802"/>
            <a:ext cx="9255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dirty="0">
                <a:solidFill>
                  <a:srgbClr val="009900"/>
                </a:solidFill>
                <a:latin typeface="Bookman Old Style" pitchFamily="18" charset="0"/>
              </a:rPr>
              <a:t>Public Reporting</a:t>
            </a:r>
          </a:p>
        </p:txBody>
      </p:sp>
      <p:cxnSp>
        <p:nvCxnSpPr>
          <p:cNvPr id="1029" name="Straight Arrow Connector 1028"/>
          <p:cNvCxnSpPr/>
          <p:nvPr/>
        </p:nvCxnSpPr>
        <p:spPr>
          <a:xfrm flipH="1">
            <a:off x="3296586" y="1295400"/>
            <a:ext cx="640414" cy="14470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2482438" y="1755775"/>
            <a:ext cx="244680" cy="26511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endCxn id="26" idx="0"/>
          </p:cNvCxnSpPr>
          <p:nvPr/>
        </p:nvCxnSpPr>
        <p:spPr>
          <a:xfrm>
            <a:off x="7620002" y="4744499"/>
            <a:ext cx="800098" cy="502493"/>
          </a:xfrm>
          <a:prstGeom prst="bentConnector2">
            <a:avLst/>
          </a:prstGeom>
          <a:ln w="15875"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8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645275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81A8D60-8392-4498-B21C-631A87AEB0E6}" type="slidenum">
              <a:rPr lang="en-US" sz="1200" smtClean="0">
                <a:solidFill>
                  <a:srgbClr val="898989"/>
                </a:solidFill>
              </a:rPr>
              <a:pPr eaLnBrk="1" hangingPunct="1"/>
              <a:t>5</a:t>
            </a:fld>
            <a:endParaRPr lang="en-US" sz="1200" dirty="0" smtClean="0">
              <a:solidFill>
                <a:srgbClr val="898989"/>
              </a:solidFill>
            </a:endParaRPr>
          </a:p>
        </p:txBody>
      </p:sp>
      <p:pic>
        <p:nvPicPr>
          <p:cNvPr id="19" name="Picture 12" descr="MaineCare-Services_col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Arrow Connector 23"/>
          <p:cNvCxnSpPr/>
          <p:nvPr/>
        </p:nvCxnSpPr>
        <p:spPr>
          <a:xfrm>
            <a:off x="4532550" y="3493294"/>
            <a:ext cx="0" cy="605631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639984" y="1485894"/>
            <a:ext cx="2002631" cy="2476506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3" name="TextBox 1032"/>
          <p:cNvSpPr txBox="1">
            <a:spLocks noChangeArrowheads="1"/>
          </p:cNvSpPr>
          <p:nvPr/>
        </p:nvSpPr>
        <p:spPr bwMode="auto">
          <a:xfrm>
            <a:off x="825324" y="1548990"/>
            <a:ext cx="163195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600" dirty="0">
                <a:solidFill>
                  <a:srgbClr val="FFC000"/>
                </a:solidFill>
                <a:latin typeface="Cambria" pitchFamily="18" charset="0"/>
              </a:rPr>
              <a:t>Payer Populations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US" sz="1400" dirty="0" err="1" smtClean="0">
                <a:solidFill>
                  <a:srgbClr val="FFFFFF"/>
                </a:solidFill>
                <a:latin typeface="Cambria" pitchFamily="18" charset="0"/>
              </a:rPr>
              <a:t>MaineCare</a:t>
            </a:r>
            <a:endParaRPr lang="en-US" sz="1400" dirty="0">
              <a:solidFill>
                <a:srgbClr val="FFFFFF"/>
              </a:solidFill>
              <a:latin typeface="Cambria" pitchFamily="18" charset="0"/>
            </a:endParaRP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US" sz="1400" dirty="0">
                <a:solidFill>
                  <a:srgbClr val="FFFFFF"/>
                </a:solidFill>
                <a:latin typeface="Cambria" pitchFamily="18" charset="0"/>
              </a:rPr>
              <a:t>Medicare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US" sz="1400" dirty="0">
                <a:solidFill>
                  <a:srgbClr val="FFFFFF"/>
                </a:solidFill>
                <a:latin typeface="Cambria" pitchFamily="18" charset="0"/>
              </a:rPr>
              <a:t>Maine Community Health Options</a:t>
            </a: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FFFFFF"/>
                </a:solidFill>
                <a:latin typeface="Cambria" pitchFamily="18" charset="0"/>
              </a:rPr>
              <a:t>Commercial</a:t>
            </a:r>
            <a:endParaRPr lang="en-US" sz="1400" dirty="0">
              <a:solidFill>
                <a:srgbClr val="FFFFFF"/>
              </a:solidFill>
              <a:latin typeface="Cambria" pitchFamily="18" charset="0"/>
            </a:endParaRPr>
          </a:p>
          <a:p>
            <a:pPr marL="285750" indent="-285750" eaLnBrk="1" hangingPunct="1">
              <a:buFont typeface="Arial" pitchFamily="34" charset="0"/>
              <a:buChar char="•"/>
            </a:pPr>
            <a:r>
              <a:rPr lang="en-US" sz="1400" dirty="0">
                <a:solidFill>
                  <a:srgbClr val="FFFFFF"/>
                </a:solidFill>
                <a:latin typeface="Cambria" pitchFamily="18" charset="0"/>
              </a:rPr>
              <a:t>Self-Insured </a:t>
            </a:r>
            <a:r>
              <a:rPr lang="en-US" sz="1400" dirty="0" smtClean="0">
                <a:solidFill>
                  <a:srgbClr val="FFFFFF"/>
                </a:solidFill>
                <a:latin typeface="Cambria" pitchFamily="18" charset="0"/>
              </a:rPr>
              <a:t>Employers</a:t>
            </a:r>
          </a:p>
        </p:txBody>
      </p:sp>
      <p:cxnSp>
        <p:nvCxnSpPr>
          <p:cNvPr id="37" name="Straight Arrow Connector 36"/>
          <p:cNvCxnSpPr>
            <a:endCxn id="30" idx="0"/>
          </p:cNvCxnSpPr>
          <p:nvPr/>
        </p:nvCxnSpPr>
        <p:spPr>
          <a:xfrm flipH="1">
            <a:off x="2247900" y="3639545"/>
            <a:ext cx="1108076" cy="45938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endCxn id="21" idx="0"/>
          </p:cNvCxnSpPr>
          <p:nvPr/>
        </p:nvCxnSpPr>
        <p:spPr>
          <a:xfrm>
            <a:off x="5257800" y="3615703"/>
            <a:ext cx="1409700" cy="483222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24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14992</TotalTime>
  <Words>401</Words>
  <Application>Microsoft Office PowerPoint</Application>
  <PresentationFormat>On-screen Show (4:3)</PresentationFormat>
  <Paragraphs>73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Maine State Innovation Model (SIM) </vt:lpstr>
      <vt:lpstr>PowerPoint Presentation</vt:lpstr>
      <vt:lpstr>PowerPoint Presentation</vt:lpstr>
      <vt:lpstr>PowerPoint Presentation</vt:lpstr>
      <vt:lpstr>PowerPoint Presentation</vt:lpstr>
    </vt:vector>
  </TitlesOfParts>
  <Company>State of Maine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MaineCare Waivers</dc:title>
  <dc:creator>Stewart, Sarah</dc:creator>
  <cp:lastModifiedBy>michael.morin</cp:lastModifiedBy>
  <cp:revision>190</cp:revision>
  <cp:lastPrinted>2013-05-16T18:09:49Z</cp:lastPrinted>
  <dcterms:created xsi:type="dcterms:W3CDTF">2013-02-19T18:47:23Z</dcterms:created>
  <dcterms:modified xsi:type="dcterms:W3CDTF">2013-10-09T11:58:49Z</dcterms:modified>
</cp:coreProperties>
</file>