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0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579" autoAdjust="0"/>
  </p:normalViewPr>
  <p:slideViewPr>
    <p:cSldViewPr>
      <p:cViewPr varScale="1">
        <p:scale>
          <a:sx n="35" d="100"/>
          <a:sy n="35" d="100"/>
        </p:scale>
        <p:origin x="-8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170B2A-BE23-4D26-811B-5825837441CB}" type="datetimeFigureOut">
              <a:rPr lang="en-US" smtClean="0"/>
              <a:t>9/25/2013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0B4D67-1E62-4371-B644-9DF4C165F2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302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B4D67-1E62-4371-B644-9DF4C165F2A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714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B4D67-1E62-4371-B644-9DF4C165F2A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366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B4D67-1E62-4371-B644-9DF4C165F2A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414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B4D67-1E62-4371-B644-9DF4C165F2A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06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u="sng" dirty="0" smtClean="0"/>
              <a:t>Implementation/Process Evaluation</a:t>
            </a:r>
            <a:r>
              <a:rPr lang="en-US" dirty="0" smtClean="0"/>
              <a:t>: to describe the characteristics of communities and health care settings where the State Innovation Model will be implemented and document implementation progress, challenges, and course corrections.</a:t>
            </a:r>
          </a:p>
          <a:p>
            <a:pPr marL="0" indent="0">
              <a:buNone/>
            </a:pPr>
            <a:endParaRPr lang="en-US" sz="800" dirty="0" smtClean="0"/>
          </a:p>
          <a:p>
            <a:pPr lvl="0"/>
            <a:r>
              <a:rPr lang="en-US" u="sng" dirty="0" smtClean="0"/>
              <a:t>Cost Effectiveness Evaluation</a:t>
            </a:r>
            <a:r>
              <a:rPr lang="en-US" dirty="0" smtClean="0"/>
              <a:t>: to analyze changes in health care service utilization and costs and returns on investment linked to the planned primary care and behavioral health practice innovations.</a:t>
            </a:r>
          </a:p>
          <a:p>
            <a:pPr marL="0" lvl="0" indent="0">
              <a:buNone/>
            </a:pPr>
            <a:endParaRPr lang="en-US" sz="800" dirty="0" smtClean="0"/>
          </a:p>
          <a:p>
            <a:pPr lvl="0"/>
            <a:r>
              <a:rPr lang="en-US" dirty="0" smtClean="0"/>
              <a:t>I</a:t>
            </a:r>
            <a:r>
              <a:rPr lang="en-US" u="sng" dirty="0" smtClean="0"/>
              <a:t>mpact/Effectiveness Evaluation:</a:t>
            </a:r>
            <a:r>
              <a:rPr lang="en-US" dirty="0" smtClean="0"/>
              <a:t> to assess the effect of the State Innovation Model interventions on process of care, clinical quality outcomes, and patient experiences of care.   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B4D67-1E62-4371-B644-9DF4C165F2A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0475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B4D67-1E62-4371-B644-9DF4C165F2A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0165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B4D67-1E62-4371-B644-9DF4C165F2A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7825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B4D67-1E62-4371-B644-9DF4C165F2A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67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CD1E9-8E24-4288-8C4A-C9A7D4FA66A7}" type="datetimeFigureOut">
              <a:rPr lang="en-US" smtClean="0"/>
              <a:t>9/25/2013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E3BADD-B93A-4F3D-9B52-D3EEEFC989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CD1E9-8E24-4288-8C4A-C9A7D4FA66A7}" type="datetimeFigureOut">
              <a:rPr lang="en-US" smtClean="0"/>
              <a:t>9/25/2013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E3BADD-B93A-4F3D-9B52-D3EEEFC989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CD1E9-8E24-4288-8C4A-C9A7D4FA66A7}" type="datetimeFigureOut">
              <a:rPr lang="en-US" smtClean="0"/>
              <a:t>9/25/2013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E3BADD-B93A-4F3D-9B52-D3EEEFC989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CD1E9-8E24-4288-8C4A-C9A7D4FA66A7}" type="datetimeFigureOut">
              <a:rPr lang="en-US" smtClean="0"/>
              <a:t>9/25/2013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E3BADD-B93A-4F3D-9B52-D3EEEFC989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CD1E9-8E24-4288-8C4A-C9A7D4FA66A7}" type="datetimeFigureOut">
              <a:rPr lang="en-US" smtClean="0"/>
              <a:t>9/25/2013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E3BADD-B93A-4F3D-9B52-D3EEEFC989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CD1E9-8E24-4288-8C4A-C9A7D4FA66A7}" type="datetimeFigureOut">
              <a:rPr lang="en-US" smtClean="0"/>
              <a:t>9/25/2013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E3BADD-B93A-4F3D-9B52-D3EEEFC989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CD1E9-8E24-4288-8C4A-C9A7D4FA66A7}" type="datetimeFigureOut">
              <a:rPr lang="en-US" smtClean="0"/>
              <a:t>9/25/2013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E3BADD-B93A-4F3D-9B52-D3EEEFC989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CD1E9-8E24-4288-8C4A-C9A7D4FA66A7}" type="datetimeFigureOut">
              <a:rPr lang="en-US" smtClean="0"/>
              <a:t>9/25/2013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E3BADD-B93A-4F3D-9B52-D3EEEFC989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CD1E9-8E24-4288-8C4A-C9A7D4FA66A7}" type="datetimeFigureOut">
              <a:rPr lang="en-US" smtClean="0"/>
              <a:t>9/25/2013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E3BADD-B93A-4F3D-9B52-D3EEEFC989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CD1E9-8E24-4288-8C4A-C9A7D4FA66A7}" type="datetimeFigureOut">
              <a:rPr lang="en-US" smtClean="0"/>
              <a:t>9/25/2013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E3BADD-B93A-4F3D-9B52-D3EEEFC989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CD1E9-8E24-4288-8C4A-C9A7D4FA66A7}" type="datetimeFigureOut">
              <a:rPr lang="en-US" smtClean="0"/>
              <a:t>9/25/2013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E3BADD-B93A-4F3D-9B52-D3EEEFC989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3ACD1E9-8E24-4288-8C4A-C9A7D4FA66A7}" type="datetimeFigureOut">
              <a:rPr lang="en-US" smtClean="0"/>
              <a:t>9/25/2013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EE3BADD-B93A-4F3D-9B52-D3EEEFC989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524000"/>
            <a:ext cx="7559040" cy="1472184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/>
              <a:t>SIM Evaluation Approach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267200"/>
            <a:ext cx="740664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Presentation to the SIM Steering Committee</a:t>
            </a:r>
          </a:p>
          <a:p>
            <a:r>
              <a:rPr lang="en-US" dirty="0" smtClean="0"/>
              <a:t>September 25,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11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Goals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Establish a common set of quality/performance </a:t>
            </a:r>
            <a:r>
              <a:rPr lang="en-US" dirty="0" smtClean="0"/>
              <a:t>metrics.</a:t>
            </a:r>
            <a:endParaRPr lang="en-US" dirty="0"/>
          </a:p>
          <a:p>
            <a:pPr marL="0" indent="0">
              <a:buNone/>
            </a:pPr>
            <a:endParaRPr lang="en-US" sz="1800" dirty="0"/>
          </a:p>
          <a:p>
            <a:pPr lvl="0"/>
            <a:r>
              <a:rPr lang="en-US" dirty="0" smtClean="0"/>
              <a:t>Develop system for continuous </a:t>
            </a:r>
            <a:r>
              <a:rPr lang="en-US" dirty="0"/>
              <a:t>feedback </a:t>
            </a:r>
            <a:r>
              <a:rPr lang="en-US" dirty="0" smtClean="0"/>
              <a:t>of performance data to </a:t>
            </a:r>
            <a:r>
              <a:rPr lang="en-US" dirty="0"/>
              <a:t>providers </a:t>
            </a:r>
            <a:r>
              <a:rPr lang="en-US" dirty="0" smtClean="0"/>
              <a:t>and SIM stakeholders that supports </a:t>
            </a:r>
            <a:r>
              <a:rPr lang="en-US" dirty="0"/>
              <a:t>data driven decision making, </a:t>
            </a:r>
            <a:r>
              <a:rPr lang="en-US" dirty="0" smtClean="0"/>
              <a:t>and continuous improvement.</a:t>
            </a:r>
            <a:endParaRPr lang="en-US" dirty="0"/>
          </a:p>
          <a:p>
            <a:pPr marL="0" indent="0">
              <a:buNone/>
            </a:pPr>
            <a:endParaRPr lang="en-US" sz="1800" dirty="0"/>
          </a:p>
          <a:p>
            <a:pPr lvl="0"/>
            <a:r>
              <a:rPr lang="en-US" dirty="0" smtClean="0"/>
              <a:t>Design and implement a robust evaluation that describes and documents the implementation of model interventions and assesses </a:t>
            </a:r>
            <a:r>
              <a:rPr lang="en-US" dirty="0"/>
              <a:t>the impact of the innovation model </a:t>
            </a:r>
            <a:r>
              <a:rPr lang="en-US" dirty="0" smtClean="0"/>
              <a:t>on improving the quality of care,  patient experiences, and reducing costs.</a:t>
            </a:r>
            <a:endParaRPr lang="en-US" dirty="0"/>
          </a:p>
          <a:p>
            <a:pPr marL="0" indent="0">
              <a:buNone/>
            </a:pPr>
            <a:endParaRPr lang="en-US" sz="1800" dirty="0"/>
          </a:p>
          <a:p>
            <a:pPr lvl="0"/>
            <a:r>
              <a:rPr lang="en-US" dirty="0" smtClean="0"/>
              <a:t>Establish </a:t>
            </a:r>
            <a:r>
              <a:rPr lang="en-US" dirty="0"/>
              <a:t>a local </a:t>
            </a:r>
            <a:r>
              <a:rPr lang="en-US" dirty="0" smtClean="0"/>
              <a:t>research </a:t>
            </a:r>
            <a:r>
              <a:rPr lang="en-US" dirty="0"/>
              <a:t>collaborative </a:t>
            </a:r>
            <a:r>
              <a:rPr lang="en-US" dirty="0" smtClean="0"/>
              <a:t>and research program to test </a:t>
            </a:r>
            <a:r>
              <a:rPr lang="en-US" dirty="0"/>
              <a:t>the effectiveness of </a:t>
            </a:r>
            <a:r>
              <a:rPr lang="en-US" dirty="0" smtClean="0"/>
              <a:t>healthcare innovations</a:t>
            </a:r>
            <a:r>
              <a:rPr lang="en-US" dirty="0"/>
              <a:t> </a:t>
            </a:r>
            <a:r>
              <a:rPr lang="en-US" dirty="0" smtClean="0"/>
              <a:t>and interventions and facilitates the spread of best practices.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1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Evaluation Components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Participation in CMMI Cross-Site Evaluation</a:t>
            </a:r>
          </a:p>
          <a:p>
            <a:r>
              <a:rPr lang="en-US" dirty="0" smtClean="0"/>
              <a:t>Design and implement a State-Specific Self 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297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CMMI Cross Site Evaluation Strategy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Three part strategy:</a:t>
            </a:r>
          </a:p>
          <a:p>
            <a:pPr marL="0" indent="0">
              <a:buNone/>
            </a:pPr>
            <a:endParaRPr lang="en-US" sz="1000" dirty="0" smtClean="0"/>
          </a:p>
          <a:p>
            <a:r>
              <a:rPr lang="en-US" dirty="0" smtClean="0"/>
              <a:t>Design </a:t>
            </a:r>
            <a:r>
              <a:rPr lang="en-US" dirty="0"/>
              <a:t>and data collection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R</a:t>
            </a:r>
            <a:r>
              <a:rPr lang="en-US" dirty="0" smtClean="0"/>
              <a:t>apid </a:t>
            </a:r>
            <a:r>
              <a:rPr lang="en-US" dirty="0"/>
              <a:t>cycle evaluation of state </a:t>
            </a:r>
            <a:r>
              <a:rPr lang="en-US" dirty="0" smtClean="0"/>
              <a:t>models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Impact 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344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Self Evaluation: Core Components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Implementation/Process </a:t>
            </a:r>
            <a:r>
              <a:rPr lang="en-US" dirty="0" smtClean="0"/>
              <a:t>Evaluation</a:t>
            </a:r>
          </a:p>
          <a:p>
            <a:pPr lvl="0"/>
            <a:endParaRPr lang="en-US" sz="1400" dirty="0"/>
          </a:p>
          <a:p>
            <a:pPr lvl="0"/>
            <a:r>
              <a:rPr lang="en-US" dirty="0"/>
              <a:t>Cost Effectiveness </a:t>
            </a:r>
            <a:r>
              <a:rPr lang="en-US" dirty="0" smtClean="0"/>
              <a:t>Evaluation</a:t>
            </a:r>
          </a:p>
          <a:p>
            <a:pPr lvl="0"/>
            <a:endParaRPr lang="en-US" sz="1300" dirty="0" smtClean="0"/>
          </a:p>
          <a:p>
            <a:pPr lvl="0"/>
            <a:r>
              <a:rPr lang="en-US" dirty="0" smtClean="0"/>
              <a:t>Impact/Effectiveness 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108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Evaluation Questions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023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 smtClean="0">
                <a:effectLst/>
              </a:rPr>
              <a:t>Does the model implementation lead to changes in service utilization patterns and reduction in costs?</a:t>
            </a:r>
          </a:p>
          <a:p>
            <a:pPr lvl="0"/>
            <a:r>
              <a:rPr lang="en-US" dirty="0" smtClean="0">
                <a:effectLst/>
              </a:rPr>
              <a:t>Does the model lead to improved care coordination and less fragmentation of care and, if so, for what populations?</a:t>
            </a:r>
          </a:p>
          <a:p>
            <a:pPr lvl="0"/>
            <a:r>
              <a:rPr lang="en-US" dirty="0" smtClean="0">
                <a:effectLst/>
              </a:rPr>
              <a:t>Does the model lead to improved processes of care?</a:t>
            </a:r>
          </a:p>
          <a:p>
            <a:pPr lvl="0"/>
            <a:r>
              <a:rPr lang="en-US" dirty="0" smtClean="0">
                <a:effectLst/>
              </a:rPr>
              <a:t>To what extent does the model improve the level of integration of physical and behavioral health across Maine’s health care system?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435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Evaluation Questions (Continued)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smtClean="0">
                <a:effectLst/>
              </a:rPr>
              <a:t>Does the model lead to improved beneficiary health, wellbeing, functioning and reduced health risk behaviors?</a:t>
            </a:r>
          </a:p>
          <a:p>
            <a:pPr lvl="0"/>
            <a:r>
              <a:rPr lang="en-US" dirty="0" smtClean="0">
                <a:effectLst/>
              </a:rPr>
              <a:t>Does the model lead to improved beneficiary experiences of care and perception of services ?</a:t>
            </a:r>
          </a:p>
          <a:p>
            <a:pPr lvl="0"/>
            <a:r>
              <a:rPr lang="en-US" dirty="0" smtClean="0">
                <a:effectLst/>
              </a:rPr>
              <a:t>What factors influence the adoption and spread of model enhancements? </a:t>
            </a:r>
          </a:p>
          <a:p>
            <a:pPr lvl="0"/>
            <a:r>
              <a:rPr lang="en-US" dirty="0" smtClean="0">
                <a:effectLst/>
              </a:rPr>
              <a:t>To what extent are model components implemented consistently and with fidelity?</a:t>
            </a:r>
          </a:p>
          <a:p>
            <a:pPr lvl="0"/>
            <a:r>
              <a:rPr lang="en-US" dirty="0" smtClean="0">
                <a:effectLst/>
              </a:rPr>
              <a:t>What system, practice, and beneficiary level factors are associated with the model outcomes?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505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Evaluation Work Plan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95400"/>
            <a:ext cx="7848600" cy="5410200"/>
          </a:xfrm>
        </p:spPr>
        <p:txBody>
          <a:bodyPr>
            <a:normAutofit/>
          </a:bodyPr>
          <a:lstStyle/>
          <a:p>
            <a:r>
              <a:rPr lang="en-US" sz="1900" dirty="0" smtClean="0"/>
              <a:t>Draft </a:t>
            </a:r>
            <a:r>
              <a:rPr lang="en-US" sz="1900" dirty="0"/>
              <a:t>RFP for Evaluation </a:t>
            </a:r>
            <a:r>
              <a:rPr lang="en-US" sz="1900" dirty="0" smtClean="0"/>
              <a:t>Contractor  </a:t>
            </a:r>
            <a:r>
              <a:rPr lang="en-US" sz="1900" b="1" dirty="0" smtClean="0"/>
              <a:t>(Sep. 2013)</a:t>
            </a:r>
          </a:p>
          <a:p>
            <a:r>
              <a:rPr lang="en-US" sz="1900" dirty="0" smtClean="0"/>
              <a:t>Select evaluator </a:t>
            </a:r>
            <a:r>
              <a:rPr lang="en-US" sz="1900" dirty="0"/>
              <a:t>and execute a </a:t>
            </a:r>
            <a:r>
              <a:rPr lang="en-US" sz="1900" dirty="0" smtClean="0"/>
              <a:t>contract  </a:t>
            </a:r>
            <a:r>
              <a:rPr lang="en-US" sz="1900" b="1" dirty="0" smtClean="0"/>
              <a:t>(Nov. 2013)</a:t>
            </a:r>
          </a:p>
          <a:p>
            <a:r>
              <a:rPr lang="en-US" sz="1900" dirty="0"/>
              <a:t>Identify committee members and convene </a:t>
            </a:r>
            <a:r>
              <a:rPr lang="en-US" sz="1900" dirty="0" smtClean="0"/>
              <a:t>Evaluation Committee  </a:t>
            </a:r>
            <a:r>
              <a:rPr lang="en-US" sz="1900" b="1" dirty="0" smtClean="0"/>
              <a:t>(Nov. 2013)</a:t>
            </a:r>
          </a:p>
          <a:p>
            <a:r>
              <a:rPr lang="en-US" sz="1900" dirty="0"/>
              <a:t>Review and refine </a:t>
            </a:r>
            <a:r>
              <a:rPr lang="en-US" sz="1900" dirty="0" smtClean="0"/>
              <a:t>evaluation logic model </a:t>
            </a:r>
            <a:r>
              <a:rPr lang="en-US" sz="1900" dirty="0"/>
              <a:t>with Innovation Model partners and </a:t>
            </a:r>
            <a:r>
              <a:rPr lang="en-US" sz="1900" dirty="0" smtClean="0"/>
              <a:t>Stakeholders  </a:t>
            </a:r>
            <a:r>
              <a:rPr lang="en-US" sz="1900" b="1" dirty="0" smtClean="0"/>
              <a:t>(Dec. 2013)</a:t>
            </a:r>
          </a:p>
          <a:p>
            <a:r>
              <a:rPr lang="en-US" sz="1900" dirty="0" smtClean="0"/>
              <a:t>Identify </a:t>
            </a:r>
            <a:r>
              <a:rPr lang="en-US" sz="1900" dirty="0"/>
              <a:t>core </a:t>
            </a:r>
            <a:r>
              <a:rPr lang="en-US" sz="1900" dirty="0" smtClean="0"/>
              <a:t>quality/performance metrics </a:t>
            </a:r>
            <a:r>
              <a:rPr lang="en-US" sz="1900" dirty="0"/>
              <a:t>for use in </a:t>
            </a:r>
            <a:r>
              <a:rPr lang="en-US" sz="1900" dirty="0" smtClean="0"/>
              <a:t>evaluation and performance monitoring  </a:t>
            </a:r>
            <a:r>
              <a:rPr lang="en-US" sz="1900" b="1" dirty="0" smtClean="0"/>
              <a:t>(Dec. 2013)</a:t>
            </a:r>
          </a:p>
          <a:p>
            <a:r>
              <a:rPr lang="en-US" sz="1900" dirty="0"/>
              <a:t>Develop study design, data collection, and analytics plan for </a:t>
            </a:r>
            <a:r>
              <a:rPr lang="en-US" sz="1900" dirty="0" smtClean="0"/>
              <a:t>local implementation study, economic/cost study, and impact evaluation       (</a:t>
            </a:r>
            <a:r>
              <a:rPr lang="en-US" sz="1900" b="1" dirty="0" smtClean="0"/>
              <a:t>Jan. – Mar. 2014)</a:t>
            </a:r>
          </a:p>
          <a:p>
            <a:r>
              <a:rPr lang="en-US" sz="1900" dirty="0" smtClean="0"/>
              <a:t>Work with CMMI to develop and test standardized data collection and rapid cycle evaluation protocols</a:t>
            </a:r>
            <a:r>
              <a:rPr lang="en-US" sz="1900" dirty="0"/>
              <a:t> </a:t>
            </a:r>
            <a:r>
              <a:rPr lang="en-US" sz="1900" b="1" dirty="0" smtClean="0"/>
              <a:t>(Jan. – Apr. 2014). </a:t>
            </a:r>
          </a:p>
          <a:p>
            <a:r>
              <a:rPr lang="en-US" sz="1900" dirty="0" smtClean="0"/>
              <a:t>Implement data collection for local self-evaluation studies </a:t>
            </a:r>
            <a:r>
              <a:rPr lang="en-US" sz="1900" b="1" dirty="0" smtClean="0"/>
              <a:t>(Jul. 2014)</a:t>
            </a:r>
          </a:p>
          <a:p>
            <a:r>
              <a:rPr lang="en-US" sz="1900" dirty="0" smtClean="0"/>
              <a:t>Implement data collection for CMMI Cross-Site model implementation and impact evaluation components </a:t>
            </a:r>
            <a:r>
              <a:rPr lang="en-US" sz="1900" b="1" dirty="0" smtClean="0"/>
              <a:t>(Jul. 2014)</a:t>
            </a:r>
          </a:p>
          <a:p>
            <a:pPr marL="0" indent="0">
              <a:buNone/>
            </a:pPr>
            <a:endParaRPr lang="en-US" sz="19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939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136</TotalTime>
  <Words>544</Words>
  <Application>Microsoft Office PowerPoint</Application>
  <PresentationFormat>On-screen Show (4:3)</PresentationFormat>
  <Paragraphs>62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SIM Evaluation Approach</vt:lpstr>
      <vt:lpstr>Goals</vt:lpstr>
      <vt:lpstr>Evaluation Components</vt:lpstr>
      <vt:lpstr>CMMI Cross Site Evaluation Strategy</vt:lpstr>
      <vt:lpstr>Self Evaluation: Core Components</vt:lpstr>
      <vt:lpstr>Evaluation Questions</vt:lpstr>
      <vt:lpstr>Evaluation Questions (Continued)</vt:lpstr>
      <vt:lpstr>Evaluation Work Plan Highlights</vt:lpstr>
    </vt:vector>
  </TitlesOfParts>
  <Company>State of Maine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 Evaluation Approach</dc:title>
  <dc:creator>Yoe, Jay</dc:creator>
  <cp:lastModifiedBy>michael.morin</cp:lastModifiedBy>
  <cp:revision>19</cp:revision>
  <cp:lastPrinted>2013-09-24T18:25:02Z</cp:lastPrinted>
  <dcterms:created xsi:type="dcterms:W3CDTF">2013-09-24T17:21:59Z</dcterms:created>
  <dcterms:modified xsi:type="dcterms:W3CDTF">2013-09-25T15:22:03Z</dcterms:modified>
</cp:coreProperties>
</file>