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3.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handoutMasterIdLst>
    <p:handoutMasterId r:id="rId51"/>
  </p:handoutMasterIdLst>
  <p:sldIdLst>
    <p:sldId id="256" r:id="rId2"/>
    <p:sldId id="341" r:id="rId3"/>
    <p:sldId id="331" r:id="rId4"/>
    <p:sldId id="258" r:id="rId5"/>
    <p:sldId id="337" r:id="rId6"/>
    <p:sldId id="345" r:id="rId7"/>
    <p:sldId id="343" r:id="rId8"/>
    <p:sldId id="361" r:id="rId9"/>
    <p:sldId id="350" r:id="rId10"/>
    <p:sldId id="351" r:id="rId11"/>
    <p:sldId id="339" r:id="rId12"/>
    <p:sldId id="300" r:id="rId13"/>
    <p:sldId id="291" r:id="rId14"/>
    <p:sldId id="292" r:id="rId15"/>
    <p:sldId id="293" r:id="rId16"/>
    <p:sldId id="294" r:id="rId17"/>
    <p:sldId id="352" r:id="rId18"/>
    <p:sldId id="353" r:id="rId19"/>
    <p:sldId id="354" r:id="rId20"/>
    <p:sldId id="316" r:id="rId21"/>
    <p:sldId id="355" r:id="rId22"/>
    <p:sldId id="359" r:id="rId23"/>
    <p:sldId id="360" r:id="rId24"/>
    <p:sldId id="348" r:id="rId25"/>
    <p:sldId id="262" r:id="rId26"/>
    <p:sldId id="322" r:id="rId27"/>
    <p:sldId id="319" r:id="rId28"/>
    <p:sldId id="304" r:id="rId29"/>
    <p:sldId id="346" r:id="rId30"/>
    <p:sldId id="342" r:id="rId31"/>
    <p:sldId id="301" r:id="rId32"/>
    <p:sldId id="282" r:id="rId33"/>
    <p:sldId id="281" r:id="rId34"/>
    <p:sldId id="267" r:id="rId35"/>
    <p:sldId id="327" r:id="rId36"/>
    <p:sldId id="340" r:id="rId37"/>
    <p:sldId id="369" r:id="rId38"/>
    <p:sldId id="268" r:id="rId39"/>
    <p:sldId id="330" r:id="rId40"/>
    <p:sldId id="289" r:id="rId41"/>
    <p:sldId id="278" r:id="rId42"/>
    <p:sldId id="362" r:id="rId43"/>
    <p:sldId id="367" r:id="rId44"/>
    <p:sldId id="363" r:id="rId45"/>
    <p:sldId id="368" r:id="rId46"/>
    <p:sldId id="365" r:id="rId47"/>
    <p:sldId id="271" r:id="rId48"/>
    <p:sldId id="296" r:id="rId49"/>
  </p:sldIdLst>
  <p:sldSz cx="9144000" cy="6858000" type="screen4x3"/>
  <p:notesSz cx="7010400" cy="92964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5" autoAdjust="0"/>
    <p:restoredTop sz="86404" autoAdjust="0"/>
  </p:normalViewPr>
  <p:slideViewPr>
    <p:cSldViewPr>
      <p:cViewPr>
        <p:scale>
          <a:sx n="66" d="100"/>
          <a:sy n="66" d="100"/>
        </p:scale>
        <p:origin x="-1410" y="-300"/>
      </p:cViewPr>
      <p:guideLst>
        <p:guide orient="horz" pos="2160"/>
        <p:guide pos="2880"/>
      </p:guideLst>
    </p:cSldViewPr>
  </p:slideViewPr>
  <p:outlineViewPr>
    <p:cViewPr>
      <p:scale>
        <a:sx n="33" d="100"/>
        <a:sy n="33" d="100"/>
      </p:scale>
      <p:origin x="52" y="5176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2524" y="-8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B817F3-BEF6-48ED-9934-62919569FD00}"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7E39B098-1117-4303-A6CF-96B82675C546}">
      <dgm:prSet phldrT="[Text]">
        <dgm:style>
          <a:lnRef idx="1">
            <a:schemeClr val="accent1"/>
          </a:lnRef>
          <a:fillRef idx="2">
            <a:schemeClr val="accent1"/>
          </a:fillRef>
          <a:effectRef idx="1">
            <a:schemeClr val="accent1"/>
          </a:effectRef>
          <a:fontRef idx="minor">
            <a:schemeClr val="dk1"/>
          </a:fontRef>
        </dgm:style>
      </dgm:prSet>
      <dgm:spPr/>
      <dgm:t>
        <a:bodyPr/>
        <a:lstStyle/>
        <a:p>
          <a:r>
            <a:rPr lang="en-US" b="1" i="0" baseline="0" dirty="0" smtClean="0">
              <a:solidFill>
                <a:schemeClr val="tx1"/>
              </a:solidFill>
              <a:latin typeface="Times New Roman" panose="02020603050405020304" pitchFamily="18" charset="0"/>
            </a:rPr>
            <a:t>Director of Healthcare Privacy</a:t>
          </a:r>
          <a:endParaRPr lang="en-US" b="1" i="0" baseline="0" dirty="0">
            <a:solidFill>
              <a:schemeClr val="tx1"/>
            </a:solidFill>
            <a:latin typeface="Times New Roman" panose="02020603050405020304" pitchFamily="18" charset="0"/>
          </a:endParaRPr>
        </a:p>
      </dgm:t>
    </dgm:pt>
    <dgm:pt modelId="{E87627C0-FF68-472A-8F56-C0315FC1E5EA}" type="parTrans" cxnId="{9A7AF9B9-9BDD-4A75-B8BB-33E0F21A1075}">
      <dgm:prSet/>
      <dgm:spPr/>
      <dgm:t>
        <a:bodyPr/>
        <a:lstStyle/>
        <a:p>
          <a:endParaRPr lang="en-US"/>
        </a:p>
      </dgm:t>
    </dgm:pt>
    <dgm:pt modelId="{7E3511E5-7F51-4893-AC0D-625008EC9687}" type="sibTrans" cxnId="{9A7AF9B9-9BDD-4A75-B8BB-33E0F21A1075}">
      <dgm:prSet/>
      <dgm:spPr/>
      <dgm:t>
        <a:bodyPr/>
        <a:lstStyle/>
        <a:p>
          <a:endParaRPr lang="en-US"/>
        </a:p>
      </dgm:t>
    </dgm:pt>
    <dgm:pt modelId="{8AD29ED7-41B5-4BEB-BD82-857CCADD646E}">
      <dgm:prSet phldrT="[Text]">
        <dgm:style>
          <a:lnRef idx="1">
            <a:schemeClr val="accent1"/>
          </a:lnRef>
          <a:fillRef idx="2">
            <a:schemeClr val="accent1"/>
          </a:fillRef>
          <a:effectRef idx="1">
            <a:schemeClr val="accent1"/>
          </a:effectRef>
          <a:fontRef idx="minor">
            <a:schemeClr val="dk1"/>
          </a:fontRef>
        </dgm:style>
      </dgm:prSet>
      <dgm:spPr/>
      <dgm:t>
        <a:bodyPr/>
        <a:lstStyle/>
        <a:p>
          <a:r>
            <a:rPr lang="en-US" b="1" i="0" baseline="0" dirty="0" smtClean="0">
              <a:solidFill>
                <a:schemeClr val="tx1"/>
              </a:solidFill>
              <a:latin typeface="Times New Roman" panose="02020603050405020304" pitchFamily="18" charset="0"/>
            </a:rPr>
            <a:t>Office and Program  Privacy/Security Liaisons	</a:t>
          </a:r>
          <a:endParaRPr lang="en-US" b="1" i="0" baseline="0" dirty="0">
            <a:solidFill>
              <a:schemeClr val="tx1"/>
            </a:solidFill>
            <a:latin typeface="Times New Roman" panose="02020603050405020304" pitchFamily="18" charset="0"/>
          </a:endParaRPr>
        </a:p>
      </dgm:t>
    </dgm:pt>
    <dgm:pt modelId="{035A2AD4-C8CB-46BD-8F06-11D332AF6C1C}" type="parTrans" cxnId="{B495C11C-9BD1-4F3F-9F12-9361C2D5710C}">
      <dgm:prSet/>
      <dgm:spPr/>
      <dgm:t>
        <a:bodyPr/>
        <a:lstStyle/>
        <a:p>
          <a:endParaRPr lang="en-US" dirty="0"/>
        </a:p>
      </dgm:t>
    </dgm:pt>
    <dgm:pt modelId="{198C67A5-A5B6-4833-B82E-8C14EE9519DD}" type="sibTrans" cxnId="{B495C11C-9BD1-4F3F-9F12-9361C2D5710C}">
      <dgm:prSet/>
      <dgm:spPr/>
      <dgm:t>
        <a:bodyPr/>
        <a:lstStyle/>
        <a:p>
          <a:endParaRPr lang="en-US"/>
        </a:p>
      </dgm:t>
    </dgm:pt>
    <dgm:pt modelId="{3AD3B099-DF45-4F82-9CF0-DD5181820450}">
      <dgm:prSet phldrT="[Text]">
        <dgm:style>
          <a:lnRef idx="1">
            <a:schemeClr val="accent1"/>
          </a:lnRef>
          <a:fillRef idx="2">
            <a:schemeClr val="accent1"/>
          </a:fillRef>
          <a:effectRef idx="1">
            <a:schemeClr val="accent1"/>
          </a:effectRef>
          <a:fontRef idx="minor">
            <a:schemeClr val="dk1"/>
          </a:fontRef>
        </dgm:style>
      </dgm:prSet>
      <dgm:spPr/>
      <dgm:t>
        <a:bodyPr/>
        <a:lstStyle/>
        <a:p>
          <a:r>
            <a:rPr lang="en-US" b="1" i="0" baseline="0" dirty="0" smtClean="0">
              <a:solidFill>
                <a:schemeClr val="tx1"/>
              </a:solidFill>
              <a:latin typeface="Times New Roman" panose="02020603050405020304" pitchFamily="18" charset="0"/>
            </a:rPr>
            <a:t>District and </a:t>
          </a:r>
        </a:p>
        <a:p>
          <a:r>
            <a:rPr lang="en-US" b="1" i="0" baseline="0" dirty="0" smtClean="0">
              <a:solidFill>
                <a:schemeClr val="tx1"/>
              </a:solidFill>
              <a:latin typeface="Times New Roman" panose="02020603050405020304" pitchFamily="18" charset="0"/>
            </a:rPr>
            <a:t>Off-site</a:t>
          </a:r>
        </a:p>
        <a:p>
          <a:r>
            <a:rPr lang="en-US" b="1" i="0" baseline="0" dirty="0" smtClean="0">
              <a:solidFill>
                <a:schemeClr val="tx1"/>
              </a:solidFill>
              <a:latin typeface="Times New Roman" panose="02020603050405020304" pitchFamily="18" charset="0"/>
            </a:rPr>
            <a:t>Workforce</a:t>
          </a:r>
          <a:endParaRPr lang="en-US" b="1" i="0" baseline="0" dirty="0">
            <a:solidFill>
              <a:schemeClr val="tx1"/>
            </a:solidFill>
            <a:latin typeface="Times New Roman" panose="02020603050405020304" pitchFamily="18" charset="0"/>
          </a:endParaRPr>
        </a:p>
      </dgm:t>
    </dgm:pt>
    <dgm:pt modelId="{0A3DB725-A04A-418B-B7DE-E487584CE277}" type="parTrans" cxnId="{4D2C54A2-30DB-423B-A06C-4226BB9F9BA9}">
      <dgm:prSet/>
      <dgm:spPr/>
      <dgm:t>
        <a:bodyPr/>
        <a:lstStyle/>
        <a:p>
          <a:endParaRPr lang="en-US" dirty="0"/>
        </a:p>
      </dgm:t>
    </dgm:pt>
    <dgm:pt modelId="{CAB38F5A-EE54-4C43-A3D1-EABF650B7B0A}" type="sibTrans" cxnId="{4D2C54A2-30DB-423B-A06C-4226BB9F9BA9}">
      <dgm:prSet/>
      <dgm:spPr/>
      <dgm:t>
        <a:bodyPr/>
        <a:lstStyle/>
        <a:p>
          <a:endParaRPr lang="en-US"/>
        </a:p>
      </dgm:t>
    </dgm:pt>
    <dgm:pt modelId="{85E8C57F-0963-4B7C-813D-62B5DEBFE39E}">
      <dgm:prSet phldrT="[Text]">
        <dgm:style>
          <a:lnRef idx="1">
            <a:schemeClr val="accent1"/>
          </a:lnRef>
          <a:fillRef idx="2">
            <a:schemeClr val="accent1"/>
          </a:fillRef>
          <a:effectRef idx="1">
            <a:schemeClr val="accent1"/>
          </a:effectRef>
          <a:fontRef idx="minor">
            <a:schemeClr val="dk1"/>
          </a:fontRef>
        </dgm:style>
      </dgm:prSet>
      <dgm:spPr/>
      <dgm:t>
        <a:bodyPr/>
        <a:lstStyle/>
        <a:p>
          <a:r>
            <a:rPr lang="en-US" b="1" i="0" baseline="0" dirty="0" smtClean="0">
              <a:solidFill>
                <a:schemeClr val="tx1"/>
              </a:solidFill>
              <a:latin typeface="Times New Roman" panose="02020603050405020304" pitchFamily="18" charset="0"/>
            </a:rPr>
            <a:t>Local Workforce</a:t>
          </a:r>
          <a:endParaRPr lang="en-US" b="1" i="0" baseline="0" dirty="0">
            <a:solidFill>
              <a:schemeClr val="tx1"/>
            </a:solidFill>
            <a:latin typeface="Times New Roman" panose="02020603050405020304" pitchFamily="18" charset="0"/>
          </a:endParaRPr>
        </a:p>
      </dgm:t>
    </dgm:pt>
    <dgm:pt modelId="{9FB08823-C410-49BF-807C-BD11ED85D34F}" type="sibTrans" cxnId="{54C3BA7B-E30B-4818-A4D4-01BCCFA4AF8F}">
      <dgm:prSet/>
      <dgm:spPr/>
      <dgm:t>
        <a:bodyPr/>
        <a:lstStyle/>
        <a:p>
          <a:endParaRPr lang="en-US"/>
        </a:p>
      </dgm:t>
    </dgm:pt>
    <dgm:pt modelId="{8F8D5821-0021-4927-A5A7-95988ECCD911}" type="parTrans" cxnId="{54C3BA7B-E30B-4818-A4D4-01BCCFA4AF8F}">
      <dgm:prSet/>
      <dgm:spPr/>
      <dgm:t>
        <a:bodyPr/>
        <a:lstStyle/>
        <a:p>
          <a:endParaRPr lang="en-US" dirty="0"/>
        </a:p>
      </dgm:t>
    </dgm:pt>
    <dgm:pt modelId="{D746D185-BCD2-4742-9F8D-4CFD5E0B030A}" type="pres">
      <dgm:prSet presAssocID="{FBB817F3-BEF6-48ED-9934-62919569FD00}" presName="mainComposite" presStyleCnt="0">
        <dgm:presLayoutVars>
          <dgm:chPref val="1"/>
          <dgm:dir/>
          <dgm:animOne val="branch"/>
          <dgm:animLvl val="lvl"/>
          <dgm:resizeHandles val="exact"/>
        </dgm:presLayoutVars>
      </dgm:prSet>
      <dgm:spPr/>
      <dgm:t>
        <a:bodyPr/>
        <a:lstStyle/>
        <a:p>
          <a:endParaRPr lang="en-US"/>
        </a:p>
      </dgm:t>
    </dgm:pt>
    <dgm:pt modelId="{8A5D8A57-5602-4219-92FC-14AB9640C8B0}" type="pres">
      <dgm:prSet presAssocID="{FBB817F3-BEF6-48ED-9934-62919569FD00}" presName="hierFlow" presStyleCnt="0"/>
      <dgm:spPr/>
    </dgm:pt>
    <dgm:pt modelId="{B81418BD-2D0E-4717-BA5E-A771D468F472}" type="pres">
      <dgm:prSet presAssocID="{FBB817F3-BEF6-48ED-9934-62919569FD00}" presName="hierChild1" presStyleCnt="0">
        <dgm:presLayoutVars>
          <dgm:chPref val="1"/>
          <dgm:animOne val="branch"/>
          <dgm:animLvl val="lvl"/>
        </dgm:presLayoutVars>
      </dgm:prSet>
      <dgm:spPr/>
    </dgm:pt>
    <dgm:pt modelId="{1D3E40E9-77EC-44DE-A206-12AB45DB4A19}" type="pres">
      <dgm:prSet presAssocID="{7E39B098-1117-4303-A6CF-96B82675C546}" presName="Name17" presStyleCnt="0"/>
      <dgm:spPr/>
    </dgm:pt>
    <dgm:pt modelId="{CBF0D096-651C-445C-9B79-FB5AE1B72FFF}" type="pres">
      <dgm:prSet presAssocID="{7E39B098-1117-4303-A6CF-96B82675C546}" presName="level1Shape" presStyleLbl="node0" presStyleIdx="0" presStyleCnt="1" custScaleX="142174" custScaleY="304159" custLinFactNeighborX="-4544" custLinFactNeighborY="1446">
        <dgm:presLayoutVars>
          <dgm:chPref val="3"/>
        </dgm:presLayoutVars>
      </dgm:prSet>
      <dgm:spPr/>
      <dgm:t>
        <a:bodyPr/>
        <a:lstStyle/>
        <a:p>
          <a:endParaRPr lang="en-US"/>
        </a:p>
      </dgm:t>
    </dgm:pt>
    <dgm:pt modelId="{36C25C96-4C8A-44FE-954C-65A1C23B1B58}" type="pres">
      <dgm:prSet presAssocID="{7E39B098-1117-4303-A6CF-96B82675C546}" presName="hierChild2" presStyleCnt="0"/>
      <dgm:spPr/>
    </dgm:pt>
    <dgm:pt modelId="{E2785BC5-7C85-458C-B345-4B9502FA13C2}" type="pres">
      <dgm:prSet presAssocID="{035A2AD4-C8CB-46BD-8F06-11D332AF6C1C}" presName="Name25" presStyleLbl="parChTrans1D2" presStyleIdx="0" presStyleCnt="1"/>
      <dgm:spPr/>
      <dgm:t>
        <a:bodyPr/>
        <a:lstStyle/>
        <a:p>
          <a:endParaRPr lang="en-US"/>
        </a:p>
      </dgm:t>
    </dgm:pt>
    <dgm:pt modelId="{79B2E17D-535A-4584-A99A-FD01BA738464}" type="pres">
      <dgm:prSet presAssocID="{035A2AD4-C8CB-46BD-8F06-11D332AF6C1C}" presName="connTx" presStyleLbl="parChTrans1D2" presStyleIdx="0" presStyleCnt="1"/>
      <dgm:spPr/>
      <dgm:t>
        <a:bodyPr/>
        <a:lstStyle/>
        <a:p>
          <a:endParaRPr lang="en-US"/>
        </a:p>
      </dgm:t>
    </dgm:pt>
    <dgm:pt modelId="{13E180A8-40C9-46CF-8830-310E139DEA1B}" type="pres">
      <dgm:prSet presAssocID="{8AD29ED7-41B5-4BEB-BD82-857CCADD646E}" presName="Name30" presStyleCnt="0"/>
      <dgm:spPr/>
    </dgm:pt>
    <dgm:pt modelId="{52CED2F1-3B5E-4359-A9F8-41CA9CDF91ED}" type="pres">
      <dgm:prSet presAssocID="{8AD29ED7-41B5-4BEB-BD82-857CCADD646E}" presName="level2Shape" presStyleLbl="node2" presStyleIdx="0" presStyleCnt="1" custScaleX="129500" custScaleY="253535" custLinFactNeighborX="2503"/>
      <dgm:spPr/>
      <dgm:t>
        <a:bodyPr/>
        <a:lstStyle/>
        <a:p>
          <a:endParaRPr lang="en-US"/>
        </a:p>
      </dgm:t>
    </dgm:pt>
    <dgm:pt modelId="{D2B93186-9CFE-47E0-8C80-13B9F0874258}" type="pres">
      <dgm:prSet presAssocID="{8AD29ED7-41B5-4BEB-BD82-857CCADD646E}" presName="hierChild3" presStyleCnt="0"/>
      <dgm:spPr/>
    </dgm:pt>
    <dgm:pt modelId="{EC1CA03F-8F32-495D-8487-20F1CA640B65}" type="pres">
      <dgm:prSet presAssocID="{8F8D5821-0021-4927-A5A7-95988ECCD911}" presName="Name25" presStyleLbl="parChTrans1D3" presStyleIdx="0" presStyleCnt="2"/>
      <dgm:spPr/>
      <dgm:t>
        <a:bodyPr/>
        <a:lstStyle/>
        <a:p>
          <a:endParaRPr lang="en-US"/>
        </a:p>
      </dgm:t>
    </dgm:pt>
    <dgm:pt modelId="{D05E9DBC-CF90-4EDB-88FA-D0679C223ACA}" type="pres">
      <dgm:prSet presAssocID="{8F8D5821-0021-4927-A5A7-95988ECCD911}" presName="connTx" presStyleLbl="parChTrans1D3" presStyleIdx="0" presStyleCnt="2"/>
      <dgm:spPr/>
      <dgm:t>
        <a:bodyPr/>
        <a:lstStyle/>
        <a:p>
          <a:endParaRPr lang="en-US"/>
        </a:p>
      </dgm:t>
    </dgm:pt>
    <dgm:pt modelId="{AA58EEC2-1BA4-45FA-BCA2-E61F23055357}" type="pres">
      <dgm:prSet presAssocID="{85E8C57F-0963-4B7C-813D-62B5DEBFE39E}" presName="Name30" presStyleCnt="0"/>
      <dgm:spPr/>
    </dgm:pt>
    <dgm:pt modelId="{255C2383-2DF5-430C-9A1D-386ADF2F3410}" type="pres">
      <dgm:prSet presAssocID="{85E8C57F-0963-4B7C-813D-62B5DEBFE39E}" presName="level2Shape" presStyleLbl="node3" presStyleIdx="0" presStyleCnt="2"/>
      <dgm:spPr/>
      <dgm:t>
        <a:bodyPr/>
        <a:lstStyle/>
        <a:p>
          <a:endParaRPr lang="en-US"/>
        </a:p>
      </dgm:t>
    </dgm:pt>
    <dgm:pt modelId="{386244FE-4A56-4971-909F-E61E12769047}" type="pres">
      <dgm:prSet presAssocID="{85E8C57F-0963-4B7C-813D-62B5DEBFE39E}" presName="hierChild3" presStyleCnt="0"/>
      <dgm:spPr/>
    </dgm:pt>
    <dgm:pt modelId="{CB7E4A13-1D32-41B2-A83A-86D85F2C0B25}" type="pres">
      <dgm:prSet presAssocID="{0A3DB725-A04A-418B-B7DE-E487584CE277}" presName="Name25" presStyleLbl="parChTrans1D3" presStyleIdx="1" presStyleCnt="2"/>
      <dgm:spPr/>
      <dgm:t>
        <a:bodyPr/>
        <a:lstStyle/>
        <a:p>
          <a:endParaRPr lang="en-US"/>
        </a:p>
      </dgm:t>
    </dgm:pt>
    <dgm:pt modelId="{1E77A90D-35E3-4B64-AE4E-FC0E45A26675}" type="pres">
      <dgm:prSet presAssocID="{0A3DB725-A04A-418B-B7DE-E487584CE277}" presName="connTx" presStyleLbl="parChTrans1D3" presStyleIdx="1" presStyleCnt="2"/>
      <dgm:spPr/>
      <dgm:t>
        <a:bodyPr/>
        <a:lstStyle/>
        <a:p>
          <a:endParaRPr lang="en-US"/>
        </a:p>
      </dgm:t>
    </dgm:pt>
    <dgm:pt modelId="{C581FCA1-C9A3-4538-88E7-C1F17CFCD336}" type="pres">
      <dgm:prSet presAssocID="{3AD3B099-DF45-4F82-9CF0-DD5181820450}" presName="Name30" presStyleCnt="0"/>
      <dgm:spPr/>
    </dgm:pt>
    <dgm:pt modelId="{9B77AD92-B119-4AF4-8541-B489D8ABC7AD}" type="pres">
      <dgm:prSet presAssocID="{3AD3B099-DF45-4F82-9CF0-DD5181820450}" presName="level2Shape" presStyleLbl="node3" presStyleIdx="1" presStyleCnt="2"/>
      <dgm:spPr/>
      <dgm:t>
        <a:bodyPr/>
        <a:lstStyle/>
        <a:p>
          <a:endParaRPr lang="en-US"/>
        </a:p>
      </dgm:t>
    </dgm:pt>
    <dgm:pt modelId="{F98159B2-ADA9-4ADD-BBBC-B0B9557B40FB}" type="pres">
      <dgm:prSet presAssocID="{3AD3B099-DF45-4F82-9CF0-DD5181820450}" presName="hierChild3" presStyleCnt="0"/>
      <dgm:spPr/>
    </dgm:pt>
    <dgm:pt modelId="{5675DE8E-5D58-4252-9E8F-A1E821F0BEE9}" type="pres">
      <dgm:prSet presAssocID="{FBB817F3-BEF6-48ED-9934-62919569FD00}" presName="bgShapesFlow" presStyleCnt="0"/>
      <dgm:spPr/>
    </dgm:pt>
  </dgm:ptLst>
  <dgm:cxnLst>
    <dgm:cxn modelId="{B495C11C-9BD1-4F3F-9F12-9361C2D5710C}" srcId="{7E39B098-1117-4303-A6CF-96B82675C546}" destId="{8AD29ED7-41B5-4BEB-BD82-857CCADD646E}" srcOrd="0" destOrd="0" parTransId="{035A2AD4-C8CB-46BD-8F06-11D332AF6C1C}" sibTransId="{198C67A5-A5B6-4833-B82E-8C14EE9519DD}"/>
    <dgm:cxn modelId="{F652CF23-D9CD-4BA0-9F51-A50DE4C5675F}" type="presOf" srcId="{0A3DB725-A04A-418B-B7DE-E487584CE277}" destId="{1E77A90D-35E3-4B64-AE4E-FC0E45A26675}" srcOrd="1" destOrd="0" presId="urn:microsoft.com/office/officeart/2005/8/layout/hierarchy5"/>
    <dgm:cxn modelId="{952E6D1B-B016-4B48-9C2A-9DD103A719D0}" type="presOf" srcId="{3AD3B099-DF45-4F82-9CF0-DD5181820450}" destId="{9B77AD92-B119-4AF4-8541-B489D8ABC7AD}" srcOrd="0" destOrd="0" presId="urn:microsoft.com/office/officeart/2005/8/layout/hierarchy5"/>
    <dgm:cxn modelId="{8080B772-BC54-4B74-9B2B-386DAAEC075B}" type="presOf" srcId="{85E8C57F-0963-4B7C-813D-62B5DEBFE39E}" destId="{255C2383-2DF5-430C-9A1D-386ADF2F3410}" srcOrd="0" destOrd="0" presId="urn:microsoft.com/office/officeart/2005/8/layout/hierarchy5"/>
    <dgm:cxn modelId="{3D636331-6C58-40AA-BD2A-A4238FE1B812}" type="presOf" srcId="{035A2AD4-C8CB-46BD-8F06-11D332AF6C1C}" destId="{79B2E17D-535A-4584-A99A-FD01BA738464}" srcOrd="1" destOrd="0" presId="urn:microsoft.com/office/officeart/2005/8/layout/hierarchy5"/>
    <dgm:cxn modelId="{9A7AF9B9-9BDD-4A75-B8BB-33E0F21A1075}" srcId="{FBB817F3-BEF6-48ED-9934-62919569FD00}" destId="{7E39B098-1117-4303-A6CF-96B82675C546}" srcOrd="0" destOrd="0" parTransId="{E87627C0-FF68-472A-8F56-C0315FC1E5EA}" sibTransId="{7E3511E5-7F51-4893-AC0D-625008EC9687}"/>
    <dgm:cxn modelId="{00D4A43A-3E41-4C76-AB76-FFBE53E79F3C}" type="presOf" srcId="{035A2AD4-C8CB-46BD-8F06-11D332AF6C1C}" destId="{E2785BC5-7C85-458C-B345-4B9502FA13C2}" srcOrd="0" destOrd="0" presId="urn:microsoft.com/office/officeart/2005/8/layout/hierarchy5"/>
    <dgm:cxn modelId="{5D1EB363-1CA4-46F7-9B71-0E967ED965DC}" type="presOf" srcId="{FBB817F3-BEF6-48ED-9934-62919569FD00}" destId="{D746D185-BCD2-4742-9F8D-4CFD5E0B030A}" srcOrd="0" destOrd="0" presId="urn:microsoft.com/office/officeart/2005/8/layout/hierarchy5"/>
    <dgm:cxn modelId="{4D2C54A2-30DB-423B-A06C-4226BB9F9BA9}" srcId="{8AD29ED7-41B5-4BEB-BD82-857CCADD646E}" destId="{3AD3B099-DF45-4F82-9CF0-DD5181820450}" srcOrd="1" destOrd="0" parTransId="{0A3DB725-A04A-418B-B7DE-E487584CE277}" sibTransId="{CAB38F5A-EE54-4C43-A3D1-EABF650B7B0A}"/>
    <dgm:cxn modelId="{39BA5B32-8BB2-4F79-90B0-6122283FE3B3}" type="presOf" srcId="{8F8D5821-0021-4927-A5A7-95988ECCD911}" destId="{EC1CA03F-8F32-495D-8487-20F1CA640B65}" srcOrd="0" destOrd="0" presId="urn:microsoft.com/office/officeart/2005/8/layout/hierarchy5"/>
    <dgm:cxn modelId="{8153104B-8CBE-482A-B08C-46468EDEBB2A}" type="presOf" srcId="{8F8D5821-0021-4927-A5A7-95988ECCD911}" destId="{D05E9DBC-CF90-4EDB-88FA-D0679C223ACA}" srcOrd="1" destOrd="0" presId="urn:microsoft.com/office/officeart/2005/8/layout/hierarchy5"/>
    <dgm:cxn modelId="{54C3BA7B-E30B-4818-A4D4-01BCCFA4AF8F}" srcId="{8AD29ED7-41B5-4BEB-BD82-857CCADD646E}" destId="{85E8C57F-0963-4B7C-813D-62B5DEBFE39E}" srcOrd="0" destOrd="0" parTransId="{8F8D5821-0021-4927-A5A7-95988ECCD911}" sibTransId="{9FB08823-C410-49BF-807C-BD11ED85D34F}"/>
    <dgm:cxn modelId="{6E5C23B8-AE4A-40B5-AAFE-56D60E8E5D5A}" type="presOf" srcId="{0A3DB725-A04A-418B-B7DE-E487584CE277}" destId="{CB7E4A13-1D32-41B2-A83A-86D85F2C0B25}" srcOrd="0" destOrd="0" presId="urn:microsoft.com/office/officeart/2005/8/layout/hierarchy5"/>
    <dgm:cxn modelId="{4BA84E23-5F61-4F1F-A521-2F9DB3374B54}" type="presOf" srcId="{8AD29ED7-41B5-4BEB-BD82-857CCADD646E}" destId="{52CED2F1-3B5E-4359-A9F8-41CA9CDF91ED}" srcOrd="0" destOrd="0" presId="urn:microsoft.com/office/officeart/2005/8/layout/hierarchy5"/>
    <dgm:cxn modelId="{604E9ED0-2238-4FCD-9F72-637A376322D0}" type="presOf" srcId="{7E39B098-1117-4303-A6CF-96B82675C546}" destId="{CBF0D096-651C-445C-9B79-FB5AE1B72FFF}" srcOrd="0" destOrd="0" presId="urn:microsoft.com/office/officeart/2005/8/layout/hierarchy5"/>
    <dgm:cxn modelId="{8F30158D-5181-42B8-BB85-E1640C9E205D}" type="presParOf" srcId="{D746D185-BCD2-4742-9F8D-4CFD5E0B030A}" destId="{8A5D8A57-5602-4219-92FC-14AB9640C8B0}" srcOrd="0" destOrd="0" presId="urn:microsoft.com/office/officeart/2005/8/layout/hierarchy5"/>
    <dgm:cxn modelId="{E203329D-9831-489E-A929-8FC8B10CE6B0}" type="presParOf" srcId="{8A5D8A57-5602-4219-92FC-14AB9640C8B0}" destId="{B81418BD-2D0E-4717-BA5E-A771D468F472}" srcOrd="0" destOrd="0" presId="urn:microsoft.com/office/officeart/2005/8/layout/hierarchy5"/>
    <dgm:cxn modelId="{4EF6A24B-53BC-4C88-BF73-0E00017BF42C}" type="presParOf" srcId="{B81418BD-2D0E-4717-BA5E-A771D468F472}" destId="{1D3E40E9-77EC-44DE-A206-12AB45DB4A19}" srcOrd="0" destOrd="0" presId="urn:microsoft.com/office/officeart/2005/8/layout/hierarchy5"/>
    <dgm:cxn modelId="{48A43C42-67E8-478F-BA32-D19EA99A8969}" type="presParOf" srcId="{1D3E40E9-77EC-44DE-A206-12AB45DB4A19}" destId="{CBF0D096-651C-445C-9B79-FB5AE1B72FFF}" srcOrd="0" destOrd="0" presId="urn:microsoft.com/office/officeart/2005/8/layout/hierarchy5"/>
    <dgm:cxn modelId="{0488BF74-4DC9-41A0-95F3-05CA903FB439}" type="presParOf" srcId="{1D3E40E9-77EC-44DE-A206-12AB45DB4A19}" destId="{36C25C96-4C8A-44FE-954C-65A1C23B1B58}" srcOrd="1" destOrd="0" presId="urn:microsoft.com/office/officeart/2005/8/layout/hierarchy5"/>
    <dgm:cxn modelId="{5174E63D-DC57-45E2-A1BA-6AC4C446479A}" type="presParOf" srcId="{36C25C96-4C8A-44FE-954C-65A1C23B1B58}" destId="{E2785BC5-7C85-458C-B345-4B9502FA13C2}" srcOrd="0" destOrd="0" presId="urn:microsoft.com/office/officeart/2005/8/layout/hierarchy5"/>
    <dgm:cxn modelId="{868BBFF0-C96D-4AC1-8457-962591BED2C0}" type="presParOf" srcId="{E2785BC5-7C85-458C-B345-4B9502FA13C2}" destId="{79B2E17D-535A-4584-A99A-FD01BA738464}" srcOrd="0" destOrd="0" presId="urn:microsoft.com/office/officeart/2005/8/layout/hierarchy5"/>
    <dgm:cxn modelId="{975148D0-75FC-4477-8C2A-2B069FF708E7}" type="presParOf" srcId="{36C25C96-4C8A-44FE-954C-65A1C23B1B58}" destId="{13E180A8-40C9-46CF-8830-310E139DEA1B}" srcOrd="1" destOrd="0" presId="urn:microsoft.com/office/officeart/2005/8/layout/hierarchy5"/>
    <dgm:cxn modelId="{FC81EB1E-B045-4D51-8A8D-11894E021ADF}" type="presParOf" srcId="{13E180A8-40C9-46CF-8830-310E139DEA1B}" destId="{52CED2F1-3B5E-4359-A9F8-41CA9CDF91ED}" srcOrd="0" destOrd="0" presId="urn:microsoft.com/office/officeart/2005/8/layout/hierarchy5"/>
    <dgm:cxn modelId="{973A2F88-A8BF-4129-B70A-CF65E89F3D3B}" type="presParOf" srcId="{13E180A8-40C9-46CF-8830-310E139DEA1B}" destId="{D2B93186-9CFE-47E0-8C80-13B9F0874258}" srcOrd="1" destOrd="0" presId="urn:microsoft.com/office/officeart/2005/8/layout/hierarchy5"/>
    <dgm:cxn modelId="{EE0CD22D-D541-4B4F-B9C3-9A34D1BA3C3E}" type="presParOf" srcId="{D2B93186-9CFE-47E0-8C80-13B9F0874258}" destId="{EC1CA03F-8F32-495D-8487-20F1CA640B65}" srcOrd="0" destOrd="0" presId="urn:microsoft.com/office/officeart/2005/8/layout/hierarchy5"/>
    <dgm:cxn modelId="{400E0F61-FDE8-418F-AC38-128286A7F1AC}" type="presParOf" srcId="{EC1CA03F-8F32-495D-8487-20F1CA640B65}" destId="{D05E9DBC-CF90-4EDB-88FA-D0679C223ACA}" srcOrd="0" destOrd="0" presId="urn:microsoft.com/office/officeart/2005/8/layout/hierarchy5"/>
    <dgm:cxn modelId="{073AE5B9-DDC2-425C-82C9-BE406737C7F9}" type="presParOf" srcId="{D2B93186-9CFE-47E0-8C80-13B9F0874258}" destId="{AA58EEC2-1BA4-45FA-BCA2-E61F23055357}" srcOrd="1" destOrd="0" presId="urn:microsoft.com/office/officeart/2005/8/layout/hierarchy5"/>
    <dgm:cxn modelId="{5BA487C2-DC04-4140-B03A-B97C3949CD71}" type="presParOf" srcId="{AA58EEC2-1BA4-45FA-BCA2-E61F23055357}" destId="{255C2383-2DF5-430C-9A1D-386ADF2F3410}" srcOrd="0" destOrd="0" presId="urn:microsoft.com/office/officeart/2005/8/layout/hierarchy5"/>
    <dgm:cxn modelId="{6EF89F74-BDCD-4C06-80AB-D5BEE2729150}" type="presParOf" srcId="{AA58EEC2-1BA4-45FA-BCA2-E61F23055357}" destId="{386244FE-4A56-4971-909F-E61E12769047}" srcOrd="1" destOrd="0" presId="urn:microsoft.com/office/officeart/2005/8/layout/hierarchy5"/>
    <dgm:cxn modelId="{55F717A1-780B-42B7-BE6E-4C127A2A72F8}" type="presParOf" srcId="{D2B93186-9CFE-47E0-8C80-13B9F0874258}" destId="{CB7E4A13-1D32-41B2-A83A-86D85F2C0B25}" srcOrd="2" destOrd="0" presId="urn:microsoft.com/office/officeart/2005/8/layout/hierarchy5"/>
    <dgm:cxn modelId="{E297CAE3-7CCB-4EBB-AABA-D2FA79982C27}" type="presParOf" srcId="{CB7E4A13-1D32-41B2-A83A-86D85F2C0B25}" destId="{1E77A90D-35E3-4B64-AE4E-FC0E45A26675}" srcOrd="0" destOrd="0" presId="urn:microsoft.com/office/officeart/2005/8/layout/hierarchy5"/>
    <dgm:cxn modelId="{8536DA39-E5BC-4B1A-8D24-082FC840DC78}" type="presParOf" srcId="{D2B93186-9CFE-47E0-8C80-13B9F0874258}" destId="{C581FCA1-C9A3-4538-88E7-C1F17CFCD336}" srcOrd="3" destOrd="0" presId="urn:microsoft.com/office/officeart/2005/8/layout/hierarchy5"/>
    <dgm:cxn modelId="{2B0A5AC1-2399-412F-997F-A720FF39FCB9}" type="presParOf" srcId="{C581FCA1-C9A3-4538-88E7-C1F17CFCD336}" destId="{9B77AD92-B119-4AF4-8541-B489D8ABC7AD}" srcOrd="0" destOrd="0" presId="urn:microsoft.com/office/officeart/2005/8/layout/hierarchy5"/>
    <dgm:cxn modelId="{E37FEF15-050E-49E1-9B21-80A848FD34E6}" type="presParOf" srcId="{C581FCA1-C9A3-4538-88E7-C1F17CFCD336}" destId="{F98159B2-ADA9-4ADD-BBBC-B0B9557B40FB}" srcOrd="1" destOrd="0" presId="urn:microsoft.com/office/officeart/2005/8/layout/hierarchy5"/>
    <dgm:cxn modelId="{93494B2E-C4B6-41E2-9AA8-A706257BB298}" type="presParOf" srcId="{D746D185-BCD2-4742-9F8D-4CFD5E0B030A}" destId="{5675DE8E-5D58-4252-9E8F-A1E821F0BEE9}" srcOrd="1" destOrd="0" presId="urn:microsoft.com/office/officeart/2005/8/layout/hierarchy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0D096-651C-445C-9B79-FB5AE1B72FFF}">
      <dsp:nvSpPr>
        <dsp:cNvPr id="0" name=""/>
        <dsp:cNvSpPr/>
      </dsp:nvSpPr>
      <dsp:spPr>
        <a:xfrm>
          <a:off x="0" y="851485"/>
          <a:ext cx="2420222" cy="2588843"/>
        </a:xfrm>
        <a:prstGeom prst="roundRect">
          <a:avLst>
            <a:gd name="adj" fmla="val 10000"/>
          </a:avLst>
        </a:prstGeom>
        <a:gradFill rotWithShape="1">
          <a:gsLst>
            <a:gs pos="0">
              <a:schemeClr val="accent1">
                <a:tint val="1000"/>
                <a:satMod val="255000"/>
              </a:schemeClr>
            </a:gs>
            <a:gs pos="55000">
              <a:schemeClr val="accent1">
                <a:tint val="12000"/>
                <a:satMod val="255000"/>
              </a:schemeClr>
            </a:gs>
            <a:gs pos="100000">
              <a:schemeClr val="accent1">
                <a:tint val="45000"/>
                <a:satMod val="250000"/>
              </a:schemeClr>
            </a:gs>
          </a:gsLst>
          <a:path path="circle">
            <a:fillToRect l="-40000" t="-90000" r="140000" b="190000"/>
          </a:path>
        </a:gradFill>
        <a:ln w="9525" cap="flat" cmpd="sng" algn="ctr">
          <a:solidFill>
            <a:schemeClr val="accent1"/>
          </a:solidFill>
          <a:prstDash val="solid"/>
        </a:ln>
        <a:effectLst>
          <a:outerShdw blurRad="51500" dist="25400" dir="5400000" rotWithShape="0">
            <a:srgbClr val="000000">
              <a:alpha val="4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i="0" kern="1200" baseline="0" dirty="0" smtClean="0">
              <a:solidFill>
                <a:schemeClr val="tx1"/>
              </a:solidFill>
              <a:latin typeface="Times New Roman" panose="02020603050405020304" pitchFamily="18" charset="0"/>
            </a:rPr>
            <a:t>Director of Healthcare Privacy</a:t>
          </a:r>
          <a:endParaRPr lang="en-US" sz="1500" b="1" i="0" kern="1200" baseline="0" dirty="0">
            <a:solidFill>
              <a:schemeClr val="tx1"/>
            </a:solidFill>
            <a:latin typeface="Times New Roman" panose="02020603050405020304" pitchFamily="18" charset="0"/>
          </a:endParaRPr>
        </a:p>
      </dsp:txBody>
      <dsp:txXfrm>
        <a:off x="70886" y="922371"/>
        <a:ext cx="2278450" cy="2447071"/>
      </dsp:txXfrm>
    </dsp:sp>
    <dsp:sp modelId="{E2785BC5-7C85-458C-B345-4B9502FA13C2}">
      <dsp:nvSpPr>
        <dsp:cNvPr id="0" name=""/>
        <dsp:cNvSpPr/>
      </dsp:nvSpPr>
      <dsp:spPr>
        <a:xfrm rot="21541824">
          <a:off x="2420170" y="2121802"/>
          <a:ext cx="727316" cy="35903"/>
        </a:xfrm>
        <a:custGeom>
          <a:avLst/>
          <a:gdLst/>
          <a:ahLst/>
          <a:cxnLst/>
          <a:rect l="0" t="0" r="0" b="0"/>
          <a:pathLst>
            <a:path>
              <a:moveTo>
                <a:pt x="0" y="17951"/>
              </a:moveTo>
              <a:lnTo>
                <a:pt x="727316" y="1795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765645" y="2121570"/>
        <a:ext cx="36365" cy="36365"/>
      </dsp:txXfrm>
    </dsp:sp>
    <dsp:sp modelId="{52CED2F1-3B5E-4359-A9F8-41CA9CDF91ED}">
      <dsp:nvSpPr>
        <dsp:cNvPr id="0" name=""/>
        <dsp:cNvSpPr/>
      </dsp:nvSpPr>
      <dsp:spPr>
        <a:xfrm>
          <a:off x="3147434" y="1054620"/>
          <a:ext cx="2204473" cy="2157958"/>
        </a:xfrm>
        <a:prstGeom prst="roundRect">
          <a:avLst>
            <a:gd name="adj" fmla="val 10000"/>
          </a:avLst>
        </a:prstGeom>
        <a:gradFill rotWithShape="1">
          <a:gsLst>
            <a:gs pos="0">
              <a:schemeClr val="accent1">
                <a:tint val="1000"/>
                <a:satMod val="255000"/>
              </a:schemeClr>
            </a:gs>
            <a:gs pos="55000">
              <a:schemeClr val="accent1">
                <a:tint val="12000"/>
                <a:satMod val="255000"/>
              </a:schemeClr>
            </a:gs>
            <a:gs pos="100000">
              <a:schemeClr val="accent1">
                <a:tint val="45000"/>
                <a:satMod val="250000"/>
              </a:schemeClr>
            </a:gs>
          </a:gsLst>
          <a:path path="circle">
            <a:fillToRect l="-40000" t="-90000" r="140000" b="190000"/>
          </a:path>
        </a:gradFill>
        <a:ln w="9525" cap="flat" cmpd="sng" algn="ctr">
          <a:solidFill>
            <a:schemeClr val="accent1"/>
          </a:solidFill>
          <a:prstDash val="solid"/>
        </a:ln>
        <a:effectLst>
          <a:outerShdw blurRad="51500" dist="25400" dir="5400000" rotWithShape="0">
            <a:srgbClr val="000000">
              <a:alpha val="4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i="0" kern="1200" baseline="0" dirty="0" smtClean="0">
              <a:solidFill>
                <a:schemeClr val="tx1"/>
              </a:solidFill>
              <a:latin typeface="Times New Roman" panose="02020603050405020304" pitchFamily="18" charset="0"/>
            </a:rPr>
            <a:t>Office and Program  Privacy/Security Liaisons	</a:t>
          </a:r>
          <a:endParaRPr lang="en-US" sz="1500" b="1" i="0" kern="1200" baseline="0" dirty="0">
            <a:solidFill>
              <a:schemeClr val="tx1"/>
            </a:solidFill>
            <a:latin typeface="Times New Roman" panose="02020603050405020304" pitchFamily="18" charset="0"/>
          </a:endParaRPr>
        </a:p>
      </dsp:txBody>
      <dsp:txXfrm>
        <a:off x="3210638" y="1117824"/>
        <a:ext cx="2078065" cy="2031550"/>
      </dsp:txXfrm>
    </dsp:sp>
    <dsp:sp modelId="{EC1CA03F-8F32-495D-8487-20F1CA640B65}">
      <dsp:nvSpPr>
        <dsp:cNvPr id="0" name=""/>
        <dsp:cNvSpPr/>
      </dsp:nvSpPr>
      <dsp:spPr>
        <a:xfrm rot="19351296">
          <a:off x="5268893" y="1870943"/>
          <a:ext cx="804339" cy="35903"/>
        </a:xfrm>
        <a:custGeom>
          <a:avLst/>
          <a:gdLst/>
          <a:ahLst/>
          <a:cxnLst/>
          <a:rect l="0" t="0" r="0" b="0"/>
          <a:pathLst>
            <a:path>
              <a:moveTo>
                <a:pt x="0" y="17951"/>
              </a:moveTo>
              <a:lnTo>
                <a:pt x="804339" y="17951"/>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650954" y="1868786"/>
        <a:ext cx="40216" cy="40216"/>
      </dsp:txXfrm>
    </dsp:sp>
    <dsp:sp modelId="{255C2383-2DF5-430C-9A1D-386ADF2F3410}">
      <dsp:nvSpPr>
        <dsp:cNvPr id="0" name=""/>
        <dsp:cNvSpPr/>
      </dsp:nvSpPr>
      <dsp:spPr>
        <a:xfrm>
          <a:off x="5990218" y="1218615"/>
          <a:ext cx="1702296" cy="851148"/>
        </a:xfrm>
        <a:prstGeom prst="roundRect">
          <a:avLst>
            <a:gd name="adj" fmla="val 10000"/>
          </a:avLst>
        </a:prstGeom>
        <a:gradFill rotWithShape="1">
          <a:gsLst>
            <a:gs pos="0">
              <a:schemeClr val="accent1">
                <a:tint val="1000"/>
                <a:satMod val="255000"/>
              </a:schemeClr>
            </a:gs>
            <a:gs pos="55000">
              <a:schemeClr val="accent1">
                <a:tint val="12000"/>
                <a:satMod val="255000"/>
              </a:schemeClr>
            </a:gs>
            <a:gs pos="100000">
              <a:schemeClr val="accent1">
                <a:tint val="45000"/>
                <a:satMod val="250000"/>
              </a:schemeClr>
            </a:gs>
          </a:gsLst>
          <a:path path="circle">
            <a:fillToRect l="-40000" t="-90000" r="140000" b="190000"/>
          </a:path>
        </a:gradFill>
        <a:ln w="9525" cap="flat" cmpd="sng" algn="ctr">
          <a:solidFill>
            <a:schemeClr val="accent1"/>
          </a:solidFill>
          <a:prstDash val="solid"/>
        </a:ln>
        <a:effectLst>
          <a:outerShdw blurRad="51500" dist="25400" dir="5400000" rotWithShape="0">
            <a:srgbClr val="000000">
              <a:alpha val="4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i="0" kern="1200" baseline="0" dirty="0" smtClean="0">
              <a:solidFill>
                <a:schemeClr val="tx1"/>
              </a:solidFill>
              <a:latin typeface="Times New Roman" panose="02020603050405020304" pitchFamily="18" charset="0"/>
            </a:rPr>
            <a:t>Local Workforce</a:t>
          </a:r>
          <a:endParaRPr lang="en-US" sz="1500" b="1" i="0" kern="1200" baseline="0" dirty="0">
            <a:solidFill>
              <a:schemeClr val="tx1"/>
            </a:solidFill>
            <a:latin typeface="Times New Roman" panose="02020603050405020304" pitchFamily="18" charset="0"/>
          </a:endParaRPr>
        </a:p>
      </dsp:txBody>
      <dsp:txXfrm>
        <a:off x="6015147" y="1243544"/>
        <a:ext cx="1652438" cy="801290"/>
      </dsp:txXfrm>
    </dsp:sp>
    <dsp:sp modelId="{CB7E4A13-1D32-41B2-A83A-86D85F2C0B25}">
      <dsp:nvSpPr>
        <dsp:cNvPr id="0" name=""/>
        <dsp:cNvSpPr/>
      </dsp:nvSpPr>
      <dsp:spPr>
        <a:xfrm rot="2248704">
          <a:off x="5268893" y="2360353"/>
          <a:ext cx="804339" cy="35903"/>
        </a:xfrm>
        <a:custGeom>
          <a:avLst/>
          <a:gdLst/>
          <a:ahLst/>
          <a:cxnLst/>
          <a:rect l="0" t="0" r="0" b="0"/>
          <a:pathLst>
            <a:path>
              <a:moveTo>
                <a:pt x="0" y="17951"/>
              </a:moveTo>
              <a:lnTo>
                <a:pt x="804339" y="17951"/>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650954" y="2358196"/>
        <a:ext cx="40216" cy="40216"/>
      </dsp:txXfrm>
    </dsp:sp>
    <dsp:sp modelId="{9B77AD92-B119-4AF4-8541-B489D8ABC7AD}">
      <dsp:nvSpPr>
        <dsp:cNvPr id="0" name=""/>
        <dsp:cNvSpPr/>
      </dsp:nvSpPr>
      <dsp:spPr>
        <a:xfrm>
          <a:off x="5990218" y="2197436"/>
          <a:ext cx="1702296" cy="851148"/>
        </a:xfrm>
        <a:prstGeom prst="roundRect">
          <a:avLst>
            <a:gd name="adj" fmla="val 10000"/>
          </a:avLst>
        </a:prstGeom>
        <a:gradFill rotWithShape="1">
          <a:gsLst>
            <a:gs pos="0">
              <a:schemeClr val="accent1">
                <a:tint val="1000"/>
                <a:satMod val="255000"/>
              </a:schemeClr>
            </a:gs>
            <a:gs pos="55000">
              <a:schemeClr val="accent1">
                <a:tint val="12000"/>
                <a:satMod val="255000"/>
              </a:schemeClr>
            </a:gs>
            <a:gs pos="100000">
              <a:schemeClr val="accent1">
                <a:tint val="45000"/>
                <a:satMod val="250000"/>
              </a:schemeClr>
            </a:gs>
          </a:gsLst>
          <a:path path="circle">
            <a:fillToRect l="-40000" t="-90000" r="140000" b="190000"/>
          </a:path>
        </a:gradFill>
        <a:ln w="9525" cap="flat" cmpd="sng" algn="ctr">
          <a:solidFill>
            <a:schemeClr val="accent1"/>
          </a:solidFill>
          <a:prstDash val="solid"/>
        </a:ln>
        <a:effectLst>
          <a:outerShdw blurRad="51500" dist="25400" dir="5400000" rotWithShape="0">
            <a:srgbClr val="000000">
              <a:alpha val="4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i="0" kern="1200" baseline="0" dirty="0" smtClean="0">
              <a:solidFill>
                <a:schemeClr val="tx1"/>
              </a:solidFill>
              <a:latin typeface="Times New Roman" panose="02020603050405020304" pitchFamily="18" charset="0"/>
            </a:rPr>
            <a:t>District and </a:t>
          </a:r>
        </a:p>
        <a:p>
          <a:pPr lvl="0" algn="ctr" defTabSz="666750">
            <a:lnSpc>
              <a:spcPct val="90000"/>
            </a:lnSpc>
            <a:spcBef>
              <a:spcPct val="0"/>
            </a:spcBef>
            <a:spcAft>
              <a:spcPct val="35000"/>
            </a:spcAft>
          </a:pPr>
          <a:r>
            <a:rPr lang="en-US" sz="1500" b="1" i="0" kern="1200" baseline="0" dirty="0" smtClean="0">
              <a:solidFill>
                <a:schemeClr val="tx1"/>
              </a:solidFill>
              <a:latin typeface="Times New Roman" panose="02020603050405020304" pitchFamily="18" charset="0"/>
            </a:rPr>
            <a:t>Off-site</a:t>
          </a:r>
        </a:p>
        <a:p>
          <a:pPr lvl="0" algn="ctr" defTabSz="666750">
            <a:lnSpc>
              <a:spcPct val="90000"/>
            </a:lnSpc>
            <a:spcBef>
              <a:spcPct val="0"/>
            </a:spcBef>
            <a:spcAft>
              <a:spcPct val="35000"/>
            </a:spcAft>
          </a:pPr>
          <a:r>
            <a:rPr lang="en-US" sz="1500" b="1" i="0" kern="1200" baseline="0" dirty="0" smtClean="0">
              <a:solidFill>
                <a:schemeClr val="tx1"/>
              </a:solidFill>
              <a:latin typeface="Times New Roman" panose="02020603050405020304" pitchFamily="18" charset="0"/>
            </a:rPr>
            <a:t>Workforce</a:t>
          </a:r>
          <a:endParaRPr lang="en-US" sz="1500" b="1" i="0" kern="1200" baseline="0" dirty="0">
            <a:solidFill>
              <a:schemeClr val="tx1"/>
            </a:solidFill>
            <a:latin typeface="Times New Roman" panose="02020603050405020304" pitchFamily="18" charset="0"/>
          </a:endParaRPr>
        </a:p>
      </dsp:txBody>
      <dsp:txXfrm>
        <a:off x="6015147" y="2222365"/>
        <a:ext cx="1652438" cy="8012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Garamond" panose="02020404030301010803" pitchFamily="18"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ED1E3A5-65A0-4501-A7B0-2B63B108A18D}" type="datetimeFigureOut">
              <a:rPr lang="en-US" smtClean="0">
                <a:latin typeface="Garamond" panose="02020404030301010803" pitchFamily="18" charset="0"/>
              </a:rPr>
              <a:pPr/>
              <a:t>11/27/2017</a:t>
            </a:fld>
            <a:endParaRPr lang="en-US" dirty="0">
              <a:latin typeface="Garamond" panose="02020404030301010803" pitchFamily="18"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Garamond" panose="02020404030301010803" pitchFamily="18"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F04D5FF-6604-432D-AF91-D1B85F1E951D}" type="slidenum">
              <a:rPr lang="en-US" smtClean="0">
                <a:latin typeface="Garamond" panose="02020404030301010803" pitchFamily="18" charset="0"/>
              </a:rPr>
              <a:pPr/>
              <a:t>‹#›</a:t>
            </a:fld>
            <a:endParaRPr lang="en-US" dirty="0">
              <a:latin typeface="Garamond" panose="02020404030301010803" pitchFamily="18" charset="0"/>
            </a:endParaRPr>
          </a:p>
        </p:txBody>
      </p:sp>
    </p:spTree>
    <p:extLst>
      <p:ext uri="{BB962C8B-B14F-4D97-AF65-F5344CB8AC3E}">
        <p14:creationId xmlns:p14="http://schemas.microsoft.com/office/powerpoint/2010/main" val="1393380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D19B23A-03EF-4884-A03A-1F23EDA293F3}" type="datetimeFigureOut">
              <a:rPr lang="en-US" smtClean="0"/>
              <a:t>11/27/2017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AFAB260-42D5-4546-AA75-129ADDB0FE06}" type="slidenum">
              <a:rPr lang="en-US" smtClean="0"/>
              <a:t>‹#›</a:t>
            </a:fld>
            <a:endParaRPr lang="en-US" dirty="0"/>
          </a:p>
        </p:txBody>
      </p:sp>
    </p:spTree>
    <p:extLst>
      <p:ext uri="{BB962C8B-B14F-4D97-AF65-F5344CB8AC3E}">
        <p14:creationId xmlns:p14="http://schemas.microsoft.com/office/powerpoint/2010/main" val="2274169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FAB260-42D5-4546-AA75-129ADDB0FE06}" type="slidenum">
              <a:rPr lang="en-US" smtClean="0"/>
              <a:t>5</a:t>
            </a:fld>
            <a:endParaRPr lang="en-US" dirty="0"/>
          </a:p>
        </p:txBody>
      </p:sp>
    </p:spTree>
    <p:extLst>
      <p:ext uri="{BB962C8B-B14F-4D97-AF65-F5344CB8AC3E}">
        <p14:creationId xmlns:p14="http://schemas.microsoft.com/office/powerpoint/2010/main" val="1885733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FAB260-42D5-4546-AA75-129ADDB0FE06}" type="slidenum">
              <a:rPr lang="en-US" smtClean="0"/>
              <a:t>17</a:t>
            </a:fld>
            <a:endParaRPr lang="en-US" dirty="0"/>
          </a:p>
        </p:txBody>
      </p:sp>
    </p:spTree>
    <p:extLst>
      <p:ext uri="{BB962C8B-B14F-4D97-AF65-F5344CB8AC3E}">
        <p14:creationId xmlns:p14="http://schemas.microsoft.com/office/powerpoint/2010/main" val="3380461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FAB260-42D5-4546-AA75-129ADDB0FE06}" type="slidenum">
              <a:rPr lang="en-US" smtClean="0"/>
              <a:t>24</a:t>
            </a:fld>
            <a:endParaRPr lang="en-US" dirty="0"/>
          </a:p>
        </p:txBody>
      </p:sp>
    </p:spTree>
    <p:extLst>
      <p:ext uri="{BB962C8B-B14F-4D97-AF65-F5344CB8AC3E}">
        <p14:creationId xmlns:p14="http://schemas.microsoft.com/office/powerpoint/2010/main" val="2893742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9916C766-2800-45AD-8831-81F447194C2F}" type="datetime1">
              <a:rPr lang="en-US" smtClean="0"/>
              <a:t>11/27/2017</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CB63EA4-3A00-42A0-8E96-2E1072BFA8F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922A84-122D-467F-A918-F1928AC7467A}" type="datetime1">
              <a:rPr lang="en-US" smtClean="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B63EA4-3A00-42A0-8E96-2E1072BFA8F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DEEA94-6130-4F8A-979C-105C9DB063F5}" type="datetime1">
              <a:rPr lang="en-US" smtClean="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B63EA4-3A00-42A0-8E96-2E1072BFA8F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516A7E-BED7-46C7-A7B9-71BD7FDF8191}" type="datetime1">
              <a:rPr lang="en-US" smtClean="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B63EA4-3A00-42A0-8E96-2E1072BFA8F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5B1DFCC-298E-434B-975B-7D1225BA4AF5}" type="datetime1">
              <a:rPr lang="en-US" smtClean="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B63EA4-3A00-42A0-8E96-2E1072BFA8F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557C401-66A2-4668-81EF-EC07BB3DAC7B}" type="datetime1">
              <a:rPr lang="en-US" smtClean="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B63EA4-3A00-42A0-8E96-2E1072BFA8F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57E27FC1-60AA-439D-BD9D-7CA637B00D13}" type="datetime1">
              <a:rPr lang="en-US" smtClean="0"/>
              <a:t>11/27/2017</a:t>
            </a:fld>
            <a:endParaRPr lang="en-US" dirty="0"/>
          </a:p>
        </p:txBody>
      </p:sp>
      <p:sp>
        <p:nvSpPr>
          <p:cNvPr id="27" name="Slide Number Placeholder 26"/>
          <p:cNvSpPr>
            <a:spLocks noGrp="1"/>
          </p:cNvSpPr>
          <p:nvPr>
            <p:ph type="sldNum" sz="quarter" idx="11"/>
          </p:nvPr>
        </p:nvSpPr>
        <p:spPr/>
        <p:txBody>
          <a:bodyPr rtlCol="0"/>
          <a:lstStyle/>
          <a:p>
            <a:fld id="{ECB63EA4-3A00-42A0-8E96-2E1072BFA8FF}"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4E877186-1C75-4A74-8A8B-6F62CB02475B}" type="datetime1">
              <a:rPr lang="en-US" smtClean="0"/>
              <a:t>11/27/2017</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ECB63EA4-3A00-42A0-8E96-2E1072BFA8F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60D6E-A0E7-4910-98CC-37AEA897C141}" type="datetime1">
              <a:rPr lang="en-US" smtClean="0"/>
              <a:t>11/27/2017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B63EA4-3A00-42A0-8E96-2E1072BFA8F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D19229F-4D36-4103-AEA8-BF623F311349}" type="datetime1">
              <a:rPr lang="en-US" smtClean="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B63EA4-3A00-42A0-8E96-2E1072BFA8F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9D2AF55-345D-48DF-8B1E-3BCBBF8FA614}" type="datetime1">
              <a:rPr lang="en-US" smtClean="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B63EA4-3A00-42A0-8E96-2E1072BFA8F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E5D081D-708E-4B50-A95F-6D0927077C16}" type="datetime1">
              <a:rPr lang="en-US" smtClean="0"/>
              <a:t>11/27/2017</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CB63EA4-3A00-42A0-8E96-2E1072BFA8F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Layout" Target="../slideLayouts/slideLayout1.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slideLayout" Target="../slideLayouts/slideLayout4.xml"/><Relationship Id="rId4" Type="http://schemas.openxmlformats.org/officeDocument/2006/relationships/tags" Target="../tags/tag28.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3.png"/><Relationship Id="rId5" Type="http://schemas.openxmlformats.org/officeDocument/2006/relationships/slideLayout" Target="../slideLayouts/slideLayout2.xml"/><Relationship Id="rId4" Type="http://schemas.openxmlformats.org/officeDocument/2006/relationships/tags" Target="../tags/tag32.xml"/></Relationships>
</file>

<file path=ppt/slides/_rels/slide13.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15.jpe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4.jpeg"/><Relationship Id="rId5" Type="http://schemas.openxmlformats.org/officeDocument/2006/relationships/slideLayout" Target="../slideLayouts/slideLayout4.xml"/><Relationship Id="rId4" Type="http://schemas.openxmlformats.org/officeDocument/2006/relationships/tags" Target="../tags/tag36.xml"/></Relationships>
</file>

<file path=ppt/slides/_rels/slide14.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6.jpeg"/><Relationship Id="rId5" Type="http://schemas.openxmlformats.org/officeDocument/2006/relationships/slideLayout" Target="../slideLayouts/slideLayout4.xml"/><Relationship Id="rId4" Type="http://schemas.openxmlformats.org/officeDocument/2006/relationships/tags" Target="../tags/tag40.xml"/></Relationships>
</file>

<file path=ppt/slides/_rels/slide15.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7.jpeg"/><Relationship Id="rId5" Type="http://schemas.openxmlformats.org/officeDocument/2006/relationships/slideLayout" Target="../slideLayouts/slideLayout4.xml"/><Relationship Id="rId4" Type="http://schemas.openxmlformats.org/officeDocument/2006/relationships/tags" Target="../tags/tag44.xml"/></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tags" Target="../tags/tag47.xml"/><Relationship Id="rId7" Type="http://schemas.openxmlformats.org/officeDocument/2006/relationships/image" Target="../media/image19.jpe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18.png"/><Relationship Id="rId5" Type="http://schemas.openxmlformats.org/officeDocument/2006/relationships/slideLayout" Target="../slideLayouts/slideLayout4.xml"/><Relationship Id="rId4" Type="http://schemas.openxmlformats.org/officeDocument/2006/relationships/tags" Target="../tags/tag48.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51.xml"/><Relationship Id="rId7"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image" Target="../media/image23.png"/><Relationship Id="rId5" Type="http://schemas.openxmlformats.org/officeDocument/2006/relationships/tags" Target="../tags/tag53.xml"/><Relationship Id="rId10" Type="http://schemas.openxmlformats.org/officeDocument/2006/relationships/image" Target="../media/image22.png"/><Relationship Id="rId4" Type="http://schemas.openxmlformats.org/officeDocument/2006/relationships/tags" Target="../tags/tag52.xml"/><Relationship Id="rId9" Type="http://schemas.openxmlformats.org/officeDocument/2006/relationships/image" Target="../media/image21.jpeg"/></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57.xml"/><Relationship Id="rId7" Type="http://schemas.openxmlformats.org/officeDocument/2006/relationships/slideLayout" Target="../slideLayouts/slideLayout4.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10" Type="http://schemas.openxmlformats.org/officeDocument/2006/relationships/image" Target="../media/image26.jpeg"/><Relationship Id="rId4" Type="http://schemas.openxmlformats.org/officeDocument/2006/relationships/tags" Target="../tags/tag58.xml"/><Relationship Id="rId9" Type="http://schemas.openxmlformats.org/officeDocument/2006/relationships/image" Target="../media/image25.wmf"/></Relationships>
</file>

<file path=ppt/slides/_rels/slide19.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slideLayout" Target="../slideLayouts/slideLayout2.xml"/><Relationship Id="rId4" Type="http://schemas.openxmlformats.org/officeDocument/2006/relationships/tags" Target="../tags/tag6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28.jpe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27.jpeg"/><Relationship Id="rId5" Type="http://schemas.openxmlformats.org/officeDocument/2006/relationships/slideLayout" Target="../slideLayouts/slideLayout4.xml"/><Relationship Id="rId4" Type="http://schemas.openxmlformats.org/officeDocument/2006/relationships/tags" Target="../tags/tag68.xm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71.xml"/><Relationship Id="rId7" Type="http://schemas.openxmlformats.org/officeDocument/2006/relationships/image" Target="../media/image29.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hyperlink" Target="http://inet.state.me.us/dhhs/privacy-security/" TargetMode="External"/><Relationship Id="rId5" Type="http://schemas.openxmlformats.org/officeDocument/2006/relationships/slideLayout" Target="../slideLayouts/slideLayout2.xml"/><Relationship Id="rId4" Type="http://schemas.openxmlformats.org/officeDocument/2006/relationships/tags" Target="../tags/tag72.xml"/></Relationships>
</file>

<file path=ppt/slides/_rels/slide22.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31.jpe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hyperlink" Target="http://inet.state.me.us/dhhs/privacy-security/images/You-Hold-The-Key-Poster-darker-blue-5-9-14.jpg" TargetMode="External"/><Relationship Id="rId5" Type="http://schemas.openxmlformats.org/officeDocument/2006/relationships/slideLayout" Target="../slideLayouts/slideLayout2.xml"/><Relationship Id="rId4" Type="http://schemas.openxmlformats.org/officeDocument/2006/relationships/tags" Target="../tags/tag76.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79.xml"/><Relationship Id="rId7" Type="http://schemas.openxmlformats.org/officeDocument/2006/relationships/diagramLayout" Target="../diagrams/layout1.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diagramData" Target="../diagrams/data1.xml"/><Relationship Id="rId11" Type="http://schemas.openxmlformats.org/officeDocument/2006/relationships/hyperlink" Target="http://inet.state.me.us/dhhs/privacy-security/liaisons.php" TargetMode="External"/><Relationship Id="rId5" Type="http://schemas.openxmlformats.org/officeDocument/2006/relationships/slideLayout" Target="../slideLayouts/slideLayout2.xml"/><Relationship Id="rId10" Type="http://schemas.microsoft.com/office/2007/relationships/diagramDrawing" Target="../diagrams/drawing1.xml"/><Relationship Id="rId4" Type="http://schemas.openxmlformats.org/officeDocument/2006/relationships/tags" Target="../tags/tag80.xml"/><Relationship Id="rId9" Type="http://schemas.openxmlformats.org/officeDocument/2006/relationships/diagramColors" Target="../diagrams/colors1.xml"/></Relationships>
</file>

<file path=ppt/slides/_rels/slide24.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84.xml"/></Relationships>
</file>

<file path=ppt/slides/_rels/slide25.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tags" Target="../tags/tag87.xml"/><Relationship Id="rId7" Type="http://schemas.openxmlformats.org/officeDocument/2006/relationships/image" Target="../media/image33.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32.png"/><Relationship Id="rId5" Type="http://schemas.openxmlformats.org/officeDocument/2006/relationships/slideLayout" Target="../slideLayouts/slideLayout2.xml"/><Relationship Id="rId4" Type="http://schemas.openxmlformats.org/officeDocument/2006/relationships/tags" Target="../tags/tag88.xml"/></Relationships>
</file>

<file path=ppt/slides/_rels/slide26.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hyperlink" Target="http://www.maine.gov/dhhs/index.shtml" TargetMode="External"/><Relationship Id="rId5" Type="http://schemas.openxmlformats.org/officeDocument/2006/relationships/slideLayout" Target="../slideLayouts/slideLayout2.xml"/><Relationship Id="rId4" Type="http://schemas.openxmlformats.org/officeDocument/2006/relationships/tags" Target="../tags/tag95.xml"/></Relationships>
</file>

<file path=ppt/slides/_rels/slide28.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35.jpe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slideLayout" Target="../slideLayouts/slideLayout2.xml"/><Relationship Id="rId5" Type="http://schemas.openxmlformats.org/officeDocument/2006/relationships/tags" Target="../tags/tag100.xml"/><Relationship Id="rId4" Type="http://schemas.openxmlformats.org/officeDocument/2006/relationships/tags" Target="../tags/tag99.xml"/></Relationships>
</file>

<file path=ppt/slides/_rels/slide29.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image" Target="../media/image36.png"/><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image" Target="../media/image38.png"/><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slideLayout" Target="../slideLayouts/slideLayout2.xml"/><Relationship Id="rId4" Type="http://schemas.openxmlformats.org/officeDocument/2006/relationships/tags" Target="../tags/tag113.xml"/></Relationships>
</file>

<file path=ppt/slides/_rels/slide34.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slideLayout" Target="../slideLayouts/slideLayout2.xml"/><Relationship Id="rId4" Type="http://schemas.openxmlformats.org/officeDocument/2006/relationships/tags" Target="../tags/tag117.xml"/></Relationships>
</file>

<file path=ppt/slides/_rels/slide35.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image" Target="../media/image42.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41.wmf"/><Relationship Id="rId5" Type="http://schemas.openxmlformats.org/officeDocument/2006/relationships/slideLayout" Target="../slideLayouts/slideLayout2.xml"/><Relationship Id="rId4" Type="http://schemas.openxmlformats.org/officeDocument/2006/relationships/tags" Target="../tags/tag121.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hyperlink" Target="http://inet.state.me.us/dhhs/privacy-security/research.php"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slideLayout" Target="../slideLayouts/slideLayout2.xml"/><Relationship Id="rId4" Type="http://schemas.openxmlformats.org/officeDocument/2006/relationships/tags" Target="../tags/tag125.xml"/></Relationships>
</file>

<file path=ppt/slides/_rels/slide39.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slideLayout" Target="../slideLayouts/slideLayout2.xml"/><Relationship Id="rId4" Type="http://schemas.openxmlformats.org/officeDocument/2006/relationships/tags" Target="../tags/tag129.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Layout" Target="../slideLayouts/slideLayout2.xml"/><Relationship Id="rId4" Type="http://schemas.openxmlformats.org/officeDocument/2006/relationships/tags" Target="../tags/tag13.xml"/></Relationships>
</file>

<file path=ppt/slides/_rels/slide40.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46.jpeg"/><Relationship Id="rId5" Type="http://schemas.openxmlformats.org/officeDocument/2006/relationships/slideLayout" Target="../slideLayouts/slideLayout2.xml"/><Relationship Id="rId4" Type="http://schemas.openxmlformats.org/officeDocument/2006/relationships/tags" Target="../tags/tag133.xml"/></Relationships>
</file>

<file path=ppt/slides/_rels/slide41.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image" Target="../media/image47.jpe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slideLayout" Target="../slideLayouts/slideLayout2.xml"/><Relationship Id="rId5" Type="http://schemas.openxmlformats.org/officeDocument/2006/relationships/tags" Target="../tags/tag138.xml"/><Relationship Id="rId4" Type="http://schemas.openxmlformats.org/officeDocument/2006/relationships/tags" Target="../tags/tag1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inet.state.me.us/dhhs/privacy-security/policies.php" TargetMode="External"/><Relationship Id="rId3" Type="http://schemas.openxmlformats.org/officeDocument/2006/relationships/tags" Target="../tags/tag141.xml"/><Relationship Id="rId7" Type="http://schemas.openxmlformats.org/officeDocument/2006/relationships/hyperlink" Target="http://inet.state.me.us/dhhs/privacy-security/index.php" TargetMode="Externa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hyperlink" Target="mailto:stacey.mondschein@maine.gov" TargetMode="External"/><Relationship Id="rId5" Type="http://schemas.openxmlformats.org/officeDocument/2006/relationships/slideLayout" Target="../slideLayouts/slideLayout2.xml"/><Relationship Id="rId10" Type="http://schemas.openxmlformats.org/officeDocument/2006/relationships/image" Target="../media/image48.jpeg"/><Relationship Id="rId4" Type="http://schemas.openxmlformats.org/officeDocument/2006/relationships/tags" Target="../tags/tag142.xml"/><Relationship Id="rId9" Type="http://schemas.openxmlformats.org/officeDocument/2006/relationships/hyperlink" Target="http://inet.state.me.us/dhhs/privacy-security/posters.php" TargetMode="External"/></Relationships>
</file>

<file path=ppt/slides/_rels/slide48.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hyperlink" Target="http://www.maine.gov/dhhs/setu/forms/setu_completionform_hipaa.htm" TargetMode="External"/><Relationship Id="rId5" Type="http://schemas.openxmlformats.org/officeDocument/2006/relationships/slideLayout" Target="../slideLayouts/slideLayout2.xml"/><Relationship Id="rId4" Type="http://schemas.openxmlformats.org/officeDocument/2006/relationships/tags" Target="../tags/tag14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9.xml"/><Relationship Id="rId7" Type="http://schemas.openxmlformats.org/officeDocument/2006/relationships/image" Target="../media/image3.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hyperlink" Target="http://inet.state.me.us/dhhs/privacy-security/hybrid.php" TargetMode="External"/><Relationship Id="rId5" Type="http://schemas.openxmlformats.org/officeDocument/2006/relationships/slideLayout" Target="../slideLayouts/slideLayout4.xml"/><Relationship Id="rId4" Type="http://schemas.openxmlformats.org/officeDocument/2006/relationships/tags" Target="../tags/tag20.xml"/><Relationship Id="rId9"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23.xml"/><Relationship Id="rId7" Type="http://schemas.openxmlformats.org/officeDocument/2006/relationships/image" Target="../media/image10.jpe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9.jpeg"/><Relationship Id="rId5" Type="http://schemas.openxmlformats.org/officeDocument/2006/relationships/slideLayout" Target="../slideLayouts/slideLayout4.xml"/><Relationship Id="rId4"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normAutofit fontScale="90000"/>
          </a:bodyPr>
          <a:lstStyle/>
          <a:p>
            <a:r>
              <a:rPr lang="en-US" sz="4000" dirty="0" smtClean="0">
                <a:latin typeface="Times New Roman" panose="02020603050405020304" pitchFamily="18" charset="0"/>
                <a:cs typeface="Times New Roman" panose="02020603050405020304" pitchFamily="18" charset="0"/>
              </a:rPr>
              <a:t>Health Information Privacy and Security</a:t>
            </a:r>
            <a:r>
              <a:rPr lang="en-US" sz="4000" smtClean="0">
                <a:latin typeface="Times New Roman" panose="02020603050405020304" pitchFamily="18" charset="0"/>
                <a:cs typeface="Times New Roman" panose="02020603050405020304" pitchFamily="18" charset="0"/>
              </a:rPr>
              <a:t/>
            </a:r>
            <a:br>
              <a:rPr lang="en-US" sz="4000" smtClean="0">
                <a:latin typeface="Times New Roman" panose="02020603050405020304" pitchFamily="18" charset="0"/>
                <a:cs typeface="Times New Roman" panose="02020603050405020304" pitchFamily="18" charset="0"/>
              </a:rPr>
            </a:br>
            <a:r>
              <a:rPr lang="en-US" dirty="0" smtClean="0"/>
              <a:t/>
            </a:r>
            <a:br>
              <a:rPr lang="en-US" dirty="0" smtClean="0"/>
            </a:br>
            <a:r>
              <a:rPr lang="en-US" dirty="0" smtClean="0"/>
              <a:t> </a:t>
            </a:r>
            <a:endParaRPr lang="en-US" dirty="0"/>
          </a:p>
        </p:txBody>
      </p:sp>
      <p:sp>
        <p:nvSpPr>
          <p:cNvPr id="3" name="Subtitle 2"/>
          <p:cNvSpPr>
            <a:spLocks noGrp="1"/>
          </p:cNvSpPr>
          <p:nvPr>
            <p:ph type="subTitle" idx="1"/>
            <p:custDataLst>
              <p:tags r:id="rId3"/>
            </p:custDataLst>
          </p:nvPr>
        </p:nvSpPr>
        <p:spPr/>
        <p:txBody>
          <a:bodyPr/>
          <a:lstStyle/>
          <a:p>
            <a:pPr algn="ctr"/>
            <a:endParaRPr lang="en-US" dirty="0" smtClean="0">
              <a:latin typeface="Times New Roman" panose="02020603050405020304" pitchFamily="18" charset="0"/>
              <a:cs typeface="Times New Roman" panose="02020603050405020304" pitchFamily="18" charset="0"/>
            </a:endParaRPr>
          </a:p>
          <a:p>
            <a:pPr algn="ctr"/>
            <a:r>
              <a:rPr lang="en-US" sz="2000" dirty="0" smtClean="0">
                <a:latin typeface="Times New Roman" panose="02020603050405020304" pitchFamily="18" charset="0"/>
                <a:cs typeface="Times New Roman" panose="02020603050405020304" pitchFamily="18" charset="0"/>
              </a:rPr>
              <a:t>Maine Department of Health and Human Services</a:t>
            </a:r>
          </a:p>
          <a:p>
            <a:endParaRPr lang="en-US" dirty="0" smtClean="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custDataLst>
              <p:tags r:id="rId4"/>
            </p:custDataLst>
          </p:nvPr>
        </p:nvSpPr>
        <p:spPr/>
        <p:txBody>
          <a:bodyPr/>
          <a:lstStyle/>
          <a:p>
            <a:fld id="{ECB63EA4-3A00-42A0-8E96-2E1072BFA8FF}" type="slidenum">
              <a:rPr lang="en-US" smtClean="0"/>
              <a:pPr/>
              <a:t>1</a:t>
            </a:fld>
            <a:endParaRPr lang="en-US" dirty="0"/>
          </a:p>
        </p:txBody>
      </p:sp>
    </p:spTree>
    <p:custDataLst>
      <p:tags r:id="rId1"/>
    </p:custDataLst>
    <p:extLst>
      <p:ext uri="{BB962C8B-B14F-4D97-AF65-F5344CB8AC3E}">
        <p14:creationId xmlns:p14="http://schemas.microsoft.com/office/powerpoint/2010/main" val="2466493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685800"/>
            <a:ext cx="8458200" cy="838200"/>
          </a:xfrm>
        </p:spPr>
        <p:txBody>
          <a:bodyPr>
            <a:normAutofit fontScale="90000"/>
          </a:bodyPr>
          <a:lstStyle/>
          <a:p>
            <a:pPr algn="ctr"/>
            <a:r>
              <a:rPr lang="en-US" dirty="0" smtClean="0"/>
              <a:t>Basics: Additional </a:t>
            </a:r>
            <a:br>
              <a:rPr lang="en-US" dirty="0" smtClean="0"/>
            </a:br>
            <a:r>
              <a:rPr lang="en-US" dirty="0" smtClean="0"/>
              <a:t>HIPAA-Covered Components</a:t>
            </a:r>
            <a:endParaRPr lang="en-US" dirty="0"/>
          </a:p>
        </p:txBody>
      </p:sp>
      <p:sp>
        <p:nvSpPr>
          <p:cNvPr id="3" name="Content Placeholder 2"/>
          <p:cNvSpPr>
            <a:spLocks noGrp="1"/>
          </p:cNvSpPr>
          <p:nvPr>
            <p:ph sz="half" idx="1"/>
            <p:custDataLst>
              <p:tags r:id="rId3"/>
            </p:custDataLst>
          </p:nvPr>
        </p:nvSpPr>
        <p:spPr>
          <a:xfrm>
            <a:off x="762000" y="3581400"/>
            <a:ext cx="3733800" cy="2965387"/>
          </a:xfrm>
        </p:spPr>
        <p:txBody>
          <a:bodyPr>
            <a:normAutofit/>
          </a:bodyPr>
          <a:lstStyle/>
          <a:p>
            <a:r>
              <a:rPr lang="en-US" dirty="0" smtClean="0"/>
              <a:t>The Commissioner’s Office</a:t>
            </a:r>
          </a:p>
          <a:p>
            <a:r>
              <a:rPr lang="en-US" dirty="0" smtClean="0"/>
              <a:t>The General Counsel and Director of Healthcare Privacy</a:t>
            </a:r>
          </a:p>
          <a:p>
            <a:r>
              <a:rPr lang="en-US" dirty="0" smtClean="0"/>
              <a:t>Division of Audit</a:t>
            </a:r>
            <a:endParaRPr lang="en-US" dirty="0"/>
          </a:p>
          <a:p>
            <a:r>
              <a:rPr lang="en-US" dirty="0" smtClean="0"/>
              <a:t>Fraud</a:t>
            </a:r>
          </a:p>
          <a:p>
            <a:r>
              <a:rPr lang="en-US" dirty="0" smtClean="0"/>
              <a:t>Constituent Services</a:t>
            </a:r>
            <a:endParaRPr lang="en-US" dirty="0"/>
          </a:p>
        </p:txBody>
      </p:sp>
      <p:sp>
        <p:nvSpPr>
          <p:cNvPr id="8" name="Content Placeholder 7"/>
          <p:cNvSpPr>
            <a:spLocks noGrp="1"/>
          </p:cNvSpPr>
          <p:nvPr>
            <p:ph sz="half" idx="2"/>
          </p:nvPr>
        </p:nvSpPr>
        <p:spPr>
          <a:xfrm>
            <a:off x="4648200" y="3429000"/>
            <a:ext cx="4038600" cy="3346387"/>
          </a:xfrm>
        </p:spPr>
        <p:txBody>
          <a:bodyPr>
            <a:normAutofit/>
          </a:bodyPr>
          <a:lstStyle/>
          <a:p>
            <a:r>
              <a:rPr lang="en-US" dirty="0" smtClean="0"/>
              <a:t>DAFS </a:t>
            </a:r>
            <a:r>
              <a:rPr lang="en-US" dirty="0"/>
              <a:t>(Division of Administrative Financial Services)/Financial Service </a:t>
            </a:r>
            <a:r>
              <a:rPr lang="en-US" dirty="0" smtClean="0"/>
              <a:t>Center</a:t>
            </a:r>
            <a:endParaRPr lang="en-US" dirty="0"/>
          </a:p>
          <a:p>
            <a:r>
              <a:rPr lang="en-US" dirty="0"/>
              <a:t>District Operations Accounting</a:t>
            </a:r>
          </a:p>
          <a:p>
            <a:r>
              <a:rPr lang="en-US" dirty="0"/>
              <a:t>District Operations Facilities </a:t>
            </a:r>
          </a:p>
          <a:p>
            <a:r>
              <a:rPr lang="en-US" dirty="0"/>
              <a:t>Office of Administrative Hearings</a:t>
            </a:r>
          </a:p>
          <a:p>
            <a:endParaRPr lang="en-US" dirty="0"/>
          </a:p>
        </p:txBody>
      </p:sp>
      <p:sp>
        <p:nvSpPr>
          <p:cNvPr id="4" name="Slide Number Placeholder 3"/>
          <p:cNvSpPr>
            <a:spLocks noGrp="1"/>
          </p:cNvSpPr>
          <p:nvPr>
            <p:ph type="sldNum" sz="quarter" idx="12"/>
            <p:custDataLst>
              <p:tags r:id="rId4"/>
            </p:custDataLst>
          </p:nvPr>
        </p:nvSpPr>
        <p:spPr/>
        <p:txBody>
          <a:bodyPr/>
          <a:lstStyle/>
          <a:p>
            <a:fld id="{ECB63EA4-3A00-42A0-8E96-2E1072BFA8FF}" type="slidenum">
              <a:rPr lang="en-US" smtClean="0"/>
              <a:pPr/>
              <a:t>10</a:t>
            </a:fld>
            <a:endParaRPr lang="en-US" dirty="0"/>
          </a:p>
        </p:txBody>
      </p:sp>
      <p:sp>
        <p:nvSpPr>
          <p:cNvPr id="9" name="Rectangle 8"/>
          <p:cNvSpPr/>
          <p:nvPr/>
        </p:nvSpPr>
        <p:spPr>
          <a:xfrm>
            <a:off x="1600200" y="1600200"/>
            <a:ext cx="6172200" cy="1477328"/>
          </a:xfrm>
          <a:prstGeom prst="rect">
            <a:avLst/>
          </a:prstGeom>
        </p:spPr>
        <p:txBody>
          <a:bodyPr wrap="square">
            <a:spAutoFit/>
          </a:bodyPr>
          <a:lstStyle/>
          <a:p>
            <a:pPr marL="68580" indent="0">
              <a:buNone/>
            </a:pPr>
            <a:endParaRPr lang="en-US" b="1" dirty="0" smtClean="0">
              <a:solidFill>
                <a:schemeClr val="tx2"/>
              </a:solidFill>
              <a:latin typeface="Georgia" panose="02040502050405020303" pitchFamily="18" charset="0"/>
            </a:endParaRPr>
          </a:p>
          <a:p>
            <a:pPr marL="68580" indent="0">
              <a:buNone/>
            </a:pPr>
            <a:r>
              <a:rPr lang="en-US" b="1" dirty="0" smtClean="0">
                <a:solidFill>
                  <a:schemeClr val="tx2"/>
                </a:solidFill>
                <a:latin typeface="Georgia" panose="02040502050405020303" pitchFamily="18" charset="0"/>
              </a:rPr>
              <a:t>Other offices, programs </a:t>
            </a:r>
            <a:r>
              <a:rPr lang="en-US" b="1" dirty="0">
                <a:solidFill>
                  <a:schemeClr val="tx2"/>
                </a:solidFill>
                <a:latin typeface="Georgia" panose="02040502050405020303" pitchFamily="18" charset="0"/>
              </a:rPr>
              <a:t>or services that are </a:t>
            </a:r>
            <a:r>
              <a:rPr lang="en-US" b="1" dirty="0" smtClean="0">
                <a:solidFill>
                  <a:schemeClr val="tx2"/>
                </a:solidFill>
                <a:latin typeface="Georgia" panose="02040502050405020303" pitchFamily="18" charset="0"/>
              </a:rPr>
              <a:t>“HIPAA-covered</a:t>
            </a:r>
            <a:r>
              <a:rPr lang="en-US" b="1" dirty="0">
                <a:solidFill>
                  <a:schemeClr val="tx2"/>
                </a:solidFill>
                <a:latin typeface="Georgia" panose="02040502050405020303" pitchFamily="18" charset="0"/>
              </a:rPr>
              <a:t>” by virtue of the oversight or business functions performed in support of the Department’s </a:t>
            </a:r>
            <a:r>
              <a:rPr lang="en-US" b="1" dirty="0" smtClean="0">
                <a:solidFill>
                  <a:schemeClr val="tx2"/>
                </a:solidFill>
                <a:latin typeface="Georgia" panose="02040502050405020303" pitchFamily="18" charset="0"/>
              </a:rPr>
              <a:t>HIPAA Covered </a:t>
            </a:r>
            <a:r>
              <a:rPr lang="en-US" b="1" dirty="0">
                <a:solidFill>
                  <a:schemeClr val="tx2"/>
                </a:solidFill>
                <a:latin typeface="Georgia" panose="02040502050405020303" pitchFamily="18" charset="0"/>
              </a:rPr>
              <a:t>Entities include:</a:t>
            </a:r>
          </a:p>
        </p:txBody>
      </p:sp>
    </p:spTree>
    <p:custDataLst>
      <p:tags r:id="rId1"/>
    </p:custDataLst>
    <p:extLst>
      <p:ext uri="{BB962C8B-B14F-4D97-AF65-F5344CB8AC3E}">
        <p14:creationId xmlns:p14="http://schemas.microsoft.com/office/powerpoint/2010/main" val="174157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 calcmode="lin" valueType="num">
                                      <p:cBhvr additive="base">
                                        <p:cTn id="4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anim calcmode="lin" valueType="num">
                                      <p:cBhvr additive="base">
                                        <p:cTn id="4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xEl>
                                              <p:pRg st="3" end="3"/>
                                            </p:txEl>
                                          </p:spTgt>
                                        </p:tgtEl>
                                        <p:attrNameLst>
                                          <p:attrName>style.visibility</p:attrName>
                                        </p:attrNameLst>
                                      </p:cBhvr>
                                      <p:to>
                                        <p:strVal val="visible"/>
                                      </p:to>
                                    </p:set>
                                    <p:anim calcmode="lin" valueType="num">
                                      <p:cBhvr additive="base">
                                        <p:cTn id="5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27664"/>
            <a:ext cx="8610600" cy="953536"/>
          </a:xfrm>
        </p:spPr>
        <p:txBody>
          <a:bodyPr>
            <a:normAutofit fontScale="90000"/>
          </a:bodyPr>
          <a:lstStyle/>
          <a:p>
            <a:pPr algn="ctr"/>
            <a:r>
              <a:rPr lang="en-US" dirty="0" smtClean="0"/>
              <a:t>Basics: Safeguard All </a:t>
            </a:r>
            <a:br>
              <a:rPr lang="en-US" dirty="0" smtClean="0"/>
            </a:br>
            <a:r>
              <a:rPr lang="en-US" dirty="0" smtClean="0"/>
              <a:t>Protected Information</a:t>
            </a:r>
            <a:endParaRPr lang="en-US" dirty="0"/>
          </a:p>
        </p:txBody>
      </p:sp>
      <p:sp>
        <p:nvSpPr>
          <p:cNvPr id="3" name="Content Placeholder 2"/>
          <p:cNvSpPr>
            <a:spLocks noGrp="1"/>
          </p:cNvSpPr>
          <p:nvPr>
            <p:ph idx="1"/>
          </p:nvPr>
        </p:nvSpPr>
        <p:spPr/>
        <p:txBody>
          <a:bodyPr/>
          <a:lstStyle/>
          <a:p>
            <a:pPr marL="109728" indent="0">
              <a:buNone/>
            </a:pPr>
            <a:r>
              <a:rPr lang="en-US" dirty="0"/>
              <a:t>Even if your office or program is not HIPAA-covered, our workforce must treat </a:t>
            </a:r>
            <a:r>
              <a:rPr lang="en-US" dirty="0" smtClean="0"/>
              <a:t>Protected Information </a:t>
            </a:r>
            <a:r>
              <a:rPr lang="en-US" dirty="0"/>
              <a:t>as confidential, based upon other laws, regulations, rules and Department policy.</a:t>
            </a:r>
          </a:p>
          <a:p>
            <a:endParaRPr lang="en-US" dirty="0"/>
          </a:p>
        </p:txBody>
      </p:sp>
      <p:sp>
        <p:nvSpPr>
          <p:cNvPr id="4" name="Slide Number Placeholder 3"/>
          <p:cNvSpPr>
            <a:spLocks noGrp="1"/>
          </p:cNvSpPr>
          <p:nvPr>
            <p:ph type="sldNum" sz="quarter" idx="12"/>
          </p:nvPr>
        </p:nvSpPr>
        <p:spPr/>
        <p:txBody>
          <a:bodyPr/>
          <a:lstStyle/>
          <a:p>
            <a:fld id="{ECB63EA4-3A00-42A0-8E96-2E1072BFA8FF}" type="slidenum">
              <a:rPr lang="en-US" smtClean="0"/>
              <a:pPr/>
              <a:t>11</a:t>
            </a:fld>
            <a:endParaRPr lang="en-US" dirty="0"/>
          </a:p>
        </p:txBody>
      </p:sp>
      <p:pic>
        <p:nvPicPr>
          <p:cNvPr id="8194" name="Picture 2" descr="C:\Users\stacey.mondschein\AppData\Local\Microsoft\Windows\Temporary Internet Files\Content.IE5\UBCC5DJ7\scalesOfJustic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648200"/>
            <a:ext cx="2373831" cy="169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033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43490" y="685800"/>
            <a:ext cx="7024744" cy="685800"/>
          </a:xfrm>
        </p:spPr>
        <p:txBody>
          <a:bodyPr>
            <a:normAutofit fontScale="90000"/>
          </a:bodyPr>
          <a:lstStyle/>
          <a:p>
            <a:r>
              <a:rPr lang="en-US" dirty="0" smtClean="0"/>
              <a:t/>
            </a:r>
            <a:br>
              <a:rPr lang="en-US" dirty="0" smtClean="0"/>
            </a:br>
            <a:r>
              <a:rPr lang="en-US" dirty="0" smtClean="0"/>
              <a:t/>
            </a:r>
            <a:br>
              <a:rPr lang="en-US" dirty="0" smtClean="0"/>
            </a:br>
            <a:r>
              <a:rPr lang="en-US" dirty="0" smtClean="0"/>
              <a:t>Basics: Our Colleagues	</a:t>
            </a:r>
            <a:endParaRPr lang="en-US" dirty="0"/>
          </a:p>
        </p:txBody>
      </p:sp>
      <p:sp>
        <p:nvSpPr>
          <p:cNvPr id="3" name="Content Placeholder 2"/>
          <p:cNvSpPr>
            <a:spLocks noGrp="1"/>
          </p:cNvSpPr>
          <p:nvPr>
            <p:ph idx="1"/>
            <p:custDataLst>
              <p:tags r:id="rId3"/>
            </p:custDataLst>
          </p:nvPr>
        </p:nvSpPr>
        <p:spPr>
          <a:xfrm>
            <a:off x="1043492" y="1600200"/>
            <a:ext cx="6777317" cy="4800600"/>
          </a:xfrm>
        </p:spPr>
        <p:txBody>
          <a:bodyPr>
            <a:normAutofit/>
          </a:bodyPr>
          <a:lstStyle/>
          <a:p>
            <a:pPr marL="68580" indent="0">
              <a:buNone/>
            </a:pPr>
            <a:endParaRPr lang="en-US" dirty="0" smtClean="0"/>
          </a:p>
          <a:p>
            <a:pPr marL="109728" indent="0">
              <a:buNone/>
            </a:pPr>
            <a:endParaRPr lang="en-US" dirty="0" smtClean="0"/>
          </a:p>
          <a:p>
            <a:pPr marL="109728" indent="0">
              <a:buNone/>
            </a:pPr>
            <a:r>
              <a:rPr lang="en-US" dirty="0" smtClean="0"/>
              <a:t>Remember that some of our colleagues may be receiving Department services and must receive the same confidentiality protections as other consumers.</a:t>
            </a:r>
          </a:p>
          <a:p>
            <a:pPr marL="68580" indent="0">
              <a:buNone/>
            </a:pPr>
            <a:endParaRPr lang="en-US" dirty="0" smtClean="0"/>
          </a:p>
        </p:txBody>
      </p:sp>
      <p:sp>
        <p:nvSpPr>
          <p:cNvPr id="6" name="Slide Number Placeholder 5"/>
          <p:cNvSpPr>
            <a:spLocks noGrp="1"/>
          </p:cNvSpPr>
          <p:nvPr>
            <p:ph type="sldNum" sz="quarter" idx="12"/>
            <p:custDataLst>
              <p:tags r:id="rId4"/>
            </p:custDataLst>
          </p:nvPr>
        </p:nvSpPr>
        <p:spPr/>
        <p:txBody>
          <a:bodyPr/>
          <a:lstStyle/>
          <a:p>
            <a:fld id="{ECB63EA4-3A00-42A0-8E96-2E1072BFA8FF}" type="slidenum">
              <a:rPr lang="en-US" smtClean="0"/>
              <a:pPr/>
              <a:t>12</a:t>
            </a:fld>
            <a:endParaRPr lang="en-US" dirty="0"/>
          </a:p>
        </p:txBody>
      </p:sp>
      <p:pic>
        <p:nvPicPr>
          <p:cNvPr id="1026" name="Picture 2" descr="C:\Users\stacey.mondschein\AppData\Local\Microsoft\Windows\Temporary Internet Files\Content.IE5\5HD7PLHM\cartoon-team[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4343400"/>
            <a:ext cx="2597150" cy="21878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80536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43490" y="838200"/>
            <a:ext cx="7024744" cy="838200"/>
          </a:xfrm>
        </p:spPr>
        <p:txBody>
          <a:bodyPr>
            <a:normAutofit/>
          </a:bodyPr>
          <a:lstStyle/>
          <a:p>
            <a:r>
              <a:rPr lang="en-US" dirty="0" smtClean="0"/>
              <a:t>Best Practices: Safeguards</a:t>
            </a:r>
            <a:endParaRPr lang="en-US" dirty="0"/>
          </a:p>
        </p:txBody>
      </p:sp>
      <p:sp>
        <p:nvSpPr>
          <p:cNvPr id="3" name="Content Placeholder 2"/>
          <p:cNvSpPr>
            <a:spLocks noGrp="1"/>
          </p:cNvSpPr>
          <p:nvPr>
            <p:ph sz="half" idx="1"/>
            <p:custDataLst>
              <p:tags r:id="rId3"/>
            </p:custDataLst>
          </p:nvPr>
        </p:nvSpPr>
        <p:spPr/>
        <p:txBody>
          <a:bodyPr>
            <a:normAutofit/>
          </a:bodyPr>
          <a:lstStyle/>
          <a:p>
            <a:pPr marL="342900" lvl="1"/>
            <a:r>
              <a:rPr lang="en-US" dirty="0" smtClean="0">
                <a:solidFill>
                  <a:srgbClr val="0070C0"/>
                </a:solidFill>
              </a:rPr>
              <a:t>HIPAA and HITECH requires safeguards to secure </a:t>
            </a:r>
            <a:r>
              <a:rPr lang="en-US" dirty="0">
                <a:solidFill>
                  <a:srgbClr val="0070C0"/>
                </a:solidFill>
              </a:rPr>
              <a:t>the integrity, </a:t>
            </a:r>
            <a:r>
              <a:rPr lang="en-US" dirty="0" smtClean="0">
                <a:solidFill>
                  <a:srgbClr val="0070C0"/>
                </a:solidFill>
              </a:rPr>
              <a:t>confidentiality, </a:t>
            </a:r>
            <a:r>
              <a:rPr lang="en-US" dirty="0">
                <a:solidFill>
                  <a:srgbClr val="0070C0"/>
                </a:solidFill>
              </a:rPr>
              <a:t>and availability </a:t>
            </a:r>
            <a:r>
              <a:rPr lang="en-US" dirty="0" smtClean="0">
                <a:solidFill>
                  <a:srgbClr val="0070C0"/>
                </a:solidFill>
              </a:rPr>
              <a:t>of PHI. </a:t>
            </a:r>
            <a:endParaRPr lang="en-US" dirty="0">
              <a:solidFill>
                <a:srgbClr val="0070C0"/>
              </a:solidFill>
            </a:endParaRPr>
          </a:p>
          <a:p>
            <a:pPr marL="342900" lvl="1"/>
            <a:endParaRPr lang="en-US" dirty="0" smtClean="0">
              <a:solidFill>
                <a:srgbClr val="0070C0"/>
              </a:solidFill>
            </a:endParaRPr>
          </a:p>
          <a:p>
            <a:pPr marL="342900" lvl="1"/>
            <a:r>
              <a:rPr lang="en-US" dirty="0" smtClean="0">
                <a:solidFill>
                  <a:srgbClr val="0070C0"/>
                </a:solidFill>
              </a:rPr>
              <a:t>These safeguards are common sense best practices.</a:t>
            </a:r>
          </a:p>
        </p:txBody>
      </p:sp>
      <p:sp>
        <p:nvSpPr>
          <p:cNvPr id="6" name="Slide Number Placeholder 5"/>
          <p:cNvSpPr>
            <a:spLocks noGrp="1"/>
          </p:cNvSpPr>
          <p:nvPr>
            <p:ph type="sldNum" sz="quarter" idx="12"/>
            <p:custDataLst>
              <p:tags r:id="rId4"/>
            </p:custDataLst>
          </p:nvPr>
        </p:nvSpPr>
        <p:spPr/>
        <p:txBody>
          <a:bodyPr/>
          <a:lstStyle/>
          <a:p>
            <a:fld id="{ECB63EA4-3A00-42A0-8E96-2E1072BFA8FF}" type="slidenum">
              <a:rPr lang="en-US" smtClean="0"/>
              <a:pPr/>
              <a:t>13</a:t>
            </a:fld>
            <a:endParaRPr lang="en-US" dirty="0"/>
          </a:p>
        </p:txBody>
      </p:sp>
      <p:pic>
        <p:nvPicPr>
          <p:cNvPr id="11266" name="Picture 2" descr="C:\Users\stacey.mondschein\AppData\Local\Microsoft\Windows\Temporary Internet Files\Content.IE5\9LUUTGZ7\horoskop-krebs-herbst-2015-sternzeichen-krebs-diebstahl-vermeiden[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8400" y="449580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stacey.mondschein\AppData\Local\Microsoft\Windows\Temporary Internet Files\Content.IE5\NNAB6M81\large_article_im2222_best_practice-300x211[1].jpg"/>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4762500" y="1981200"/>
            <a:ext cx="3810000" cy="38711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88558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43490" y="762000"/>
            <a:ext cx="7024744" cy="838200"/>
          </a:xfrm>
        </p:spPr>
        <p:txBody>
          <a:bodyPr>
            <a:normAutofit fontScale="90000"/>
          </a:bodyPr>
          <a:lstStyle/>
          <a:p>
            <a:r>
              <a:rPr lang="en-US" dirty="0" smtClean="0"/>
              <a:t>Best Practices: Administrative Safeguards</a:t>
            </a:r>
            <a:endParaRPr lang="en-US" dirty="0"/>
          </a:p>
        </p:txBody>
      </p:sp>
      <p:sp>
        <p:nvSpPr>
          <p:cNvPr id="3" name="Content Placeholder 2"/>
          <p:cNvSpPr>
            <a:spLocks noGrp="1"/>
          </p:cNvSpPr>
          <p:nvPr>
            <p:ph sz="half" idx="1"/>
            <p:custDataLst>
              <p:tags r:id="rId3"/>
            </p:custDataLst>
          </p:nvPr>
        </p:nvSpPr>
        <p:spPr>
          <a:xfrm>
            <a:off x="1042416" y="1905000"/>
            <a:ext cx="3419856" cy="3901440"/>
          </a:xfrm>
        </p:spPr>
        <p:txBody>
          <a:bodyPr>
            <a:normAutofit/>
          </a:bodyPr>
          <a:lstStyle/>
          <a:p>
            <a:pPr marL="68580" lvl="1" indent="0">
              <a:buNone/>
            </a:pPr>
            <a:r>
              <a:rPr lang="en-US" dirty="0" smtClean="0">
                <a:solidFill>
                  <a:srgbClr val="0070C0"/>
                </a:solidFill>
              </a:rPr>
              <a:t>Administrative safeguards include:</a:t>
            </a:r>
          </a:p>
          <a:p>
            <a:pPr marL="342900" lvl="1"/>
            <a:endParaRPr lang="en-US" dirty="0" smtClean="0">
              <a:solidFill>
                <a:srgbClr val="0070C0"/>
              </a:solidFill>
            </a:endParaRPr>
          </a:p>
          <a:p>
            <a:pPr marL="342900" lvl="1"/>
            <a:r>
              <a:rPr lang="en-US" dirty="0" smtClean="0">
                <a:solidFill>
                  <a:srgbClr val="0070C0"/>
                </a:solidFill>
              </a:rPr>
              <a:t>Privacy/Security Officials (such as the Director of Healthcare Privacy and our Privacy/Security Liaisons)</a:t>
            </a:r>
          </a:p>
          <a:p>
            <a:pPr marL="342900" lvl="1"/>
            <a:r>
              <a:rPr lang="en-US" dirty="0" smtClean="0">
                <a:solidFill>
                  <a:srgbClr val="0070C0"/>
                </a:solidFill>
              </a:rPr>
              <a:t>Policies and procedures</a:t>
            </a:r>
          </a:p>
          <a:p>
            <a:pPr marL="342900" lvl="1"/>
            <a:r>
              <a:rPr lang="en-US" dirty="0" smtClean="0">
                <a:solidFill>
                  <a:srgbClr val="0070C0"/>
                </a:solidFill>
              </a:rPr>
              <a:t>Business Associate Agreement language</a:t>
            </a:r>
          </a:p>
          <a:p>
            <a:pPr marL="342900" lvl="1"/>
            <a:r>
              <a:rPr lang="en-US" dirty="0" smtClean="0">
                <a:solidFill>
                  <a:srgbClr val="0070C0"/>
                </a:solidFill>
              </a:rPr>
              <a:t>Training and education</a:t>
            </a:r>
          </a:p>
          <a:p>
            <a:pPr marL="68580" lvl="1" indent="0">
              <a:buNone/>
            </a:pPr>
            <a:endParaRPr lang="en-US" dirty="0">
              <a:solidFill>
                <a:srgbClr val="FF0000"/>
              </a:solidFill>
            </a:endParaRPr>
          </a:p>
          <a:p>
            <a:endParaRPr lang="en-US" dirty="0"/>
          </a:p>
        </p:txBody>
      </p:sp>
      <p:pic>
        <p:nvPicPr>
          <p:cNvPr id="2050" name="Picture 2" descr="C:\Documents and Settings\stacey.mondschein-ka\Local Settings\Temporary Internet Files\Content.IE5\XR3ZLMC7\MP900422149[1].jpg"/>
          <p:cNvPicPr>
            <a:picLocks noGrp="1" noChangeAspect="1" noChangeArrowheads="1"/>
          </p:cNvPicPr>
          <p:nvPr>
            <p:ph sz="half" idx="2"/>
          </p:nvPr>
        </p:nvPicPr>
        <p:blipFill>
          <a:blip r:embed="rId6" cstate="print">
            <a:extLst>
              <a:ext uri="{28A0092B-C50C-407E-A947-70E740481C1C}">
                <a14:useLocalDpi xmlns:a14="http://schemas.microsoft.com/office/drawing/2010/main" val="0"/>
              </a:ext>
            </a:extLst>
          </a:blip>
          <a:stretch>
            <a:fillRect/>
          </a:stretch>
        </p:blipFill>
        <p:spPr bwMode="auto">
          <a:xfrm>
            <a:off x="4957156" y="3375703"/>
            <a:ext cx="3420687" cy="227353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custDataLst>
              <p:tags r:id="rId4"/>
            </p:custDataLst>
          </p:nvPr>
        </p:nvSpPr>
        <p:spPr/>
        <p:txBody>
          <a:bodyPr/>
          <a:lstStyle/>
          <a:p>
            <a:fld id="{ECB63EA4-3A00-42A0-8E96-2E1072BFA8FF}" type="slidenum">
              <a:rPr lang="en-US" smtClean="0"/>
              <a:pPr/>
              <a:t>14</a:t>
            </a:fld>
            <a:endParaRPr lang="en-US" dirty="0"/>
          </a:p>
        </p:txBody>
      </p:sp>
    </p:spTree>
    <p:custDataLst>
      <p:tags r:id="rId1"/>
    </p:custDataLst>
    <p:extLst>
      <p:ext uri="{BB962C8B-B14F-4D97-AF65-F5344CB8AC3E}">
        <p14:creationId xmlns:p14="http://schemas.microsoft.com/office/powerpoint/2010/main" val="231615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685800"/>
            <a:ext cx="7696200" cy="914400"/>
          </a:xfrm>
        </p:spPr>
        <p:txBody>
          <a:bodyPr>
            <a:normAutofit fontScale="90000"/>
          </a:bodyPr>
          <a:lstStyle/>
          <a:p>
            <a:r>
              <a:rPr lang="en-US" dirty="0" smtClean="0"/>
              <a:t>Best Practices: Physical Safeguards</a:t>
            </a:r>
            <a:endParaRPr lang="en-US" dirty="0"/>
          </a:p>
        </p:txBody>
      </p:sp>
      <p:sp>
        <p:nvSpPr>
          <p:cNvPr id="3" name="Content Placeholder 2"/>
          <p:cNvSpPr>
            <a:spLocks noGrp="1"/>
          </p:cNvSpPr>
          <p:nvPr>
            <p:ph sz="half" idx="1"/>
            <p:custDataLst>
              <p:tags r:id="rId3"/>
            </p:custDataLst>
          </p:nvPr>
        </p:nvSpPr>
        <p:spPr>
          <a:xfrm>
            <a:off x="1042416" y="1676400"/>
            <a:ext cx="3834384" cy="4495800"/>
          </a:xfrm>
        </p:spPr>
        <p:txBody>
          <a:bodyPr>
            <a:normAutofit fontScale="92500" lnSpcReduction="10000"/>
          </a:bodyPr>
          <a:lstStyle/>
          <a:p>
            <a:pPr marL="68580" indent="0">
              <a:buNone/>
            </a:pPr>
            <a:r>
              <a:rPr lang="en-US" dirty="0" smtClean="0"/>
              <a:t>Physical safeguards relate to protections from natural, environmental, and man-made hazards and may include:</a:t>
            </a:r>
          </a:p>
          <a:p>
            <a:pPr marL="342900" lvl="1"/>
            <a:endParaRPr lang="en-US" dirty="0" smtClean="0">
              <a:solidFill>
                <a:srgbClr val="0070C0"/>
              </a:solidFill>
            </a:endParaRPr>
          </a:p>
          <a:p>
            <a:pPr marL="342900" lvl="1"/>
            <a:r>
              <a:rPr lang="en-US" dirty="0" smtClean="0">
                <a:solidFill>
                  <a:srgbClr val="0070C0"/>
                </a:solidFill>
              </a:rPr>
              <a:t>Using structural workstation protections like dividers and Plexiglas windows</a:t>
            </a:r>
          </a:p>
          <a:p>
            <a:pPr marL="342900" lvl="1"/>
            <a:r>
              <a:rPr lang="en-US" dirty="0" smtClean="0">
                <a:solidFill>
                  <a:srgbClr val="0070C0"/>
                </a:solidFill>
              </a:rPr>
              <a:t>Turning computer screens and paper files away </a:t>
            </a:r>
            <a:r>
              <a:rPr lang="en-US" dirty="0">
                <a:solidFill>
                  <a:srgbClr val="0070C0"/>
                </a:solidFill>
              </a:rPr>
              <a:t>from the </a:t>
            </a:r>
            <a:r>
              <a:rPr lang="en-US" dirty="0" smtClean="0">
                <a:solidFill>
                  <a:srgbClr val="0070C0"/>
                </a:solidFill>
              </a:rPr>
              <a:t>public’s view</a:t>
            </a:r>
          </a:p>
          <a:p>
            <a:pPr marL="342900" lvl="1"/>
            <a:r>
              <a:rPr lang="en-US" dirty="0" smtClean="0">
                <a:solidFill>
                  <a:srgbClr val="0070C0"/>
                </a:solidFill>
              </a:rPr>
              <a:t>Putting </a:t>
            </a:r>
            <a:r>
              <a:rPr lang="en-US" dirty="0">
                <a:solidFill>
                  <a:srgbClr val="0070C0"/>
                </a:solidFill>
              </a:rPr>
              <a:t>documents </a:t>
            </a:r>
            <a:r>
              <a:rPr lang="en-US" dirty="0" smtClean="0">
                <a:solidFill>
                  <a:srgbClr val="0070C0"/>
                </a:solidFill>
              </a:rPr>
              <a:t>away in files and file cabinets</a:t>
            </a:r>
          </a:p>
          <a:p>
            <a:pPr marL="342900" lvl="1"/>
            <a:r>
              <a:rPr lang="en-US" dirty="0" smtClean="0">
                <a:solidFill>
                  <a:srgbClr val="0070C0"/>
                </a:solidFill>
              </a:rPr>
              <a:t>Securing mobile devices containing the Department’s confidential information </a:t>
            </a:r>
          </a:p>
          <a:p>
            <a:pPr marL="68580" lvl="1" indent="0">
              <a:buNone/>
            </a:pPr>
            <a:endParaRPr lang="en-US" b="1" dirty="0"/>
          </a:p>
          <a:p>
            <a:endParaRPr lang="en-US" dirty="0"/>
          </a:p>
        </p:txBody>
      </p:sp>
      <p:pic>
        <p:nvPicPr>
          <p:cNvPr id="5123" name="Picture 3" descr="C:\Users\stacey.mondschein\AppData\Local\Microsoft\Windows\Temporary Internet Files\Content.IE5\5HD7PLHM\folder-lock-portable-1[1].jpg"/>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5334000" y="2209800"/>
            <a:ext cx="3235729" cy="31242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custDataLst>
              <p:tags r:id="rId4"/>
            </p:custDataLst>
          </p:nvPr>
        </p:nvSpPr>
        <p:spPr/>
        <p:txBody>
          <a:bodyPr/>
          <a:lstStyle/>
          <a:p>
            <a:fld id="{ECB63EA4-3A00-42A0-8E96-2E1072BFA8FF}" type="slidenum">
              <a:rPr lang="en-US" smtClean="0"/>
              <a:pPr/>
              <a:t>15</a:t>
            </a:fld>
            <a:endParaRPr lang="en-US" dirty="0"/>
          </a:p>
        </p:txBody>
      </p:sp>
    </p:spTree>
    <p:custDataLst>
      <p:tags r:id="rId1"/>
    </p:custDataLst>
    <p:extLst>
      <p:ext uri="{BB962C8B-B14F-4D97-AF65-F5344CB8AC3E}">
        <p14:creationId xmlns:p14="http://schemas.microsoft.com/office/powerpoint/2010/main" val="18178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33400" y="762000"/>
            <a:ext cx="7772400" cy="762000"/>
          </a:xfrm>
        </p:spPr>
        <p:txBody>
          <a:bodyPr>
            <a:normAutofit fontScale="90000"/>
          </a:bodyPr>
          <a:lstStyle/>
          <a:p>
            <a:r>
              <a:rPr lang="en-US" dirty="0" smtClean="0"/>
              <a:t>Best Practices: Technical Safeguards</a:t>
            </a:r>
            <a:endParaRPr lang="en-US" dirty="0"/>
          </a:p>
        </p:txBody>
      </p:sp>
      <p:sp>
        <p:nvSpPr>
          <p:cNvPr id="3" name="Content Placeholder 2"/>
          <p:cNvSpPr>
            <a:spLocks noGrp="1"/>
          </p:cNvSpPr>
          <p:nvPr>
            <p:ph sz="half" idx="1"/>
            <p:custDataLst>
              <p:tags r:id="rId3"/>
            </p:custDataLst>
          </p:nvPr>
        </p:nvSpPr>
        <p:spPr>
          <a:xfrm>
            <a:off x="1042416" y="1600200"/>
            <a:ext cx="4215384" cy="4572000"/>
          </a:xfrm>
        </p:spPr>
        <p:txBody>
          <a:bodyPr>
            <a:normAutofit lnSpcReduction="10000"/>
          </a:bodyPr>
          <a:lstStyle/>
          <a:p>
            <a:pPr marL="68580" lvl="1" indent="0">
              <a:buNone/>
            </a:pPr>
            <a:r>
              <a:rPr lang="en-US" dirty="0">
                <a:solidFill>
                  <a:srgbClr val="0070C0"/>
                </a:solidFill>
              </a:rPr>
              <a:t>Technical </a:t>
            </a:r>
            <a:r>
              <a:rPr lang="en-US" dirty="0" smtClean="0">
                <a:solidFill>
                  <a:srgbClr val="0070C0"/>
                </a:solidFill>
              </a:rPr>
              <a:t>safeguards include:</a:t>
            </a:r>
          </a:p>
          <a:p>
            <a:pPr marL="342900" lvl="1"/>
            <a:r>
              <a:rPr lang="en-US" dirty="0" smtClean="0">
                <a:solidFill>
                  <a:srgbClr val="0070C0"/>
                </a:solidFill>
              </a:rPr>
              <a:t>Locking </a:t>
            </a:r>
            <a:r>
              <a:rPr lang="en-US" dirty="0">
                <a:solidFill>
                  <a:srgbClr val="0070C0"/>
                </a:solidFill>
              </a:rPr>
              <a:t>your computer when you leave your </a:t>
            </a:r>
            <a:r>
              <a:rPr lang="en-US" dirty="0" smtClean="0">
                <a:solidFill>
                  <a:srgbClr val="0070C0"/>
                </a:solidFill>
              </a:rPr>
              <a:t>desk</a:t>
            </a:r>
          </a:p>
          <a:p>
            <a:pPr marL="342900" lvl="1"/>
            <a:r>
              <a:rPr lang="en-US" dirty="0" smtClean="0">
                <a:solidFill>
                  <a:srgbClr val="0070C0"/>
                </a:solidFill>
              </a:rPr>
              <a:t>Using </a:t>
            </a:r>
            <a:r>
              <a:rPr lang="en-US" dirty="0">
                <a:solidFill>
                  <a:srgbClr val="0070C0"/>
                </a:solidFill>
              </a:rPr>
              <a:t>strong passwords and </a:t>
            </a:r>
            <a:r>
              <a:rPr lang="en-US" b="1" dirty="0">
                <a:solidFill>
                  <a:srgbClr val="0070C0"/>
                </a:solidFill>
              </a:rPr>
              <a:t>not</a:t>
            </a:r>
            <a:r>
              <a:rPr lang="en-US" dirty="0">
                <a:solidFill>
                  <a:srgbClr val="0070C0"/>
                </a:solidFill>
              </a:rPr>
              <a:t> posting or sharing </a:t>
            </a:r>
            <a:r>
              <a:rPr lang="en-US" dirty="0" smtClean="0">
                <a:solidFill>
                  <a:srgbClr val="0070C0"/>
                </a:solidFill>
              </a:rPr>
              <a:t>them</a:t>
            </a:r>
          </a:p>
          <a:p>
            <a:pPr marL="342900" lvl="1"/>
            <a:r>
              <a:rPr lang="en-US" dirty="0">
                <a:solidFill>
                  <a:srgbClr val="0070C0"/>
                </a:solidFill>
              </a:rPr>
              <a:t>S</a:t>
            </a:r>
            <a:r>
              <a:rPr lang="en-US" dirty="0" smtClean="0">
                <a:solidFill>
                  <a:srgbClr val="0070C0"/>
                </a:solidFill>
              </a:rPr>
              <a:t>aving Protected Information to the appropriate network drive or encrypted device</a:t>
            </a:r>
          </a:p>
          <a:p>
            <a:pPr marL="342900" lvl="1"/>
            <a:r>
              <a:rPr lang="en-US" dirty="0" smtClean="0">
                <a:solidFill>
                  <a:srgbClr val="0070C0"/>
                </a:solidFill>
              </a:rPr>
              <a:t>Not emailing Protected Information to your personal email address</a:t>
            </a:r>
          </a:p>
          <a:p>
            <a:pPr marL="342900" lvl="1"/>
            <a:r>
              <a:rPr lang="en-US" dirty="0" smtClean="0">
                <a:solidFill>
                  <a:srgbClr val="0070C0"/>
                </a:solidFill>
              </a:rPr>
              <a:t>Not </a:t>
            </a:r>
            <a:r>
              <a:rPr lang="en-US" dirty="0">
                <a:solidFill>
                  <a:srgbClr val="0070C0"/>
                </a:solidFill>
              </a:rPr>
              <a:t>downloading </a:t>
            </a:r>
            <a:r>
              <a:rPr lang="en-US" dirty="0" smtClean="0">
                <a:solidFill>
                  <a:srgbClr val="0070C0"/>
                </a:solidFill>
              </a:rPr>
              <a:t>programs unless approved by OIT (Office of Information Technology)</a:t>
            </a:r>
          </a:p>
          <a:p>
            <a:pPr marL="342900" lvl="1"/>
            <a:r>
              <a:rPr lang="en-US" dirty="0" smtClean="0">
                <a:solidFill>
                  <a:srgbClr val="0070C0"/>
                </a:solidFill>
              </a:rPr>
              <a:t>Not clicking </a:t>
            </a:r>
            <a:r>
              <a:rPr lang="en-US" dirty="0">
                <a:solidFill>
                  <a:srgbClr val="0070C0"/>
                </a:solidFill>
              </a:rPr>
              <a:t>on unknown links received through </a:t>
            </a:r>
            <a:r>
              <a:rPr lang="en-US" dirty="0" smtClean="0">
                <a:solidFill>
                  <a:srgbClr val="0070C0"/>
                </a:solidFill>
              </a:rPr>
              <a:t>email </a:t>
            </a:r>
            <a:r>
              <a:rPr lang="en-US" b="1" dirty="0" smtClean="0">
                <a:solidFill>
                  <a:srgbClr val="0070C0"/>
                </a:solidFill>
              </a:rPr>
              <a:t> </a:t>
            </a:r>
          </a:p>
          <a:p>
            <a:pPr marL="68580" lvl="1" indent="0">
              <a:buNone/>
            </a:pPr>
            <a:endParaRPr lang="en-US" b="1" dirty="0">
              <a:solidFill>
                <a:srgbClr val="0070C0"/>
              </a:solidFill>
            </a:endParaRPr>
          </a:p>
          <a:p>
            <a:pPr marL="68580" indent="0">
              <a:buNone/>
            </a:pPr>
            <a:endParaRPr lang="en-US" dirty="0">
              <a:solidFill>
                <a:srgbClr val="0070C0"/>
              </a:solidFill>
            </a:endParaRPr>
          </a:p>
        </p:txBody>
      </p:sp>
      <p:pic>
        <p:nvPicPr>
          <p:cNvPr id="5122" name="Picture 2" descr="C:\Documents and Settings\stacey.mondschein-ka\Local Settings\Temporary Internet Files\Content.IE5\Q3U1YB8P\MC900441338[1].png"/>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5943600" y="1600200"/>
            <a:ext cx="2578100" cy="291068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custDataLst>
              <p:tags r:id="rId4"/>
            </p:custDataLst>
          </p:nvPr>
        </p:nvSpPr>
        <p:spPr/>
        <p:txBody>
          <a:bodyPr/>
          <a:lstStyle/>
          <a:p>
            <a:fld id="{ECB63EA4-3A00-42A0-8E96-2E1072BFA8FF}" type="slidenum">
              <a:rPr lang="en-US" smtClean="0"/>
              <a:pPr/>
              <a:t>16</a:t>
            </a:fld>
            <a:endParaRPr lang="en-US" dirty="0"/>
          </a:p>
        </p:txBody>
      </p:sp>
      <p:pic>
        <p:nvPicPr>
          <p:cNvPr id="6148" name="Picture 4" descr="C:\Users\stacey.mondschein\AppData\Local\Microsoft\Windows\Temporary Internet Files\Content.IE5\3DEQV9OD\secure-email[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4648200"/>
            <a:ext cx="1663700" cy="16637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stacey.mondschein\AppData\Local\Microsoft\Windows\Temporary Internet Files\Content.IE5\I9ME9L2W\phishing[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7004" y="4733305"/>
            <a:ext cx="1828800" cy="1717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1242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33400" y="457200"/>
            <a:ext cx="7534834" cy="1371600"/>
          </a:xfrm>
        </p:spPr>
        <p:txBody>
          <a:bodyPr>
            <a:normAutofit/>
          </a:bodyPr>
          <a:lstStyle/>
          <a:p>
            <a:r>
              <a:rPr lang="en-US" dirty="0" smtClean="0"/>
              <a:t>Best Practices:</a:t>
            </a:r>
            <a:br>
              <a:rPr lang="en-US" dirty="0" smtClean="0"/>
            </a:br>
            <a:r>
              <a:rPr lang="en-US" dirty="0" smtClean="0"/>
              <a:t>Communication Methods	</a:t>
            </a:r>
            <a:endParaRPr lang="en-US" dirty="0"/>
          </a:p>
        </p:txBody>
      </p:sp>
      <p:sp>
        <p:nvSpPr>
          <p:cNvPr id="3" name="Content Placeholder 2"/>
          <p:cNvSpPr>
            <a:spLocks noGrp="1"/>
          </p:cNvSpPr>
          <p:nvPr>
            <p:ph idx="1"/>
            <p:custDataLst>
              <p:tags r:id="rId3"/>
            </p:custDataLst>
          </p:nvPr>
        </p:nvSpPr>
        <p:spPr>
          <a:xfrm>
            <a:off x="470393" y="1828800"/>
            <a:ext cx="8216407" cy="4800600"/>
          </a:xfrm>
        </p:spPr>
        <p:txBody>
          <a:bodyPr>
            <a:normAutofit fontScale="62500" lnSpcReduction="20000"/>
          </a:bodyPr>
          <a:lstStyle/>
          <a:p>
            <a:pPr marL="68580" indent="0">
              <a:buNone/>
            </a:pPr>
            <a:r>
              <a:rPr lang="en-US" b="1" dirty="0" smtClean="0"/>
              <a:t>Fax </a:t>
            </a:r>
            <a:endParaRPr lang="en-US" dirty="0"/>
          </a:p>
          <a:p>
            <a:r>
              <a:rPr lang="en-US" dirty="0" smtClean="0"/>
              <a:t>Keep machine in a secure location.</a:t>
            </a:r>
          </a:p>
          <a:p>
            <a:r>
              <a:rPr lang="en-US" dirty="0" smtClean="0"/>
              <a:t>Include only the minimum necessary Protected Information in your coversheet.</a:t>
            </a:r>
          </a:p>
          <a:p>
            <a:r>
              <a:rPr lang="en-US" dirty="0" smtClean="0"/>
              <a:t>Don’t leave faxes on the machine.</a:t>
            </a:r>
          </a:p>
          <a:p>
            <a:r>
              <a:rPr lang="en-US" dirty="0" smtClean="0"/>
              <a:t>Double check fax numbers before sending.</a:t>
            </a:r>
          </a:p>
          <a:p>
            <a:r>
              <a:rPr lang="en-US" dirty="0" smtClean="0"/>
              <a:t>Contact your Privacy/Security Liaison if your fax is </a:t>
            </a:r>
          </a:p>
          <a:p>
            <a:pPr marL="68580" indent="0">
              <a:buNone/>
            </a:pPr>
            <a:r>
              <a:rPr lang="en-US" dirty="0" smtClean="0"/>
              <a:t>     received by the wrong party.</a:t>
            </a:r>
          </a:p>
          <a:p>
            <a:pPr marL="365760" lvl="1" indent="0">
              <a:buNone/>
            </a:pPr>
            <a:endParaRPr lang="en-US" dirty="0" smtClean="0"/>
          </a:p>
          <a:p>
            <a:pPr marL="68580" indent="0">
              <a:buNone/>
            </a:pPr>
            <a:r>
              <a:rPr lang="en-US" b="1" dirty="0" smtClean="0"/>
              <a:t>Phone </a:t>
            </a:r>
            <a:endParaRPr lang="en-US" dirty="0"/>
          </a:p>
          <a:p>
            <a:r>
              <a:rPr lang="en-US" dirty="0" smtClean="0"/>
              <a:t>Speak in a low voice and in a private location when discussing Protected Information either on or off site.</a:t>
            </a:r>
          </a:p>
          <a:p>
            <a:endParaRPr lang="en-US" dirty="0" smtClean="0"/>
          </a:p>
          <a:p>
            <a:pPr marL="68580" indent="0">
              <a:buNone/>
            </a:pPr>
            <a:r>
              <a:rPr lang="en-US" b="1" dirty="0" smtClean="0"/>
              <a:t>Email </a:t>
            </a:r>
            <a:endParaRPr lang="en-US" dirty="0"/>
          </a:p>
          <a:p>
            <a:r>
              <a:rPr lang="en-US" dirty="0" smtClean="0"/>
              <a:t>Avoid using Protected Information in the subject line.</a:t>
            </a:r>
          </a:p>
          <a:p>
            <a:r>
              <a:rPr lang="en-US" dirty="0" smtClean="0"/>
              <a:t>Use encryption wherever possible.</a:t>
            </a:r>
          </a:p>
          <a:p>
            <a:r>
              <a:rPr lang="en-US" dirty="0" smtClean="0"/>
              <a:t>Slow down and be careful about the “auto-fill” feature, so you don’t accidentally send Protected Information to the wrong recipient!</a:t>
            </a:r>
          </a:p>
          <a:p>
            <a:endParaRPr lang="en-US" dirty="0" smtClean="0"/>
          </a:p>
          <a:p>
            <a:pPr marL="68580" indent="0">
              <a:buNone/>
            </a:pPr>
            <a:endParaRPr lang="en-US" dirty="0"/>
          </a:p>
          <a:p>
            <a:pPr marL="365760" lvl="1" indent="0">
              <a:buNone/>
            </a:pPr>
            <a:endParaRPr lang="en-US" dirty="0" smtClean="0"/>
          </a:p>
          <a:p>
            <a:pPr lvl="1"/>
            <a:endParaRPr lang="en-US" dirty="0"/>
          </a:p>
          <a:p>
            <a:pPr marL="365760" lvl="1" indent="0">
              <a:buNone/>
            </a:pPr>
            <a:endParaRPr lang="en-US" dirty="0"/>
          </a:p>
        </p:txBody>
      </p:sp>
      <p:sp>
        <p:nvSpPr>
          <p:cNvPr id="6" name="Slide Number Placeholder 5"/>
          <p:cNvSpPr>
            <a:spLocks noGrp="1"/>
          </p:cNvSpPr>
          <p:nvPr>
            <p:ph type="sldNum" sz="quarter" idx="12"/>
            <p:custDataLst>
              <p:tags r:id="rId4"/>
            </p:custDataLst>
          </p:nvPr>
        </p:nvSpPr>
        <p:spPr/>
        <p:txBody>
          <a:bodyPr/>
          <a:lstStyle/>
          <a:p>
            <a:fld id="{ECB63EA4-3A00-42A0-8E96-2E1072BFA8FF}" type="slidenum">
              <a:rPr lang="en-US" smtClean="0"/>
              <a:pPr/>
              <a:t>17</a:t>
            </a:fld>
            <a:endParaRPr lang="en-US" dirty="0"/>
          </a:p>
        </p:txBody>
      </p:sp>
      <p:pic>
        <p:nvPicPr>
          <p:cNvPr id="3075" name="Picture 3" descr="C:\Documents and Settings\stacey.mondschein-ka\Local Settings\Temporary Internet Files\Content.IE5\SW3ROPRJ\MP900341430[1].jpg"/>
          <p:cNvPicPr>
            <a:picLocks noChangeAspect="1" noChangeArrowheads="1"/>
          </p:cNvPicPr>
          <p:nvPr>
            <p:custDataLst>
              <p:tags r:id="rId5"/>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7467600" y="762000"/>
            <a:ext cx="999744" cy="129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 name="Picture 4" descr="C:\Documents and Settings\stacey.mondschein-ka\Local Settings\Temporary Internet Files\Content.IE5\SW3ROPRJ\MC900432564[1].png"/>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7239000" y="2895600"/>
            <a:ext cx="1145140" cy="10690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9" name="Picture 7" descr="C:\Documents and Settings\stacey.mondschein-ka\Local Settings\Temporary Internet Files\Content.IE5\ZDLL8PMF\MC900442168[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3396" y="4724400"/>
            <a:ext cx="990645" cy="76204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0525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wipe(down)">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wipe(down)">
                                      <p:cBhvr>
                                        <p:cTn id="32" dur="500"/>
                                        <p:tgtEl>
                                          <p:spTgt spid="3">
                                            <p:txEl>
                                              <p:pRg st="12" end="12"/>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animEffect transition="in" filter="wipe(down)">
                                      <p:cBhvr>
                                        <p:cTn id="35" dur="500"/>
                                        <p:tgtEl>
                                          <p:spTgt spid="3">
                                            <p:txEl>
                                              <p:pRg st="13" end="13"/>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3">
                                            <p:txEl>
                                              <p:pRg st="14" end="14"/>
                                            </p:txEl>
                                          </p:spTgt>
                                        </p:tgtEl>
                                        <p:attrNameLst>
                                          <p:attrName>style.visibility</p:attrName>
                                        </p:attrNameLst>
                                      </p:cBhvr>
                                      <p:to>
                                        <p:strVal val="visible"/>
                                      </p:to>
                                    </p:set>
                                    <p:animEffect transition="in" filter="wipe(down)">
                                      <p:cBhvr>
                                        <p:cTn id="38"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33400" y="704332"/>
            <a:ext cx="7558144" cy="724936"/>
          </a:xfrm>
        </p:spPr>
        <p:txBody>
          <a:bodyPr>
            <a:normAutofit fontScale="90000"/>
          </a:bodyPr>
          <a:lstStyle/>
          <a:p>
            <a:r>
              <a:rPr lang="en-US" dirty="0" smtClean="0"/>
              <a:t>Best Practices:  Portable Devices</a:t>
            </a:r>
            <a:endParaRPr lang="en-US" dirty="0"/>
          </a:p>
        </p:txBody>
      </p:sp>
      <p:sp>
        <p:nvSpPr>
          <p:cNvPr id="4" name="Content Placeholder 3"/>
          <p:cNvSpPr>
            <a:spLocks noGrp="1"/>
          </p:cNvSpPr>
          <p:nvPr>
            <p:ph sz="half" idx="1"/>
            <p:custDataLst>
              <p:tags r:id="rId3"/>
            </p:custDataLst>
          </p:nvPr>
        </p:nvSpPr>
        <p:spPr>
          <a:xfrm>
            <a:off x="609600" y="1676400"/>
            <a:ext cx="4724400" cy="4528782"/>
          </a:xfrm>
        </p:spPr>
        <p:txBody>
          <a:bodyPr>
            <a:noAutofit/>
          </a:bodyPr>
          <a:lstStyle/>
          <a:p>
            <a:endParaRPr lang="en-US" dirty="0" smtClean="0"/>
          </a:p>
          <a:p>
            <a:r>
              <a:rPr lang="en-US" sz="2400" dirty="0" smtClean="0"/>
              <a:t>Use encrypted devices.</a:t>
            </a:r>
          </a:p>
          <a:p>
            <a:pPr marL="68580" indent="0">
              <a:buNone/>
            </a:pPr>
            <a:endParaRPr lang="en-US" sz="800" dirty="0" smtClean="0"/>
          </a:p>
          <a:p>
            <a:r>
              <a:rPr lang="en-US" sz="2400" dirty="0" smtClean="0"/>
              <a:t>Physically protect devices on or off site.  Keep Protected Information private and secure at home if you have permission to work outside the office or facility.</a:t>
            </a:r>
          </a:p>
          <a:p>
            <a:endParaRPr lang="en-US" sz="2400" dirty="0" smtClean="0"/>
          </a:p>
          <a:p>
            <a:pPr marL="68580" indent="0">
              <a:buNone/>
            </a:pPr>
            <a:endParaRPr lang="en-US" sz="1800" dirty="0" smtClean="0"/>
          </a:p>
          <a:p>
            <a:pPr marL="68580" indent="0">
              <a:buNone/>
            </a:pPr>
            <a:endParaRPr lang="en-US" sz="1600" dirty="0"/>
          </a:p>
        </p:txBody>
      </p:sp>
      <p:sp>
        <p:nvSpPr>
          <p:cNvPr id="6" name="Slide Number Placeholder 5"/>
          <p:cNvSpPr>
            <a:spLocks noGrp="1"/>
          </p:cNvSpPr>
          <p:nvPr>
            <p:ph type="sldNum" sz="quarter" idx="12"/>
            <p:custDataLst>
              <p:tags r:id="rId4"/>
            </p:custDataLst>
          </p:nvPr>
        </p:nvSpPr>
        <p:spPr/>
        <p:txBody>
          <a:bodyPr/>
          <a:lstStyle/>
          <a:p>
            <a:fld id="{ECB63EA4-3A00-42A0-8E96-2E1072BFA8FF}" type="slidenum">
              <a:rPr lang="en-US" smtClean="0"/>
              <a:pPr/>
              <a:t>18</a:t>
            </a:fld>
            <a:endParaRPr lang="en-US" dirty="0"/>
          </a:p>
        </p:txBody>
      </p:sp>
      <p:pic>
        <p:nvPicPr>
          <p:cNvPr id="2050" name="Picture 2" descr="C:\Users\SMK\AppData\Local\Microsoft\Windows\Temporary Internet Files\Content.IE5\FPD0DXTA\MP900406571[1].jpg"/>
          <p:cNvPicPr>
            <a:picLocks noChangeAspect="1" noChangeArrowheads="1"/>
          </p:cNvPicPr>
          <p:nvPr>
            <p:custDataLst>
              <p:tags r:id="rId5"/>
            </p:custDataLst>
          </p:nvPr>
        </p:nvPicPr>
        <p:blipFill>
          <a:blip r:embed="rId8" cstate="print"/>
          <a:srcRect/>
          <a:stretch>
            <a:fillRect/>
          </a:stretch>
        </p:blipFill>
        <p:spPr bwMode="auto">
          <a:xfrm>
            <a:off x="7391400" y="2895600"/>
            <a:ext cx="1371600" cy="15323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5" name="Picture 7" descr="C:\Users\SMK\AppData\Local\Microsoft\Windows\Temporary Internet Files\Content.IE5\BYRLECLR\MC900383418[1].wmf"/>
          <p:cNvPicPr>
            <a:picLocks noChangeAspect="1" noChangeArrowheads="1"/>
          </p:cNvPicPr>
          <p:nvPr>
            <p:custDataLst>
              <p:tags r:id="rId6"/>
            </p:custDataLst>
          </p:nvPr>
        </p:nvPicPr>
        <p:blipFill>
          <a:blip r:embed="rId9" cstate="print"/>
          <a:srcRect/>
          <a:stretch>
            <a:fillRect/>
          </a:stretch>
        </p:blipFill>
        <p:spPr bwMode="auto">
          <a:xfrm>
            <a:off x="5416873" y="1524000"/>
            <a:ext cx="1531022" cy="1676400"/>
          </a:xfrm>
          <a:prstGeom prst="rect">
            <a:avLst/>
          </a:prstGeom>
          <a:ln>
            <a:noFill/>
          </a:ln>
          <a:effectLst>
            <a:softEdge rad="112500"/>
          </a:effectLst>
        </p:spPr>
      </p:pic>
      <p:pic>
        <p:nvPicPr>
          <p:cNvPr id="3074" name="Picture 2" descr="C:\Users\stacey.mondschein\AppData\Local\Microsoft\Windows\Temporary Internet Files\Content.IE5\I9ME9L2W\20090903010642[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53950" y="4800600"/>
            <a:ext cx="3016220" cy="15910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3385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arn(inVertical)">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2"/>
            </p:custDataLst>
          </p:nvPr>
        </p:nvSpPr>
        <p:spPr>
          <a:xfrm>
            <a:off x="609600" y="762000"/>
            <a:ext cx="7458634" cy="838200"/>
          </a:xfrm>
        </p:spPr>
        <p:txBody>
          <a:bodyPr>
            <a:normAutofit fontScale="90000"/>
          </a:bodyPr>
          <a:lstStyle/>
          <a:p>
            <a:r>
              <a:rPr lang="en-US" dirty="0"/>
              <a:t>Best </a:t>
            </a:r>
            <a:r>
              <a:rPr lang="en-US" dirty="0" smtClean="0"/>
              <a:t>Practices:  Portable </a:t>
            </a:r>
            <a:r>
              <a:rPr lang="en-US" dirty="0"/>
              <a:t>Devices</a:t>
            </a:r>
          </a:p>
        </p:txBody>
      </p:sp>
      <p:sp>
        <p:nvSpPr>
          <p:cNvPr id="7" name="Content Placeholder 6"/>
          <p:cNvSpPr>
            <a:spLocks noGrp="1"/>
          </p:cNvSpPr>
          <p:nvPr>
            <p:ph idx="1"/>
            <p:custDataLst>
              <p:tags r:id="rId3"/>
            </p:custDataLst>
          </p:nvPr>
        </p:nvSpPr>
        <p:spPr>
          <a:xfrm>
            <a:off x="609600" y="1981200"/>
            <a:ext cx="8153400" cy="4648200"/>
          </a:xfrm>
        </p:spPr>
        <p:txBody>
          <a:bodyPr>
            <a:normAutofit fontScale="85000" lnSpcReduction="20000"/>
          </a:bodyPr>
          <a:lstStyle/>
          <a:p>
            <a:r>
              <a:rPr lang="en-US" dirty="0"/>
              <a:t>Never use your cell phone to photograph Department schedules or other documents</a:t>
            </a:r>
            <a:r>
              <a:rPr lang="en-US" dirty="0" smtClean="0"/>
              <a:t>.</a:t>
            </a:r>
          </a:p>
          <a:p>
            <a:pPr marL="109728" indent="0">
              <a:buNone/>
            </a:pPr>
            <a:endParaRPr lang="en-US" dirty="0"/>
          </a:p>
          <a:p>
            <a:r>
              <a:rPr lang="en-US" dirty="0"/>
              <a:t>Never copy Protected Information onto a portable device without specific permission of your supervisor.</a:t>
            </a:r>
          </a:p>
          <a:p>
            <a:endParaRPr lang="en-US" dirty="0" smtClean="0"/>
          </a:p>
          <a:p>
            <a:r>
              <a:rPr lang="en-US" dirty="0" smtClean="0"/>
              <a:t>Never leave your Department-issued laptop, cell phone, electronic device or other Protected Information visible or unlocked in a vehicle.</a:t>
            </a:r>
          </a:p>
          <a:p>
            <a:endParaRPr lang="en-US" dirty="0" smtClean="0"/>
          </a:p>
          <a:p>
            <a:r>
              <a:rPr lang="en-US" dirty="0" smtClean="0"/>
              <a:t>Never leave your passwords with your portable devices.</a:t>
            </a:r>
          </a:p>
          <a:p>
            <a:pPr marL="109728" indent="0">
              <a:buNone/>
            </a:pPr>
            <a:endParaRPr lang="en-US" dirty="0" smtClean="0"/>
          </a:p>
          <a:p>
            <a:r>
              <a:rPr lang="en-US" dirty="0" smtClean="0"/>
              <a:t>Keep paper-based Protected Information separate from your electronic device(s) when traveling.</a:t>
            </a:r>
          </a:p>
          <a:p>
            <a:endParaRPr lang="en-US" dirty="0"/>
          </a:p>
        </p:txBody>
      </p:sp>
      <p:sp>
        <p:nvSpPr>
          <p:cNvPr id="3" name="Slide Number Placeholder 2"/>
          <p:cNvSpPr>
            <a:spLocks noGrp="1"/>
          </p:cNvSpPr>
          <p:nvPr>
            <p:ph type="sldNum" sz="quarter" idx="12"/>
            <p:custDataLst>
              <p:tags r:id="rId4"/>
            </p:custDataLst>
          </p:nvPr>
        </p:nvSpPr>
        <p:spPr/>
        <p:txBody>
          <a:bodyPr/>
          <a:lstStyle/>
          <a:p>
            <a:fld id="{ECB63EA4-3A00-42A0-8E96-2E1072BFA8FF}" type="slidenum">
              <a:rPr lang="en-US" smtClean="0"/>
              <a:pPr/>
              <a:t>19</a:t>
            </a:fld>
            <a:endParaRPr lang="en-US" dirty="0"/>
          </a:p>
        </p:txBody>
      </p:sp>
    </p:spTree>
    <p:custDataLst>
      <p:tags r:id="rId1"/>
    </p:custDataLst>
    <p:extLst>
      <p:ext uri="{BB962C8B-B14F-4D97-AF65-F5344CB8AC3E}">
        <p14:creationId xmlns:p14="http://schemas.microsoft.com/office/powerpoint/2010/main" val="363346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xEl>
                                              <p:pRg st="0" end="0"/>
                                            </p:txEl>
                                          </p:spTgt>
                                        </p:tgtEl>
                                      </p:cBhvr>
                                    </p:animEffect>
                                    <p:animScale>
                                      <p:cBhvr>
                                        <p:cTn id="7" dur="250" autoRev="1" fill="hold"/>
                                        <p:tgtEl>
                                          <p:spTgt spid="7">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7">
                                            <p:txEl>
                                              <p:pRg st="2" end="2"/>
                                            </p:txEl>
                                          </p:spTgt>
                                        </p:tgtEl>
                                      </p:cBhvr>
                                    </p:animEffect>
                                    <p:animScale>
                                      <p:cBhvr>
                                        <p:cTn id="12" dur="250" autoRev="1" fill="hold"/>
                                        <p:tgtEl>
                                          <p:spTgt spid="7">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7">
                                            <p:txEl>
                                              <p:pRg st="4" end="4"/>
                                            </p:txEl>
                                          </p:spTgt>
                                        </p:tgtEl>
                                      </p:cBhvr>
                                    </p:animEffect>
                                    <p:animScale>
                                      <p:cBhvr>
                                        <p:cTn id="17" dur="250" autoRev="1" fill="hold"/>
                                        <p:tgtEl>
                                          <p:spTgt spid="7">
                                            <p:txEl>
                                              <p:pRg st="4" end="4"/>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7">
                                            <p:txEl>
                                              <p:pRg st="6" end="6"/>
                                            </p:txEl>
                                          </p:spTgt>
                                        </p:tgtEl>
                                      </p:cBhvr>
                                    </p:animEffect>
                                    <p:animScale>
                                      <p:cBhvr>
                                        <p:cTn id="22" dur="250" autoRev="1" fill="hold"/>
                                        <p:tgtEl>
                                          <p:spTgt spid="7">
                                            <p:txEl>
                                              <p:pRg st="6" end="6"/>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7">
                                            <p:txEl>
                                              <p:pRg st="8" end="8"/>
                                            </p:txEl>
                                          </p:spTgt>
                                        </p:tgtEl>
                                      </p:cBhvr>
                                    </p:animEffect>
                                    <p:animScale>
                                      <p:cBhvr>
                                        <p:cTn id="27" dur="250" autoRev="1" fill="hold"/>
                                        <p:tgtEl>
                                          <p:spTgt spid="7">
                                            <p:txEl>
                                              <p:pRg st="8" end="8"/>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pPr lvl="1"/>
            <a:r>
              <a:rPr lang="en-US" sz="2800" dirty="0" smtClean="0"/>
              <a:t>Purposes for this Training</a:t>
            </a:r>
          </a:p>
          <a:p>
            <a:pPr lvl="1"/>
            <a:r>
              <a:rPr lang="en-US" sz="2800" dirty="0" smtClean="0"/>
              <a:t>Basics </a:t>
            </a:r>
          </a:p>
          <a:p>
            <a:pPr lvl="1"/>
            <a:r>
              <a:rPr lang="en-US" sz="2800" dirty="0"/>
              <a:t>Best </a:t>
            </a:r>
            <a:r>
              <a:rPr lang="en-US" sz="2800" dirty="0" smtClean="0"/>
              <a:t>Practices</a:t>
            </a:r>
          </a:p>
          <a:p>
            <a:pPr lvl="1"/>
            <a:r>
              <a:rPr lang="en-US" sz="2800" dirty="0" smtClean="0"/>
              <a:t>Permitted </a:t>
            </a:r>
            <a:r>
              <a:rPr lang="en-US" sz="2800" dirty="0"/>
              <a:t>Disclosures</a:t>
            </a:r>
          </a:p>
          <a:p>
            <a:pPr lvl="1"/>
            <a:r>
              <a:rPr lang="en-US" sz="2800" dirty="0" smtClean="0"/>
              <a:t>Breach Notification and Enforcement</a:t>
            </a:r>
            <a:endParaRPr lang="en-US" sz="2800" dirty="0"/>
          </a:p>
          <a:p>
            <a:pPr lvl="1"/>
            <a:r>
              <a:rPr lang="en-US" sz="2800" dirty="0"/>
              <a:t>Research</a:t>
            </a:r>
          </a:p>
          <a:p>
            <a:pPr lvl="1"/>
            <a:r>
              <a:rPr lang="en-US" sz="2800" dirty="0" smtClean="0"/>
              <a:t>Summary</a:t>
            </a:r>
          </a:p>
          <a:p>
            <a:pPr lvl="1"/>
            <a:r>
              <a:rPr lang="en-US" sz="2800" dirty="0" smtClean="0"/>
              <a:t>Knowledge Check</a:t>
            </a:r>
            <a:endParaRPr lang="en-US" sz="2800" dirty="0"/>
          </a:p>
        </p:txBody>
      </p:sp>
      <p:sp>
        <p:nvSpPr>
          <p:cNvPr id="4" name="Slide Number Placeholder 3"/>
          <p:cNvSpPr>
            <a:spLocks noGrp="1"/>
          </p:cNvSpPr>
          <p:nvPr>
            <p:ph type="sldNum" sz="quarter" idx="12"/>
          </p:nvPr>
        </p:nvSpPr>
        <p:spPr/>
        <p:txBody>
          <a:bodyPr/>
          <a:lstStyle/>
          <a:p>
            <a:fld id="{ECB63EA4-3A00-42A0-8E96-2E1072BFA8FF}" type="slidenum">
              <a:rPr lang="en-US" smtClean="0"/>
              <a:pPr/>
              <a:t>2</a:t>
            </a:fld>
            <a:endParaRPr lang="en-US" dirty="0"/>
          </a:p>
        </p:txBody>
      </p:sp>
    </p:spTree>
    <p:extLst>
      <p:ext uri="{BB962C8B-B14F-4D97-AF65-F5344CB8AC3E}">
        <p14:creationId xmlns:p14="http://schemas.microsoft.com/office/powerpoint/2010/main" val="1617154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33400" y="685800"/>
            <a:ext cx="7634344" cy="724936"/>
          </a:xfrm>
        </p:spPr>
        <p:txBody>
          <a:bodyPr>
            <a:normAutofit/>
          </a:bodyPr>
          <a:lstStyle/>
          <a:p>
            <a:r>
              <a:rPr lang="en-US" dirty="0" smtClean="0"/>
              <a:t>Best Practices:  Portable Devices</a:t>
            </a:r>
            <a:endParaRPr lang="en-US" dirty="0"/>
          </a:p>
        </p:txBody>
      </p:sp>
      <p:sp>
        <p:nvSpPr>
          <p:cNvPr id="4" name="Content Placeholder 3"/>
          <p:cNvSpPr>
            <a:spLocks noGrp="1"/>
          </p:cNvSpPr>
          <p:nvPr>
            <p:ph sz="half" idx="1"/>
            <p:custDataLst>
              <p:tags r:id="rId3"/>
            </p:custDataLst>
          </p:nvPr>
        </p:nvSpPr>
        <p:spPr>
          <a:xfrm>
            <a:off x="609600" y="1752600"/>
            <a:ext cx="5105400" cy="4452582"/>
          </a:xfrm>
        </p:spPr>
        <p:txBody>
          <a:bodyPr>
            <a:noAutofit/>
          </a:bodyPr>
          <a:lstStyle/>
          <a:p>
            <a:r>
              <a:rPr lang="en-US" dirty="0"/>
              <a:t>Consider your surroundings.  Do not display Protected Information in cafés or other public settings. </a:t>
            </a:r>
            <a:endParaRPr lang="en-US" sz="800" dirty="0"/>
          </a:p>
          <a:p>
            <a:r>
              <a:rPr lang="en-US" dirty="0" smtClean="0"/>
              <a:t>Contact immediately your Privacy/Security Liaison if Protected </a:t>
            </a:r>
            <a:r>
              <a:rPr lang="en-US" dirty="0"/>
              <a:t>I</a:t>
            </a:r>
            <a:r>
              <a:rPr lang="en-US" dirty="0" smtClean="0"/>
              <a:t>nformation is lost.</a:t>
            </a:r>
          </a:p>
          <a:p>
            <a:pPr marL="109728" indent="0">
              <a:buNone/>
            </a:pPr>
            <a:endParaRPr lang="en-US" dirty="0" smtClean="0"/>
          </a:p>
          <a:p>
            <a:pPr marL="68580" indent="0">
              <a:buNone/>
            </a:pPr>
            <a:endParaRPr lang="en-US" sz="800" dirty="0" smtClean="0"/>
          </a:p>
          <a:p>
            <a:pPr marL="68580" indent="0">
              <a:buNone/>
            </a:pPr>
            <a:r>
              <a:rPr lang="en-US" dirty="0" smtClean="0"/>
              <a:t>This, and all privacy and security policies, apply to our entire workforce,  including staff, students, interns, volunteers</a:t>
            </a:r>
            <a:r>
              <a:rPr lang="en-US" dirty="0"/>
              <a:t> </a:t>
            </a:r>
            <a:r>
              <a:rPr lang="en-US" dirty="0" smtClean="0"/>
              <a:t>and contractors.</a:t>
            </a:r>
          </a:p>
          <a:p>
            <a:pPr marL="68580" indent="0">
              <a:buNone/>
            </a:pPr>
            <a:endParaRPr lang="en-US" sz="1600" dirty="0"/>
          </a:p>
        </p:txBody>
      </p:sp>
      <p:sp>
        <p:nvSpPr>
          <p:cNvPr id="6" name="Slide Number Placeholder 5"/>
          <p:cNvSpPr>
            <a:spLocks noGrp="1"/>
          </p:cNvSpPr>
          <p:nvPr>
            <p:ph type="sldNum" sz="quarter" idx="12"/>
            <p:custDataLst>
              <p:tags r:id="rId4"/>
            </p:custDataLst>
          </p:nvPr>
        </p:nvSpPr>
        <p:spPr/>
        <p:txBody>
          <a:bodyPr/>
          <a:lstStyle/>
          <a:p>
            <a:fld id="{ECB63EA4-3A00-42A0-8E96-2E1072BFA8FF}" type="slidenum">
              <a:rPr lang="en-US" smtClean="0"/>
              <a:pPr/>
              <a:t>20</a:t>
            </a:fld>
            <a:endParaRPr lang="en-US" dirty="0"/>
          </a:p>
        </p:txBody>
      </p:sp>
      <p:pic>
        <p:nvPicPr>
          <p:cNvPr id="2050" name="Picture 2" descr="C:\Users\stacey.mondschein\AppData\Local\Microsoft\Windows\Temporary Internet Files\Content.IE5\I9ME9L2W\Cybercafe-ecaf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4414520"/>
            <a:ext cx="3048000" cy="2032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stacey.mondschein\AppData\Local\Microsoft\Windows\Temporary Internet Files\Content.IE5\3DEQV9OD\clamcase_clambook_laptop_dock_for_iphone_and_android_phone_1[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1866900"/>
            <a:ext cx="2971800" cy="20193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0774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p:cTn id="19"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685800"/>
            <a:ext cx="8229600" cy="1066800"/>
          </a:xfrm>
        </p:spPr>
        <p:txBody>
          <a:bodyPr>
            <a:normAutofit/>
          </a:bodyPr>
          <a:lstStyle/>
          <a:p>
            <a:r>
              <a:rPr lang="en-US" sz="3600" dirty="0" smtClean="0">
                <a:solidFill>
                  <a:schemeClr val="tx1"/>
                </a:solidFill>
              </a:rPr>
              <a:t>Best Practices: Policies</a:t>
            </a:r>
            <a:r>
              <a:rPr lang="en-US" sz="3600" dirty="0">
                <a:solidFill>
                  <a:schemeClr val="tx1"/>
                </a:solidFill>
              </a:rPr>
              <a:t> </a:t>
            </a:r>
            <a:r>
              <a:rPr lang="en-US" sz="3600" dirty="0" smtClean="0">
                <a:solidFill>
                  <a:schemeClr val="tx1"/>
                </a:solidFill>
              </a:rPr>
              <a:t>and Education</a:t>
            </a:r>
            <a:endParaRPr lang="en-US" sz="3600" dirty="0">
              <a:solidFill>
                <a:schemeClr val="tx1"/>
              </a:solidFill>
            </a:endParaRPr>
          </a:p>
        </p:txBody>
      </p:sp>
      <p:sp>
        <p:nvSpPr>
          <p:cNvPr id="3" name="Content Placeholder 2"/>
          <p:cNvSpPr>
            <a:spLocks noGrp="1"/>
          </p:cNvSpPr>
          <p:nvPr>
            <p:ph idx="1"/>
            <p:custDataLst>
              <p:tags r:id="rId3"/>
            </p:custDataLst>
          </p:nvPr>
        </p:nvSpPr>
        <p:spPr>
          <a:xfrm>
            <a:off x="457200" y="1905000"/>
            <a:ext cx="6934200" cy="4669536"/>
          </a:xfrm>
        </p:spPr>
        <p:txBody>
          <a:bodyPr>
            <a:normAutofit fontScale="92500"/>
          </a:bodyPr>
          <a:lstStyle/>
          <a:p>
            <a:pPr marL="68580" indent="0">
              <a:buNone/>
            </a:pPr>
            <a:endParaRPr lang="en-US" sz="900" dirty="0" smtClean="0"/>
          </a:p>
          <a:p>
            <a:pPr marL="68580" indent="0">
              <a:buNone/>
            </a:pPr>
            <a:r>
              <a:rPr lang="en-US" dirty="0" smtClean="0"/>
              <a:t>We are only as strong as our weakest link.  Best practices call for strong policies, an understanding of those policies, and education on privacy and security issues impacting our work.</a:t>
            </a:r>
            <a:endParaRPr lang="en-US" dirty="0"/>
          </a:p>
          <a:p>
            <a:pPr marL="365760" lvl="1" indent="0">
              <a:buNone/>
            </a:pPr>
            <a:endParaRPr lang="en-US" sz="900" dirty="0" smtClean="0"/>
          </a:p>
          <a:p>
            <a:pPr lvl="1"/>
            <a:r>
              <a:rPr lang="en-US" dirty="0" smtClean="0"/>
              <a:t>A Department </a:t>
            </a:r>
            <a:r>
              <a:rPr lang="en-US" u="sng" dirty="0" smtClean="0">
                <a:hlinkClick r:id="rId6"/>
              </a:rPr>
              <a:t>Intranet Privacy and Security Page</a:t>
            </a:r>
            <a:r>
              <a:rPr lang="en-US" dirty="0" smtClean="0"/>
              <a:t> is available for our workforce and is updated regularly. It includes our policies, forms, blog posts, and much more. </a:t>
            </a:r>
          </a:p>
          <a:p>
            <a:pPr marL="365760" lvl="1" indent="0">
              <a:buNone/>
            </a:pPr>
            <a:endParaRPr lang="en-US" sz="900" dirty="0" smtClean="0"/>
          </a:p>
          <a:p>
            <a:pPr marL="365760" lvl="1" indent="0">
              <a:buNone/>
            </a:pPr>
            <a:r>
              <a:rPr lang="en-US" sz="2800" dirty="0" smtClean="0"/>
              <a:t>Click on the link to view the webpage.</a:t>
            </a:r>
            <a:endParaRPr lang="en-US" sz="2800" dirty="0"/>
          </a:p>
        </p:txBody>
      </p:sp>
      <p:sp>
        <p:nvSpPr>
          <p:cNvPr id="7" name="Slide Number Placeholder 6"/>
          <p:cNvSpPr>
            <a:spLocks noGrp="1"/>
          </p:cNvSpPr>
          <p:nvPr>
            <p:ph type="sldNum" sz="quarter" idx="12"/>
            <p:custDataLst>
              <p:tags r:id="rId4"/>
            </p:custDataLst>
          </p:nvPr>
        </p:nvSpPr>
        <p:spPr/>
        <p:txBody>
          <a:bodyPr/>
          <a:lstStyle/>
          <a:p>
            <a:fld id="{ECB63EA4-3A00-42A0-8E96-2E1072BFA8FF}" type="slidenum">
              <a:rPr lang="en-US" smtClean="0"/>
              <a:pPr/>
              <a:t>21</a:t>
            </a:fld>
            <a:endParaRPr lang="en-US" dirty="0"/>
          </a:p>
        </p:txBody>
      </p:sp>
      <p:pic>
        <p:nvPicPr>
          <p:cNvPr id="1027" name="Picture 3" descr="C:\Users\stacey.mondschein\AppData\Local\Microsoft\Windows\Temporary Internet Files\Content.IE5\UBCC5DJ7\training-icon[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3800" y="23622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tacey.mondschein\AppData\Local\Microsoft\Windows\Temporary Internet Files\Content.IE5\UBCC5DJ7\policies[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0973" y="4724400"/>
            <a:ext cx="1270000" cy="1270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2575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52400" y="609600"/>
            <a:ext cx="8991600" cy="1219200"/>
          </a:xfrm>
        </p:spPr>
        <p:txBody>
          <a:bodyPr>
            <a:normAutofit fontScale="90000"/>
          </a:bodyPr>
          <a:lstStyle/>
          <a:p>
            <a:pPr algn="ctr"/>
            <a:r>
              <a:rPr lang="en-US" dirty="0" smtClean="0"/>
              <a:t>Best Practices: </a:t>
            </a:r>
            <a:r>
              <a:rPr lang="en-US" dirty="0"/>
              <a:t/>
            </a:r>
            <a:br>
              <a:rPr lang="en-US" dirty="0"/>
            </a:br>
            <a:r>
              <a:rPr lang="en-US" dirty="0" smtClean="0"/>
              <a:t> Maintaining a Culture of Compliance</a:t>
            </a:r>
            <a:endParaRPr lang="en-US" dirty="0"/>
          </a:p>
        </p:txBody>
      </p:sp>
      <p:sp>
        <p:nvSpPr>
          <p:cNvPr id="3" name="Content Placeholder 2"/>
          <p:cNvSpPr>
            <a:spLocks noGrp="1"/>
          </p:cNvSpPr>
          <p:nvPr>
            <p:ph idx="1"/>
            <p:custDataLst>
              <p:tags r:id="rId3"/>
            </p:custDataLst>
          </p:nvPr>
        </p:nvSpPr>
        <p:spPr>
          <a:xfrm>
            <a:off x="228600" y="1828800"/>
            <a:ext cx="6324600" cy="4800600"/>
          </a:xfrm>
        </p:spPr>
        <p:txBody>
          <a:bodyPr>
            <a:normAutofit fontScale="70000" lnSpcReduction="20000"/>
          </a:bodyPr>
          <a:lstStyle/>
          <a:p>
            <a:endParaRPr lang="en-US" dirty="0" smtClean="0"/>
          </a:p>
          <a:p>
            <a:r>
              <a:rPr lang="en-US" dirty="0" smtClean="0"/>
              <a:t>Along with complying with Department policies and using our forms, we can weave awareness of confidentiality through the work we do by:</a:t>
            </a:r>
          </a:p>
          <a:p>
            <a:pPr lvl="1"/>
            <a:endParaRPr lang="en-US" dirty="0" smtClean="0"/>
          </a:p>
          <a:p>
            <a:pPr lvl="1"/>
            <a:r>
              <a:rPr lang="en-US" dirty="0" smtClean="0"/>
              <a:t>Putting up posters and including privacy and security topics on our meeting agendas</a:t>
            </a:r>
          </a:p>
          <a:p>
            <a:pPr marL="411480" lvl="1" indent="0">
              <a:buNone/>
            </a:pPr>
            <a:endParaRPr lang="en-US" dirty="0" smtClean="0"/>
          </a:p>
          <a:p>
            <a:pPr lvl="1"/>
            <a:r>
              <a:rPr lang="en-US" dirty="0"/>
              <a:t>D</a:t>
            </a:r>
            <a:r>
              <a:rPr lang="en-US" dirty="0" smtClean="0"/>
              <a:t>oing regular walk-through reviews of our offices </a:t>
            </a:r>
          </a:p>
          <a:p>
            <a:pPr marL="411480" lvl="1" indent="0">
              <a:buNone/>
            </a:pPr>
            <a:endParaRPr lang="en-US" dirty="0" smtClean="0"/>
          </a:p>
          <a:p>
            <a:pPr lvl="1"/>
            <a:r>
              <a:rPr lang="en-US" dirty="0"/>
              <a:t>A</a:t>
            </a:r>
            <a:r>
              <a:rPr lang="en-US" dirty="0" smtClean="0"/>
              <a:t>ddressing confidentiality gaps</a:t>
            </a:r>
          </a:p>
          <a:p>
            <a:pPr lvl="1"/>
            <a:endParaRPr lang="en-US" dirty="0" smtClean="0"/>
          </a:p>
          <a:p>
            <a:pPr lvl="1"/>
            <a:r>
              <a:rPr lang="en-US" dirty="0"/>
              <a:t>C</a:t>
            </a:r>
            <a:r>
              <a:rPr lang="en-US" dirty="0" smtClean="0"/>
              <a:t>ommending those who protect our consumer information</a:t>
            </a:r>
            <a:endParaRPr lang="en-US" dirty="0"/>
          </a:p>
          <a:p>
            <a:pPr lvl="1"/>
            <a:endParaRPr lang="en-US" dirty="0" smtClean="0"/>
          </a:p>
          <a:p>
            <a:pPr lvl="1"/>
            <a:r>
              <a:rPr lang="en-US" dirty="0" smtClean="0"/>
              <a:t>Retaining  documentation of all compliance efforts, including discussions at meeting and training for proof of efforts</a:t>
            </a:r>
            <a:endParaRPr lang="en-US" dirty="0"/>
          </a:p>
        </p:txBody>
      </p:sp>
      <p:sp>
        <p:nvSpPr>
          <p:cNvPr id="6" name="Slide Number Placeholder 5"/>
          <p:cNvSpPr>
            <a:spLocks noGrp="1"/>
          </p:cNvSpPr>
          <p:nvPr>
            <p:ph type="sldNum" sz="quarter" idx="12"/>
            <p:custDataLst>
              <p:tags r:id="rId4"/>
            </p:custDataLst>
          </p:nvPr>
        </p:nvSpPr>
        <p:spPr/>
        <p:txBody>
          <a:bodyPr/>
          <a:lstStyle/>
          <a:p>
            <a:fld id="{ECB63EA4-3A00-42A0-8E96-2E1072BFA8FF}" type="slidenum">
              <a:rPr lang="en-US" smtClean="0"/>
              <a:pPr/>
              <a:t>22</a:t>
            </a:fld>
            <a:endParaRPr lang="en-US" dirty="0"/>
          </a:p>
        </p:txBody>
      </p:sp>
      <p:pic>
        <p:nvPicPr>
          <p:cNvPr id="5" name="Picture 4" descr="http://inet.state.me.us/dhhs/privacy-security/images/You-Hold-The-Key-Poster-darker-blue-5-9-14-small.jpg">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7086600" y="2438400"/>
            <a:ext cx="1752600" cy="2508250"/>
          </a:xfrm>
          <a:prstGeom prst="rect">
            <a:avLst/>
          </a:prstGeom>
          <a:noFill/>
          <a:ln>
            <a:noFill/>
          </a:ln>
        </p:spPr>
      </p:pic>
    </p:spTree>
    <p:custDataLst>
      <p:tags r:id="rId1"/>
    </p:custDataLst>
    <p:extLst>
      <p:ext uri="{BB962C8B-B14F-4D97-AF65-F5344CB8AC3E}">
        <p14:creationId xmlns:p14="http://schemas.microsoft.com/office/powerpoint/2010/main" val="2551741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anim calcmode="lin" valueType="num">
                                      <p:cBhvr>
                                        <p:cTn id="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 y="838200"/>
            <a:ext cx="8915400" cy="1182136"/>
          </a:xfrm>
        </p:spPr>
        <p:txBody>
          <a:bodyPr>
            <a:normAutofit fontScale="90000"/>
          </a:bodyPr>
          <a:lstStyle/>
          <a:p>
            <a:r>
              <a:rPr lang="en-US" dirty="0" smtClean="0"/>
              <a:t>Best Practices: Staying Informed Through the Privacy/Security Liaison Program</a:t>
            </a:r>
            <a:endParaRPr lang="en-US" dirty="0"/>
          </a:p>
        </p:txBody>
      </p:sp>
      <p:sp>
        <p:nvSpPr>
          <p:cNvPr id="6" name="Slide Number Placeholder 5"/>
          <p:cNvSpPr>
            <a:spLocks noGrp="1"/>
          </p:cNvSpPr>
          <p:nvPr>
            <p:ph type="sldNum" sz="quarter" idx="12"/>
            <p:custDataLst>
              <p:tags r:id="rId3"/>
            </p:custDataLst>
          </p:nvPr>
        </p:nvSpPr>
        <p:spPr/>
        <p:txBody>
          <a:bodyPr/>
          <a:lstStyle/>
          <a:p>
            <a:fld id="{ECB63EA4-3A00-42A0-8E96-2E1072BFA8FF}" type="slidenum">
              <a:rPr lang="en-US" smtClean="0"/>
              <a:pPr/>
              <a:t>23</a:t>
            </a:fld>
            <a:endParaRPr lang="en-US" dirty="0"/>
          </a:p>
        </p:txBody>
      </p:sp>
      <p:graphicFrame>
        <p:nvGraphicFramePr>
          <p:cNvPr id="8" name="Diagram 7"/>
          <p:cNvGraphicFramePr/>
          <p:nvPr>
            <p:custDataLst>
              <p:tags r:id="rId4"/>
            </p:custDataLst>
            <p:extLst>
              <p:ext uri="{D42A27DB-BD31-4B8C-83A1-F6EECF244321}">
                <p14:modId xmlns:p14="http://schemas.microsoft.com/office/powerpoint/2010/main" val="1265501162"/>
              </p:ext>
            </p:extLst>
          </p:nvPr>
        </p:nvGraphicFramePr>
        <p:xfrm>
          <a:off x="762000" y="1600200"/>
          <a:ext cx="7696200" cy="4267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TextBox 4"/>
          <p:cNvSpPr txBox="1"/>
          <p:nvPr/>
        </p:nvSpPr>
        <p:spPr>
          <a:xfrm>
            <a:off x="457200" y="5715000"/>
            <a:ext cx="8153400" cy="923330"/>
          </a:xfrm>
          <a:prstGeom prst="rect">
            <a:avLst/>
          </a:prstGeom>
          <a:noFill/>
        </p:spPr>
        <p:txBody>
          <a:bodyPr wrap="square" rtlCol="0">
            <a:spAutoFit/>
          </a:bodyPr>
          <a:lstStyle/>
          <a:p>
            <a:pPr algn="ctr"/>
            <a:r>
              <a:rPr lang="en-US" dirty="0" smtClean="0"/>
              <a:t>The list of Privacy/Security Liaisons is located on the Department’s</a:t>
            </a:r>
          </a:p>
          <a:p>
            <a:pPr algn="ctr"/>
            <a:r>
              <a:rPr lang="en-US" dirty="0" smtClean="0"/>
              <a:t>Privacy/Security intranet webpage. Click </a:t>
            </a:r>
            <a:r>
              <a:rPr lang="en-US" dirty="0" smtClean="0">
                <a:hlinkClick r:id="rId11"/>
              </a:rPr>
              <a:t>here</a:t>
            </a:r>
            <a:r>
              <a:rPr lang="en-US" dirty="0" smtClean="0"/>
              <a:t> to review.</a:t>
            </a:r>
          </a:p>
          <a:p>
            <a:endParaRPr lang="en-US" dirty="0"/>
          </a:p>
        </p:txBody>
      </p:sp>
    </p:spTree>
    <p:custDataLst>
      <p:tags r:id="rId1"/>
    </p:custDataLst>
    <p:extLst>
      <p:ext uri="{BB962C8B-B14F-4D97-AF65-F5344CB8AC3E}">
        <p14:creationId xmlns:p14="http://schemas.microsoft.com/office/powerpoint/2010/main" val="162720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609600"/>
            <a:ext cx="7543800" cy="990600"/>
          </a:xfrm>
        </p:spPr>
        <p:txBody>
          <a:bodyPr>
            <a:normAutofit fontScale="90000"/>
          </a:bodyPr>
          <a:lstStyle/>
          <a:p>
            <a:r>
              <a:rPr lang="en-US" dirty="0" smtClean="0"/>
              <a:t/>
            </a:r>
            <a:br>
              <a:rPr lang="en-US" dirty="0" smtClean="0"/>
            </a:br>
            <a:r>
              <a:rPr lang="en-US" dirty="0" smtClean="0"/>
              <a:t>Best Practices or the </a:t>
            </a:r>
            <a:br>
              <a:rPr lang="en-US" dirty="0" smtClean="0"/>
            </a:br>
            <a:r>
              <a:rPr lang="en-US" dirty="0" smtClean="0"/>
              <a:t>“Minimum Necessary” Standard</a:t>
            </a:r>
            <a:endParaRPr lang="en-US" dirty="0"/>
          </a:p>
        </p:txBody>
      </p:sp>
      <p:sp>
        <p:nvSpPr>
          <p:cNvPr id="3" name="Content Placeholder 2"/>
          <p:cNvSpPr>
            <a:spLocks noGrp="1"/>
          </p:cNvSpPr>
          <p:nvPr>
            <p:ph idx="1"/>
            <p:custDataLst>
              <p:tags r:id="rId3"/>
            </p:custDataLst>
          </p:nvPr>
        </p:nvSpPr>
        <p:spPr>
          <a:xfrm>
            <a:off x="1043492" y="2057400"/>
            <a:ext cx="7414708" cy="4038600"/>
          </a:xfrm>
        </p:spPr>
        <p:txBody>
          <a:bodyPr>
            <a:normAutofit fontScale="70000" lnSpcReduction="20000"/>
          </a:bodyPr>
          <a:lstStyle/>
          <a:p>
            <a:pPr marL="109728" indent="0">
              <a:buNone/>
            </a:pPr>
            <a:endParaRPr lang="en-US" dirty="0" smtClean="0"/>
          </a:p>
          <a:p>
            <a:r>
              <a:rPr lang="en-US" dirty="0" smtClean="0"/>
              <a:t>Only </a:t>
            </a:r>
            <a:r>
              <a:rPr lang="en-US" dirty="0"/>
              <a:t>access and use the </a:t>
            </a:r>
            <a:r>
              <a:rPr lang="en-US" dirty="0" smtClean="0"/>
              <a:t>minimum Protected Information necessary </a:t>
            </a:r>
            <a:r>
              <a:rPr lang="en-US" dirty="0"/>
              <a:t>to do your </a:t>
            </a:r>
            <a:r>
              <a:rPr lang="en-US" dirty="0" smtClean="0"/>
              <a:t>job.</a:t>
            </a:r>
          </a:p>
          <a:p>
            <a:endParaRPr lang="en-US" dirty="0" smtClean="0"/>
          </a:p>
          <a:p>
            <a:r>
              <a:rPr lang="en-US" dirty="0" smtClean="0"/>
              <a:t>Only disclose Protected Information that is specifically requested or that is required or permitted by law to be disclosed. </a:t>
            </a:r>
          </a:p>
          <a:p>
            <a:endParaRPr lang="en-US" dirty="0"/>
          </a:p>
          <a:p>
            <a:r>
              <a:rPr lang="en-US" dirty="0" smtClean="0"/>
              <a:t>Only access Protected Information when there is a work-related “need to know.”</a:t>
            </a:r>
          </a:p>
          <a:p>
            <a:endParaRPr lang="en-US" dirty="0" smtClean="0"/>
          </a:p>
          <a:p>
            <a:r>
              <a:rPr lang="en-US" dirty="0" smtClean="0"/>
              <a:t>Never access, copy, take or send Protected Information from the office - even if it involves you or your family - unless specifically authorized to do so by your supervisor.</a:t>
            </a:r>
          </a:p>
          <a:p>
            <a:endParaRPr lang="en-US" dirty="0" smtClean="0"/>
          </a:p>
          <a:p>
            <a:endParaRPr lang="en-US" dirty="0" smtClean="0"/>
          </a:p>
          <a:p>
            <a:pPr marL="68580" indent="0">
              <a:buNone/>
            </a:pPr>
            <a:endParaRPr lang="en-US" dirty="0"/>
          </a:p>
        </p:txBody>
      </p:sp>
      <p:sp>
        <p:nvSpPr>
          <p:cNvPr id="6" name="Slide Number Placeholder 5"/>
          <p:cNvSpPr>
            <a:spLocks noGrp="1"/>
          </p:cNvSpPr>
          <p:nvPr>
            <p:ph type="sldNum" sz="quarter" idx="12"/>
            <p:custDataLst>
              <p:tags r:id="rId4"/>
            </p:custDataLst>
          </p:nvPr>
        </p:nvSpPr>
        <p:spPr/>
        <p:txBody>
          <a:bodyPr/>
          <a:lstStyle/>
          <a:p>
            <a:fld id="{ECB63EA4-3A00-42A0-8E96-2E1072BFA8FF}" type="slidenum">
              <a:rPr lang="en-US" smtClean="0"/>
              <a:pPr/>
              <a:t>24</a:t>
            </a:fld>
            <a:endParaRPr lang="en-US" dirty="0"/>
          </a:p>
        </p:txBody>
      </p:sp>
    </p:spTree>
    <p:custDataLst>
      <p:tags r:id="rId1"/>
    </p:custDataLst>
    <p:extLst>
      <p:ext uri="{BB962C8B-B14F-4D97-AF65-F5344CB8AC3E}">
        <p14:creationId xmlns:p14="http://schemas.microsoft.com/office/powerpoint/2010/main" val="286833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0" y="609600"/>
            <a:ext cx="9115123" cy="1143000"/>
          </a:xfrm>
        </p:spPr>
        <p:txBody>
          <a:bodyPr>
            <a:noAutofit/>
          </a:bodyPr>
          <a:lstStyle/>
          <a:p>
            <a:pPr algn="ctr"/>
            <a:r>
              <a:rPr lang="en-US" sz="2800" dirty="0" smtClean="0"/>
              <a:t>Permitted Disclosures</a:t>
            </a:r>
            <a:br>
              <a:rPr lang="en-US" sz="2800" dirty="0" smtClean="0"/>
            </a:br>
            <a:r>
              <a:rPr lang="en-US" sz="2800" dirty="0" smtClean="0"/>
              <a:t> HIPAA: PHI May be Used and Disclosed for Treatment, Payment or Healthcare Operations (“TPO”)</a:t>
            </a:r>
            <a:endParaRPr lang="en-US" sz="2800" dirty="0"/>
          </a:p>
        </p:txBody>
      </p:sp>
      <p:sp>
        <p:nvSpPr>
          <p:cNvPr id="3" name="Content Placeholder 2"/>
          <p:cNvSpPr>
            <a:spLocks noGrp="1"/>
          </p:cNvSpPr>
          <p:nvPr>
            <p:ph idx="1"/>
            <p:custDataLst>
              <p:tags r:id="rId3"/>
            </p:custDataLst>
          </p:nvPr>
        </p:nvSpPr>
        <p:spPr>
          <a:xfrm>
            <a:off x="609600" y="1828800"/>
            <a:ext cx="7924800" cy="4724400"/>
          </a:xfrm>
        </p:spPr>
        <p:txBody>
          <a:bodyPr>
            <a:normAutofit/>
          </a:bodyPr>
          <a:lstStyle/>
          <a:p>
            <a:pPr>
              <a:lnSpc>
                <a:spcPct val="120000"/>
              </a:lnSpc>
              <a:spcBef>
                <a:spcPts val="0"/>
              </a:spcBef>
            </a:pPr>
            <a:endParaRPr lang="en-US" b="1" dirty="0" smtClean="0"/>
          </a:p>
          <a:p>
            <a:pPr>
              <a:lnSpc>
                <a:spcPct val="120000"/>
              </a:lnSpc>
              <a:spcBef>
                <a:spcPts val="0"/>
              </a:spcBef>
            </a:pPr>
            <a:endParaRPr lang="en-US" dirty="0" smtClean="0"/>
          </a:p>
          <a:p>
            <a:pPr>
              <a:lnSpc>
                <a:spcPct val="120000"/>
              </a:lnSpc>
              <a:spcBef>
                <a:spcPts val="0"/>
              </a:spcBef>
            </a:pPr>
            <a:endParaRPr lang="en-US" b="1" dirty="0" smtClean="0"/>
          </a:p>
        </p:txBody>
      </p:sp>
      <p:sp>
        <p:nvSpPr>
          <p:cNvPr id="6" name="Slide Number Placeholder 5"/>
          <p:cNvSpPr>
            <a:spLocks noGrp="1"/>
          </p:cNvSpPr>
          <p:nvPr>
            <p:ph type="sldNum" sz="quarter" idx="12"/>
            <p:custDataLst>
              <p:tags r:id="rId4"/>
            </p:custDataLst>
          </p:nvPr>
        </p:nvSpPr>
        <p:spPr/>
        <p:txBody>
          <a:bodyPr/>
          <a:lstStyle/>
          <a:p>
            <a:fld id="{ECB63EA4-3A00-42A0-8E96-2E1072BFA8FF}" type="slidenum">
              <a:rPr lang="en-US" smtClean="0"/>
              <a:pPr/>
              <a:t>25</a:t>
            </a:fld>
            <a:endParaRPr lang="en-US" dirty="0"/>
          </a:p>
        </p:txBody>
      </p:sp>
      <p:sp>
        <p:nvSpPr>
          <p:cNvPr id="5" name="Rounded Rectangle 4"/>
          <p:cNvSpPr/>
          <p:nvPr/>
        </p:nvSpPr>
        <p:spPr>
          <a:xfrm>
            <a:off x="838200" y="1905000"/>
            <a:ext cx="7086600" cy="1295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20000"/>
              </a:lnSpc>
              <a:spcBef>
                <a:spcPts val="0"/>
              </a:spcBef>
            </a:pPr>
            <a:r>
              <a:rPr lang="en-US" sz="1600" b="1" dirty="0"/>
              <a:t>Treatment</a:t>
            </a:r>
            <a:r>
              <a:rPr lang="en-US" sz="1400" dirty="0"/>
              <a:t>  includes information used to provide or manage care and services to a patient or client, including referral to other providers, tests, prescriptions, medical devices, and care coordination.</a:t>
            </a:r>
          </a:p>
        </p:txBody>
      </p:sp>
      <p:sp>
        <p:nvSpPr>
          <p:cNvPr id="7" name="Rounded Rectangle 6"/>
          <p:cNvSpPr/>
          <p:nvPr/>
        </p:nvSpPr>
        <p:spPr>
          <a:xfrm>
            <a:off x="4495800" y="3352800"/>
            <a:ext cx="4572000" cy="2895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20000"/>
              </a:lnSpc>
              <a:spcBef>
                <a:spcPts val="0"/>
              </a:spcBef>
            </a:pPr>
            <a:r>
              <a:rPr lang="en-US" sz="1600" b="1" dirty="0"/>
              <a:t>Payment</a:t>
            </a:r>
            <a:r>
              <a:rPr lang="en-US" sz="1400" dirty="0"/>
              <a:t>  for a Provider includes information used to obtain payment for services including billing and collection activities. </a:t>
            </a:r>
          </a:p>
          <a:p>
            <a:pPr marL="68580" indent="0" algn="ctr">
              <a:lnSpc>
                <a:spcPct val="120000"/>
              </a:lnSpc>
              <a:spcBef>
                <a:spcPts val="0"/>
              </a:spcBef>
              <a:buNone/>
            </a:pPr>
            <a:r>
              <a:rPr lang="en-US" sz="1400" dirty="0"/>
              <a:t>AND</a:t>
            </a:r>
          </a:p>
          <a:p>
            <a:pPr>
              <a:lnSpc>
                <a:spcPct val="120000"/>
              </a:lnSpc>
              <a:spcBef>
                <a:spcPts val="0"/>
              </a:spcBef>
            </a:pPr>
            <a:r>
              <a:rPr lang="en-US" sz="1600" b="1" dirty="0"/>
              <a:t>Payment</a:t>
            </a:r>
            <a:r>
              <a:rPr lang="en-US" sz="1400" b="1" dirty="0"/>
              <a:t>  </a:t>
            </a:r>
            <a:r>
              <a:rPr lang="en-US" sz="1400" dirty="0"/>
              <a:t>for a Health Plan includes information used to fulfill coverage responsibilities including to authorize and provide benefits, conduct financial operations, process claims, and conduct utilization review activities.</a:t>
            </a:r>
          </a:p>
        </p:txBody>
      </p:sp>
      <p:sp>
        <p:nvSpPr>
          <p:cNvPr id="9" name="Rounded Rectangle 8"/>
          <p:cNvSpPr/>
          <p:nvPr/>
        </p:nvSpPr>
        <p:spPr>
          <a:xfrm>
            <a:off x="152399" y="4495800"/>
            <a:ext cx="4114801" cy="218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20000"/>
              </a:lnSpc>
              <a:spcBef>
                <a:spcPts val="0"/>
              </a:spcBef>
            </a:pPr>
            <a:r>
              <a:rPr lang="en-US" sz="1600" b="1" dirty="0"/>
              <a:t>Healthcare Operations</a:t>
            </a:r>
            <a:r>
              <a:rPr lang="en-US" sz="1600" dirty="0"/>
              <a:t> </a:t>
            </a:r>
            <a:r>
              <a:rPr lang="en-US" sz="1400" dirty="0"/>
              <a:t>are certain administrative, financial, legal, and quality improvement activities of a covered entity that are necessary to run the program, plan, or healthcare entity’s business, and to support the core functions of treatment and </a:t>
            </a:r>
            <a:r>
              <a:rPr lang="en-US" sz="1600" dirty="0"/>
              <a:t>payment. </a:t>
            </a:r>
          </a:p>
        </p:txBody>
      </p:sp>
      <p:pic>
        <p:nvPicPr>
          <p:cNvPr id="2051" name="Picture 3" descr="C:\Users\stacey.mondschein\AppData\Local\Microsoft\Windows\Temporary Internet Files\Content.IE5\5HD7PLHM\large-Doctor-Stethoscope-medical-heart-beet-monitoring-166.6-13639[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2224" y="1726882"/>
            <a:ext cx="1143000" cy="16516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tacey.mondschein\AppData\Local\Microsoft\Windows\Temporary Internet Files\Content.IE5\UBCC5DJ7\pyt[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73724" y="5638800"/>
            <a:ext cx="1041400" cy="10414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Program Files\Microsoft Office\MEDIA\CAGCAT10\j0234687.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438625"/>
            <a:ext cx="1600200" cy="9427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0110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custDataLst>
              <p:tags r:id="rId2"/>
            </p:custDataLst>
          </p:nvPr>
        </p:nvSpPr>
        <p:spPr/>
        <p:txBody>
          <a:bodyPr/>
          <a:lstStyle/>
          <a:p>
            <a:fld id="{ECB63EA4-3A00-42A0-8E96-2E1072BFA8FF}" type="slidenum">
              <a:rPr lang="en-US" smtClean="0"/>
              <a:pPr/>
              <a:t>26</a:t>
            </a:fld>
            <a:endParaRPr lang="en-US" dirty="0"/>
          </a:p>
        </p:txBody>
      </p:sp>
      <p:sp>
        <p:nvSpPr>
          <p:cNvPr id="2" name="Title 1"/>
          <p:cNvSpPr>
            <a:spLocks noGrp="1"/>
          </p:cNvSpPr>
          <p:nvPr>
            <p:ph type="title" idx="4294967295"/>
            <p:custDataLst>
              <p:tags r:id="rId3"/>
            </p:custDataLst>
          </p:nvPr>
        </p:nvSpPr>
        <p:spPr>
          <a:xfrm>
            <a:off x="228599" y="685800"/>
            <a:ext cx="7010401" cy="533400"/>
          </a:xfrm>
        </p:spPr>
        <p:txBody>
          <a:bodyPr>
            <a:normAutofit fontScale="90000"/>
          </a:bodyPr>
          <a:lstStyle/>
          <a:p>
            <a:r>
              <a:rPr lang="en-US" dirty="0" smtClean="0"/>
              <a:t>Permitted Disclosures: HIPAA</a:t>
            </a:r>
            <a:endParaRPr lang="en-US" dirty="0"/>
          </a:p>
        </p:txBody>
      </p:sp>
      <p:sp>
        <p:nvSpPr>
          <p:cNvPr id="5" name="Rectangle 4"/>
          <p:cNvSpPr/>
          <p:nvPr/>
        </p:nvSpPr>
        <p:spPr>
          <a:xfrm>
            <a:off x="4648200" y="2819400"/>
            <a:ext cx="4114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dirty="0"/>
              <a:t>For </a:t>
            </a:r>
            <a:r>
              <a:rPr lang="en-US" sz="1600" b="1" dirty="0"/>
              <a:t>public health purposes </a:t>
            </a:r>
            <a:r>
              <a:rPr lang="en-US" sz="1600" dirty="0"/>
              <a:t>including public health surveillance, investigations, and interventions </a:t>
            </a:r>
          </a:p>
          <a:p>
            <a:pPr marL="68580" indent="0">
              <a:buNone/>
            </a:pPr>
            <a:endParaRPr lang="en-US" dirty="0"/>
          </a:p>
        </p:txBody>
      </p:sp>
      <p:sp>
        <p:nvSpPr>
          <p:cNvPr id="7" name="Rectangle 6"/>
          <p:cNvSpPr/>
          <p:nvPr/>
        </p:nvSpPr>
        <p:spPr>
          <a:xfrm>
            <a:off x="457200" y="3916680"/>
            <a:ext cx="4648200" cy="1036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dirty="0"/>
              <a:t>For </a:t>
            </a:r>
            <a:r>
              <a:rPr lang="en-US" sz="1600" b="1" dirty="0"/>
              <a:t>research </a:t>
            </a:r>
            <a:r>
              <a:rPr lang="en-US" sz="1600" dirty="0"/>
              <a:t>after receiving permission from a Department approved research board</a:t>
            </a:r>
          </a:p>
          <a:p>
            <a:pPr marL="68580" indent="0">
              <a:buNone/>
            </a:pPr>
            <a:endParaRPr lang="en-US" dirty="0"/>
          </a:p>
        </p:txBody>
      </p:sp>
      <p:sp>
        <p:nvSpPr>
          <p:cNvPr id="8" name="Rectangle 7"/>
          <p:cNvSpPr/>
          <p:nvPr/>
        </p:nvSpPr>
        <p:spPr>
          <a:xfrm>
            <a:off x="5410200" y="3916680"/>
            <a:ext cx="2895600" cy="1036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dirty="0"/>
              <a:t>To </a:t>
            </a:r>
            <a:r>
              <a:rPr lang="en-US" sz="1600" b="1" dirty="0"/>
              <a:t>report abuse or neglect</a:t>
            </a:r>
            <a:endParaRPr lang="en-US" sz="1600" dirty="0"/>
          </a:p>
        </p:txBody>
      </p:sp>
      <p:sp>
        <p:nvSpPr>
          <p:cNvPr id="9" name="Rectangle 8"/>
          <p:cNvSpPr/>
          <p:nvPr/>
        </p:nvSpPr>
        <p:spPr>
          <a:xfrm>
            <a:off x="27272" y="5029200"/>
            <a:ext cx="3477928" cy="1183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dirty="0"/>
              <a:t>To comply with </a:t>
            </a:r>
            <a:r>
              <a:rPr lang="en-US" sz="1600" dirty="0" smtClean="0"/>
              <a:t>w</a:t>
            </a:r>
            <a:r>
              <a:rPr lang="en-US" sz="1600" b="1" dirty="0" smtClean="0"/>
              <a:t>orkers</a:t>
            </a:r>
            <a:r>
              <a:rPr lang="en-US" sz="1600" b="1" dirty="0"/>
              <a:t>' compensation </a:t>
            </a:r>
            <a:r>
              <a:rPr lang="en-US" sz="1600" dirty="0"/>
              <a:t>program requirements </a:t>
            </a:r>
          </a:p>
        </p:txBody>
      </p:sp>
      <p:sp>
        <p:nvSpPr>
          <p:cNvPr id="10" name="Rectangle 9"/>
          <p:cNvSpPr/>
          <p:nvPr/>
        </p:nvSpPr>
        <p:spPr>
          <a:xfrm>
            <a:off x="3657600" y="1447800"/>
            <a:ext cx="5334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dirty="0"/>
              <a:t>After first consulting with our General </a:t>
            </a:r>
            <a:r>
              <a:rPr lang="en-US" sz="1600" dirty="0" smtClean="0"/>
              <a:t>Counsel and Director of Healthcare Privacy, </a:t>
            </a:r>
            <a:r>
              <a:rPr lang="en-US" sz="1600" dirty="0"/>
              <a:t>for </a:t>
            </a:r>
            <a:r>
              <a:rPr lang="en-US" sz="1600" b="1" dirty="0"/>
              <a:t>judicial and administrative proceedings </a:t>
            </a:r>
            <a:r>
              <a:rPr lang="en-US" sz="1600" dirty="0"/>
              <a:t>under specified circumstances </a:t>
            </a:r>
          </a:p>
        </p:txBody>
      </p:sp>
      <p:sp>
        <p:nvSpPr>
          <p:cNvPr id="13" name="Rectangle 12"/>
          <p:cNvSpPr/>
          <p:nvPr/>
        </p:nvSpPr>
        <p:spPr>
          <a:xfrm>
            <a:off x="93044" y="2590800"/>
            <a:ext cx="4572000" cy="1325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dirty="0"/>
              <a:t>To a </a:t>
            </a:r>
            <a:r>
              <a:rPr lang="en-US" sz="1600" b="1" dirty="0"/>
              <a:t>health oversight agency </a:t>
            </a:r>
            <a:r>
              <a:rPr lang="en-US" sz="1600" dirty="0"/>
              <a:t>for oversight activities authorized by law such as licensing and compliance</a:t>
            </a:r>
          </a:p>
        </p:txBody>
      </p:sp>
      <p:sp>
        <p:nvSpPr>
          <p:cNvPr id="14" name="Rectangle 13"/>
          <p:cNvSpPr/>
          <p:nvPr/>
        </p:nvSpPr>
        <p:spPr>
          <a:xfrm>
            <a:off x="3657600" y="5029200"/>
            <a:ext cx="53340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dirty="0"/>
              <a:t>After first consulting with our General </a:t>
            </a:r>
            <a:r>
              <a:rPr lang="en-US" sz="1600" dirty="0" smtClean="0"/>
              <a:t>Counsel and Director of Healthcare Privacy, </a:t>
            </a:r>
            <a:r>
              <a:rPr lang="en-US" sz="1600" dirty="0"/>
              <a:t>to </a:t>
            </a:r>
            <a:r>
              <a:rPr lang="en-US" sz="1600" b="1" dirty="0"/>
              <a:t>law enforcement </a:t>
            </a:r>
            <a:r>
              <a:rPr lang="en-US" sz="1600" dirty="0"/>
              <a:t>officials pursuant to a valid court order, subpoena, or other legal mandate; to help identify and locate a suspect, fugitive, or missing person; to report or provide information related to a crime</a:t>
            </a:r>
          </a:p>
        </p:txBody>
      </p:sp>
      <p:sp>
        <p:nvSpPr>
          <p:cNvPr id="15" name="Rectangle 14"/>
          <p:cNvSpPr/>
          <p:nvPr/>
        </p:nvSpPr>
        <p:spPr>
          <a:xfrm>
            <a:off x="1981200" y="5905499"/>
            <a:ext cx="1752600" cy="952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Where required by other laws</a:t>
            </a:r>
            <a:endParaRPr lang="en-US" sz="1600" dirty="0"/>
          </a:p>
        </p:txBody>
      </p:sp>
      <p:sp>
        <p:nvSpPr>
          <p:cNvPr id="3" name="TextBox 2"/>
          <p:cNvSpPr txBox="1"/>
          <p:nvPr/>
        </p:nvSpPr>
        <p:spPr>
          <a:xfrm>
            <a:off x="304800" y="1295400"/>
            <a:ext cx="2971800" cy="923330"/>
          </a:xfrm>
          <a:prstGeom prst="rect">
            <a:avLst/>
          </a:prstGeom>
          <a:noFill/>
        </p:spPr>
        <p:txBody>
          <a:bodyPr wrap="square" rtlCol="0">
            <a:spAutoFit/>
          </a:bodyPr>
          <a:lstStyle/>
          <a:p>
            <a:r>
              <a:rPr lang="en-US" dirty="0" smtClean="0"/>
              <a:t>Additional Disclosures permitted by designated Department staff include:</a:t>
            </a:r>
            <a:endParaRPr lang="en-US" dirty="0"/>
          </a:p>
        </p:txBody>
      </p:sp>
    </p:spTree>
    <p:custDataLst>
      <p:tags r:id="rId1"/>
    </p:custDataLst>
    <p:extLst>
      <p:ext uri="{BB962C8B-B14F-4D97-AF65-F5344CB8AC3E}">
        <p14:creationId xmlns:p14="http://schemas.microsoft.com/office/powerpoint/2010/main" val="185521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3"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66800" y="609600"/>
            <a:ext cx="7024744" cy="1143000"/>
          </a:xfrm>
        </p:spPr>
        <p:txBody>
          <a:bodyPr>
            <a:normAutofit fontScale="90000"/>
          </a:bodyPr>
          <a:lstStyle/>
          <a:p>
            <a:r>
              <a:rPr lang="en-US" dirty="0" smtClean="0"/>
              <a:t>Permitted Disclosures: By Authorization Form or “Release”</a:t>
            </a:r>
            <a:endParaRPr lang="en-US" dirty="0"/>
          </a:p>
        </p:txBody>
      </p:sp>
      <p:sp>
        <p:nvSpPr>
          <p:cNvPr id="3" name="Content Placeholder 2"/>
          <p:cNvSpPr>
            <a:spLocks noGrp="1"/>
          </p:cNvSpPr>
          <p:nvPr>
            <p:ph idx="1"/>
            <p:custDataLst>
              <p:tags r:id="rId3"/>
            </p:custDataLst>
          </p:nvPr>
        </p:nvSpPr>
        <p:spPr>
          <a:xfrm>
            <a:off x="1043492" y="1828800"/>
            <a:ext cx="7414708" cy="4572000"/>
          </a:xfrm>
        </p:spPr>
        <p:txBody>
          <a:bodyPr>
            <a:normAutofit fontScale="85000" lnSpcReduction="20000"/>
          </a:bodyPr>
          <a:lstStyle/>
          <a:p>
            <a:endParaRPr lang="en-US" dirty="0" smtClean="0"/>
          </a:p>
          <a:p>
            <a:r>
              <a:rPr lang="en-US" dirty="0" smtClean="0"/>
              <a:t>Other than for TPO purposes or where permitted or required by law, uses and disclosures of Protected Information should be made only upon authorization by the client or consumer. </a:t>
            </a:r>
          </a:p>
          <a:p>
            <a:endParaRPr lang="en-US" dirty="0"/>
          </a:p>
          <a:p>
            <a:r>
              <a:rPr lang="en-US" dirty="0" smtClean="0"/>
              <a:t>The Department has one </a:t>
            </a:r>
            <a:r>
              <a:rPr lang="en-US" dirty="0" smtClean="0">
                <a:hlinkClick r:id="rId6"/>
              </a:rPr>
              <a:t>Authorization Form</a:t>
            </a:r>
            <a:r>
              <a:rPr lang="en-US" dirty="0" smtClean="0"/>
              <a:t> (also called a “Release of Information” or “ROI”) that is located on both the Department’s internet and intranet pages.</a:t>
            </a:r>
            <a:endParaRPr lang="en-US" dirty="0"/>
          </a:p>
          <a:p>
            <a:endParaRPr lang="en-US" sz="3100" dirty="0" smtClean="0">
              <a:solidFill>
                <a:schemeClr val="tx1"/>
              </a:solidFill>
            </a:endParaRPr>
          </a:p>
          <a:p>
            <a:r>
              <a:rPr lang="en-US" sz="3100" dirty="0" smtClean="0">
                <a:solidFill>
                  <a:schemeClr val="tx1"/>
                </a:solidFill>
              </a:rPr>
              <a:t>Our workforce members and our consumers should be directed to use that form before we share Protected Information with third parties. </a:t>
            </a:r>
            <a:endParaRPr lang="en-US" sz="3100" u="sng" dirty="0">
              <a:solidFill>
                <a:schemeClr val="tx1"/>
              </a:solidFill>
            </a:endParaRPr>
          </a:p>
          <a:p>
            <a:endParaRPr lang="en-US" dirty="0"/>
          </a:p>
        </p:txBody>
      </p:sp>
      <p:sp>
        <p:nvSpPr>
          <p:cNvPr id="6" name="Slide Number Placeholder 5"/>
          <p:cNvSpPr>
            <a:spLocks noGrp="1"/>
          </p:cNvSpPr>
          <p:nvPr>
            <p:ph type="sldNum" sz="quarter" idx="12"/>
            <p:custDataLst>
              <p:tags r:id="rId4"/>
            </p:custDataLst>
          </p:nvPr>
        </p:nvSpPr>
        <p:spPr/>
        <p:txBody>
          <a:bodyPr/>
          <a:lstStyle/>
          <a:p>
            <a:fld id="{ECB63EA4-3A00-42A0-8E96-2E1072BFA8FF}" type="slidenum">
              <a:rPr lang="en-US" smtClean="0"/>
              <a:pPr/>
              <a:t>27</a:t>
            </a:fld>
            <a:endParaRPr lang="en-US" dirty="0"/>
          </a:p>
        </p:txBody>
      </p:sp>
    </p:spTree>
    <p:custDataLst>
      <p:tags r:id="rId1"/>
    </p:custDataLst>
    <p:extLst>
      <p:ext uri="{BB962C8B-B14F-4D97-AF65-F5344CB8AC3E}">
        <p14:creationId xmlns:p14="http://schemas.microsoft.com/office/powerpoint/2010/main" val="405861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43490" y="838200"/>
            <a:ext cx="7024744" cy="762000"/>
          </a:xfrm>
        </p:spPr>
        <p:txBody>
          <a:bodyPr/>
          <a:lstStyle/>
          <a:p>
            <a:r>
              <a:rPr lang="en-US" dirty="0"/>
              <a:t>Breach Notification</a:t>
            </a:r>
          </a:p>
        </p:txBody>
      </p:sp>
      <p:sp>
        <p:nvSpPr>
          <p:cNvPr id="3" name="Content Placeholder 2"/>
          <p:cNvSpPr>
            <a:spLocks noGrp="1"/>
          </p:cNvSpPr>
          <p:nvPr>
            <p:ph idx="1"/>
            <p:custDataLst>
              <p:tags r:id="rId3"/>
            </p:custDataLst>
          </p:nvPr>
        </p:nvSpPr>
        <p:spPr>
          <a:xfrm>
            <a:off x="1043492" y="1752600"/>
            <a:ext cx="6777317" cy="4080029"/>
          </a:xfrm>
        </p:spPr>
        <p:txBody>
          <a:bodyPr/>
          <a:lstStyle/>
          <a:p>
            <a:pPr marL="68580" indent="0">
              <a:buNone/>
            </a:pPr>
            <a:r>
              <a:rPr lang="en-US" dirty="0"/>
              <a:t>The Department is subject to the HIPAA/HITECH and Maine </a:t>
            </a:r>
            <a:r>
              <a:rPr lang="en-US" dirty="0" smtClean="0"/>
              <a:t>State </a:t>
            </a:r>
            <a:r>
              <a:rPr lang="en-US" dirty="0"/>
              <a:t>B</a:t>
            </a:r>
            <a:r>
              <a:rPr lang="en-US" dirty="0" smtClean="0"/>
              <a:t>reach Notification laws.</a:t>
            </a:r>
            <a:endParaRPr lang="en-US" dirty="0"/>
          </a:p>
          <a:p>
            <a:endParaRPr lang="en-US" dirty="0"/>
          </a:p>
        </p:txBody>
      </p:sp>
      <p:sp>
        <p:nvSpPr>
          <p:cNvPr id="4" name="Slide Number Placeholder 3"/>
          <p:cNvSpPr>
            <a:spLocks noGrp="1"/>
          </p:cNvSpPr>
          <p:nvPr>
            <p:ph type="sldNum" sz="quarter" idx="12"/>
            <p:custDataLst>
              <p:tags r:id="rId4"/>
            </p:custDataLst>
          </p:nvPr>
        </p:nvSpPr>
        <p:spPr/>
        <p:txBody>
          <a:bodyPr/>
          <a:lstStyle/>
          <a:p>
            <a:fld id="{ECB63EA4-3A00-42A0-8E96-2E1072BFA8FF}" type="slidenum">
              <a:rPr lang="en-US" smtClean="0"/>
              <a:pPr/>
              <a:t>28</a:t>
            </a:fld>
            <a:endParaRPr lang="en-US" dirty="0"/>
          </a:p>
        </p:txBody>
      </p:sp>
      <p:pic>
        <p:nvPicPr>
          <p:cNvPr id="5" name="Picture 7" descr="C:\Documents and Settings\stacey.mondschein-ka\Local Settings\Temporary Internet Files\Content.IE5\ZDLL8PMF\MP900408864[1].jpg"/>
          <p:cNvPicPr>
            <a:picLocks noChangeAspect="1" noChangeArrowheads="1"/>
          </p:cNvPicPr>
          <p:nvPr>
            <p:custDataLst>
              <p:tags r:id="rId5"/>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2590800" y="3505200"/>
            <a:ext cx="3657600" cy="2666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ustDataLst>
      <p:tags r:id="rId1"/>
    </p:custDataLst>
    <p:extLst>
      <p:ext uri="{BB962C8B-B14F-4D97-AF65-F5344CB8AC3E}">
        <p14:creationId xmlns:p14="http://schemas.microsoft.com/office/powerpoint/2010/main" val="17697497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9600" y="685800"/>
            <a:ext cx="7481944" cy="1143000"/>
          </a:xfrm>
        </p:spPr>
        <p:txBody>
          <a:bodyPr>
            <a:noAutofit/>
          </a:bodyPr>
          <a:lstStyle/>
          <a:p>
            <a:r>
              <a:rPr lang="en-US" dirty="0" smtClean="0">
                <a:solidFill>
                  <a:schemeClr val="tx1"/>
                </a:solidFill>
              </a:rPr>
              <a:t>Maine Breach Notification Law</a:t>
            </a:r>
            <a:r>
              <a:rPr lang="en-US" sz="3200" dirty="0" smtClean="0">
                <a:solidFill>
                  <a:schemeClr val="tx1"/>
                </a:solidFill>
              </a:rPr>
              <a:t>:</a:t>
            </a:r>
            <a:endParaRPr lang="en-US" sz="3200" dirty="0">
              <a:solidFill>
                <a:schemeClr val="tx1"/>
              </a:solidFill>
            </a:endParaRPr>
          </a:p>
        </p:txBody>
      </p:sp>
      <p:pic>
        <p:nvPicPr>
          <p:cNvPr id="7170" name="Picture 2" descr="C:\Users\stacey.mondschein\AppData\Local\Microsoft\Windows\Temporary Internet Files\Content.IE5\5HD7PLHM\330px-Maine_regions_map[1].png"/>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bwMode="auto">
          <a:xfrm>
            <a:off x="838200" y="2133600"/>
            <a:ext cx="3048000" cy="405476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p:txBody>
          <a:bodyPr>
            <a:normAutofit/>
          </a:bodyPr>
          <a:lstStyle/>
          <a:p>
            <a:pPr marL="109728" indent="0">
              <a:buNone/>
            </a:pPr>
            <a:r>
              <a:rPr lang="en-US" dirty="0" smtClean="0"/>
              <a:t>Virtually every state has its own breach notification law. Maine’s law only applies to incidents involving electronic data.  We must investigation incidents if there is even a </a:t>
            </a:r>
            <a:r>
              <a:rPr lang="en-US" i="1" dirty="0" smtClean="0"/>
              <a:t>possibility </a:t>
            </a:r>
            <a:r>
              <a:rPr lang="en-US" dirty="0" smtClean="0"/>
              <a:t>of a breach.</a:t>
            </a:r>
            <a:endParaRPr lang="en-US" dirty="0"/>
          </a:p>
        </p:txBody>
      </p:sp>
      <p:sp>
        <p:nvSpPr>
          <p:cNvPr id="6" name="Slide Number Placeholder 5"/>
          <p:cNvSpPr>
            <a:spLocks noGrp="1"/>
          </p:cNvSpPr>
          <p:nvPr>
            <p:ph type="sldNum" sz="quarter" idx="12"/>
            <p:custDataLst>
              <p:tags r:id="rId3"/>
            </p:custDataLst>
          </p:nvPr>
        </p:nvSpPr>
        <p:spPr/>
        <p:txBody>
          <a:bodyPr/>
          <a:lstStyle/>
          <a:p>
            <a:fld id="{ECB63EA4-3A00-42A0-8E96-2E1072BFA8FF}" type="slidenum">
              <a:rPr lang="en-US" smtClean="0"/>
              <a:pPr/>
              <a:t>29</a:t>
            </a:fld>
            <a:endParaRPr lang="en-US" dirty="0"/>
          </a:p>
        </p:txBody>
      </p:sp>
    </p:spTree>
    <p:custDataLst>
      <p:tags r:id="rId1"/>
    </p:custDataLst>
    <p:extLst>
      <p:ext uri="{BB962C8B-B14F-4D97-AF65-F5344CB8AC3E}">
        <p14:creationId xmlns:p14="http://schemas.microsoft.com/office/powerpoint/2010/main" val="3276311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33400" y="609600"/>
            <a:ext cx="8077200" cy="1143000"/>
          </a:xfrm>
        </p:spPr>
        <p:txBody>
          <a:bodyPr>
            <a:normAutofit/>
          </a:bodyPr>
          <a:lstStyle/>
          <a:p>
            <a:r>
              <a:rPr lang="en-US" dirty="0" smtClean="0"/>
              <a:t>Three Purposes for This Training</a:t>
            </a:r>
            <a:endParaRPr lang="en-US" dirty="0"/>
          </a:p>
        </p:txBody>
      </p:sp>
      <p:sp>
        <p:nvSpPr>
          <p:cNvPr id="3" name="Content Placeholder 2"/>
          <p:cNvSpPr>
            <a:spLocks noGrp="1"/>
          </p:cNvSpPr>
          <p:nvPr>
            <p:ph idx="1"/>
            <p:custDataLst>
              <p:tags r:id="rId3"/>
            </p:custDataLst>
          </p:nvPr>
        </p:nvSpPr>
        <p:spPr>
          <a:xfrm>
            <a:off x="457200" y="1752600"/>
            <a:ext cx="8153400" cy="4648200"/>
          </a:xfrm>
        </p:spPr>
        <p:txBody>
          <a:bodyPr>
            <a:normAutofit lnSpcReduction="10000"/>
          </a:bodyPr>
          <a:lstStyle/>
          <a:p>
            <a:pPr marL="68580" indent="0" algn="ctr">
              <a:lnSpc>
                <a:spcPct val="110000"/>
              </a:lnSpc>
              <a:spcBef>
                <a:spcPts val="0"/>
              </a:spcBef>
              <a:buNone/>
            </a:pPr>
            <a:r>
              <a:rPr lang="en-US" sz="2000" b="1" i="1" dirty="0" smtClean="0"/>
              <a:t>1. Legal and Regulatory Mandate</a:t>
            </a:r>
          </a:p>
          <a:p>
            <a:pPr marL="68580" indent="0" algn="ctr">
              <a:lnSpc>
                <a:spcPct val="110000"/>
              </a:lnSpc>
              <a:spcBef>
                <a:spcPts val="0"/>
              </a:spcBef>
              <a:buNone/>
            </a:pPr>
            <a:r>
              <a:rPr lang="en-US" sz="2000" dirty="0" smtClean="0"/>
              <a:t>The law requires education on privacy and security. It also requires the Department to have and enforce a Sanction </a:t>
            </a:r>
            <a:r>
              <a:rPr lang="en-US" sz="2000" dirty="0"/>
              <a:t>P</a:t>
            </a:r>
            <a:r>
              <a:rPr lang="en-US" sz="2000" dirty="0" smtClean="0"/>
              <a:t>olicy for failure to comply with our confidentiality policies.</a:t>
            </a:r>
          </a:p>
          <a:p>
            <a:pPr marL="68580" indent="0" algn="ctr">
              <a:lnSpc>
                <a:spcPct val="110000"/>
              </a:lnSpc>
              <a:spcBef>
                <a:spcPts val="0"/>
              </a:spcBef>
              <a:buNone/>
            </a:pPr>
            <a:r>
              <a:rPr lang="en-US" sz="2000" dirty="0" smtClean="0"/>
              <a:t> Compliance is </a:t>
            </a:r>
            <a:r>
              <a:rPr lang="en-US" sz="2000" dirty="0" smtClean="0">
                <a:solidFill>
                  <a:srgbClr val="FF0000"/>
                </a:solidFill>
              </a:rPr>
              <a:t>MANDATORY</a:t>
            </a:r>
            <a:r>
              <a:rPr lang="en-US" sz="2000" dirty="0" smtClean="0"/>
              <a:t>.</a:t>
            </a:r>
          </a:p>
          <a:p>
            <a:pPr marL="68580" indent="0" algn="ctr">
              <a:lnSpc>
                <a:spcPct val="110000"/>
              </a:lnSpc>
              <a:spcBef>
                <a:spcPts val="0"/>
              </a:spcBef>
              <a:buNone/>
            </a:pPr>
            <a:endParaRPr lang="en-US" sz="2000" dirty="0" smtClean="0"/>
          </a:p>
          <a:p>
            <a:pPr marL="68580" indent="0" algn="ctr">
              <a:lnSpc>
                <a:spcPct val="110000"/>
              </a:lnSpc>
              <a:spcBef>
                <a:spcPts val="0"/>
              </a:spcBef>
              <a:buNone/>
            </a:pPr>
            <a:r>
              <a:rPr lang="en-US" sz="2000" b="1" i="1" dirty="0" smtClean="0"/>
              <a:t>2. Reinforcing a Culture of Compliance</a:t>
            </a:r>
          </a:p>
          <a:p>
            <a:pPr marL="68580" indent="0" algn="ctr">
              <a:lnSpc>
                <a:spcPct val="110000"/>
              </a:lnSpc>
              <a:spcBef>
                <a:spcPts val="0"/>
              </a:spcBef>
              <a:buNone/>
            </a:pPr>
            <a:r>
              <a:rPr lang="en-US" sz="2000" dirty="0" smtClean="0"/>
              <a:t>The Department is committed to ensuring compliance with federal and state requirements at every level of our operations.</a:t>
            </a:r>
          </a:p>
          <a:p>
            <a:pPr marL="68580" indent="0" algn="ctr">
              <a:lnSpc>
                <a:spcPct val="110000"/>
              </a:lnSpc>
              <a:spcBef>
                <a:spcPts val="0"/>
              </a:spcBef>
              <a:buNone/>
            </a:pPr>
            <a:endParaRPr lang="en-US" sz="2000" dirty="0" smtClean="0"/>
          </a:p>
          <a:p>
            <a:pPr marL="68580" indent="0" algn="ctr">
              <a:lnSpc>
                <a:spcPct val="110000"/>
              </a:lnSpc>
              <a:spcBef>
                <a:spcPts val="0"/>
              </a:spcBef>
              <a:buNone/>
            </a:pPr>
            <a:r>
              <a:rPr lang="en-US" sz="2000" b="1" dirty="0" smtClean="0"/>
              <a:t>3. </a:t>
            </a:r>
            <a:r>
              <a:rPr lang="en-US" sz="2000" b="1" i="1" dirty="0" smtClean="0"/>
              <a:t>It’s the Right thing to Do</a:t>
            </a:r>
          </a:p>
          <a:p>
            <a:pPr marL="68580" indent="0" algn="ctr">
              <a:lnSpc>
                <a:spcPct val="110000"/>
              </a:lnSpc>
              <a:spcBef>
                <a:spcPts val="0"/>
              </a:spcBef>
              <a:buNone/>
            </a:pPr>
            <a:r>
              <a:rPr lang="en-US" sz="2000" dirty="0" smtClean="0"/>
              <a:t>We honor the confidentiality of our consumers’ confidential and sensitive information, just as we would want our own data to be honored and protected.</a:t>
            </a:r>
          </a:p>
        </p:txBody>
      </p:sp>
      <p:sp>
        <p:nvSpPr>
          <p:cNvPr id="6" name="Slide Number Placeholder 5"/>
          <p:cNvSpPr>
            <a:spLocks noGrp="1"/>
          </p:cNvSpPr>
          <p:nvPr>
            <p:ph type="sldNum" sz="quarter" idx="12"/>
            <p:custDataLst>
              <p:tags r:id="rId4"/>
            </p:custDataLst>
          </p:nvPr>
        </p:nvSpPr>
        <p:spPr/>
        <p:txBody>
          <a:bodyPr/>
          <a:lstStyle/>
          <a:p>
            <a:fld id="{ECB63EA4-3A00-42A0-8E96-2E1072BFA8FF}" type="slidenum">
              <a:rPr lang="en-US" smtClean="0"/>
              <a:pPr/>
              <a:t>3</a:t>
            </a:fld>
            <a:endParaRPr lang="en-US" dirty="0"/>
          </a:p>
        </p:txBody>
      </p:sp>
    </p:spTree>
    <p:custDataLst>
      <p:tags r:id="rId1"/>
    </p:custDataLst>
    <p:extLst>
      <p:ext uri="{BB962C8B-B14F-4D97-AF65-F5344CB8AC3E}">
        <p14:creationId xmlns:p14="http://schemas.microsoft.com/office/powerpoint/2010/main" val="423604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arn(inVertical)">
                                      <p:cBhvr>
                                        <p:cTn id="26" dur="500"/>
                                        <p:tgtEl>
                                          <p:spTgt spid="3">
                                            <p:txEl>
                                              <p:pRg st="7" end="7"/>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barn(inVertical)">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35623"/>
            <a:ext cx="7382434" cy="712177"/>
          </a:xfrm>
        </p:spPr>
        <p:txBody>
          <a:bodyPr>
            <a:normAutofit fontScale="90000"/>
          </a:bodyPr>
          <a:lstStyle/>
          <a:p>
            <a:r>
              <a:rPr lang="en-US" dirty="0" smtClean="0"/>
              <a:t>Breach Notification: </a:t>
            </a:r>
            <a:br>
              <a:rPr lang="en-US" dirty="0" smtClean="0"/>
            </a:br>
            <a:r>
              <a:rPr lang="en-US" dirty="0" smtClean="0"/>
              <a:t>Reporting Concerns or Incidents</a:t>
            </a:r>
            <a:endParaRPr lang="en-US" dirty="0"/>
          </a:p>
        </p:txBody>
      </p:sp>
      <p:sp>
        <p:nvSpPr>
          <p:cNvPr id="3" name="Content Placeholder 2"/>
          <p:cNvSpPr>
            <a:spLocks noGrp="1"/>
          </p:cNvSpPr>
          <p:nvPr>
            <p:ph sz="half" idx="1"/>
          </p:nvPr>
        </p:nvSpPr>
        <p:spPr>
          <a:xfrm>
            <a:off x="1042416" y="1828800"/>
            <a:ext cx="3681984" cy="4572000"/>
          </a:xfrm>
        </p:spPr>
        <p:txBody>
          <a:bodyPr>
            <a:normAutofit lnSpcReduction="10000"/>
          </a:bodyPr>
          <a:lstStyle/>
          <a:p>
            <a:pPr marL="68580" indent="0">
              <a:buNone/>
            </a:pPr>
            <a:r>
              <a:rPr lang="en-US" dirty="0"/>
              <a:t>All security or privacy concerns </a:t>
            </a:r>
            <a:r>
              <a:rPr lang="en-US" dirty="0" smtClean="0"/>
              <a:t>or incidents must </a:t>
            </a:r>
            <a:r>
              <a:rPr lang="en-US" dirty="0"/>
              <a:t>be reported </a:t>
            </a:r>
            <a:r>
              <a:rPr lang="en-US" dirty="0" smtClean="0"/>
              <a:t>to</a:t>
            </a:r>
          </a:p>
          <a:p>
            <a:pPr lvl="1"/>
            <a:endParaRPr lang="en-US" dirty="0" smtClean="0">
              <a:solidFill>
                <a:srgbClr val="0070C0"/>
              </a:solidFill>
            </a:endParaRPr>
          </a:p>
          <a:p>
            <a:pPr lvl="1"/>
            <a:r>
              <a:rPr lang="en-US" dirty="0" smtClean="0">
                <a:solidFill>
                  <a:srgbClr val="0070C0"/>
                </a:solidFill>
              </a:rPr>
              <a:t>The Director of Healthcare Privacy </a:t>
            </a:r>
          </a:p>
          <a:p>
            <a:pPr lvl="1"/>
            <a:endParaRPr lang="en-US" dirty="0">
              <a:solidFill>
                <a:srgbClr val="0070C0"/>
              </a:solidFill>
            </a:endParaRPr>
          </a:p>
          <a:p>
            <a:pPr lvl="1"/>
            <a:r>
              <a:rPr lang="en-US" dirty="0" smtClean="0">
                <a:solidFill>
                  <a:srgbClr val="0070C0"/>
                </a:solidFill>
              </a:rPr>
              <a:t>Your Privacy/Security Liaison   </a:t>
            </a:r>
          </a:p>
          <a:p>
            <a:pPr lvl="1"/>
            <a:endParaRPr lang="en-US" dirty="0">
              <a:solidFill>
                <a:srgbClr val="0070C0"/>
              </a:solidFill>
            </a:endParaRPr>
          </a:p>
          <a:p>
            <a:pPr lvl="1"/>
            <a:r>
              <a:rPr lang="en-US" dirty="0" smtClean="0">
                <a:solidFill>
                  <a:schemeClr val="tx1"/>
                </a:solidFill>
              </a:rPr>
              <a:t>Please report verbally wherever possible, to reduce the potential of alarm.  Not all incidents amount to a breach!</a:t>
            </a:r>
            <a:endParaRPr lang="en-US" dirty="0">
              <a:solidFill>
                <a:schemeClr val="tx1"/>
              </a:solidFill>
            </a:endParaRPr>
          </a:p>
          <a:p>
            <a:endParaRPr lang="en-US" dirty="0"/>
          </a:p>
          <a:p>
            <a:pPr marL="6858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ECB63EA4-3A00-42A0-8E96-2E1072BFA8FF}" type="slidenum">
              <a:rPr lang="en-US" smtClean="0"/>
              <a:pPr/>
              <a:t>30</a:t>
            </a:fld>
            <a:endParaRPr lang="en-US" dirty="0"/>
          </a:p>
        </p:txBody>
      </p:sp>
      <p:pic>
        <p:nvPicPr>
          <p:cNvPr id="9222" name="Picture 6" descr="C:\Users\stacey.mondschein\AppData\Local\Microsoft\Windows\Temporary Internet Files\Content.IE5\I9ME9L2W\8255829890_77ee29e0f7_z[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53000" y="2667000"/>
            <a:ext cx="3773084" cy="2658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82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533400"/>
            <a:ext cx="8229600" cy="990600"/>
          </a:xfrm>
        </p:spPr>
        <p:txBody>
          <a:bodyPr>
            <a:normAutofit fontScale="90000"/>
          </a:bodyPr>
          <a:lstStyle/>
          <a:p>
            <a:r>
              <a:rPr lang="en-US" dirty="0" smtClean="0"/>
              <a:t/>
            </a:r>
            <a:br>
              <a:rPr lang="en-US" dirty="0" smtClean="0"/>
            </a:br>
            <a:r>
              <a:rPr lang="en-US" dirty="0" smtClean="0"/>
              <a:t>Breach of Protected Information -</a:t>
            </a:r>
            <a:br>
              <a:rPr lang="en-US" dirty="0" smtClean="0"/>
            </a:br>
            <a:r>
              <a:rPr lang="en-US" dirty="0" smtClean="0"/>
              <a:t>It’s Personal!</a:t>
            </a:r>
            <a:br>
              <a:rPr lang="en-US" dirty="0" smtClean="0"/>
            </a:br>
            <a:endParaRPr lang="en-US" dirty="0"/>
          </a:p>
        </p:txBody>
      </p:sp>
      <p:sp>
        <p:nvSpPr>
          <p:cNvPr id="3" name="Content Placeholder 2"/>
          <p:cNvSpPr>
            <a:spLocks noGrp="1"/>
          </p:cNvSpPr>
          <p:nvPr>
            <p:ph idx="1"/>
          </p:nvPr>
        </p:nvSpPr>
        <p:spPr>
          <a:xfrm>
            <a:off x="457200" y="1752600"/>
            <a:ext cx="8229600" cy="4419600"/>
          </a:xfrm>
        </p:spPr>
        <p:txBody>
          <a:bodyPr>
            <a:normAutofit fontScale="92500" lnSpcReduction="20000"/>
          </a:bodyPr>
          <a:lstStyle/>
          <a:p>
            <a:pPr marL="109728" indent="0">
              <a:buNone/>
            </a:pPr>
            <a:r>
              <a:rPr lang="en-US" dirty="0" smtClean="0"/>
              <a:t>The Department handles the most sensitive health and financial information imaginable.</a:t>
            </a:r>
          </a:p>
          <a:p>
            <a:pPr marL="109728" indent="0">
              <a:buNone/>
            </a:pPr>
            <a:endParaRPr lang="en-US" dirty="0" smtClean="0"/>
          </a:p>
          <a:p>
            <a:pPr marL="109728" indent="0">
              <a:buNone/>
            </a:pPr>
            <a:r>
              <a:rPr lang="en-US" dirty="0" smtClean="0"/>
              <a:t>Any of us can be, or may have been, subject to identity theft due to a breach of Protected </a:t>
            </a:r>
            <a:r>
              <a:rPr lang="en-US" dirty="0"/>
              <a:t>I</a:t>
            </a:r>
            <a:r>
              <a:rPr lang="en-US" dirty="0" smtClean="0"/>
              <a:t>nformation.  </a:t>
            </a:r>
          </a:p>
          <a:p>
            <a:pPr marL="109728" indent="0">
              <a:buNone/>
            </a:pPr>
            <a:endParaRPr lang="en-US" dirty="0"/>
          </a:p>
          <a:p>
            <a:pPr marL="109728" indent="0">
              <a:buNone/>
            </a:pPr>
            <a:r>
              <a:rPr lang="en-US" dirty="0" smtClean="0"/>
              <a:t>Imagine having to address, or try to undue, the impact of a breach of health or financial data.  It is time consuming, stressful, and may not be effective.</a:t>
            </a:r>
          </a:p>
          <a:p>
            <a:pPr marL="109728" indent="0">
              <a:buNone/>
            </a:pPr>
            <a:endParaRPr lang="en-US" dirty="0" smtClean="0"/>
          </a:p>
          <a:p>
            <a:pPr marL="109728" indent="0">
              <a:buNone/>
            </a:pPr>
            <a:r>
              <a:rPr lang="en-US" dirty="0" smtClean="0"/>
              <a:t>Your role in keeping Protected Information secure is vital and personal. </a:t>
            </a:r>
          </a:p>
          <a:p>
            <a:pPr marL="109728" indent="0">
              <a:buNone/>
            </a:pPr>
            <a:endParaRPr lang="en-US" dirty="0"/>
          </a:p>
          <a:p>
            <a:pPr marL="109728" indent="0">
              <a:buNone/>
            </a:pPr>
            <a:endParaRPr lang="en-US" dirty="0" smtClean="0"/>
          </a:p>
          <a:p>
            <a:pPr marL="109728" indent="0">
              <a:buNone/>
            </a:pPr>
            <a:endParaRPr lang="en-US" dirty="0" smtClean="0"/>
          </a:p>
          <a:p>
            <a:pPr marL="109728" indent="0">
              <a:buNone/>
            </a:pPr>
            <a:endParaRPr lang="en-US" dirty="0" smtClean="0"/>
          </a:p>
          <a:p>
            <a:pPr marL="109728" indent="0">
              <a:buNone/>
            </a:pPr>
            <a:endParaRPr lang="en-US" dirty="0" smtClean="0"/>
          </a:p>
        </p:txBody>
      </p:sp>
      <p:sp>
        <p:nvSpPr>
          <p:cNvPr id="4" name="Slide Number Placeholder 3"/>
          <p:cNvSpPr>
            <a:spLocks noGrp="1"/>
          </p:cNvSpPr>
          <p:nvPr>
            <p:ph type="sldNum" sz="quarter" idx="12"/>
            <p:custDataLst>
              <p:tags r:id="rId3"/>
            </p:custDataLst>
          </p:nvPr>
        </p:nvSpPr>
        <p:spPr/>
        <p:txBody>
          <a:bodyPr/>
          <a:lstStyle/>
          <a:p>
            <a:fld id="{ECB63EA4-3A00-42A0-8E96-2E1072BFA8FF}" type="slidenum">
              <a:rPr lang="en-US" smtClean="0"/>
              <a:pPr/>
              <a:t>31</a:t>
            </a:fld>
            <a:endParaRPr lang="en-US" dirty="0"/>
          </a:p>
        </p:txBody>
      </p:sp>
      <p:pic>
        <p:nvPicPr>
          <p:cNvPr id="5122" name="Picture 2" descr="C:\Users\stacey.mondschein\AppData\Local\Microsoft\Windows\Temporary Internet Files\Content.IE5\UBCC5DJ7\ehr-1476525_64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0" y="5486400"/>
            <a:ext cx="2550695" cy="202461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1416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custDataLst>
              <p:tags r:id="rId2"/>
            </p:custDataLst>
          </p:nvPr>
        </p:nvSpPr>
        <p:spPr/>
        <p:txBody>
          <a:bodyPr/>
          <a:lstStyle/>
          <a:p>
            <a:fld id="{ECB63EA4-3A00-42A0-8E96-2E1072BFA8FF}" type="slidenum">
              <a:rPr lang="en-US" smtClean="0"/>
              <a:pPr/>
              <a:t>32</a:t>
            </a:fld>
            <a:endParaRPr lang="en-US" dirty="0"/>
          </a:p>
        </p:txBody>
      </p:sp>
      <p:sp>
        <p:nvSpPr>
          <p:cNvPr id="2" name="Title 1"/>
          <p:cNvSpPr>
            <a:spLocks noGrp="1"/>
          </p:cNvSpPr>
          <p:nvPr>
            <p:ph type="title" idx="4294967295"/>
            <p:custDataLst>
              <p:tags r:id="rId3"/>
            </p:custDataLst>
          </p:nvPr>
        </p:nvSpPr>
        <p:spPr>
          <a:xfrm>
            <a:off x="0" y="533400"/>
            <a:ext cx="8229600" cy="685800"/>
          </a:xfrm>
        </p:spPr>
        <p:txBody>
          <a:bodyPr>
            <a:normAutofit fontScale="90000"/>
          </a:bodyPr>
          <a:lstStyle/>
          <a:p>
            <a:r>
              <a:rPr lang="en-US" dirty="0" smtClean="0"/>
              <a:t>Breach Notification - Process</a:t>
            </a:r>
            <a:endParaRPr lang="en-US" dirty="0"/>
          </a:p>
        </p:txBody>
      </p:sp>
      <p:pic>
        <p:nvPicPr>
          <p:cNvPr id="4098" name="Picture 2" descr="C:\Users\stacey.mondschein\AppData\Local\Microsoft\Windows\Temporary Internet Files\Content.IE5\9LUUTGZ7\wygrhf5n-140137523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1" y="3014691"/>
            <a:ext cx="1676400" cy="15573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105400" y="1219200"/>
            <a:ext cx="2209800" cy="1943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Investigation and documentation will be managed centrally with </a:t>
            </a:r>
            <a:r>
              <a:rPr lang="en-US" dirty="0" smtClean="0"/>
              <a:t>office/program  </a:t>
            </a:r>
            <a:r>
              <a:rPr lang="en-US" dirty="0"/>
              <a:t>cooperation. </a:t>
            </a:r>
          </a:p>
        </p:txBody>
      </p:sp>
      <p:sp>
        <p:nvSpPr>
          <p:cNvPr id="8" name="Rectangle 7"/>
          <p:cNvSpPr/>
          <p:nvPr/>
        </p:nvSpPr>
        <p:spPr>
          <a:xfrm>
            <a:off x="3009900" y="5707868"/>
            <a:ext cx="5524500" cy="1028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No </a:t>
            </a:r>
            <a:r>
              <a:rPr lang="en-US" dirty="0"/>
              <a:t>retaliation for good faith reporting is permitted.</a:t>
            </a:r>
          </a:p>
        </p:txBody>
      </p:sp>
      <p:sp>
        <p:nvSpPr>
          <p:cNvPr id="9" name="Rectangle 8"/>
          <p:cNvSpPr/>
          <p:nvPr/>
        </p:nvSpPr>
        <p:spPr>
          <a:xfrm>
            <a:off x="5791200" y="4191000"/>
            <a:ext cx="2955324"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Breach Notification is now included in the </a:t>
            </a:r>
            <a:r>
              <a:rPr lang="en-US" dirty="0" smtClean="0"/>
              <a:t>Notice </a:t>
            </a:r>
            <a:r>
              <a:rPr lang="en-US" dirty="0"/>
              <a:t>of Privacy Practices provided by our HIPAA-Covered Entities.</a:t>
            </a:r>
          </a:p>
        </p:txBody>
      </p:sp>
      <p:sp>
        <p:nvSpPr>
          <p:cNvPr id="10" name="Rectangle 9"/>
          <p:cNvSpPr/>
          <p:nvPr/>
        </p:nvSpPr>
        <p:spPr>
          <a:xfrm>
            <a:off x="152400" y="3581400"/>
            <a:ext cx="48006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Our agreements should include language requiring vendors to contact the Department within 24 hours in the event of an actual or suspected breach of our Protected Information</a:t>
            </a:r>
            <a:r>
              <a:rPr lang="en-US" dirty="0" smtClean="0"/>
              <a:t>. Direct any questions to the Director of Healthcare Privacy.</a:t>
            </a:r>
            <a:endParaRPr lang="en-US" dirty="0"/>
          </a:p>
        </p:txBody>
      </p:sp>
      <p:sp>
        <p:nvSpPr>
          <p:cNvPr id="13" name="Rectangle 12"/>
          <p:cNvSpPr/>
          <p:nvPr/>
        </p:nvSpPr>
        <p:spPr>
          <a:xfrm>
            <a:off x="7575884" y="1066800"/>
            <a:ext cx="1371600" cy="28764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Every incident is </a:t>
            </a:r>
            <a:r>
              <a:rPr lang="en-US" dirty="0">
                <a:solidFill>
                  <a:srgbClr val="FF0000"/>
                </a:solidFill>
              </a:rPr>
              <a:t>not </a:t>
            </a:r>
            <a:r>
              <a:rPr lang="en-US" dirty="0">
                <a:solidFill>
                  <a:schemeClr val="bg1"/>
                </a:solidFill>
              </a:rPr>
              <a:t>a breach.  Scenarios are reviewed case by case.</a:t>
            </a:r>
            <a:endParaRPr lang="en-US" u="sng" dirty="0">
              <a:solidFill>
                <a:schemeClr val="bg1"/>
              </a:solidFill>
            </a:endParaRPr>
          </a:p>
        </p:txBody>
      </p:sp>
      <p:sp>
        <p:nvSpPr>
          <p:cNvPr id="14" name="Rectangle 13"/>
          <p:cNvSpPr/>
          <p:nvPr/>
        </p:nvSpPr>
        <p:spPr>
          <a:xfrm>
            <a:off x="152400" y="1219200"/>
            <a:ext cx="46482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 indent="0">
              <a:buNone/>
            </a:pPr>
            <a:r>
              <a:rPr lang="en-US" dirty="0"/>
              <a:t>Whether or not you work for a HIPAA-covered office or program, you are required to contact your Privacy/Security </a:t>
            </a:r>
            <a:r>
              <a:rPr lang="en-US" dirty="0" smtClean="0"/>
              <a:t>Liaison  </a:t>
            </a:r>
            <a:r>
              <a:rPr lang="en-US" dirty="0"/>
              <a:t>and Director of Healthcare Privacy if you are aware of, or suspect, a privacy or security incident.</a:t>
            </a:r>
          </a:p>
          <a:p>
            <a:pPr marL="68580" indent="0">
              <a:buNone/>
            </a:pPr>
            <a:endParaRPr lang="en-US" dirty="0"/>
          </a:p>
        </p:txBody>
      </p:sp>
      <p:pic>
        <p:nvPicPr>
          <p:cNvPr id="4100" name="Picture 4" descr="C:\Users\stacey.mondschein\AppData\Local\Microsoft\Windows\Temporary Internet Files\Content.IE5\SQJ33RBS\Ataque-de-hackers_BahiaRun[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5731129"/>
            <a:ext cx="1866900" cy="93656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5279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04800" y="1015052"/>
            <a:ext cx="8534400" cy="889948"/>
          </a:xfrm>
        </p:spPr>
        <p:txBody>
          <a:bodyPr>
            <a:noAutofit/>
          </a:bodyPr>
          <a:lstStyle/>
          <a:p>
            <a:r>
              <a:rPr lang="en-US" sz="3200" dirty="0" smtClean="0"/>
              <a:t>Breach Notification: Department  Obligations in the Event of a Breach Include:</a:t>
            </a:r>
            <a:br>
              <a:rPr lang="en-US" sz="3200" dirty="0" smtClean="0"/>
            </a:br>
            <a:endParaRPr lang="en-US" sz="3200" dirty="0"/>
          </a:p>
        </p:txBody>
      </p:sp>
      <p:sp>
        <p:nvSpPr>
          <p:cNvPr id="3" name="Content Placeholder 2"/>
          <p:cNvSpPr>
            <a:spLocks noGrp="1"/>
          </p:cNvSpPr>
          <p:nvPr>
            <p:ph idx="1"/>
            <p:custDataLst>
              <p:tags r:id="rId3"/>
            </p:custDataLst>
          </p:nvPr>
        </p:nvSpPr>
        <p:spPr>
          <a:xfrm>
            <a:off x="398646" y="1371600"/>
            <a:ext cx="8211954" cy="4800600"/>
          </a:xfrm>
        </p:spPr>
        <p:txBody>
          <a:bodyPr>
            <a:normAutofit/>
          </a:bodyPr>
          <a:lstStyle/>
          <a:p>
            <a:pPr marL="68580" indent="0">
              <a:buNone/>
            </a:pPr>
            <a:endParaRPr lang="en-US" dirty="0" smtClean="0"/>
          </a:p>
          <a:p>
            <a:pPr marL="68580" indent="0">
              <a:buNone/>
            </a:pPr>
            <a:endParaRPr lang="en-US" dirty="0" smtClean="0"/>
          </a:p>
          <a:p>
            <a:endParaRPr lang="en-US" dirty="0" smtClean="0"/>
          </a:p>
          <a:p>
            <a:endParaRPr lang="en-US" dirty="0" smtClean="0">
              <a:solidFill>
                <a:srgbClr val="0070C0"/>
              </a:solidFill>
            </a:endParaRPr>
          </a:p>
          <a:p>
            <a:pPr marL="109728" indent="0">
              <a:buNone/>
            </a:pPr>
            <a:endParaRPr lang="en-US" dirty="0" smtClean="0">
              <a:solidFill>
                <a:srgbClr val="0070C0"/>
              </a:solidFill>
            </a:endParaRPr>
          </a:p>
          <a:p>
            <a:endParaRPr lang="en-US" dirty="0" smtClean="0">
              <a:solidFill>
                <a:srgbClr val="0070C0"/>
              </a:solidFill>
            </a:endParaRPr>
          </a:p>
        </p:txBody>
      </p:sp>
      <p:sp>
        <p:nvSpPr>
          <p:cNvPr id="6" name="Slide Number Placeholder 5"/>
          <p:cNvSpPr>
            <a:spLocks noGrp="1"/>
          </p:cNvSpPr>
          <p:nvPr>
            <p:ph type="sldNum" sz="quarter" idx="12"/>
            <p:custDataLst>
              <p:tags r:id="rId4"/>
            </p:custDataLst>
          </p:nvPr>
        </p:nvSpPr>
        <p:spPr/>
        <p:txBody>
          <a:bodyPr/>
          <a:lstStyle/>
          <a:p>
            <a:fld id="{ECB63EA4-3A00-42A0-8E96-2E1072BFA8FF}" type="slidenum">
              <a:rPr lang="en-US" smtClean="0"/>
              <a:pPr/>
              <a:t>33</a:t>
            </a:fld>
            <a:endParaRPr lang="en-US" dirty="0"/>
          </a:p>
        </p:txBody>
      </p:sp>
      <p:sp>
        <p:nvSpPr>
          <p:cNvPr id="5" name="Flowchart: Punched Tape 4"/>
          <p:cNvSpPr/>
          <p:nvPr/>
        </p:nvSpPr>
        <p:spPr>
          <a:xfrm>
            <a:off x="398646" y="1981200"/>
            <a:ext cx="3429000" cy="2209800"/>
          </a:xfrm>
          <a:prstGeom prst="flowChartPunchedTap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Where 500 or more consumers are impacted, notice by letter and media must be provided within 60 days.</a:t>
            </a:r>
            <a:endParaRPr lang="en-US" dirty="0"/>
          </a:p>
        </p:txBody>
      </p:sp>
      <p:sp>
        <p:nvSpPr>
          <p:cNvPr id="7" name="Flowchart: Punched Tape 6"/>
          <p:cNvSpPr/>
          <p:nvPr/>
        </p:nvSpPr>
        <p:spPr>
          <a:xfrm>
            <a:off x="4682691" y="1905000"/>
            <a:ext cx="3657600" cy="2057400"/>
          </a:xfrm>
          <a:prstGeom prst="flowChartPunchedTap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Where 1000 or more consumers are impacted, Maine adds additional reporting requirements to state regulators.</a:t>
            </a:r>
            <a:endParaRPr lang="en-US" dirty="0"/>
          </a:p>
        </p:txBody>
      </p:sp>
      <p:sp>
        <p:nvSpPr>
          <p:cNvPr id="8" name="Flowchart: Punched Tape 7"/>
          <p:cNvSpPr/>
          <p:nvPr/>
        </p:nvSpPr>
        <p:spPr>
          <a:xfrm>
            <a:off x="381000" y="4191000"/>
            <a:ext cx="3581400" cy="2133600"/>
          </a:xfrm>
          <a:prstGeom prst="flowChartPunchedTap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dirty="0" smtClean="0"/>
              <a:t>Notice may be delayed by law enforcement request, so as not to impede an investigation.</a:t>
            </a:r>
            <a:endParaRPr lang="en-US" dirty="0"/>
          </a:p>
        </p:txBody>
      </p:sp>
      <p:sp>
        <p:nvSpPr>
          <p:cNvPr id="9" name="Flowchart: Punched Tape 8"/>
          <p:cNvSpPr/>
          <p:nvPr/>
        </p:nvSpPr>
        <p:spPr>
          <a:xfrm>
            <a:off x="4724399" y="3962400"/>
            <a:ext cx="3615891" cy="2362200"/>
          </a:xfrm>
          <a:prstGeom prst="flowChartPunchedTap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burden is on the Department to show thorough  investigation to support our decisions.</a:t>
            </a:r>
            <a:endParaRPr lang="en-US" dirty="0"/>
          </a:p>
        </p:txBody>
      </p:sp>
    </p:spTree>
    <p:custDataLst>
      <p:tags r:id="rId1"/>
    </p:custDataLst>
    <p:extLst>
      <p:ext uri="{BB962C8B-B14F-4D97-AF65-F5344CB8AC3E}">
        <p14:creationId xmlns:p14="http://schemas.microsoft.com/office/powerpoint/2010/main" val="238484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609600"/>
            <a:ext cx="8305800" cy="914400"/>
          </a:xfrm>
        </p:spPr>
        <p:txBody>
          <a:bodyPr>
            <a:normAutofit/>
          </a:bodyPr>
          <a:lstStyle/>
          <a:p>
            <a:r>
              <a:rPr lang="en-US" dirty="0" smtClean="0"/>
              <a:t>Breach Notification: In the News…</a:t>
            </a:r>
            <a:endParaRPr lang="en-US" dirty="0"/>
          </a:p>
        </p:txBody>
      </p:sp>
      <p:sp>
        <p:nvSpPr>
          <p:cNvPr id="3" name="Content Placeholder 2"/>
          <p:cNvSpPr>
            <a:spLocks noGrp="1"/>
          </p:cNvSpPr>
          <p:nvPr>
            <p:ph idx="1"/>
            <p:custDataLst>
              <p:tags r:id="rId3"/>
            </p:custDataLst>
          </p:nvPr>
        </p:nvSpPr>
        <p:spPr>
          <a:xfrm>
            <a:off x="1043492" y="1752600"/>
            <a:ext cx="7338508" cy="4499562"/>
          </a:xfrm>
        </p:spPr>
        <p:txBody>
          <a:bodyPr>
            <a:normAutofit fontScale="92500" lnSpcReduction="20000"/>
          </a:bodyPr>
          <a:lstStyle/>
          <a:p>
            <a:pPr marL="68580" indent="0">
              <a:buNone/>
            </a:pPr>
            <a:r>
              <a:rPr lang="en-US" dirty="0" smtClean="0"/>
              <a:t>The “</a:t>
            </a:r>
            <a:r>
              <a:rPr lang="en-US" b="1" dirty="0" smtClean="0"/>
              <a:t>Wall of Shame</a:t>
            </a:r>
            <a:r>
              <a:rPr lang="en-US" dirty="0" smtClean="0"/>
              <a:t>” is the nickname for the Federal DHHS Office of Civil Rights webpage where HIPAA-covered entities are required to report breaches of individuals’ unsecured PHI impacting 500 or more individuals. The breaches are posted for public viewing and are searchable.</a:t>
            </a:r>
          </a:p>
          <a:p>
            <a:pPr marL="68580" indent="0">
              <a:buNone/>
            </a:pPr>
            <a:endParaRPr lang="en-US" dirty="0" smtClean="0"/>
          </a:p>
          <a:p>
            <a:pPr marL="68580" indent="0">
              <a:buNone/>
            </a:pPr>
            <a:r>
              <a:rPr lang="en-US" dirty="0" smtClean="0"/>
              <a:t>Most breaches are caused by a loss or theft of a laptop or portable devices.</a:t>
            </a:r>
          </a:p>
          <a:p>
            <a:pPr marL="68580" indent="0">
              <a:buNone/>
            </a:pPr>
            <a:endParaRPr lang="en-US" dirty="0"/>
          </a:p>
          <a:p>
            <a:pPr marL="68580" indent="0">
              <a:buNone/>
            </a:pPr>
            <a:r>
              <a:rPr lang="en-US" dirty="0" smtClean="0"/>
              <a:t>Paper continues to be a risk as well. </a:t>
            </a:r>
          </a:p>
          <a:p>
            <a:pPr marL="68580" indent="0">
              <a:buNone/>
            </a:pPr>
            <a:endParaRPr lang="en-US" dirty="0" smtClean="0"/>
          </a:p>
          <a:p>
            <a:endParaRPr lang="en-US" dirty="0"/>
          </a:p>
        </p:txBody>
      </p:sp>
      <p:sp>
        <p:nvSpPr>
          <p:cNvPr id="6" name="Slide Number Placeholder 5"/>
          <p:cNvSpPr>
            <a:spLocks noGrp="1"/>
          </p:cNvSpPr>
          <p:nvPr>
            <p:ph type="sldNum" sz="quarter" idx="12"/>
            <p:custDataLst>
              <p:tags r:id="rId4"/>
            </p:custDataLst>
          </p:nvPr>
        </p:nvSpPr>
        <p:spPr/>
        <p:txBody>
          <a:bodyPr/>
          <a:lstStyle/>
          <a:p>
            <a:fld id="{ECB63EA4-3A00-42A0-8E96-2E1072BFA8FF}" type="slidenum">
              <a:rPr lang="en-US" smtClean="0"/>
              <a:pPr/>
              <a:t>34</a:t>
            </a:fld>
            <a:endParaRPr lang="en-US" dirty="0"/>
          </a:p>
        </p:txBody>
      </p:sp>
    </p:spTree>
    <p:custDataLst>
      <p:tags r:id="rId1"/>
    </p:custDataLst>
    <p:extLst>
      <p:ext uri="{BB962C8B-B14F-4D97-AF65-F5344CB8AC3E}">
        <p14:creationId xmlns:p14="http://schemas.microsoft.com/office/powerpoint/2010/main" val="22567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533400"/>
            <a:ext cx="7306234" cy="914400"/>
          </a:xfrm>
        </p:spPr>
        <p:txBody>
          <a:bodyPr>
            <a:normAutofit fontScale="90000"/>
          </a:bodyPr>
          <a:lstStyle/>
          <a:p>
            <a:r>
              <a:rPr lang="en-US" dirty="0" smtClean="0"/>
              <a:t>Enforcement: </a:t>
            </a:r>
            <a:br>
              <a:rPr lang="en-US" dirty="0" smtClean="0"/>
            </a:br>
            <a:r>
              <a:rPr lang="en-US" dirty="0" smtClean="0"/>
              <a:t>Penalties Under HITECH</a:t>
            </a:r>
            <a:endParaRPr lang="en-US" dirty="0"/>
          </a:p>
        </p:txBody>
      </p:sp>
      <p:sp>
        <p:nvSpPr>
          <p:cNvPr id="3" name="Content Placeholder 2"/>
          <p:cNvSpPr>
            <a:spLocks noGrp="1"/>
          </p:cNvSpPr>
          <p:nvPr>
            <p:ph idx="1"/>
            <p:custDataLst>
              <p:tags r:id="rId3"/>
            </p:custDataLst>
          </p:nvPr>
        </p:nvSpPr>
        <p:spPr>
          <a:xfrm>
            <a:off x="381000" y="1524000"/>
            <a:ext cx="8184384" cy="4692650"/>
          </a:xfrm>
        </p:spPr>
        <p:txBody>
          <a:bodyPr>
            <a:normAutofit fontScale="92500" lnSpcReduction="10000"/>
          </a:bodyPr>
          <a:lstStyle/>
          <a:p>
            <a:pPr marL="68580" indent="0">
              <a:buNone/>
            </a:pPr>
            <a:endParaRPr lang="en-US" dirty="0" smtClean="0"/>
          </a:p>
          <a:p>
            <a:pPr marL="68580" indent="0">
              <a:buNone/>
            </a:pPr>
            <a:r>
              <a:rPr lang="en-US" dirty="0" smtClean="0"/>
              <a:t>What could happen if there were a HIPAA/HITECH  breach or violation?</a:t>
            </a:r>
          </a:p>
          <a:p>
            <a:pPr marL="365760" lvl="1" indent="0">
              <a:buNone/>
            </a:pPr>
            <a:endParaRPr lang="en-US" dirty="0"/>
          </a:p>
          <a:p>
            <a:pPr marL="68580" indent="0">
              <a:buNone/>
            </a:pPr>
            <a:r>
              <a:rPr lang="en-US" dirty="0" smtClean="0"/>
              <a:t>A </a:t>
            </a:r>
            <a:r>
              <a:rPr lang="en-US" dirty="0"/>
              <a:t>maximum </a:t>
            </a:r>
            <a:r>
              <a:rPr lang="en-US" b="1" dirty="0" smtClean="0"/>
              <a:t>Civil Monetary Penalty </a:t>
            </a:r>
            <a:r>
              <a:rPr lang="en-US" dirty="0"/>
              <a:t>amount of </a:t>
            </a:r>
            <a:r>
              <a:rPr lang="en-US" dirty="0" smtClean="0"/>
              <a:t>up to $1.5 </a:t>
            </a:r>
            <a:r>
              <a:rPr lang="en-US" dirty="0"/>
              <a:t>million for </a:t>
            </a:r>
            <a:r>
              <a:rPr lang="en-US" dirty="0" smtClean="0"/>
              <a:t>multiple violations </a:t>
            </a:r>
            <a:r>
              <a:rPr lang="en-US" dirty="0"/>
              <a:t>of </a:t>
            </a:r>
            <a:r>
              <a:rPr lang="en-US" dirty="0" smtClean="0"/>
              <a:t>the same provision.</a:t>
            </a:r>
          </a:p>
          <a:p>
            <a:pPr marL="68580" indent="0">
              <a:buNone/>
            </a:pPr>
            <a:r>
              <a:rPr lang="en-US" dirty="0" smtClean="0"/>
              <a:t>  </a:t>
            </a:r>
          </a:p>
          <a:p>
            <a:pPr marL="68580" indent="0">
              <a:buNone/>
            </a:pPr>
            <a:r>
              <a:rPr lang="en-US" b="1" dirty="0" smtClean="0"/>
              <a:t>Criminal conviction and jail terms</a:t>
            </a:r>
          </a:p>
          <a:p>
            <a:pPr lvl="2"/>
            <a:r>
              <a:rPr lang="en-US" dirty="0" smtClean="0"/>
              <a:t>Unknowing and with reasonable cause – up to one year</a:t>
            </a:r>
          </a:p>
          <a:p>
            <a:pPr lvl="2"/>
            <a:r>
              <a:rPr lang="en-US" dirty="0" smtClean="0"/>
              <a:t>Under false pretenses – up to 5 years</a:t>
            </a:r>
          </a:p>
          <a:p>
            <a:pPr lvl="2"/>
            <a:r>
              <a:rPr lang="en-US" dirty="0" smtClean="0"/>
              <a:t>For personal gain or malicious reasons – up to 10 years</a:t>
            </a:r>
          </a:p>
          <a:p>
            <a:endParaRPr lang="en-US" dirty="0"/>
          </a:p>
          <a:p>
            <a:endParaRPr lang="en-US" dirty="0"/>
          </a:p>
          <a:p>
            <a:endParaRPr lang="en-US" dirty="0"/>
          </a:p>
        </p:txBody>
      </p:sp>
      <p:sp>
        <p:nvSpPr>
          <p:cNvPr id="6" name="Slide Number Placeholder 5"/>
          <p:cNvSpPr>
            <a:spLocks noGrp="1"/>
          </p:cNvSpPr>
          <p:nvPr>
            <p:ph type="sldNum" sz="quarter" idx="12"/>
            <p:custDataLst>
              <p:tags r:id="rId4"/>
            </p:custDataLst>
          </p:nvPr>
        </p:nvSpPr>
        <p:spPr/>
        <p:txBody>
          <a:bodyPr/>
          <a:lstStyle/>
          <a:p>
            <a:fld id="{ECB63EA4-3A00-42A0-8E96-2E1072BFA8FF}" type="slidenum">
              <a:rPr lang="en-US" smtClean="0"/>
              <a:pPr/>
              <a:t>35</a:t>
            </a:fld>
            <a:endParaRPr lang="en-US" dirty="0"/>
          </a:p>
        </p:txBody>
      </p:sp>
      <p:pic>
        <p:nvPicPr>
          <p:cNvPr id="3074" name="Picture 2" descr="C:\Documents and Settings\stacey.mondschein-ka\Local Settings\Temporary Internet Files\Content.IE5\5VO1LRDA\MC90038417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14211" y="3068053"/>
            <a:ext cx="716784" cy="12954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stacey.mondschein\AppData\Local\Microsoft\Windows\Temporary Internet Files\Content.IE5\UBCC5DJ7\lock2[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752" y="5201907"/>
            <a:ext cx="1137874" cy="165609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1962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3">
                                            <p:txEl>
                                              <p:pRg st="5" end="5"/>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 calcmode="lin" valueType="num">
                                      <p:cBhvr>
                                        <p:cTn id="1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14" dur="500"/>
                                        <p:tgtEl>
                                          <p:spTgt spid="3">
                                            <p:txEl>
                                              <p:pRg st="6" end="6"/>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p:cTn id="1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9" dur="500"/>
                                        <p:tgtEl>
                                          <p:spTgt spid="3">
                                            <p:txEl>
                                              <p:pRg st="7" end="7"/>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 calcmode="lin" valueType="num">
                                      <p:cBhvr>
                                        <p:cTn id="2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2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14400"/>
            <a:ext cx="8229600" cy="1066800"/>
          </a:xfrm>
        </p:spPr>
        <p:txBody>
          <a:bodyPr>
            <a:normAutofit/>
          </a:bodyPr>
          <a:lstStyle/>
          <a:p>
            <a:r>
              <a:rPr lang="en-US" sz="3600" dirty="0" smtClean="0"/>
              <a:t>Research Requests</a:t>
            </a:r>
            <a:endParaRPr lang="en-US" sz="3600" dirty="0"/>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514600"/>
            <a:ext cx="4038600" cy="3143571"/>
          </a:xfrm>
        </p:spPr>
      </p:pic>
      <p:sp>
        <p:nvSpPr>
          <p:cNvPr id="7" name="Text Placeholder 6"/>
          <p:cNvSpPr>
            <a:spLocks noGrp="1"/>
          </p:cNvSpPr>
          <p:nvPr>
            <p:ph sz="half" idx="2"/>
          </p:nvPr>
        </p:nvSpPr>
        <p:spPr>
          <a:xfrm>
            <a:off x="4648200" y="2590800"/>
            <a:ext cx="4038600" cy="4184587"/>
          </a:xfrm>
        </p:spPr>
        <p:txBody>
          <a:bodyPr/>
          <a:lstStyle/>
          <a:p>
            <a:endParaRPr lang="en-US" dirty="0" smtClean="0"/>
          </a:p>
          <a:p>
            <a:r>
              <a:rPr lang="en-US" dirty="0" smtClean="0"/>
              <a:t>The Department is required to meet research compliance standards.</a:t>
            </a:r>
            <a:endParaRPr lang="en-US" dirty="0"/>
          </a:p>
          <a:p>
            <a:endParaRPr lang="en-US" dirty="0" smtClean="0"/>
          </a:p>
          <a:p>
            <a:r>
              <a:rPr lang="en-US" dirty="0" smtClean="0"/>
              <a:t>As part of those requirements, the Department works with the University of Southern Maine’s Institutional Review Board (IRB) to review any research requests. </a:t>
            </a:r>
          </a:p>
          <a:p>
            <a:pPr marL="109728" indent="0">
              <a:buNone/>
            </a:pPr>
            <a:endParaRPr lang="en-US" dirty="0" smtClean="0"/>
          </a:p>
          <a:p>
            <a:pPr marL="109728" indent="0">
              <a:buNone/>
            </a:pPr>
            <a:endParaRPr lang="en-US" dirty="0"/>
          </a:p>
        </p:txBody>
      </p:sp>
      <p:sp>
        <p:nvSpPr>
          <p:cNvPr id="4" name="Slide Number Placeholder 3"/>
          <p:cNvSpPr>
            <a:spLocks noGrp="1"/>
          </p:cNvSpPr>
          <p:nvPr>
            <p:ph type="sldNum" sz="quarter" idx="12"/>
          </p:nvPr>
        </p:nvSpPr>
        <p:spPr/>
        <p:txBody>
          <a:bodyPr/>
          <a:lstStyle/>
          <a:p>
            <a:fld id="{ECB63EA4-3A00-42A0-8E96-2E1072BFA8FF}" type="slidenum">
              <a:rPr lang="en-US" smtClean="0"/>
              <a:pPr/>
              <a:t>36</a:t>
            </a:fld>
            <a:endParaRPr lang="en-US" dirty="0"/>
          </a:p>
        </p:txBody>
      </p:sp>
      <p:pic>
        <p:nvPicPr>
          <p:cNvPr id="7170" name="Picture 2" descr="C:\Users\stacey.mondschein\AppData\Local\Microsoft\Windows\Temporary Internet Files\Content.IE5\I9ME9L2W\analysis_microscope_analytics_research_science_flat_icon_symbol-51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019908"/>
            <a:ext cx="1828800" cy="1647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2436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lstStyle/>
          <a:p>
            <a:r>
              <a:rPr lang="en-US" dirty="0" smtClean="0"/>
              <a:t>Research</a:t>
            </a:r>
            <a:endParaRPr lang="en-US" dirty="0"/>
          </a:p>
        </p:txBody>
      </p:sp>
      <p:sp>
        <p:nvSpPr>
          <p:cNvPr id="4" name="Content Placeholder 3"/>
          <p:cNvSpPr>
            <a:spLocks noGrp="1"/>
          </p:cNvSpPr>
          <p:nvPr>
            <p:ph sz="half" idx="2"/>
          </p:nvPr>
        </p:nvSpPr>
        <p:spPr>
          <a:xfrm>
            <a:off x="4648200" y="762000"/>
            <a:ext cx="4038600" cy="6013387"/>
          </a:xfrm>
        </p:spPr>
        <p:txBody>
          <a:bodyPr>
            <a:normAutofit lnSpcReduction="10000"/>
          </a:bodyPr>
          <a:lstStyle/>
          <a:p>
            <a:r>
              <a:rPr lang="en-US" dirty="0"/>
              <a:t>The Department’s process for conducting or providing Protected Information for research may be viewed </a:t>
            </a:r>
            <a:r>
              <a:rPr lang="en-US" dirty="0" smtClean="0">
                <a:hlinkClick r:id="rId2"/>
              </a:rPr>
              <a:t>here</a:t>
            </a:r>
            <a:r>
              <a:rPr lang="en-US" dirty="0" smtClean="0"/>
              <a:t>. </a:t>
            </a:r>
          </a:p>
          <a:p>
            <a:pPr marL="109728" indent="0">
              <a:buNone/>
            </a:pPr>
            <a:endParaRPr lang="en-US" dirty="0" smtClean="0"/>
          </a:p>
          <a:p>
            <a:r>
              <a:rPr lang="en-US" dirty="0" smtClean="0"/>
              <a:t>After a review by the IRB, if the Department agrees to share Protected Information or provide de-identified information with a researcher, a Data Sharing and Protection Agreement must be signed and maintained centrally.  </a:t>
            </a:r>
          </a:p>
          <a:p>
            <a:endParaRPr lang="en-US" dirty="0"/>
          </a:p>
          <a:p>
            <a:r>
              <a:rPr lang="en-US" dirty="0" smtClean="0"/>
              <a:t>Please contact the Director of Healthcare Privacy, who also serves as the Human Protections Administrator, with any questions. </a:t>
            </a:r>
          </a:p>
          <a:p>
            <a:endParaRPr lang="en-US" dirty="0"/>
          </a:p>
        </p:txBody>
      </p:sp>
      <p:sp>
        <p:nvSpPr>
          <p:cNvPr id="5" name="Slide Number Placeholder 4"/>
          <p:cNvSpPr>
            <a:spLocks noGrp="1"/>
          </p:cNvSpPr>
          <p:nvPr>
            <p:ph type="sldNum" sz="quarter" idx="12"/>
          </p:nvPr>
        </p:nvSpPr>
        <p:spPr/>
        <p:txBody>
          <a:bodyPr/>
          <a:lstStyle/>
          <a:p>
            <a:fld id="{ECB63EA4-3A00-42A0-8E96-2E1072BFA8FF}" type="slidenum">
              <a:rPr lang="en-US" smtClean="0"/>
              <a:pPr/>
              <a:t>37</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2514600"/>
            <a:ext cx="4076700" cy="2717800"/>
          </a:xfrm>
          <a:prstGeom prst="rect">
            <a:avLst/>
          </a:prstGeom>
        </p:spPr>
      </p:pic>
    </p:spTree>
    <p:extLst>
      <p:ext uri="{BB962C8B-B14F-4D97-AF65-F5344CB8AC3E}">
        <p14:creationId xmlns:p14="http://schemas.microsoft.com/office/powerpoint/2010/main" val="76566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81000"/>
            <a:ext cx="7230034" cy="990600"/>
          </a:xfrm>
        </p:spPr>
        <p:txBody>
          <a:bodyPr>
            <a:normAutofit/>
          </a:bodyPr>
          <a:lstStyle/>
          <a:p>
            <a:r>
              <a:rPr lang="en-US" dirty="0" smtClean="0"/>
              <a:t>Summary: Remember…</a:t>
            </a:r>
            <a:endParaRPr lang="en-US" dirty="0"/>
          </a:p>
        </p:txBody>
      </p:sp>
      <p:sp>
        <p:nvSpPr>
          <p:cNvPr id="3" name="Content Placeholder 2"/>
          <p:cNvSpPr>
            <a:spLocks noGrp="1"/>
          </p:cNvSpPr>
          <p:nvPr>
            <p:ph idx="1"/>
            <p:custDataLst>
              <p:tags r:id="rId3"/>
            </p:custDataLst>
          </p:nvPr>
        </p:nvSpPr>
        <p:spPr>
          <a:xfrm>
            <a:off x="838200" y="1371600"/>
            <a:ext cx="7315200" cy="5029200"/>
          </a:xfrm>
        </p:spPr>
        <p:txBody>
          <a:bodyPr>
            <a:normAutofit/>
          </a:bodyPr>
          <a:lstStyle/>
          <a:p>
            <a:pPr marL="68580" indent="0">
              <a:buNone/>
            </a:pPr>
            <a:r>
              <a:rPr lang="en-US" b="1" dirty="0" smtClean="0"/>
              <a:t>Never</a:t>
            </a:r>
            <a:r>
              <a:rPr lang="en-US" dirty="0" smtClean="0"/>
              <a:t>:</a:t>
            </a:r>
          </a:p>
          <a:p>
            <a:pPr marL="68580" indent="0">
              <a:buNone/>
            </a:pPr>
            <a:endParaRPr lang="en-US" sz="1200" dirty="0" smtClean="0"/>
          </a:p>
          <a:p>
            <a:pPr lvl="2">
              <a:lnSpc>
                <a:spcPct val="120000"/>
              </a:lnSpc>
              <a:spcBef>
                <a:spcPts val="0"/>
              </a:spcBef>
            </a:pPr>
            <a:r>
              <a:rPr lang="en-US" dirty="0" smtClean="0">
                <a:solidFill>
                  <a:schemeClr val="tx1"/>
                </a:solidFill>
              </a:rPr>
              <a:t>Forward work email containing Protected Information to your home/off-site address.</a:t>
            </a:r>
          </a:p>
          <a:p>
            <a:pPr lvl="2">
              <a:lnSpc>
                <a:spcPct val="120000"/>
              </a:lnSpc>
              <a:spcBef>
                <a:spcPts val="0"/>
              </a:spcBef>
            </a:pPr>
            <a:endParaRPr lang="en-US" sz="1200" dirty="0" smtClean="0">
              <a:solidFill>
                <a:schemeClr val="tx1"/>
              </a:solidFill>
            </a:endParaRPr>
          </a:p>
          <a:p>
            <a:pPr lvl="2">
              <a:lnSpc>
                <a:spcPct val="120000"/>
              </a:lnSpc>
              <a:spcBef>
                <a:spcPts val="0"/>
              </a:spcBef>
            </a:pPr>
            <a:r>
              <a:rPr lang="en-US" dirty="0" smtClean="0">
                <a:solidFill>
                  <a:schemeClr val="tx1"/>
                </a:solidFill>
              </a:rPr>
              <a:t>Leave unsecured Protected Information in a car or other non-work location.  Secure Protected Information is appropriately encrypted or destroyed to make it unusable or  unreadable to others.</a:t>
            </a:r>
          </a:p>
          <a:p>
            <a:pPr marL="365760" lvl="1" indent="0">
              <a:lnSpc>
                <a:spcPct val="120000"/>
              </a:lnSpc>
              <a:spcBef>
                <a:spcPts val="0"/>
              </a:spcBef>
              <a:buNone/>
            </a:pPr>
            <a:endParaRPr lang="en-US" b="1" dirty="0" smtClean="0">
              <a:solidFill>
                <a:schemeClr val="tx1"/>
              </a:solidFill>
            </a:endParaRPr>
          </a:p>
          <a:p>
            <a:pPr marL="365760" lvl="1" indent="0">
              <a:buNone/>
            </a:pPr>
            <a:endParaRPr lang="en-US" dirty="0"/>
          </a:p>
        </p:txBody>
      </p:sp>
      <p:sp>
        <p:nvSpPr>
          <p:cNvPr id="6" name="Slide Number Placeholder 5"/>
          <p:cNvSpPr>
            <a:spLocks noGrp="1"/>
          </p:cNvSpPr>
          <p:nvPr>
            <p:ph type="sldNum" sz="quarter" idx="12"/>
            <p:custDataLst>
              <p:tags r:id="rId4"/>
            </p:custDataLst>
          </p:nvPr>
        </p:nvSpPr>
        <p:spPr/>
        <p:txBody>
          <a:bodyPr/>
          <a:lstStyle/>
          <a:p>
            <a:fld id="{ECB63EA4-3A00-42A0-8E96-2E1072BFA8FF}" type="slidenum">
              <a:rPr lang="en-US" smtClean="0"/>
              <a:pPr/>
              <a:t>38</a:t>
            </a:fld>
            <a:endParaRPr lang="en-US" dirty="0"/>
          </a:p>
        </p:txBody>
      </p:sp>
    </p:spTree>
    <p:custDataLst>
      <p:tags r:id="rId1"/>
    </p:custDataLst>
    <p:extLst>
      <p:ext uri="{BB962C8B-B14F-4D97-AF65-F5344CB8AC3E}">
        <p14:creationId xmlns:p14="http://schemas.microsoft.com/office/powerpoint/2010/main" val="78969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81000"/>
            <a:ext cx="7230034" cy="990600"/>
          </a:xfrm>
        </p:spPr>
        <p:txBody>
          <a:bodyPr>
            <a:normAutofit/>
          </a:bodyPr>
          <a:lstStyle/>
          <a:p>
            <a:r>
              <a:rPr lang="en-US" dirty="0" smtClean="0"/>
              <a:t>Summary: Remember…</a:t>
            </a:r>
            <a:endParaRPr lang="en-US" dirty="0"/>
          </a:p>
        </p:txBody>
      </p:sp>
      <p:sp>
        <p:nvSpPr>
          <p:cNvPr id="3" name="Content Placeholder 2"/>
          <p:cNvSpPr>
            <a:spLocks noGrp="1"/>
          </p:cNvSpPr>
          <p:nvPr>
            <p:ph idx="1"/>
            <p:custDataLst>
              <p:tags r:id="rId3"/>
            </p:custDataLst>
          </p:nvPr>
        </p:nvSpPr>
        <p:spPr>
          <a:xfrm>
            <a:off x="838200" y="1371600"/>
            <a:ext cx="7315200" cy="5029200"/>
          </a:xfrm>
        </p:spPr>
        <p:txBody>
          <a:bodyPr>
            <a:normAutofit fontScale="77500" lnSpcReduction="20000"/>
          </a:bodyPr>
          <a:lstStyle/>
          <a:p>
            <a:pPr marL="68580" indent="0">
              <a:lnSpc>
                <a:spcPct val="120000"/>
              </a:lnSpc>
              <a:spcBef>
                <a:spcPts val="0"/>
              </a:spcBef>
              <a:buNone/>
            </a:pPr>
            <a:r>
              <a:rPr lang="en-US" b="1" dirty="0" smtClean="0"/>
              <a:t>Always</a:t>
            </a:r>
            <a:r>
              <a:rPr lang="en-US" dirty="0" smtClean="0"/>
              <a:t>:</a:t>
            </a:r>
          </a:p>
          <a:p>
            <a:pPr lvl="2">
              <a:lnSpc>
                <a:spcPct val="120000"/>
              </a:lnSpc>
              <a:spcBef>
                <a:spcPts val="0"/>
              </a:spcBef>
            </a:pPr>
            <a:endParaRPr lang="en-US" dirty="0"/>
          </a:p>
          <a:p>
            <a:pPr marL="685800" lvl="2" indent="0">
              <a:lnSpc>
                <a:spcPct val="120000"/>
              </a:lnSpc>
              <a:spcBef>
                <a:spcPts val="0"/>
              </a:spcBef>
              <a:buNone/>
            </a:pPr>
            <a:endParaRPr lang="en-US" sz="800" dirty="0" smtClean="0"/>
          </a:p>
          <a:p>
            <a:pPr lvl="2">
              <a:lnSpc>
                <a:spcPct val="120000"/>
              </a:lnSpc>
              <a:spcBef>
                <a:spcPts val="0"/>
              </a:spcBef>
            </a:pPr>
            <a:r>
              <a:rPr lang="en-US" dirty="0" smtClean="0">
                <a:solidFill>
                  <a:schemeClr val="tx1"/>
                </a:solidFill>
              </a:rPr>
              <a:t>Use the minimum necessary information to accomplish your work. Only access Protected Information on a need-to-know basis.</a:t>
            </a:r>
          </a:p>
          <a:p>
            <a:pPr marL="704088" lvl="2" indent="0">
              <a:lnSpc>
                <a:spcPct val="120000"/>
              </a:lnSpc>
              <a:spcBef>
                <a:spcPts val="0"/>
              </a:spcBef>
              <a:buNone/>
            </a:pPr>
            <a:endParaRPr lang="en-US" dirty="0" smtClean="0">
              <a:solidFill>
                <a:schemeClr val="tx1"/>
              </a:solidFill>
            </a:endParaRPr>
          </a:p>
          <a:p>
            <a:pPr lvl="2">
              <a:lnSpc>
                <a:spcPct val="120000"/>
              </a:lnSpc>
              <a:spcBef>
                <a:spcPts val="0"/>
              </a:spcBef>
            </a:pPr>
            <a:r>
              <a:rPr lang="en-US" dirty="0" smtClean="0">
                <a:solidFill>
                  <a:schemeClr val="tx1"/>
                </a:solidFill>
              </a:rPr>
              <a:t>Immediately report lost or stolen consumer records or devices containing Protected Information including flash drives, smart phones, or computers. </a:t>
            </a:r>
          </a:p>
          <a:p>
            <a:pPr marL="704088" lvl="2" indent="0">
              <a:lnSpc>
                <a:spcPct val="120000"/>
              </a:lnSpc>
              <a:spcBef>
                <a:spcPts val="0"/>
              </a:spcBef>
              <a:buNone/>
            </a:pPr>
            <a:endParaRPr lang="en-US" dirty="0" smtClean="0">
              <a:solidFill>
                <a:schemeClr val="tx1"/>
              </a:solidFill>
            </a:endParaRPr>
          </a:p>
          <a:p>
            <a:pPr lvl="2">
              <a:lnSpc>
                <a:spcPct val="120000"/>
              </a:lnSpc>
              <a:spcBef>
                <a:spcPts val="0"/>
              </a:spcBef>
            </a:pPr>
            <a:r>
              <a:rPr lang="en-US" dirty="0" smtClean="0">
                <a:solidFill>
                  <a:schemeClr val="tx1"/>
                </a:solidFill>
              </a:rPr>
              <a:t>Review </a:t>
            </a:r>
            <a:r>
              <a:rPr lang="en-US" dirty="0">
                <a:solidFill>
                  <a:schemeClr val="tx1"/>
                </a:solidFill>
              </a:rPr>
              <a:t>correspondence or documents </a:t>
            </a:r>
            <a:r>
              <a:rPr lang="en-US" b="1" u="sng" dirty="0" smtClean="0">
                <a:solidFill>
                  <a:schemeClr val="tx1"/>
                </a:solidFill>
              </a:rPr>
              <a:t>before sending</a:t>
            </a:r>
            <a:r>
              <a:rPr lang="en-US" dirty="0" smtClean="0">
                <a:solidFill>
                  <a:schemeClr val="tx1"/>
                </a:solidFill>
              </a:rPr>
              <a:t>. </a:t>
            </a:r>
            <a:r>
              <a:rPr lang="en-US" dirty="0">
                <a:solidFill>
                  <a:schemeClr val="tx1"/>
                </a:solidFill>
              </a:rPr>
              <a:t>Look for mistakes involving Protected Information, such as sharing more information than necessary, </a:t>
            </a:r>
            <a:r>
              <a:rPr lang="en-US" dirty="0" smtClean="0">
                <a:solidFill>
                  <a:schemeClr val="tx1"/>
                </a:solidFill>
              </a:rPr>
              <a:t>attaching the wrong document to an email, mail </a:t>
            </a:r>
            <a:r>
              <a:rPr lang="en-US" dirty="0">
                <a:solidFill>
                  <a:schemeClr val="tx1"/>
                </a:solidFill>
              </a:rPr>
              <a:t>merge errors, hidden columns in a spread sheet, or incorrect </a:t>
            </a:r>
            <a:r>
              <a:rPr lang="en-US" dirty="0" smtClean="0">
                <a:solidFill>
                  <a:schemeClr val="tx1"/>
                </a:solidFill>
              </a:rPr>
              <a:t>postal or email </a:t>
            </a:r>
            <a:r>
              <a:rPr lang="en-US" dirty="0">
                <a:solidFill>
                  <a:schemeClr val="tx1"/>
                </a:solidFill>
              </a:rPr>
              <a:t>addresses. </a:t>
            </a:r>
          </a:p>
          <a:p>
            <a:pPr marL="365760" lvl="1" indent="0">
              <a:buNone/>
            </a:pPr>
            <a:endParaRPr lang="en-US" dirty="0"/>
          </a:p>
        </p:txBody>
      </p:sp>
      <p:sp>
        <p:nvSpPr>
          <p:cNvPr id="6" name="Slide Number Placeholder 5"/>
          <p:cNvSpPr>
            <a:spLocks noGrp="1"/>
          </p:cNvSpPr>
          <p:nvPr>
            <p:ph type="sldNum" sz="quarter" idx="12"/>
            <p:custDataLst>
              <p:tags r:id="rId4"/>
            </p:custDataLst>
          </p:nvPr>
        </p:nvSpPr>
        <p:spPr/>
        <p:txBody>
          <a:bodyPr/>
          <a:lstStyle/>
          <a:p>
            <a:fld id="{ECB63EA4-3A00-42A0-8E96-2E1072BFA8FF}" type="slidenum">
              <a:rPr lang="en-US" smtClean="0"/>
              <a:pPr/>
              <a:t>39</a:t>
            </a:fld>
            <a:endParaRPr lang="en-US" dirty="0"/>
          </a:p>
        </p:txBody>
      </p:sp>
    </p:spTree>
    <p:custDataLst>
      <p:tags r:id="rId1"/>
    </p:custDataLst>
    <p:extLst>
      <p:ext uri="{BB962C8B-B14F-4D97-AF65-F5344CB8AC3E}">
        <p14:creationId xmlns:p14="http://schemas.microsoft.com/office/powerpoint/2010/main" val="394646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90600" y="762000"/>
            <a:ext cx="7077634" cy="609600"/>
          </a:xfrm>
        </p:spPr>
        <p:txBody>
          <a:bodyPr>
            <a:normAutofit fontScale="90000"/>
          </a:bodyPr>
          <a:lstStyle/>
          <a:p>
            <a:r>
              <a:rPr lang="en-US" dirty="0" smtClean="0"/>
              <a:t>Basics: What Does HIPAA Protect?</a:t>
            </a:r>
            <a:endParaRPr lang="en-US" dirty="0"/>
          </a:p>
        </p:txBody>
      </p:sp>
      <p:sp>
        <p:nvSpPr>
          <p:cNvPr id="3" name="Content Placeholder 2"/>
          <p:cNvSpPr>
            <a:spLocks noGrp="1"/>
          </p:cNvSpPr>
          <p:nvPr>
            <p:ph idx="1"/>
            <p:custDataLst>
              <p:tags r:id="rId3"/>
            </p:custDataLst>
          </p:nvPr>
        </p:nvSpPr>
        <p:spPr>
          <a:xfrm>
            <a:off x="1043492" y="1600200"/>
            <a:ext cx="6777317" cy="5029200"/>
          </a:xfrm>
        </p:spPr>
        <p:txBody>
          <a:bodyPr>
            <a:normAutofit/>
          </a:bodyPr>
          <a:lstStyle/>
          <a:p>
            <a:r>
              <a:rPr lang="en-US" sz="2100" dirty="0" smtClean="0"/>
              <a:t>The Health Insurance Portability and Accountability Act, or HIPAA, (and its update “HITECH,”) safeguard “Protected Health Information” or PHI.</a:t>
            </a:r>
          </a:p>
          <a:p>
            <a:pPr marL="68580" indent="0">
              <a:buNone/>
            </a:pPr>
            <a:endParaRPr lang="en-US" sz="900" dirty="0"/>
          </a:p>
          <a:p>
            <a:r>
              <a:rPr lang="en-US" sz="2100" dirty="0" smtClean="0"/>
              <a:t>PHI essentially is identifiable information about </a:t>
            </a:r>
            <a:r>
              <a:rPr lang="en-US" sz="2100" dirty="0"/>
              <a:t>an individual’s physical or mental health, services </a:t>
            </a:r>
            <a:r>
              <a:rPr lang="en-US" sz="2100" dirty="0" smtClean="0"/>
              <a:t>rendered, </a:t>
            </a:r>
            <a:r>
              <a:rPr lang="en-US" sz="2100" dirty="0"/>
              <a:t>or payment for services. </a:t>
            </a:r>
            <a:r>
              <a:rPr lang="en-US" sz="2100" dirty="0" smtClean="0"/>
              <a:t>It may be:</a:t>
            </a:r>
          </a:p>
          <a:p>
            <a:pPr marL="109728" indent="0">
              <a:buNone/>
            </a:pPr>
            <a:endParaRPr lang="en-US" sz="2100" dirty="0" smtClean="0"/>
          </a:p>
          <a:p>
            <a:pPr lvl="1"/>
            <a:r>
              <a:rPr lang="en-US" sz="2100" dirty="0" smtClean="0"/>
              <a:t>verbal, such as a conversation between healthcare providers</a:t>
            </a:r>
          </a:p>
          <a:p>
            <a:pPr lvl="1"/>
            <a:r>
              <a:rPr lang="en-US" sz="2100" dirty="0" smtClean="0"/>
              <a:t>recorded </a:t>
            </a:r>
            <a:r>
              <a:rPr lang="en-US" sz="2100" dirty="0"/>
              <a:t>on </a:t>
            </a:r>
            <a:r>
              <a:rPr lang="en-US" sz="2100" dirty="0" smtClean="0"/>
              <a:t>paper, such as in a medical chart or claims record</a:t>
            </a:r>
          </a:p>
          <a:p>
            <a:pPr lvl="1"/>
            <a:r>
              <a:rPr lang="en-US" sz="2100" dirty="0" smtClean="0"/>
              <a:t>kept or shared electronically</a:t>
            </a:r>
          </a:p>
          <a:p>
            <a:endParaRPr lang="en-US" sz="900" dirty="0"/>
          </a:p>
        </p:txBody>
      </p:sp>
      <p:sp>
        <p:nvSpPr>
          <p:cNvPr id="6" name="Slide Number Placeholder 5"/>
          <p:cNvSpPr>
            <a:spLocks noGrp="1"/>
          </p:cNvSpPr>
          <p:nvPr>
            <p:ph type="sldNum" sz="quarter" idx="12"/>
            <p:custDataLst>
              <p:tags r:id="rId4"/>
            </p:custDataLst>
          </p:nvPr>
        </p:nvSpPr>
        <p:spPr/>
        <p:txBody>
          <a:bodyPr/>
          <a:lstStyle/>
          <a:p>
            <a:fld id="{ECB63EA4-3A00-42A0-8E96-2E1072BFA8FF}" type="slidenum">
              <a:rPr lang="en-US" smtClean="0"/>
              <a:pPr/>
              <a:t>4</a:t>
            </a:fld>
            <a:endParaRPr lang="en-US" dirty="0"/>
          </a:p>
        </p:txBody>
      </p:sp>
    </p:spTree>
    <p:custDataLst>
      <p:tags r:id="rId1"/>
    </p:custDataLst>
    <p:extLst>
      <p:ext uri="{BB962C8B-B14F-4D97-AF65-F5344CB8AC3E}">
        <p14:creationId xmlns:p14="http://schemas.microsoft.com/office/powerpoint/2010/main" val="294163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43490" y="685800"/>
            <a:ext cx="7024744" cy="1143000"/>
          </a:xfrm>
        </p:spPr>
        <p:txBody>
          <a:bodyPr>
            <a:normAutofit fontScale="90000"/>
          </a:bodyPr>
          <a:lstStyle/>
          <a:p>
            <a:r>
              <a:rPr lang="en-US" dirty="0" smtClean="0"/>
              <a:t>Summary:</a:t>
            </a:r>
            <a:br>
              <a:rPr lang="en-US" dirty="0" smtClean="0"/>
            </a:br>
            <a:r>
              <a:rPr lang="en-US" dirty="0" smtClean="0"/>
              <a:t>Confidentiality Basics	</a:t>
            </a:r>
            <a:endParaRPr lang="en-US" dirty="0"/>
          </a:p>
        </p:txBody>
      </p:sp>
      <p:sp>
        <p:nvSpPr>
          <p:cNvPr id="3" name="Content Placeholder 2"/>
          <p:cNvSpPr>
            <a:spLocks noGrp="1"/>
          </p:cNvSpPr>
          <p:nvPr>
            <p:ph idx="1"/>
            <p:custDataLst>
              <p:tags r:id="rId3"/>
            </p:custDataLst>
          </p:nvPr>
        </p:nvSpPr>
        <p:spPr>
          <a:xfrm>
            <a:off x="1043492" y="1981200"/>
            <a:ext cx="6777317" cy="4191000"/>
          </a:xfrm>
        </p:spPr>
        <p:txBody>
          <a:bodyPr>
            <a:normAutofit/>
          </a:bodyPr>
          <a:lstStyle/>
          <a:p>
            <a:r>
              <a:rPr lang="en-US" dirty="0" smtClean="0"/>
              <a:t>Even if your office or program is not HIPAA-covered, all Department workforce members must treat Protected Information as confidential based upon other laws, regulations, rules, and Department policy.</a:t>
            </a:r>
          </a:p>
          <a:p>
            <a:pPr marL="68580" indent="0">
              <a:buNone/>
            </a:pPr>
            <a:endParaRPr lang="en-US" dirty="0" smtClean="0"/>
          </a:p>
          <a:p>
            <a:pPr marL="68580" indent="0">
              <a:buNone/>
            </a:pPr>
            <a:endParaRPr lang="en-US" dirty="0"/>
          </a:p>
        </p:txBody>
      </p:sp>
      <p:sp>
        <p:nvSpPr>
          <p:cNvPr id="6" name="Slide Number Placeholder 5"/>
          <p:cNvSpPr>
            <a:spLocks noGrp="1"/>
          </p:cNvSpPr>
          <p:nvPr>
            <p:ph type="sldNum" sz="quarter" idx="12"/>
            <p:custDataLst>
              <p:tags r:id="rId4"/>
            </p:custDataLst>
          </p:nvPr>
        </p:nvSpPr>
        <p:spPr/>
        <p:txBody>
          <a:bodyPr/>
          <a:lstStyle/>
          <a:p>
            <a:fld id="{ECB63EA4-3A00-42A0-8E96-2E1072BFA8FF}" type="slidenum">
              <a:rPr lang="en-US" smtClean="0"/>
              <a:pPr/>
              <a:t>40</a:t>
            </a:fld>
            <a:endParaRPr lang="en-US" dirty="0"/>
          </a:p>
        </p:txBody>
      </p:sp>
      <p:pic>
        <p:nvPicPr>
          <p:cNvPr id="2050" name="Picture 2" descr="C:\Users\stacey.mondschein\AppData\Local\Microsoft\Windows\Temporary Internet Files\Content.IE5\X5LWC0MY\4758428372_7a0e68cca0_z[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4785" y="4724400"/>
            <a:ext cx="4016015" cy="1447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096786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1027664"/>
            <a:ext cx="8153400" cy="801136"/>
          </a:xfrm>
        </p:spPr>
        <p:txBody>
          <a:bodyPr>
            <a:normAutofit fontScale="90000"/>
          </a:bodyPr>
          <a:lstStyle/>
          <a:p>
            <a:pPr algn="ctr"/>
            <a:r>
              <a:rPr lang="en-US" dirty="0" smtClean="0"/>
              <a:t/>
            </a:r>
            <a:br>
              <a:rPr lang="en-US" dirty="0" smtClean="0"/>
            </a:br>
            <a:r>
              <a:rPr lang="en-US" dirty="0" smtClean="0"/>
              <a:t>Summary: Our Responsibility</a:t>
            </a:r>
            <a:endParaRPr lang="en-US" dirty="0"/>
          </a:p>
        </p:txBody>
      </p:sp>
      <p:sp>
        <p:nvSpPr>
          <p:cNvPr id="3" name="Content Placeholder 2"/>
          <p:cNvSpPr>
            <a:spLocks noGrp="1"/>
          </p:cNvSpPr>
          <p:nvPr>
            <p:ph idx="1"/>
            <p:custDataLst>
              <p:tags r:id="rId3"/>
            </p:custDataLst>
          </p:nvPr>
        </p:nvSpPr>
        <p:spPr>
          <a:xfrm>
            <a:off x="1043492" y="1752600"/>
            <a:ext cx="6777317" cy="4080029"/>
          </a:xfrm>
        </p:spPr>
        <p:txBody>
          <a:bodyPr/>
          <a:lstStyle/>
          <a:p>
            <a:pPr marL="68580" indent="0" algn="ctr">
              <a:buNone/>
            </a:pPr>
            <a:endParaRPr lang="en-US" dirty="0" smtClean="0"/>
          </a:p>
          <a:p>
            <a:pPr marL="68580" indent="0" algn="ctr">
              <a:spcBef>
                <a:spcPts val="0"/>
              </a:spcBef>
              <a:buNone/>
            </a:pPr>
            <a:r>
              <a:rPr lang="en-US" sz="2800" dirty="0" smtClean="0"/>
              <a:t>The responsibility for protecting </a:t>
            </a:r>
            <a:r>
              <a:rPr lang="en-US" sz="2800" dirty="0"/>
              <a:t>and </a:t>
            </a:r>
            <a:r>
              <a:rPr lang="en-US" sz="2800" dirty="0" smtClean="0"/>
              <a:t>securing </a:t>
            </a:r>
            <a:r>
              <a:rPr lang="en-US" sz="2800" dirty="0"/>
              <a:t>the P</a:t>
            </a:r>
            <a:r>
              <a:rPr lang="en-US" sz="2800" dirty="0" smtClean="0"/>
              <a:t>rotected Information </a:t>
            </a:r>
            <a:r>
              <a:rPr lang="en-US" sz="2800" dirty="0"/>
              <a:t>we </a:t>
            </a:r>
            <a:r>
              <a:rPr lang="en-US" sz="2800" dirty="0" smtClean="0"/>
              <a:t>access, use, disclose, transmit, or maintain to do our jobs belongs</a:t>
            </a:r>
          </a:p>
          <a:p>
            <a:pPr algn="ctr">
              <a:spcBef>
                <a:spcPts val="0"/>
              </a:spcBef>
              <a:buNone/>
            </a:pPr>
            <a:r>
              <a:rPr lang="en-US" sz="2800" dirty="0" smtClean="0"/>
              <a:t>to </a:t>
            </a:r>
            <a:r>
              <a:rPr lang="en-US" sz="2800" b="1" i="1" dirty="0" smtClean="0"/>
              <a:t>each of us</a:t>
            </a:r>
            <a:r>
              <a:rPr lang="en-US" sz="2800" dirty="0" smtClean="0"/>
              <a:t>.</a:t>
            </a:r>
            <a:endParaRPr lang="en-US" sz="2800" dirty="0"/>
          </a:p>
          <a:p>
            <a:pPr marL="68580" indent="0">
              <a:buNone/>
            </a:pPr>
            <a:endParaRPr lang="en-US" dirty="0"/>
          </a:p>
        </p:txBody>
      </p:sp>
      <p:sp>
        <p:nvSpPr>
          <p:cNvPr id="7" name="Slide Number Placeholder 6"/>
          <p:cNvSpPr>
            <a:spLocks noGrp="1"/>
          </p:cNvSpPr>
          <p:nvPr>
            <p:ph type="sldNum" sz="quarter" idx="12"/>
            <p:custDataLst>
              <p:tags r:id="rId4"/>
            </p:custDataLst>
          </p:nvPr>
        </p:nvSpPr>
        <p:spPr/>
        <p:txBody>
          <a:bodyPr/>
          <a:lstStyle/>
          <a:p>
            <a:fld id="{ECB63EA4-3A00-42A0-8E96-2E1072BFA8FF}" type="slidenum">
              <a:rPr lang="en-US" smtClean="0"/>
              <a:pPr/>
              <a:t>41</a:t>
            </a:fld>
            <a:endParaRPr lang="en-US" dirty="0"/>
          </a:p>
        </p:txBody>
      </p:sp>
      <p:pic>
        <p:nvPicPr>
          <p:cNvPr id="1031" name="Picture 7" descr="C:\Documents and Settings\stacey.mondschein-ka\Local Settings\Temporary Internet Files\Content.IE5\5VO1LRDA\MP900411828[1].jpg"/>
          <p:cNvPicPr>
            <a:picLocks noChangeAspect="1" noChangeArrowheads="1"/>
          </p:cNvPicPr>
          <p:nvPr>
            <p:custDataLst>
              <p:tags r:id="rId5"/>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3733800" y="4773386"/>
            <a:ext cx="1905000" cy="1447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ustDataLst>
      <p:tags r:id="rId1"/>
    </p:custDataLst>
    <p:extLst>
      <p:ext uri="{BB962C8B-B14F-4D97-AF65-F5344CB8AC3E}">
        <p14:creationId xmlns:p14="http://schemas.microsoft.com/office/powerpoint/2010/main" val="35382035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Knowledge Check: True or False</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457200" y="1828800"/>
            <a:ext cx="8229600" cy="4745736"/>
          </a:xfrm>
        </p:spPr>
        <p:txBody>
          <a:bodyPr/>
          <a:lstStyle/>
          <a:p>
            <a:pPr marL="109728" indent="0">
              <a:buNone/>
            </a:pPr>
            <a:r>
              <a:rPr lang="en-US" dirty="0" smtClean="0"/>
              <a:t>Q: The minimum necessary/need-to-know standard only applies to the Department’s HIPAA-covered entities. </a:t>
            </a:r>
          </a:p>
          <a:p>
            <a:pPr marL="109728" indent="0">
              <a:buNone/>
            </a:pPr>
            <a:endParaRPr lang="en-US" dirty="0"/>
          </a:p>
          <a:p>
            <a:pPr marL="109728" indent="0">
              <a:buNone/>
            </a:pPr>
            <a:r>
              <a:rPr lang="en-US" dirty="0" smtClean="0"/>
              <a:t>A: </a:t>
            </a:r>
            <a:r>
              <a:rPr lang="en-US" dirty="0" smtClean="0">
                <a:solidFill>
                  <a:srgbClr val="0070C0"/>
                </a:solidFill>
              </a:rPr>
              <a:t>False</a:t>
            </a:r>
            <a:r>
              <a:rPr lang="en-US" dirty="0" smtClean="0"/>
              <a:t>. Department Policy requires that our entire workforce, including staff, contractors, volunteers and students, use only the minimum Protected Information necessary to accomplish our jobs, and only view the Protected Information that we need for a legitimate work purpose.</a:t>
            </a:r>
            <a:endParaRPr lang="en-US" dirty="0"/>
          </a:p>
        </p:txBody>
      </p:sp>
      <p:sp>
        <p:nvSpPr>
          <p:cNvPr id="4" name="Slide Number Placeholder 3"/>
          <p:cNvSpPr>
            <a:spLocks noGrp="1"/>
          </p:cNvSpPr>
          <p:nvPr>
            <p:ph type="sldNum" sz="quarter" idx="12"/>
          </p:nvPr>
        </p:nvSpPr>
        <p:spPr/>
        <p:txBody>
          <a:bodyPr/>
          <a:lstStyle/>
          <a:p>
            <a:fld id="{ECB63EA4-3A00-42A0-8E96-2E1072BFA8FF}" type="slidenum">
              <a:rPr lang="en-US" smtClean="0"/>
              <a:pPr/>
              <a:t>42</a:t>
            </a:fld>
            <a:endParaRPr lang="en-US" dirty="0"/>
          </a:p>
        </p:txBody>
      </p:sp>
    </p:spTree>
    <p:extLst>
      <p:ext uri="{BB962C8B-B14F-4D97-AF65-F5344CB8AC3E}">
        <p14:creationId xmlns:p14="http://schemas.microsoft.com/office/powerpoint/2010/main" val="47816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Knowledge Check: True or False</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Content Placeholder 2"/>
          <p:cNvSpPr>
            <a:spLocks noGrp="1"/>
          </p:cNvSpPr>
          <p:nvPr>
            <p:ph idx="1"/>
          </p:nvPr>
        </p:nvSpPr>
        <p:spPr/>
        <p:txBody>
          <a:bodyPr>
            <a:normAutofit/>
          </a:bodyPr>
          <a:lstStyle/>
          <a:p>
            <a:r>
              <a:rPr lang="en-US" dirty="0" smtClean="0"/>
              <a:t>Q: If you are presented with a warrant or a subpoena, you should immediately provide the information requested by the attorney or law enforcement officer.</a:t>
            </a:r>
          </a:p>
          <a:p>
            <a:pPr marL="109728" indent="0">
              <a:buNone/>
            </a:pPr>
            <a:endParaRPr lang="en-US" dirty="0" smtClean="0"/>
          </a:p>
          <a:p>
            <a:r>
              <a:rPr lang="en-US" dirty="0" smtClean="0"/>
              <a:t>A: </a:t>
            </a:r>
            <a:r>
              <a:rPr lang="en-US" dirty="0" smtClean="0">
                <a:solidFill>
                  <a:srgbClr val="0070C0"/>
                </a:solidFill>
              </a:rPr>
              <a:t>False.</a:t>
            </a:r>
            <a:r>
              <a:rPr lang="en-US" dirty="0" smtClean="0"/>
              <a:t> You should immediately contact the </a:t>
            </a:r>
            <a:r>
              <a:rPr lang="en-US" dirty="0"/>
              <a:t>G</a:t>
            </a:r>
            <a:r>
              <a:rPr lang="en-US" dirty="0" smtClean="0"/>
              <a:t>eneral Counsel or the Director of Healthcare Privacy, because the demand may not be valid. </a:t>
            </a:r>
            <a:endParaRPr lang="en-US" dirty="0"/>
          </a:p>
        </p:txBody>
      </p:sp>
      <p:sp>
        <p:nvSpPr>
          <p:cNvPr id="4" name="Slide Number Placeholder 3"/>
          <p:cNvSpPr>
            <a:spLocks noGrp="1"/>
          </p:cNvSpPr>
          <p:nvPr>
            <p:ph type="sldNum" sz="quarter" idx="12"/>
          </p:nvPr>
        </p:nvSpPr>
        <p:spPr/>
        <p:txBody>
          <a:bodyPr/>
          <a:lstStyle/>
          <a:p>
            <a:fld id="{ECB63EA4-3A00-42A0-8E96-2E1072BFA8FF}" type="slidenum">
              <a:rPr lang="en-US" smtClean="0"/>
              <a:pPr/>
              <a:t>43</a:t>
            </a:fld>
            <a:endParaRPr lang="en-US" dirty="0"/>
          </a:p>
        </p:txBody>
      </p:sp>
    </p:spTree>
    <p:extLst>
      <p:ext uri="{BB962C8B-B14F-4D97-AF65-F5344CB8AC3E}">
        <p14:creationId xmlns:p14="http://schemas.microsoft.com/office/powerpoint/2010/main" val="238623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Knowledge Check: True or False</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Content Placeholder 2"/>
          <p:cNvSpPr>
            <a:spLocks noGrp="1"/>
          </p:cNvSpPr>
          <p:nvPr>
            <p:ph idx="1"/>
          </p:nvPr>
        </p:nvSpPr>
        <p:spPr/>
        <p:txBody>
          <a:bodyPr/>
          <a:lstStyle/>
          <a:p>
            <a:r>
              <a:rPr lang="en-US" dirty="0" smtClean="0"/>
              <a:t>Q: Identifiers such as vehicle license numbers, URLs and thumb prints are considered HIPAA Identifiers.</a:t>
            </a:r>
          </a:p>
          <a:p>
            <a:pPr marL="109728" indent="0">
              <a:buNone/>
            </a:pPr>
            <a:endParaRPr lang="en-US" dirty="0" smtClean="0"/>
          </a:p>
          <a:p>
            <a:r>
              <a:rPr lang="en-US" dirty="0" smtClean="0"/>
              <a:t>A: </a:t>
            </a:r>
            <a:r>
              <a:rPr lang="en-US" dirty="0" smtClean="0">
                <a:solidFill>
                  <a:srgbClr val="0070C0"/>
                </a:solidFill>
              </a:rPr>
              <a:t>True! </a:t>
            </a:r>
            <a:r>
              <a:rPr lang="en-US" dirty="0" smtClean="0"/>
              <a:t>There are numerous identifiers beyond the name, address, phone and account numbers that may identify the consumer. We need to keep them all confidential.</a:t>
            </a:r>
            <a:endParaRPr lang="en-US" dirty="0"/>
          </a:p>
        </p:txBody>
      </p:sp>
      <p:sp>
        <p:nvSpPr>
          <p:cNvPr id="4" name="Slide Number Placeholder 3"/>
          <p:cNvSpPr>
            <a:spLocks noGrp="1"/>
          </p:cNvSpPr>
          <p:nvPr>
            <p:ph type="sldNum" sz="quarter" idx="12"/>
          </p:nvPr>
        </p:nvSpPr>
        <p:spPr/>
        <p:txBody>
          <a:bodyPr/>
          <a:lstStyle/>
          <a:p>
            <a:fld id="{ECB63EA4-3A00-42A0-8E96-2E1072BFA8FF}" type="slidenum">
              <a:rPr lang="en-US" smtClean="0"/>
              <a:pPr/>
              <a:t>44</a:t>
            </a:fld>
            <a:endParaRPr lang="en-US" dirty="0"/>
          </a:p>
        </p:txBody>
      </p:sp>
    </p:spTree>
    <p:extLst>
      <p:ext uri="{BB962C8B-B14F-4D97-AF65-F5344CB8AC3E}">
        <p14:creationId xmlns:p14="http://schemas.microsoft.com/office/powerpoint/2010/main" val="21423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Knowledge Check: True or False</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t>Q: If you know of, or suspect, a privacy or security incident involving the Department’s Protected Information, should speak with your Privacy/Security Liaison and the Director of Healthcare Privacy right away.</a:t>
            </a:r>
          </a:p>
          <a:p>
            <a:pPr marL="109728" indent="0">
              <a:buNone/>
            </a:pPr>
            <a:endParaRPr lang="en-US" dirty="0" smtClean="0"/>
          </a:p>
          <a:p>
            <a:r>
              <a:rPr lang="en-US" dirty="0" smtClean="0"/>
              <a:t>A:</a:t>
            </a:r>
            <a:r>
              <a:rPr lang="en-US" dirty="0" smtClean="0">
                <a:solidFill>
                  <a:srgbClr val="0070C0"/>
                </a:solidFill>
              </a:rPr>
              <a:t> True! </a:t>
            </a:r>
            <a:r>
              <a:rPr lang="en-US" dirty="0" smtClean="0"/>
              <a:t>Contact your Privacy/Security Liaison and the Director of Healthcare Privacy immediately. Your assistance is required by Department policy!</a:t>
            </a:r>
            <a:endParaRPr lang="en-US" dirty="0"/>
          </a:p>
        </p:txBody>
      </p:sp>
      <p:sp>
        <p:nvSpPr>
          <p:cNvPr id="4" name="Slide Number Placeholder 3"/>
          <p:cNvSpPr>
            <a:spLocks noGrp="1"/>
          </p:cNvSpPr>
          <p:nvPr>
            <p:ph type="sldNum" sz="quarter" idx="12"/>
          </p:nvPr>
        </p:nvSpPr>
        <p:spPr/>
        <p:txBody>
          <a:bodyPr/>
          <a:lstStyle/>
          <a:p>
            <a:fld id="{ECB63EA4-3A00-42A0-8E96-2E1072BFA8FF}" type="slidenum">
              <a:rPr lang="en-US" smtClean="0"/>
              <a:pPr/>
              <a:t>45</a:t>
            </a:fld>
            <a:endParaRPr lang="en-US" dirty="0"/>
          </a:p>
        </p:txBody>
      </p:sp>
    </p:spTree>
    <p:extLst>
      <p:ext uri="{BB962C8B-B14F-4D97-AF65-F5344CB8AC3E}">
        <p14:creationId xmlns:p14="http://schemas.microsoft.com/office/powerpoint/2010/main" val="409300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1066800"/>
          </a:xfrm>
        </p:spPr>
        <p:txBody>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Knowledge Check: True or False</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Content Placeholder 2"/>
          <p:cNvSpPr>
            <a:spLocks noGrp="1"/>
          </p:cNvSpPr>
          <p:nvPr>
            <p:ph idx="1"/>
          </p:nvPr>
        </p:nvSpPr>
        <p:spPr/>
        <p:txBody>
          <a:bodyPr/>
          <a:lstStyle/>
          <a:p>
            <a:r>
              <a:rPr lang="en-US" dirty="0" smtClean="0"/>
              <a:t>Q: If, in good faith, you make a report of a privacy or security issue, you may be in trouble if an investigation finds no concerns.</a:t>
            </a:r>
          </a:p>
          <a:p>
            <a:pPr marL="109728" indent="0">
              <a:buNone/>
            </a:pPr>
            <a:endParaRPr lang="en-US" dirty="0" smtClean="0"/>
          </a:p>
          <a:p>
            <a:r>
              <a:rPr lang="en-US" dirty="0" smtClean="0">
                <a:solidFill>
                  <a:srgbClr val="0070C0"/>
                </a:solidFill>
              </a:rPr>
              <a:t>False</a:t>
            </a:r>
            <a:r>
              <a:rPr lang="en-US" dirty="0">
                <a:solidFill>
                  <a:srgbClr val="0070C0"/>
                </a:solidFill>
              </a:rPr>
              <a:t>!</a:t>
            </a:r>
            <a:r>
              <a:rPr lang="en-US" dirty="0" smtClean="0"/>
              <a:t> There is no retaliation permitted for a good faith report, even if no breach is found to have occurred.</a:t>
            </a:r>
            <a:endParaRPr lang="en-US" dirty="0"/>
          </a:p>
        </p:txBody>
      </p:sp>
      <p:sp>
        <p:nvSpPr>
          <p:cNvPr id="4" name="Slide Number Placeholder 3"/>
          <p:cNvSpPr>
            <a:spLocks noGrp="1"/>
          </p:cNvSpPr>
          <p:nvPr>
            <p:ph type="sldNum" sz="quarter" idx="12"/>
          </p:nvPr>
        </p:nvSpPr>
        <p:spPr/>
        <p:txBody>
          <a:bodyPr/>
          <a:lstStyle/>
          <a:p>
            <a:fld id="{ECB63EA4-3A00-42A0-8E96-2E1072BFA8FF}" type="slidenum">
              <a:rPr lang="en-US" smtClean="0"/>
              <a:pPr/>
              <a:t>46</a:t>
            </a:fld>
            <a:endParaRPr lang="en-US" dirty="0"/>
          </a:p>
        </p:txBody>
      </p:sp>
    </p:spTree>
    <p:extLst>
      <p:ext uri="{BB962C8B-B14F-4D97-AF65-F5344CB8AC3E}">
        <p14:creationId xmlns:p14="http://schemas.microsoft.com/office/powerpoint/2010/main" val="62550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81000" y="762000"/>
            <a:ext cx="7687234" cy="762000"/>
          </a:xfrm>
        </p:spPr>
        <p:txBody>
          <a:bodyPr>
            <a:normAutofit/>
          </a:bodyPr>
          <a:lstStyle/>
          <a:p>
            <a:r>
              <a:rPr lang="en-US" dirty="0" smtClean="0"/>
              <a:t>Questions?	</a:t>
            </a:r>
            <a:endParaRPr lang="en-US" dirty="0"/>
          </a:p>
        </p:txBody>
      </p:sp>
      <p:sp>
        <p:nvSpPr>
          <p:cNvPr id="3" name="Content Placeholder 2"/>
          <p:cNvSpPr>
            <a:spLocks noGrp="1"/>
          </p:cNvSpPr>
          <p:nvPr>
            <p:ph idx="1"/>
            <p:custDataLst>
              <p:tags r:id="rId3"/>
            </p:custDataLst>
          </p:nvPr>
        </p:nvSpPr>
        <p:spPr>
          <a:xfrm>
            <a:off x="381000" y="1600200"/>
            <a:ext cx="8382000" cy="4876800"/>
          </a:xfrm>
        </p:spPr>
        <p:txBody>
          <a:bodyPr>
            <a:normAutofit fontScale="62500" lnSpcReduction="20000"/>
          </a:bodyPr>
          <a:lstStyle/>
          <a:p>
            <a:r>
              <a:rPr lang="en-US" dirty="0" smtClean="0"/>
              <a:t>Director of Healthcare Privacy and Human Protections Administrator</a:t>
            </a:r>
          </a:p>
          <a:p>
            <a:r>
              <a:rPr lang="en-US" dirty="0" smtClean="0"/>
              <a:t>207.287.9362</a:t>
            </a:r>
          </a:p>
          <a:p>
            <a:r>
              <a:rPr lang="en-US" dirty="0">
                <a:hlinkClick r:id="rId6"/>
              </a:rPr>
              <a:t>s</a:t>
            </a:r>
            <a:r>
              <a:rPr lang="en-US" dirty="0" smtClean="0">
                <a:hlinkClick r:id="rId6"/>
              </a:rPr>
              <a:t>tacey.mondschein@maine.gov</a:t>
            </a:r>
            <a:endParaRPr lang="en-US" dirty="0" smtClean="0"/>
          </a:p>
          <a:p>
            <a:pPr marL="68580" indent="0">
              <a:buNone/>
            </a:pPr>
            <a:endParaRPr lang="en-US" dirty="0"/>
          </a:p>
          <a:p>
            <a:pPr marL="68580" indent="0">
              <a:spcBef>
                <a:spcPct val="0"/>
              </a:spcBef>
              <a:buNone/>
            </a:pPr>
            <a:r>
              <a:rPr lang="en-US" sz="4300" dirty="0" smtClean="0">
                <a:solidFill>
                  <a:schemeClr val="accent1"/>
                </a:solidFill>
                <a:ea typeface="+mj-ea"/>
                <a:cs typeface="+mj-cs"/>
              </a:rPr>
              <a:t>Resources</a:t>
            </a:r>
          </a:p>
          <a:p>
            <a:pPr marL="68580" indent="0">
              <a:spcBef>
                <a:spcPct val="0"/>
              </a:spcBef>
              <a:buNone/>
            </a:pPr>
            <a:r>
              <a:rPr lang="en-US" sz="4300" dirty="0" smtClean="0">
                <a:solidFill>
                  <a:schemeClr val="accent1"/>
                </a:solidFill>
                <a:ea typeface="+mj-ea"/>
                <a:cs typeface="+mj-cs"/>
              </a:rPr>
              <a:t>DHHS Employee Information Center</a:t>
            </a:r>
            <a:endParaRPr lang="en-US" sz="4300" dirty="0">
              <a:solidFill>
                <a:schemeClr val="accent1"/>
              </a:solidFill>
              <a:ea typeface="+mj-ea"/>
              <a:cs typeface="+mj-cs"/>
            </a:endParaRPr>
          </a:p>
          <a:p>
            <a:pPr marL="68580" indent="0">
              <a:buNone/>
            </a:pPr>
            <a:endParaRPr lang="en-US" dirty="0" smtClean="0"/>
          </a:p>
          <a:p>
            <a:pPr marL="68580" indent="0">
              <a:buNone/>
            </a:pPr>
            <a:r>
              <a:rPr lang="en-US" dirty="0" smtClean="0">
                <a:hlinkClick r:id="rId7"/>
              </a:rPr>
              <a:t>http</a:t>
            </a:r>
            <a:r>
              <a:rPr lang="en-US" dirty="0">
                <a:hlinkClick r:id="rId7"/>
              </a:rPr>
              <a:t>://</a:t>
            </a:r>
            <a:r>
              <a:rPr lang="en-US" dirty="0" smtClean="0">
                <a:hlinkClick r:id="rId7"/>
              </a:rPr>
              <a:t>inet.state.me.us/dhhs/privacy-security/index.php</a:t>
            </a:r>
            <a:endParaRPr lang="en-US" dirty="0" smtClean="0"/>
          </a:p>
          <a:p>
            <a:pPr marL="68580" indent="0">
              <a:buNone/>
            </a:pPr>
            <a:endParaRPr lang="en-US" dirty="0"/>
          </a:p>
          <a:p>
            <a:pPr marL="68580" indent="0">
              <a:spcBef>
                <a:spcPct val="0"/>
              </a:spcBef>
              <a:buNone/>
            </a:pPr>
            <a:r>
              <a:rPr lang="en-US" sz="4300" dirty="0">
                <a:solidFill>
                  <a:schemeClr val="accent1"/>
                </a:solidFill>
                <a:ea typeface="+mj-ea"/>
                <a:cs typeface="+mj-cs"/>
              </a:rPr>
              <a:t>Policies</a:t>
            </a:r>
          </a:p>
          <a:p>
            <a:pPr marL="68580" indent="0">
              <a:buNone/>
            </a:pPr>
            <a:endParaRPr lang="en-US" dirty="0"/>
          </a:p>
          <a:p>
            <a:pPr marL="68580" indent="0">
              <a:buNone/>
            </a:pPr>
            <a:r>
              <a:rPr lang="en-US" dirty="0">
                <a:hlinkClick r:id="rId8"/>
              </a:rPr>
              <a:t>http://</a:t>
            </a:r>
            <a:r>
              <a:rPr lang="en-US" dirty="0" smtClean="0">
                <a:hlinkClick r:id="rId8"/>
              </a:rPr>
              <a:t>inet.state.me.us/dhhs/privacy-security/policies.php</a:t>
            </a:r>
            <a:endParaRPr lang="en-US" dirty="0" smtClean="0"/>
          </a:p>
          <a:p>
            <a:pPr marL="68580" indent="0">
              <a:buNone/>
            </a:pPr>
            <a:endParaRPr lang="en-US" dirty="0"/>
          </a:p>
          <a:p>
            <a:pPr marL="68580" indent="0">
              <a:spcBef>
                <a:spcPct val="0"/>
              </a:spcBef>
              <a:buNone/>
            </a:pPr>
            <a:r>
              <a:rPr lang="en-US" sz="4300" dirty="0">
                <a:solidFill>
                  <a:schemeClr val="accent1"/>
                </a:solidFill>
                <a:ea typeface="+mj-ea"/>
                <a:cs typeface="+mj-cs"/>
              </a:rPr>
              <a:t>Posters</a:t>
            </a:r>
          </a:p>
          <a:p>
            <a:pPr marL="68580" indent="0">
              <a:buNone/>
            </a:pPr>
            <a:endParaRPr lang="en-US" dirty="0" smtClean="0"/>
          </a:p>
          <a:p>
            <a:pPr marL="68580" indent="0">
              <a:buNone/>
            </a:pPr>
            <a:r>
              <a:rPr lang="en-US" dirty="0" smtClean="0">
                <a:hlinkClick r:id="rId9"/>
              </a:rPr>
              <a:t>http</a:t>
            </a:r>
            <a:r>
              <a:rPr lang="en-US" dirty="0">
                <a:hlinkClick r:id="rId9"/>
              </a:rPr>
              <a:t>://</a:t>
            </a:r>
            <a:r>
              <a:rPr lang="en-US" dirty="0" smtClean="0">
                <a:hlinkClick r:id="rId9"/>
              </a:rPr>
              <a:t>inet.state.me.us/dhhs/privacy-security/posters.php</a:t>
            </a:r>
            <a:endParaRPr lang="en-US" dirty="0" smtClean="0"/>
          </a:p>
          <a:p>
            <a:pPr marL="68580" indent="0">
              <a:buNone/>
            </a:pPr>
            <a:endParaRPr lang="en-US" dirty="0" smtClean="0"/>
          </a:p>
          <a:p>
            <a:pPr marL="68580" indent="0">
              <a:buNone/>
            </a:pPr>
            <a:endParaRPr lang="en-US" dirty="0" smtClean="0"/>
          </a:p>
          <a:p>
            <a:pPr marL="68580" indent="0">
              <a:buNone/>
            </a:pPr>
            <a:endParaRPr lang="en-US" dirty="0"/>
          </a:p>
        </p:txBody>
      </p:sp>
      <p:sp>
        <p:nvSpPr>
          <p:cNvPr id="6" name="Slide Number Placeholder 5"/>
          <p:cNvSpPr>
            <a:spLocks noGrp="1"/>
          </p:cNvSpPr>
          <p:nvPr>
            <p:ph type="sldNum" sz="quarter" idx="12"/>
            <p:custDataLst>
              <p:tags r:id="rId4"/>
            </p:custDataLst>
          </p:nvPr>
        </p:nvSpPr>
        <p:spPr/>
        <p:txBody>
          <a:bodyPr/>
          <a:lstStyle/>
          <a:p>
            <a:fld id="{ECB63EA4-3A00-42A0-8E96-2E1072BFA8FF}" type="slidenum">
              <a:rPr lang="en-US" smtClean="0"/>
              <a:pPr/>
              <a:t>47</a:t>
            </a:fld>
            <a:endParaRPr lang="en-US" dirty="0"/>
          </a:p>
        </p:txBody>
      </p:sp>
      <p:pic>
        <p:nvPicPr>
          <p:cNvPr id="5" name="Picture 4" descr="http://inet.state.me.us/dhhs/privacy-security/images/Copy-You-Hold-Key-Poster-blue-yellow-5-9-14.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10400" y="2971799"/>
            <a:ext cx="1676401" cy="2790825"/>
          </a:xfrm>
          <a:prstGeom prst="rect">
            <a:avLst/>
          </a:prstGeom>
          <a:noFill/>
          <a:ln>
            <a:noFill/>
          </a:ln>
        </p:spPr>
      </p:pic>
    </p:spTree>
    <p:custDataLst>
      <p:tags r:id="rId1"/>
    </p:custDataLst>
    <p:extLst>
      <p:ext uri="{BB962C8B-B14F-4D97-AF65-F5344CB8AC3E}">
        <p14:creationId xmlns:p14="http://schemas.microsoft.com/office/powerpoint/2010/main" val="37108116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Credit</a:t>
            </a:r>
            <a:endParaRPr lang="en-US" dirty="0"/>
          </a:p>
        </p:txBody>
      </p:sp>
      <p:sp>
        <p:nvSpPr>
          <p:cNvPr id="3" name="Content Placeholder 2"/>
          <p:cNvSpPr>
            <a:spLocks noGrp="1"/>
          </p:cNvSpPr>
          <p:nvPr>
            <p:ph idx="1"/>
            <p:custDataLst>
              <p:tags r:id="rId3"/>
            </p:custDataLst>
          </p:nvPr>
        </p:nvSpPr>
        <p:spPr/>
        <p:txBody>
          <a:bodyPr/>
          <a:lstStyle/>
          <a:p>
            <a:r>
              <a:rPr lang="en-US" dirty="0" smtClean="0">
                <a:hlinkClick r:id="rId6"/>
              </a:rPr>
              <a:t>Get credit</a:t>
            </a:r>
            <a:endParaRPr lang="en-US" dirty="0" smtClean="0"/>
          </a:p>
          <a:p>
            <a:endParaRPr lang="en-US" dirty="0"/>
          </a:p>
          <a:p>
            <a:r>
              <a:rPr lang="en-US" dirty="0" smtClean="0"/>
              <a:t>Please click on the above link to submit a completion form and get credit for reviewing this program.</a:t>
            </a:r>
          </a:p>
          <a:p>
            <a:endParaRPr lang="en-US" dirty="0"/>
          </a:p>
          <a:p>
            <a:endParaRPr lang="en-US" dirty="0"/>
          </a:p>
        </p:txBody>
      </p:sp>
      <p:sp>
        <p:nvSpPr>
          <p:cNvPr id="4" name="Slide Number Placeholder 3"/>
          <p:cNvSpPr>
            <a:spLocks noGrp="1"/>
          </p:cNvSpPr>
          <p:nvPr>
            <p:ph type="sldNum" sz="quarter" idx="12"/>
            <p:custDataLst>
              <p:tags r:id="rId4"/>
            </p:custDataLst>
          </p:nvPr>
        </p:nvSpPr>
        <p:spPr/>
        <p:txBody>
          <a:bodyPr/>
          <a:lstStyle/>
          <a:p>
            <a:fld id="{ECB63EA4-3A00-42A0-8E96-2E1072BFA8FF}" type="slidenum">
              <a:rPr lang="en-US" smtClean="0"/>
              <a:pPr/>
              <a:t>48</a:t>
            </a:fld>
            <a:endParaRPr lang="en-US" dirty="0"/>
          </a:p>
        </p:txBody>
      </p:sp>
    </p:spTree>
    <p:custDataLst>
      <p:tags r:id="rId1"/>
    </p:custDataLst>
    <p:extLst>
      <p:ext uri="{BB962C8B-B14F-4D97-AF65-F5344CB8AC3E}">
        <p14:creationId xmlns:p14="http://schemas.microsoft.com/office/powerpoint/2010/main" val="300435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848600" cy="533400"/>
          </a:xfrm>
        </p:spPr>
        <p:txBody>
          <a:bodyPr>
            <a:noAutofit/>
          </a:bodyPr>
          <a:lstStyle/>
          <a:p>
            <a:pPr algn="ctr"/>
            <a:r>
              <a:rPr lang="en-US" sz="2000" dirty="0" smtClean="0">
                <a:solidFill>
                  <a:schemeClr val="tx1"/>
                </a:solidFill>
              </a:rPr>
              <a:t>Basics: The Department Protects </a:t>
            </a:r>
            <a:r>
              <a:rPr lang="en-US" sz="2000" dirty="0">
                <a:solidFill>
                  <a:schemeClr val="tx1"/>
                </a:solidFill>
              </a:rPr>
              <a:t>D</a:t>
            </a:r>
            <a:r>
              <a:rPr lang="en-US" sz="2000" dirty="0" smtClean="0">
                <a:solidFill>
                  <a:schemeClr val="tx1"/>
                </a:solidFill>
              </a:rPr>
              <a:t>ifferent </a:t>
            </a:r>
            <a:r>
              <a:rPr lang="en-US" sz="2000" dirty="0">
                <a:solidFill>
                  <a:schemeClr val="tx1"/>
                </a:solidFill>
              </a:rPr>
              <a:t>T</a:t>
            </a:r>
            <a:r>
              <a:rPr lang="en-US" sz="2000" dirty="0" smtClean="0">
                <a:solidFill>
                  <a:schemeClr val="tx1"/>
                </a:solidFill>
              </a:rPr>
              <a:t>ypes of Consumer </a:t>
            </a:r>
            <a:r>
              <a:rPr lang="en-US" sz="2000" dirty="0">
                <a:solidFill>
                  <a:schemeClr val="tx1"/>
                </a:solidFill>
              </a:rPr>
              <a:t>D</a:t>
            </a:r>
            <a:r>
              <a:rPr lang="en-US" sz="2000" dirty="0" smtClean="0">
                <a:solidFill>
                  <a:schemeClr val="tx1"/>
                </a:solidFill>
              </a:rPr>
              <a:t>ata</a:t>
            </a:r>
            <a:endParaRPr lang="en-US" sz="2000" dirty="0">
              <a:solidFill>
                <a:schemeClr val="tx1"/>
              </a:solidFill>
            </a:endParaRPr>
          </a:p>
        </p:txBody>
      </p:sp>
      <p:pic>
        <p:nvPicPr>
          <p:cNvPr id="1027" name="Picture 3" descr="C:\Users\Stacey.Mondschein\AppData\Local\Microsoft\Windows\Temporary Internet Files\Content.IE5\AS75B7EW\Umbrella-animation[1].png"/>
          <p:cNvPicPr>
            <a:picLocks noGrp="1" noChangeAspect="1" noChangeArrowheads="1"/>
          </p:cNvPicPr>
          <p:nvPr>
            <p:ph idx="1"/>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44769" y="1447800"/>
            <a:ext cx="7924800" cy="4400729"/>
          </a:xfrm>
          <a:prstGeom prst="rect">
            <a:avLst/>
          </a:prstGeom>
          <a:extLst/>
        </p:spPr>
        <p:style>
          <a:lnRef idx="1">
            <a:schemeClr val="accent6"/>
          </a:lnRef>
          <a:fillRef idx="3">
            <a:schemeClr val="accent6"/>
          </a:fillRef>
          <a:effectRef idx="2">
            <a:schemeClr val="accent6"/>
          </a:effectRef>
          <a:fontRef idx="minor">
            <a:schemeClr val="lt1"/>
          </a:fontRef>
        </p:style>
      </p:pic>
      <p:sp>
        <p:nvSpPr>
          <p:cNvPr id="4" name="Slide Number Placeholder 3"/>
          <p:cNvSpPr>
            <a:spLocks noGrp="1"/>
          </p:cNvSpPr>
          <p:nvPr>
            <p:ph type="sldNum" sz="quarter" idx="12"/>
          </p:nvPr>
        </p:nvSpPr>
        <p:spPr/>
        <p:txBody>
          <a:bodyPr/>
          <a:lstStyle/>
          <a:p>
            <a:fld id="{ECB63EA4-3A00-42A0-8E96-2E1072BFA8FF}" type="slidenum">
              <a:rPr lang="en-US" smtClean="0"/>
              <a:pPr/>
              <a:t>5</a:t>
            </a:fld>
            <a:endParaRPr lang="en-US" dirty="0"/>
          </a:p>
        </p:txBody>
      </p:sp>
      <p:sp>
        <p:nvSpPr>
          <p:cNvPr id="5" name="TextBox 4"/>
          <p:cNvSpPr txBox="1"/>
          <p:nvPr/>
        </p:nvSpPr>
        <p:spPr>
          <a:xfrm>
            <a:off x="2667000" y="4495800"/>
            <a:ext cx="1524000" cy="923330"/>
          </a:xfrm>
          <a:prstGeom prst="rect">
            <a:avLst/>
          </a:prstGeom>
          <a:noFill/>
        </p:spPr>
        <p:txBody>
          <a:bodyPr wrap="square" rtlCol="0">
            <a:spAutoFit/>
          </a:bodyPr>
          <a:lstStyle/>
          <a:p>
            <a:r>
              <a:rPr lang="en-US" dirty="0" smtClean="0"/>
              <a:t>Protected </a:t>
            </a:r>
          </a:p>
          <a:p>
            <a:r>
              <a:rPr lang="en-US" dirty="0" smtClean="0"/>
              <a:t>Health </a:t>
            </a:r>
          </a:p>
          <a:p>
            <a:r>
              <a:rPr lang="en-US" dirty="0" smtClean="0"/>
              <a:t>Information</a:t>
            </a:r>
            <a:endParaRPr lang="en-US" dirty="0"/>
          </a:p>
        </p:txBody>
      </p:sp>
      <p:sp>
        <p:nvSpPr>
          <p:cNvPr id="6" name="TextBox 5"/>
          <p:cNvSpPr txBox="1"/>
          <p:nvPr/>
        </p:nvSpPr>
        <p:spPr>
          <a:xfrm>
            <a:off x="4953000" y="4419600"/>
            <a:ext cx="1905000" cy="1200329"/>
          </a:xfrm>
          <a:prstGeom prst="rect">
            <a:avLst/>
          </a:prstGeom>
          <a:noFill/>
        </p:spPr>
        <p:txBody>
          <a:bodyPr wrap="square" rtlCol="0">
            <a:spAutoFit/>
          </a:bodyPr>
          <a:lstStyle/>
          <a:p>
            <a:r>
              <a:rPr lang="en-US" dirty="0" smtClean="0"/>
              <a:t>Personal or Identifiable Health </a:t>
            </a:r>
          </a:p>
          <a:p>
            <a:r>
              <a:rPr lang="en-US" dirty="0" smtClean="0"/>
              <a:t>Information</a:t>
            </a:r>
            <a:endParaRPr lang="en-US" dirty="0"/>
          </a:p>
        </p:txBody>
      </p:sp>
      <p:sp>
        <p:nvSpPr>
          <p:cNvPr id="7" name="TextBox 6"/>
          <p:cNvSpPr txBox="1"/>
          <p:nvPr/>
        </p:nvSpPr>
        <p:spPr>
          <a:xfrm>
            <a:off x="685800" y="1524000"/>
            <a:ext cx="7848600" cy="1477328"/>
          </a:xfrm>
          <a:prstGeom prst="rect">
            <a:avLst/>
          </a:prstGeom>
          <a:noFill/>
        </p:spPr>
        <p:txBody>
          <a:bodyPr wrap="square" rtlCol="0">
            <a:spAutoFit/>
          </a:bodyPr>
          <a:lstStyle/>
          <a:p>
            <a:pPr algn="ctr"/>
            <a:r>
              <a:rPr lang="en-US" b="1" dirty="0" smtClean="0"/>
              <a:t>    </a:t>
            </a:r>
          </a:p>
          <a:p>
            <a:pPr algn="ctr"/>
            <a:r>
              <a:rPr lang="en-US" sz="2400" b="1" dirty="0" smtClean="0"/>
              <a:t>Our</a:t>
            </a:r>
          </a:p>
          <a:p>
            <a:pPr algn="ctr"/>
            <a:r>
              <a:rPr lang="en-US" sz="2400" b="1" dirty="0" smtClean="0">
                <a:latin typeface="Georgia" panose="02040502050405020303" pitchFamily="18" charset="0"/>
              </a:rPr>
              <a:t>PROTECTED INFORMATION</a:t>
            </a:r>
          </a:p>
          <a:p>
            <a:pPr algn="ctr"/>
            <a:r>
              <a:rPr lang="en-US" sz="2400" b="1" dirty="0" smtClean="0">
                <a:latin typeface="Georgia" panose="02040502050405020303" pitchFamily="18" charset="0"/>
              </a:rPr>
              <a:t> includes:</a:t>
            </a:r>
            <a:endParaRPr lang="en-US" sz="2400" b="1" dirty="0">
              <a:latin typeface="Georgia" panose="02040502050405020303" pitchFamily="18" charset="0"/>
            </a:endParaRPr>
          </a:p>
        </p:txBody>
      </p:sp>
      <p:sp>
        <p:nvSpPr>
          <p:cNvPr id="8" name="TextBox 7"/>
          <p:cNvSpPr txBox="1"/>
          <p:nvPr/>
        </p:nvSpPr>
        <p:spPr>
          <a:xfrm>
            <a:off x="1295400" y="3563034"/>
            <a:ext cx="1600200" cy="646331"/>
          </a:xfrm>
          <a:prstGeom prst="rect">
            <a:avLst/>
          </a:prstGeom>
          <a:noFill/>
          <a:effectLst/>
        </p:spPr>
        <p:txBody>
          <a:bodyPr wrap="square" rtlCol="0">
            <a:spAutoFit/>
          </a:bodyPr>
          <a:lstStyle/>
          <a:p>
            <a:r>
              <a:rPr lang="en-US" dirty="0" smtClean="0"/>
              <a:t>Confidential information</a:t>
            </a:r>
            <a:endParaRPr lang="en-US" dirty="0"/>
          </a:p>
        </p:txBody>
      </p:sp>
      <p:sp>
        <p:nvSpPr>
          <p:cNvPr id="9" name="TextBox 8"/>
          <p:cNvSpPr txBox="1"/>
          <p:nvPr/>
        </p:nvSpPr>
        <p:spPr>
          <a:xfrm flipH="1">
            <a:off x="6477000" y="3563034"/>
            <a:ext cx="2057400" cy="369332"/>
          </a:xfrm>
          <a:prstGeom prst="rect">
            <a:avLst/>
          </a:prstGeom>
          <a:noFill/>
        </p:spPr>
        <p:txBody>
          <a:bodyPr wrap="square" rtlCol="0">
            <a:spAutoFit/>
          </a:bodyPr>
          <a:lstStyle/>
          <a:p>
            <a:r>
              <a:rPr lang="en-US" dirty="0" smtClean="0"/>
              <a:t>Restricted data</a:t>
            </a:r>
            <a:endParaRPr lang="en-US" dirty="0"/>
          </a:p>
        </p:txBody>
      </p:sp>
    </p:spTree>
    <p:extLst>
      <p:ext uri="{BB962C8B-B14F-4D97-AF65-F5344CB8AC3E}">
        <p14:creationId xmlns:p14="http://schemas.microsoft.com/office/powerpoint/2010/main" val="114922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custDataLst>
              <p:tags r:id="rId2"/>
            </p:custDataLst>
          </p:nvPr>
        </p:nvSpPr>
        <p:spPr/>
        <p:txBody>
          <a:bodyPr/>
          <a:lstStyle/>
          <a:p>
            <a:fld id="{ECB63EA4-3A00-42A0-8E96-2E1072BFA8FF}" type="slidenum">
              <a:rPr lang="en-US" smtClean="0"/>
              <a:pPr/>
              <a:t>6</a:t>
            </a:fld>
            <a:endParaRPr lang="en-US" dirty="0"/>
          </a:p>
        </p:txBody>
      </p:sp>
      <p:sp>
        <p:nvSpPr>
          <p:cNvPr id="2" name="Title 1"/>
          <p:cNvSpPr>
            <a:spLocks noGrp="1"/>
          </p:cNvSpPr>
          <p:nvPr>
            <p:ph type="title" idx="4294967295"/>
            <p:custDataLst>
              <p:tags r:id="rId3"/>
            </p:custDataLst>
          </p:nvPr>
        </p:nvSpPr>
        <p:spPr>
          <a:xfrm>
            <a:off x="1" y="366711"/>
            <a:ext cx="7378616" cy="547688"/>
          </a:xfrm>
        </p:spPr>
        <p:txBody>
          <a:bodyPr>
            <a:normAutofit/>
          </a:bodyPr>
          <a:lstStyle/>
          <a:p>
            <a:r>
              <a:rPr lang="en-US" sz="2400" dirty="0" smtClean="0">
                <a:solidFill>
                  <a:schemeClr val="tx1"/>
                </a:solidFill>
              </a:rPr>
              <a:t>Basics: Protected HIPAA/HITECH Identifiers</a:t>
            </a:r>
            <a:endParaRPr lang="en-US" sz="2400" dirty="0">
              <a:solidFill>
                <a:schemeClr val="tx1"/>
              </a:solidFill>
            </a:endParaRPr>
          </a:p>
        </p:txBody>
      </p:sp>
      <p:sp>
        <p:nvSpPr>
          <p:cNvPr id="8" name="Oval 7"/>
          <p:cNvSpPr/>
          <p:nvPr/>
        </p:nvSpPr>
        <p:spPr>
          <a:xfrm>
            <a:off x="336884" y="853040"/>
            <a:ext cx="1371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Names</a:t>
            </a:r>
            <a:endParaRPr lang="en-US" dirty="0"/>
          </a:p>
        </p:txBody>
      </p:sp>
      <p:sp>
        <p:nvSpPr>
          <p:cNvPr id="9" name="Oval 8"/>
          <p:cNvSpPr/>
          <p:nvPr/>
        </p:nvSpPr>
        <p:spPr>
          <a:xfrm>
            <a:off x="1437373" y="1066800"/>
            <a:ext cx="2748012"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Addresses</a:t>
            </a:r>
            <a:endParaRPr lang="en-US" dirty="0"/>
          </a:p>
        </p:txBody>
      </p:sp>
      <p:sp>
        <p:nvSpPr>
          <p:cNvPr id="10" name="Oval 9"/>
          <p:cNvSpPr/>
          <p:nvPr/>
        </p:nvSpPr>
        <p:spPr>
          <a:xfrm>
            <a:off x="6058301" y="533400"/>
            <a:ext cx="2667000" cy="2895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Dates of birth, death, admission, treatment, discharge.</a:t>
            </a:r>
            <a:endParaRPr lang="en-US" dirty="0"/>
          </a:p>
        </p:txBody>
      </p:sp>
      <p:sp>
        <p:nvSpPr>
          <p:cNvPr id="11" name="Oval 10"/>
          <p:cNvSpPr/>
          <p:nvPr/>
        </p:nvSpPr>
        <p:spPr>
          <a:xfrm>
            <a:off x="5562600" y="3200401"/>
            <a:ext cx="2286000" cy="1676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Telephone and fax numbers</a:t>
            </a:r>
            <a:endParaRPr lang="en-US" dirty="0"/>
          </a:p>
        </p:txBody>
      </p:sp>
      <p:sp>
        <p:nvSpPr>
          <p:cNvPr id="12" name="Oval 11"/>
          <p:cNvSpPr/>
          <p:nvPr/>
        </p:nvSpPr>
        <p:spPr>
          <a:xfrm>
            <a:off x="1744578" y="2672214"/>
            <a:ext cx="1608221"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Email address</a:t>
            </a:r>
            <a:endParaRPr lang="en-US" dirty="0"/>
          </a:p>
        </p:txBody>
      </p:sp>
      <p:sp>
        <p:nvSpPr>
          <p:cNvPr id="13" name="Oval 12"/>
          <p:cNvSpPr/>
          <p:nvPr/>
        </p:nvSpPr>
        <p:spPr>
          <a:xfrm>
            <a:off x="4114800" y="914399"/>
            <a:ext cx="2057400" cy="1528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Social Security Number</a:t>
            </a:r>
            <a:endParaRPr lang="en-US" dirty="0"/>
          </a:p>
        </p:txBody>
      </p:sp>
      <p:sp>
        <p:nvSpPr>
          <p:cNvPr id="14" name="Oval 13"/>
          <p:cNvSpPr/>
          <p:nvPr/>
        </p:nvSpPr>
        <p:spPr>
          <a:xfrm>
            <a:off x="304800" y="2705100"/>
            <a:ext cx="18288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Medical record number</a:t>
            </a:r>
            <a:endParaRPr lang="en-US" dirty="0"/>
          </a:p>
        </p:txBody>
      </p:sp>
      <p:sp>
        <p:nvSpPr>
          <p:cNvPr id="15" name="Oval 14"/>
          <p:cNvSpPr/>
          <p:nvPr/>
        </p:nvSpPr>
        <p:spPr>
          <a:xfrm>
            <a:off x="1744579" y="3586614"/>
            <a:ext cx="2133600" cy="21283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Health plan beneficiary number/ID</a:t>
            </a:r>
            <a:endParaRPr lang="en-US" dirty="0"/>
          </a:p>
        </p:txBody>
      </p:sp>
      <p:sp>
        <p:nvSpPr>
          <p:cNvPr id="16" name="Oval 15"/>
          <p:cNvSpPr/>
          <p:nvPr/>
        </p:nvSpPr>
        <p:spPr>
          <a:xfrm>
            <a:off x="68179" y="4589246"/>
            <a:ext cx="1676400" cy="13816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Account number</a:t>
            </a:r>
            <a:endParaRPr lang="en-US" dirty="0"/>
          </a:p>
        </p:txBody>
      </p:sp>
      <p:sp>
        <p:nvSpPr>
          <p:cNvPr id="17" name="Oval 16"/>
          <p:cNvSpPr/>
          <p:nvPr/>
        </p:nvSpPr>
        <p:spPr>
          <a:xfrm>
            <a:off x="1219199" y="5339013"/>
            <a:ext cx="19812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Certificate License number</a:t>
            </a:r>
            <a:endParaRPr lang="en-US" dirty="0"/>
          </a:p>
        </p:txBody>
      </p:sp>
      <p:sp>
        <p:nvSpPr>
          <p:cNvPr id="18" name="Oval 17"/>
          <p:cNvSpPr/>
          <p:nvPr/>
        </p:nvSpPr>
        <p:spPr>
          <a:xfrm>
            <a:off x="3505200" y="2072240"/>
            <a:ext cx="2971800" cy="194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Vehicle identifiers including license plate and serial number</a:t>
            </a:r>
            <a:endParaRPr lang="en-US" dirty="0"/>
          </a:p>
        </p:txBody>
      </p:sp>
      <p:sp>
        <p:nvSpPr>
          <p:cNvPr id="19" name="Oval 18"/>
          <p:cNvSpPr/>
          <p:nvPr/>
        </p:nvSpPr>
        <p:spPr>
          <a:xfrm>
            <a:off x="3657600" y="3886200"/>
            <a:ext cx="22860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Device Identifiers including serial number</a:t>
            </a:r>
            <a:endParaRPr lang="en-US" dirty="0"/>
          </a:p>
        </p:txBody>
      </p:sp>
      <p:sp>
        <p:nvSpPr>
          <p:cNvPr id="20" name="Oval 19"/>
          <p:cNvSpPr/>
          <p:nvPr/>
        </p:nvSpPr>
        <p:spPr>
          <a:xfrm>
            <a:off x="2913447" y="5410200"/>
            <a:ext cx="18669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URLs and IP addresses</a:t>
            </a:r>
            <a:endParaRPr lang="en-US" dirty="0"/>
          </a:p>
        </p:txBody>
      </p:sp>
      <p:sp>
        <p:nvSpPr>
          <p:cNvPr id="21" name="Oval 20"/>
          <p:cNvSpPr/>
          <p:nvPr/>
        </p:nvSpPr>
        <p:spPr>
          <a:xfrm>
            <a:off x="4780347" y="5280059"/>
            <a:ext cx="2230053" cy="15099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Biometric </a:t>
            </a:r>
            <a:r>
              <a:rPr lang="en-US" sz="2000" b="1" dirty="0" smtClean="0"/>
              <a:t>identifiers – finger </a:t>
            </a:r>
            <a:r>
              <a:rPr lang="en-US" b="1" dirty="0" smtClean="0"/>
              <a:t>and </a:t>
            </a:r>
            <a:r>
              <a:rPr lang="en-US" dirty="0" smtClean="0"/>
              <a:t>voice prints</a:t>
            </a:r>
            <a:endParaRPr lang="en-US" dirty="0"/>
          </a:p>
        </p:txBody>
      </p:sp>
      <p:sp>
        <p:nvSpPr>
          <p:cNvPr id="22" name="Oval 21"/>
          <p:cNvSpPr/>
          <p:nvPr/>
        </p:nvSpPr>
        <p:spPr>
          <a:xfrm>
            <a:off x="0" y="1752600"/>
            <a:ext cx="1447800" cy="156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Full face photos</a:t>
            </a:r>
            <a:endParaRPr lang="en-US" dirty="0"/>
          </a:p>
        </p:txBody>
      </p:sp>
      <p:sp>
        <p:nvSpPr>
          <p:cNvPr id="23" name="Oval 22"/>
          <p:cNvSpPr/>
          <p:nvPr/>
        </p:nvSpPr>
        <p:spPr>
          <a:xfrm>
            <a:off x="6629399" y="4650807"/>
            <a:ext cx="2438401" cy="20547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Any other unique  number, characteristic or code</a:t>
            </a:r>
            <a:endParaRPr lang="en-US" dirty="0"/>
          </a:p>
        </p:txBody>
      </p:sp>
      <p:sp>
        <p:nvSpPr>
          <p:cNvPr id="25" name="Oval 24"/>
          <p:cNvSpPr/>
          <p:nvPr/>
        </p:nvSpPr>
        <p:spPr>
          <a:xfrm>
            <a:off x="7620000" y="2819400"/>
            <a:ext cx="1447800" cy="194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Genetic history and test results</a:t>
            </a:r>
            <a:endParaRPr lang="en-US" dirty="0"/>
          </a:p>
        </p:txBody>
      </p:sp>
    </p:spTree>
    <p:custDataLst>
      <p:tags r:id="rId1"/>
    </p:custDataLst>
    <p:extLst>
      <p:ext uri="{BB962C8B-B14F-4D97-AF65-F5344CB8AC3E}">
        <p14:creationId xmlns:p14="http://schemas.microsoft.com/office/powerpoint/2010/main" val="19607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heel(1)">
                                      <p:cBhvr>
                                        <p:cTn id="42" dur="2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arn(inVertical)">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ppt_x"/>
                                          </p:val>
                                        </p:tav>
                                        <p:tav tm="100000">
                                          <p:val>
                                            <p:strVal val="#ppt_x"/>
                                          </p:val>
                                        </p:tav>
                                      </p:tavLst>
                                    </p:anim>
                                    <p:anim calcmode="lin" valueType="num">
                                      <p:cBhvr additive="base">
                                        <p:cTn id="6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animEffect transition="in" filter="fade">
                                      <p:cBhvr>
                                        <p:cTn id="76" dur="500"/>
                                        <p:tgtEl>
                                          <p:spTgt spid="22"/>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1000"/>
                                        <p:tgtEl>
                                          <p:spTgt spid="14"/>
                                        </p:tgtEl>
                                      </p:cBhvr>
                                    </p:animEffect>
                                    <p:anim calcmode="lin" valueType="num">
                                      <p:cBhvr>
                                        <p:cTn id="82" dur="1000" fill="hold"/>
                                        <p:tgtEl>
                                          <p:spTgt spid="14"/>
                                        </p:tgtEl>
                                        <p:attrNameLst>
                                          <p:attrName>ppt_x</p:attrName>
                                        </p:attrNameLst>
                                      </p:cBhvr>
                                      <p:tavLst>
                                        <p:tav tm="0">
                                          <p:val>
                                            <p:strVal val="#ppt_x"/>
                                          </p:val>
                                        </p:tav>
                                        <p:tav tm="100000">
                                          <p:val>
                                            <p:strVal val="#ppt_x"/>
                                          </p:val>
                                        </p:tav>
                                      </p:tavLst>
                                    </p:anim>
                                    <p:anim calcmode="lin" valueType="num">
                                      <p:cBhvr>
                                        <p:cTn id="8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p:cTn id="88" dur="500" fill="hold"/>
                                        <p:tgtEl>
                                          <p:spTgt spid="13"/>
                                        </p:tgtEl>
                                        <p:attrNameLst>
                                          <p:attrName>ppt_w</p:attrName>
                                        </p:attrNameLst>
                                      </p:cBhvr>
                                      <p:tavLst>
                                        <p:tav tm="0">
                                          <p:val>
                                            <p:fltVal val="0"/>
                                          </p:val>
                                        </p:tav>
                                        <p:tav tm="100000">
                                          <p:val>
                                            <p:strVal val="#ppt_w"/>
                                          </p:val>
                                        </p:tav>
                                      </p:tavLst>
                                    </p:anim>
                                    <p:anim calcmode="lin" valueType="num">
                                      <p:cBhvr>
                                        <p:cTn id="89" dur="500" fill="hold"/>
                                        <p:tgtEl>
                                          <p:spTgt spid="13"/>
                                        </p:tgtEl>
                                        <p:attrNameLst>
                                          <p:attrName>ppt_h</p:attrName>
                                        </p:attrNameLst>
                                      </p:cBhvr>
                                      <p:tavLst>
                                        <p:tav tm="0">
                                          <p:val>
                                            <p:fltVal val="0"/>
                                          </p:val>
                                        </p:tav>
                                        <p:tav tm="100000">
                                          <p:val>
                                            <p:strVal val="#ppt_h"/>
                                          </p:val>
                                        </p:tav>
                                      </p:tavLst>
                                    </p:anim>
                                    <p:animEffect transition="in" filter="fade">
                                      <p:cBhvr>
                                        <p:cTn id="90" dur="500"/>
                                        <p:tgtEl>
                                          <p:spTgt spid="13"/>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barn(inVertical)">
                                      <p:cBhvr>
                                        <p:cTn id="95" dur="500"/>
                                        <p:tgtEl>
                                          <p:spTgt spid="23"/>
                                        </p:tgtEl>
                                      </p:cBhvr>
                                    </p:animEffect>
                                  </p:childTnLst>
                                </p:cTn>
                              </p:par>
                            </p:childTnLst>
                          </p:cTn>
                        </p:par>
                      </p:childTnLst>
                    </p:cTn>
                  </p:par>
                  <p:par>
                    <p:cTn id="96" fill="hold">
                      <p:stCondLst>
                        <p:cond delay="indefinite"/>
                      </p:stCondLst>
                      <p:childTnLst>
                        <p:par>
                          <p:cTn id="97" fill="hold">
                            <p:stCondLst>
                              <p:cond delay="0"/>
                            </p:stCondLst>
                            <p:childTnLst>
                              <p:par>
                                <p:cTn id="98" presetID="21" presetClass="entr" presetSubtype="1" fill="hold" grpId="0" nodeType="click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heel(1)">
                                      <p:cBhvr>
                                        <p:cTn id="10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457200"/>
            <a:ext cx="8229600" cy="1219200"/>
          </a:xfrm>
        </p:spPr>
        <p:txBody>
          <a:bodyPr>
            <a:normAutofit/>
          </a:bodyPr>
          <a:lstStyle/>
          <a:p>
            <a:r>
              <a:rPr lang="en-US" dirty="0" smtClean="0"/>
              <a:t>Basics: Hybrid Entity</a:t>
            </a:r>
            <a:endParaRPr lang="en-US" dirty="0"/>
          </a:p>
        </p:txBody>
      </p:sp>
      <p:sp>
        <p:nvSpPr>
          <p:cNvPr id="3" name="Content Placeholder 2"/>
          <p:cNvSpPr>
            <a:spLocks noGrp="1"/>
          </p:cNvSpPr>
          <p:nvPr>
            <p:ph sz="half" idx="1"/>
            <p:custDataLst>
              <p:tags r:id="rId3"/>
            </p:custDataLst>
          </p:nvPr>
        </p:nvSpPr>
        <p:spPr>
          <a:xfrm>
            <a:off x="457200" y="1828800"/>
            <a:ext cx="4038600" cy="4946587"/>
          </a:xfrm>
        </p:spPr>
        <p:txBody>
          <a:bodyPr>
            <a:normAutofit/>
          </a:bodyPr>
          <a:lstStyle/>
          <a:p>
            <a:r>
              <a:rPr lang="en-US" dirty="0" smtClean="0"/>
              <a:t>The Department is a “hybrid” entity from a HIPAA perspective. </a:t>
            </a:r>
          </a:p>
          <a:p>
            <a:endParaRPr lang="en-US" dirty="0"/>
          </a:p>
          <a:p>
            <a:r>
              <a:rPr lang="en-US" dirty="0" smtClean="0"/>
              <a:t>That means that the Department </a:t>
            </a:r>
            <a:r>
              <a:rPr lang="en-US" dirty="0"/>
              <a:t>has activities that are </a:t>
            </a:r>
            <a:r>
              <a:rPr lang="en-US" dirty="0" smtClean="0"/>
              <a:t>considered “HIPAA-covered” </a:t>
            </a:r>
            <a:r>
              <a:rPr lang="en-US" dirty="0"/>
              <a:t>and other activities </a:t>
            </a:r>
            <a:r>
              <a:rPr lang="en-US" dirty="0" smtClean="0"/>
              <a:t>that are not </a:t>
            </a:r>
            <a:r>
              <a:rPr lang="en-US" dirty="0"/>
              <a:t>covered by the </a:t>
            </a:r>
            <a:r>
              <a:rPr lang="en-US" dirty="0" smtClean="0"/>
              <a:t>HIPAA Privacy and Security Rules.  </a:t>
            </a:r>
          </a:p>
          <a:p>
            <a:pPr marL="109728" indent="0">
              <a:buNone/>
            </a:pPr>
            <a:endParaRPr lang="en-US" dirty="0" smtClean="0"/>
          </a:p>
          <a:p>
            <a:r>
              <a:rPr lang="en-US" dirty="0" smtClean="0"/>
              <a:t>Click </a:t>
            </a:r>
            <a:r>
              <a:rPr lang="en-US" dirty="0" smtClean="0">
                <a:hlinkClick r:id="rId6"/>
              </a:rPr>
              <a:t>here</a:t>
            </a:r>
            <a:r>
              <a:rPr lang="en-US" dirty="0" smtClean="0"/>
              <a:t> to see the Department’s Hybrid “map.”</a:t>
            </a:r>
            <a:endParaRPr lang="en-US" dirty="0"/>
          </a:p>
          <a:p>
            <a:pPr marL="68580" indent="0">
              <a:buNone/>
            </a:pPr>
            <a:endParaRPr lang="en-US" dirty="0" smtClean="0"/>
          </a:p>
          <a:p>
            <a:endParaRPr lang="en-US" dirty="0"/>
          </a:p>
        </p:txBody>
      </p:sp>
      <p:sp>
        <p:nvSpPr>
          <p:cNvPr id="6" name="Slide Number Placeholder 5"/>
          <p:cNvSpPr>
            <a:spLocks noGrp="1"/>
          </p:cNvSpPr>
          <p:nvPr>
            <p:ph type="sldNum" sz="quarter" idx="12"/>
            <p:custDataLst>
              <p:tags r:id="rId4"/>
            </p:custDataLst>
          </p:nvPr>
        </p:nvSpPr>
        <p:spPr/>
        <p:txBody>
          <a:bodyPr/>
          <a:lstStyle/>
          <a:p>
            <a:fld id="{ECB63EA4-3A00-42A0-8E96-2E1072BFA8FF}" type="slidenum">
              <a:rPr lang="en-US" smtClean="0"/>
              <a:pPr/>
              <a:t>7</a:t>
            </a:fld>
            <a:endParaRPr lang="en-US" dirty="0"/>
          </a:p>
        </p:txBody>
      </p:sp>
      <p:pic>
        <p:nvPicPr>
          <p:cNvPr id="8195" name="Picture 3" descr="C:\Users\stacey.mondschein\AppData\Local\Microsoft\Windows\Temporary Internet Files\Content.IE5\9LUUTGZ7\EB[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399" y="3333683"/>
            <a:ext cx="2031199" cy="13415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stacey.mondschein\AppData\Local\Microsoft\Windows\Temporary Internet Files\Content.IE5\NNAB6M81\320px-thumbnail[1].jpg"/>
          <p:cNvPicPr>
            <a:picLocks noGrp="1" noChangeAspect="1" noChangeArrowheads="1"/>
          </p:cNvPicPr>
          <p:nvPr>
            <p:ph sz="half" idx="2"/>
          </p:nvPr>
        </p:nvPicPr>
        <p:blipFill>
          <a:blip r:embed="rId8">
            <a:extLst>
              <a:ext uri="{28A0092B-C50C-407E-A947-70E740481C1C}">
                <a14:useLocalDpi xmlns:a14="http://schemas.microsoft.com/office/drawing/2010/main" val="0"/>
              </a:ext>
            </a:extLst>
          </a:blip>
          <a:srcRect/>
          <a:stretch>
            <a:fillRect/>
          </a:stretch>
        </p:blipFill>
        <p:spPr bwMode="auto">
          <a:xfrm>
            <a:off x="5867399" y="4876800"/>
            <a:ext cx="2031198"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tacey.mondschein\AppData\Local\Microsoft\Windows\Temporary Internet Files\Content.IE5\5HD7PLHM\Well,_Prague_Satalice[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5867399" y="1447800"/>
            <a:ext cx="2031197" cy="1752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8309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371600"/>
          </a:xfrm>
        </p:spPr>
        <p:txBody>
          <a:bodyPr>
            <a:normAutofit/>
          </a:bodyPr>
          <a:lstStyle/>
          <a:p>
            <a:r>
              <a:rPr lang="en-US" dirty="0" smtClean="0"/>
              <a:t>Basics: Our Completely HIPAA-Covered Entities</a:t>
            </a:r>
            <a:endParaRPr lang="en-US" dirty="0"/>
          </a:p>
        </p:txBody>
      </p:sp>
      <p:sp>
        <p:nvSpPr>
          <p:cNvPr id="3" name="Content Placeholder 2"/>
          <p:cNvSpPr>
            <a:spLocks noGrp="1"/>
          </p:cNvSpPr>
          <p:nvPr>
            <p:ph sz="half" idx="1"/>
          </p:nvPr>
        </p:nvSpPr>
        <p:spPr>
          <a:xfrm>
            <a:off x="457200" y="2249424"/>
            <a:ext cx="4038600" cy="4075175"/>
          </a:xfrm>
        </p:spPr>
        <p:txBody>
          <a:bodyPr>
            <a:normAutofit fontScale="92500" lnSpcReduction="10000"/>
          </a:bodyPr>
          <a:lstStyle/>
          <a:p>
            <a:pPr marL="109728" indent="0">
              <a:buNone/>
            </a:pPr>
            <a:r>
              <a:rPr lang="en-US" dirty="0" smtClean="0"/>
              <a:t>Healthcare providers and health plans, including Medicaid, must comply with HIPAA, as well as with other applicable statutes, regulations and rules that govern health information privacy and security. The Department’s completely HIPAA-covered entities are:</a:t>
            </a:r>
          </a:p>
          <a:p>
            <a:endParaRPr lang="en-US" dirty="0"/>
          </a:p>
          <a:p>
            <a:r>
              <a:rPr lang="en-US" dirty="0" smtClean="0"/>
              <a:t>Office of MaineCare Services</a:t>
            </a:r>
          </a:p>
          <a:p>
            <a:r>
              <a:rPr lang="en-US" dirty="0" smtClean="0"/>
              <a:t>Riverview Psychiatric Center</a:t>
            </a:r>
          </a:p>
          <a:p>
            <a:r>
              <a:rPr lang="en-US" dirty="0" smtClean="0"/>
              <a:t>Dorothea Dix Psychiatric Center</a:t>
            </a:r>
          </a:p>
          <a:p>
            <a:pPr marL="109728" indent="0">
              <a:buNone/>
            </a:pPr>
            <a:r>
              <a:rPr lang="en-US" dirty="0"/>
              <a:t> </a:t>
            </a:r>
          </a:p>
        </p:txBody>
      </p:sp>
      <p:sp>
        <p:nvSpPr>
          <p:cNvPr id="5" name="Slide Number Placeholder 4"/>
          <p:cNvSpPr>
            <a:spLocks noGrp="1"/>
          </p:cNvSpPr>
          <p:nvPr>
            <p:ph type="sldNum" sz="quarter" idx="12"/>
          </p:nvPr>
        </p:nvSpPr>
        <p:spPr/>
        <p:txBody>
          <a:bodyPr/>
          <a:lstStyle/>
          <a:p>
            <a:fld id="{ECB63EA4-3A00-42A0-8E96-2E1072BFA8FF}" type="slidenum">
              <a:rPr lang="en-US" smtClean="0"/>
              <a:pPr/>
              <a:t>8</a:t>
            </a:fld>
            <a:endParaRPr lang="en-US" dirty="0"/>
          </a:p>
        </p:txBody>
      </p:sp>
      <p:pic>
        <p:nvPicPr>
          <p:cNvPr id="1026" name="Picture 2" descr="C:\Users\stacey.mondschein\AppData\Local\Microsoft\Windows\Temporary Internet Files\Content.IE5\I9ME9L2W\medicaid-pills_png_800x1000_q100[1].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05400" y="2286000"/>
            <a:ext cx="3016250" cy="1930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tacey.mondschein\AppData\Local\Microsoft\Windows\Temporary Internet Files\Content.IE5\5HD7PLHM\Hospital-entrance-sig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4376143"/>
            <a:ext cx="1981200" cy="22904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tacey.mondschein\AppData\Local\Microsoft\Windows\Temporary Internet Files\Content.IE5\NNAB6M81\health-insuranc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594615"/>
            <a:ext cx="1690321" cy="200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73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3">
                                            <p:txEl>
                                              <p:pRg st="4" end="4"/>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p:cTn id="2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457200" y="304800"/>
            <a:ext cx="8305800" cy="838200"/>
          </a:xfrm>
        </p:spPr>
        <p:txBody>
          <a:bodyPr>
            <a:noAutofit/>
          </a:bodyPr>
          <a:lstStyle/>
          <a:p>
            <a:r>
              <a:rPr lang="en-US" sz="3200" dirty="0" smtClean="0"/>
              <a:t/>
            </a:r>
            <a:br>
              <a:rPr lang="en-US" sz="3200" dirty="0" smtClean="0"/>
            </a:br>
            <a:r>
              <a:rPr lang="en-US" sz="3200" dirty="0" smtClean="0"/>
              <a:t>Basics: Our Partially HIPAA-Covered Entities</a:t>
            </a:r>
            <a:endParaRPr lang="en-US" sz="3200" dirty="0"/>
          </a:p>
        </p:txBody>
      </p:sp>
      <p:sp>
        <p:nvSpPr>
          <p:cNvPr id="6" name="Content Placeholder 5"/>
          <p:cNvSpPr>
            <a:spLocks noGrp="1"/>
          </p:cNvSpPr>
          <p:nvPr>
            <p:ph sz="half" idx="2"/>
            <p:custDataLst>
              <p:tags r:id="rId3"/>
            </p:custDataLst>
          </p:nvPr>
        </p:nvSpPr>
        <p:spPr>
          <a:xfrm>
            <a:off x="3657600" y="1295400"/>
            <a:ext cx="5181600" cy="5334000"/>
          </a:xfrm>
        </p:spPr>
        <p:txBody>
          <a:bodyPr>
            <a:normAutofit lnSpcReduction="10000"/>
          </a:bodyPr>
          <a:lstStyle/>
          <a:p>
            <a:pPr marL="68580" indent="0">
              <a:buNone/>
            </a:pPr>
            <a:endParaRPr lang="en-US" dirty="0" smtClean="0"/>
          </a:p>
          <a:p>
            <a:pPr marL="68580" indent="0">
              <a:buNone/>
            </a:pPr>
            <a:r>
              <a:rPr lang="en-US" b="1" dirty="0" smtClean="0"/>
              <a:t>The Centers for Disease Control and Prevention </a:t>
            </a:r>
            <a:r>
              <a:rPr lang="en-US" dirty="0" smtClean="0"/>
              <a:t>has several covered programs:</a:t>
            </a:r>
          </a:p>
          <a:p>
            <a:r>
              <a:rPr lang="en-US" dirty="0" smtClean="0"/>
              <a:t>Public Health Nursing</a:t>
            </a:r>
          </a:p>
          <a:p>
            <a:r>
              <a:rPr lang="en-US" dirty="0" smtClean="0"/>
              <a:t>Health and Environmental Testing Lab (for human/clinical specimens)</a:t>
            </a:r>
          </a:p>
          <a:p>
            <a:pPr marL="109728" indent="0">
              <a:buNone/>
            </a:pPr>
            <a:endParaRPr lang="en-US" dirty="0" smtClean="0"/>
          </a:p>
          <a:p>
            <a:pPr marL="109728" indent="0">
              <a:buNone/>
            </a:pPr>
            <a:r>
              <a:rPr lang="en-US" dirty="0" smtClean="0"/>
              <a:t>Most </a:t>
            </a:r>
            <a:r>
              <a:rPr lang="en-US" b="1" dirty="0" smtClean="0"/>
              <a:t>Office of Aging and Disability Services </a:t>
            </a:r>
            <a:r>
              <a:rPr lang="en-US" dirty="0" smtClean="0"/>
              <a:t>programs are HIPAA-covered, except for Adult Protective and Legal </a:t>
            </a:r>
            <a:r>
              <a:rPr lang="en-US" dirty="0"/>
              <a:t>S</a:t>
            </a:r>
            <a:r>
              <a:rPr lang="en-US" dirty="0" smtClean="0"/>
              <a:t>ervices</a:t>
            </a:r>
            <a:endParaRPr lang="en-US" dirty="0"/>
          </a:p>
          <a:p>
            <a:pPr marL="109728" indent="0">
              <a:buNone/>
            </a:pPr>
            <a:endParaRPr lang="en-US" dirty="0" smtClean="0"/>
          </a:p>
          <a:p>
            <a:pPr marL="109728" indent="0">
              <a:buNone/>
            </a:pPr>
            <a:r>
              <a:rPr lang="en-US" b="1" dirty="0" smtClean="0"/>
              <a:t>Office for Family Independence </a:t>
            </a:r>
            <a:r>
              <a:rPr lang="en-US" dirty="0" smtClean="0"/>
              <a:t>is covered for its work on behalf of OMS, but not for other programs such as ASPIRE, TANF, or its Child Support Enforcement efforts. </a:t>
            </a:r>
            <a:endParaRPr lang="en-US" dirty="0"/>
          </a:p>
        </p:txBody>
      </p:sp>
      <p:sp>
        <p:nvSpPr>
          <p:cNvPr id="5" name="Slide Number Placeholder 4"/>
          <p:cNvSpPr>
            <a:spLocks noGrp="1"/>
          </p:cNvSpPr>
          <p:nvPr>
            <p:ph type="sldNum" sz="quarter" idx="12"/>
            <p:custDataLst>
              <p:tags r:id="rId4"/>
            </p:custDataLst>
          </p:nvPr>
        </p:nvSpPr>
        <p:spPr/>
        <p:txBody>
          <a:bodyPr/>
          <a:lstStyle/>
          <a:p>
            <a:fld id="{ECB63EA4-3A00-42A0-8E96-2E1072BFA8FF}" type="slidenum">
              <a:rPr lang="en-US" smtClean="0"/>
              <a:pPr/>
              <a:t>9</a:t>
            </a:fld>
            <a:endParaRPr lang="en-US" dirty="0"/>
          </a:p>
        </p:txBody>
      </p:sp>
      <p:pic>
        <p:nvPicPr>
          <p:cNvPr id="1030" name="Picture 6" descr="C:\Users\stacey.mondschein\AppData\Local\Microsoft\Windows\Temporary Internet Files\Content.IE5\3DEQV9OD\counselling[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149600"/>
            <a:ext cx="1905000" cy="17018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stacey.mondschein\AppData\Local\Microsoft\Windows\Temporary Internet Files\Content.IE5\X5LWC0MY\living-trust[1].jpg"/>
          <p:cNvPicPr>
            <a:picLocks noGrp="1" noChangeAspect="1" noChangeArrowheads="1"/>
          </p:cNvPicPr>
          <p:nvPr>
            <p:ph sz="half" idx="1"/>
          </p:nvPr>
        </p:nvPicPr>
        <p:blipFill>
          <a:blip r:embed="rId7" cstate="print">
            <a:extLst>
              <a:ext uri="{28A0092B-C50C-407E-A947-70E740481C1C}">
                <a14:useLocalDpi xmlns:a14="http://schemas.microsoft.com/office/drawing/2010/main" val="0"/>
              </a:ext>
            </a:extLst>
          </a:blip>
          <a:srcRect/>
          <a:stretch>
            <a:fillRect/>
          </a:stretch>
        </p:blipFill>
        <p:spPr bwMode="auto">
          <a:xfrm>
            <a:off x="151256" y="1447800"/>
            <a:ext cx="1677544"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stacey.mondschein\AppData\Local\Microsoft\Windows\Temporary Internet Files\Content.IE5\SQJ33RBS\7269959082_54a81cfeb2_z[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5029200"/>
            <a:ext cx="2311400" cy="1524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9149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7" dur="500"/>
                                        <p:tgtEl>
                                          <p:spTgt spid="6">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0" dur="500"/>
                                        <p:tgtEl>
                                          <p:spTgt spid="6">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3" dur="500"/>
                                        <p:tgtEl>
                                          <p:spTgt spid="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randombar(horizontal)">
                                      <p:cBhvr>
                                        <p:cTn id="18" dur="500"/>
                                        <p:tgtEl>
                                          <p:spTgt spid="6">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animEffect transition="in" filter="randombar(horizontal)">
                                      <p:cBhvr>
                                        <p:cTn id="23"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dXRmLTgiPz4NCjxjb25maWd1cmF0aW9uPg0KCTxicmFuZGluZz4NCgkJPHVpZm9udCBuYW1lPSJGT05UX05PVEVTX1RFWFQiIHZhbHVlPSJWZXJkYW5hLDEy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mZhbHNlIi8+PHVpc2hvdyBuYW1lPSJwcmVzZW50ZXJuYW1lIiB2YWx1ZT0iZmFsc2UiLz48dWlzaG93IG5hbWU9InByZXNlbnRlcnRpdGxlIiB2YWx1ZT0iZmFsc2UiLz48dWlzaG93IG5hbWU9InByZXNlbnRlcmVtYWlsIiB2YWx1ZT0idHJ1ZSIvPjx1aXNob3cgbmFtZT0icHJlc2VudGVyYmlvIiB2YWx1ZT0iZmFsc2UiLz48dWlzaG93IG5hbWU9ImNvbXBhbnlsb2dvIiB2YWx1ZT0iZmFsc2UiLz48dWlzaG93IG5hbWU9InNpZGViYXIiIHZhbHVlPSJmYWxzZSIvPjx1aXNob3cgbmFtZT0ib3V0bGluZSIgdmFsdWU9InRydWUiLz48dWlzaG93IG5hbWU9InRodW1ibmFpbCIgdmFsdWU9ImZhbHNlIi8+DQoJCTx1aXNob3cgbmFtZT0ibm90ZXMiIHZhbHVlPSJmYWxzZSIvPjx1aXNob3cgbmFtZT0ic2VhcmNoIiB2YWx1ZT0iZmFsc2UiLz48dWlzaG93IG5hbWU9InF1aXoiIHZhbHVlPSJmYWxzZSIvPjx1aXNob3cgbmFtZT0iYXR0YWNobWVudHMiIHZhbHVlPSJ0cnVlIi8+PHVpc2hvdyBuYW1lPSJ1dGlscyIgdmFsdWU9InRydWUiLz48dWlzaG93IG5hbWU9InZvbHVtZSIgdmFsdWU9InRydWUiLz48dWlzaG93IG5hbWU9InBsYXliYXIiIHZhbHVlPSJ0cnVlIi8+PHVpc2hvdyBuYW1lPSJ0YWxraW5naGVhZCIgdmFsdWU9InRydWUiLz48dWlzaG93IG5hbWU9InNpZGViYXJvbnJpZ2h0IiB2YWx1ZT0idHJ1ZSIvPjx1aXNob3cgbmFtZT0idmlld2NoYW5nZSIgdmFsdWU9ImZhbHNlIi8+PHVpc2hvdyBuYW1lPSJhbHdheXNTY3J1bmNoIiB2YWx1ZT0idHJ1ZSIvPjx1aXNob3cgbmFtZT0iaW5pdGlhbGRpc3BsYXltb2RlaXNub3JtYWwiIHZhbHVlPSJ0cnVlIi8+PHVpcmVwbGFjZSBuYW1lPSJsb2dvIiB2YWx1ZT0iIi8+PHVpcmVwbGFjZSBuYW1lPSJiZ2ltYWdlIiB2YWx1ZT0iIi8+PHVpcmVwbGFjZSBuYW1lPSJpbml0aWFsdGFiIiB2YWx1ZT0ib3V0bGluZSIvPjwvbGF5b3V0Pg0KCTxwcmVsb2FkZXI+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UIDATA" val="&lt;database version=&quot;8.0&quot;&gt;&lt;object type=&quot;1&quot; unique_id=&quot;10001&quot;&gt;&lt;property id=&quot;20141&quot; value=&quot;DHHS Privacy-Security (HIPAA) Training Draft 3-26-14 &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3&quot; value=&quot;1&quot;/&gt;&lt;property id=&quot;20184&quot; value=&quot;7&quot;/&gt;&lt;property id=&quot;20193&quot; value=&quot;-1&quot;/&gt;&lt;property id=&quot;20224&quot; value=&quot;O:\SETU-Shared\WEB\PrivacyHIPAA&quot;/&gt;&lt;property id=&quot;20250&quot; value=&quot;0&quot;/&gt;&lt;property id=&quot;20251&quot; value=&quot;0&quot;/&gt;&lt;property id=&quot;20259&quot; value=&quot;0&quot;/&gt;&lt;property id=&quot;20600&quot; value=&quot;0&quot;/&gt;&lt;property id=&quot;20700&quot; value=&quot;0&quot;/&gt;&lt;object type=&quot;2&quot; unique_id=&quot;10002&quot;&gt;&lt;object type=&quot;3&quot; unique_id=&quot;10003&quot;&gt;&lt;property id=&quot;20148&quot; value=&quot;5&quot;/&gt;&lt;property id=&quot;20300&quot; value=&quot;Slide 1 - &amp;quot;Health Information Privacy and Security   &amp;quot;&quot;/&gt;&lt;property id=&quot;20302&quot; value=&quot;1&quot;/&gt;&lt;property id=&quot;20303&quot; value=&quot;-1&quot;/&gt;&lt;property id=&quot;20307&quot; value=&quot;256&quot;/&gt;&lt;property id=&quot;20309&quot; value=&quot;-1&quot;/&gt;&lt;property id=&quot;20312&quot; value=&quot;1&quot;/&gt;&lt;/object&gt;&lt;object type=&quot;3&quot; unique_id=&quot;10005&quot;&gt;&lt;property id=&quot;20148&quot; value=&quot;5&quot;/&gt;&lt;property id=&quot;20300&quot; value=&quot;Slide 4 - &amp;quot;Basics: What Does HIPAA Protect?&amp;quot;&quot;/&gt;&lt;property id=&quot;20302&quot; value=&quot;1&quot;/&gt;&lt;property id=&quot;20303&quot; value=&quot;-1&quot;/&gt;&lt;property id=&quot;20307&quot; value=&quot;258&quot;/&gt;&lt;property id=&quot;20309&quot; value=&quot;-1&quot;/&gt;&lt;property id=&quot;20312&quot; value=&quot;1&quot;/&gt;&lt;/object&gt;&lt;object type=&quot;3&quot; unique_id=&quot;10006&quot;&gt;&lt;property id=&quot;20148&quot; value=&quot;5&quot;/&gt;&lt;property id=&quot;20300&quot; value=&quot;Slide 12 - &amp;quot;  Basics: Our Colleagues&amp;amp;#x09;&amp;quot;&quot;/&gt;&lt;property id=&quot;20302&quot; value=&quot;1&quot;/&gt;&lt;property id=&quot;20303&quot; value=&quot;-1&quot;/&gt;&lt;property id=&quot;20307&quot; value=&quot;300&quot;/&gt;&lt;property id=&quot;20309&quot; value=&quot;-1&quot;/&gt;&lt;property id=&quot;20312&quot; value=&quot;1&quot;/&gt;&lt;/object&gt;&lt;object type=&quot;3&quot; unique_id=&quot;10007&quot;&gt;&lt;property id=&quot;20148&quot; value=&quot;5&quot;/&gt;&lt;property id=&quot;20300&quot; value=&quot;Slide 13 - &amp;quot;Best Practices: Safeguards&amp;quot;&quot;/&gt;&lt;property id=&quot;20302&quot; value=&quot;1&quot;/&gt;&lt;property id=&quot;20303&quot; value=&quot;-1&quot;/&gt;&lt;property id=&quot;20307&quot; value=&quot;291&quot;/&gt;&lt;property id=&quot;20309&quot; value=&quot;-1&quot;/&gt;&lt;property id=&quot;20312&quot; value=&quot;1&quot;/&gt;&lt;/object&gt;&lt;object type=&quot;3&quot; unique_id=&quot;10008&quot;&gt;&lt;property id=&quot;20148&quot; value=&quot;5&quot;/&gt;&lt;property id=&quot;20300&quot; value=&quot;Slide 14 - &amp;quot;Best Practices: Administrative Safeguards&amp;quot;&quot;/&gt;&lt;property id=&quot;20302&quot; value=&quot;1&quot;/&gt;&lt;property id=&quot;20303&quot; value=&quot;-1&quot;/&gt;&lt;property id=&quot;20307&quot; value=&quot;292&quot;/&gt;&lt;property id=&quot;20309&quot; value=&quot;-1&quot;/&gt;&lt;property id=&quot;20312&quot; value=&quot;1&quot;/&gt;&lt;/object&gt;&lt;object type=&quot;3&quot; unique_id=&quot;10009&quot;&gt;&lt;property id=&quot;20148&quot; value=&quot;5&quot;/&gt;&lt;property id=&quot;20300&quot; value=&quot;Slide 15 - &amp;quot;Best Practices: Physical Safeguards&amp;quot;&quot;/&gt;&lt;property id=&quot;20302&quot; value=&quot;1&quot;/&gt;&lt;property id=&quot;20303&quot; value=&quot;-1&quot;/&gt;&lt;property id=&quot;20307&quot; value=&quot;293&quot;/&gt;&lt;property id=&quot;20309&quot; value=&quot;-1&quot;/&gt;&lt;property id=&quot;20312&quot; value=&quot;1&quot;/&gt;&lt;/object&gt;&lt;object type=&quot;3&quot; unique_id=&quot;10010&quot;&gt;&lt;property id=&quot;20148&quot; value=&quot;5&quot;/&gt;&lt;property id=&quot;20300&quot; value=&quot;Slide 16 - &amp;quot;Best Practices: Technical Safeguards&amp;quot;&quot;/&gt;&lt;property id=&quot;20302&quot; value=&quot;1&quot;/&gt;&lt;property id=&quot;20303&quot; value=&quot;-1&quot;/&gt;&lt;property id=&quot;20307&quot; value=&quot;294&quot;/&gt;&lt;property id=&quot;20309&quot; value=&quot;-1&quot;/&gt;&lt;property id=&quot;20312&quot; value=&quot;1&quot;/&gt;&lt;/object&gt;&lt;object type=&quot;3&quot; unique_id=&quot;10017&quot;&gt;&lt;property id=&quot;20148&quot; value=&quot;5&quot;/&gt;&lt;property id=&quot;20300&quot; value=&quot;Slide 25 - &amp;quot;Permitted Disclosures  HIPAA: PHI May be Used and Disclosed for Treatment, Payment or Healthcare Operations (“TPO”&quot;/&gt;&lt;property id=&quot;20302&quot; value=&quot;1&quot;/&gt;&lt;property id=&quot;20303&quot; value=&quot;-1&quot;/&gt;&lt;property id=&quot;20307&quot; value=&quot;262&quot;/&gt;&lt;property id=&quot;20309&quot; value=&quot;-1&quot;/&gt;&lt;property id=&quot;20312&quot; value=&quot;1&quot;/&gt;&lt;/object&gt;&lt;object type=&quot;3&quot; unique_id=&quot;10031&quot;&gt;&lt;property id=&quot;20148&quot; value=&quot;5&quot;/&gt;&lt;property id=&quot;20300&quot; value=&quot;Slide 28 - &amp;quot;Breach Notification&amp;quot;&quot;/&gt;&lt;property id=&quot;20302&quot; value=&quot;1&quot;/&gt;&lt;property id=&quot;20303&quot; value=&quot;-1&quot;/&gt;&lt;property id=&quot;20307&quot; value=&quot;304&quot;/&gt;&lt;property id=&quot;20309&quot; value=&quot;-1&quot;/&gt;&lt;property id=&quot;20312&quot; value=&quot;1&quot;/&gt;&lt;/object&gt;&lt;object type=&quot;3&quot; unique_id=&quot;10032&quot;&gt;&lt;property id=&quot;20148&quot; value=&quot;5&quot;/&gt;&lt;property id=&quot;20300&quot; value=&quot;Slide 31 - &amp;quot; Breach of Protected Information - It’s Personal! &amp;quot;&quot;/&gt;&lt;property id=&quot;20302&quot; value=&quot;1&quot;/&gt;&lt;property id=&quot;20303&quot; value=&quot;-1&quot;/&gt;&lt;property id=&quot;20307&quot; value=&quot;301&quot;/&gt;&lt;property id=&quot;20309&quot; value=&quot;-1&quot;/&gt;&lt;property id=&quot;20312&quot; value=&quot;1&quot;/&gt;&lt;/object&gt;&lt;object type=&quot;3&quot; unique_id=&quot;10033&quot;&gt;&lt;property id=&quot;20148&quot; value=&quot;5&quot;/&gt;&lt;property id=&quot;20300&quot; value=&quot;Slide 33 - &amp;quot;Breach Notification: Department  Obligations in the Event of a Breach Include: &amp;quot;&quot;/&gt;&lt;property id=&quot;20302&quot; value=&quot;1&quot;/&gt;&lt;property id=&quot;20303&quot; value=&quot;-1&quot;/&gt;&lt;property id=&quot;20307&quot; value=&quot;281&quot;/&gt;&lt;property id=&quot;20309&quot; value=&quot;-1&quot;/&gt;&lt;property id=&quot;20312&quot; value=&quot;1&quot;/&gt;&lt;/object&gt;&lt;object type=&quot;3&quot; unique_id=&quot;10034&quot;&gt;&lt;property id=&quot;20148&quot; value=&quot;5&quot;/&gt;&lt;property id=&quot;20300&quot; value=&quot;Slide 32 - &amp;quot;Breach Notification - Process&amp;quot;&quot;/&gt;&lt;property id=&quot;20302&quot; value=&quot;1&quot;/&gt;&lt;property id=&quot;20303&quot; value=&quot;-1&quot;/&gt;&lt;property id=&quot;20307&quot; value=&quot;282&quot;/&gt;&lt;property id=&quot;20309&quot; value=&quot;-1&quot;/&gt;&lt;property id=&quot;20312&quot; value=&quot;1&quot;/&gt;&lt;/object&gt;&lt;object type=&quot;3&quot; unique_id=&quot;10036&quot;&gt;&lt;property id=&quot;20148&quot; value=&quot;5&quot;/&gt;&lt;property id=&quot;20300&quot; value=&quot;Slide 34 - &amp;quot;Breach Notification: In the News…&amp;quot;&quot;/&gt;&lt;property id=&quot;20302&quot; value=&quot;1&quot;/&gt;&lt;property id=&quot;20303&quot; value=&quot;-1&quot;/&gt;&lt;property id=&quot;20307&quot; value=&quot;267&quot;/&gt;&lt;property id=&quot;20309&quot; value=&quot;-1&quot;/&gt;&lt;property id=&quot;20312&quot; value=&quot;1&quot;/&gt;&lt;/object&gt;&lt;object type=&quot;3&quot; unique_id=&quot;10038&quot;&gt;&lt;property id=&quot;20148&quot; value=&quot;5&quot;/&gt;&lt;property id=&quot;20300&quot; value=&quot;Slide 38 - &amp;quot;Summary: Remember…&amp;quot;&quot;/&gt;&lt;property id=&quot;20302&quot; value=&quot;1&quot;/&gt;&lt;property id=&quot;20303&quot; value=&quot;-1&quot;/&gt;&lt;property id=&quot;20307&quot; value=&quot;268&quot;/&gt;&lt;property id=&quot;20309&quot; value=&quot;-1&quot;/&gt;&lt;property id=&quot;20312&quot; value=&quot;1&quot;/&gt;&lt;/object&gt;&lt;object type=&quot;3&quot; unique_id=&quot;10040&quot;&gt;&lt;property id=&quot;20148&quot; value=&quot;5&quot;/&gt;&lt;property id=&quot;20300&quot; value=&quot;Slide 40 - &amp;quot;Summary: Confidentiality Basics&amp;amp;#x09;&amp;quot;&quot;/&gt;&lt;property id=&quot;20302&quot; value=&quot;1&quot;/&gt;&lt;property id=&quot;20303&quot; value=&quot;-1&quot;/&gt;&lt;property id=&quot;20307&quot; value=&quot;289&quot;/&gt;&lt;property id=&quot;20309&quot; value=&quot;-1&quot;/&gt;&lt;property id=&quot;20312&quot; value=&quot;1&quot;/&gt;&lt;/object&gt;&lt;object type=&quot;3&quot; unique_id=&quot;10042&quot;&gt;&lt;property id=&quot;20148&quot; value=&quot;5&quot;/&gt;&lt;property id=&quot;20300&quot; value=&quot;Slide 41 - &amp;quot; Summary: Our Responsibility&amp;quot;&quot;/&gt;&lt;property id=&quot;20302&quot; value=&quot;1&quot;/&gt;&lt;property id=&quot;20303&quot; value=&quot;-1&quot;/&gt;&lt;property id=&quot;20307&quot; value=&quot;278&quot;/&gt;&lt;property id=&quot;20309&quot; value=&quot;-1&quot;/&gt;&lt;property id=&quot;20312&quot; value=&quot;1&quot;/&gt;&lt;/object&gt;&lt;object type=&quot;3&quot; unique_id=&quot;10043&quot;&gt;&lt;property id=&quot;20148&quot; value=&quot;5&quot;/&gt;&lt;property id=&quot;20300&quot; value=&quot;Slide 47 - &amp;quot;Questions?&amp;amp;#x09;&amp;quot;&quot;/&gt;&lt;property id=&quot;20302&quot; value=&quot;1&quot;/&gt;&lt;property id=&quot;20303&quot; value=&quot;-1&quot;/&gt;&lt;property id=&quot;20307&quot; value=&quot;271&quot;/&gt;&lt;property id=&quot;20309&quot; value=&quot;-1&quot;/&gt;&lt;property id=&quot;20312&quot; value=&quot;1&quot;/&gt;&lt;/object&gt;&lt;object type=&quot;3&quot; unique_id=&quot;10044&quot;&gt;&lt;property id=&quot;20148&quot; value=&quot;5&quot;/&gt;&lt;property id=&quot;20300&quot; value=&quot;Slide 48 - &amp;quot;Credit&amp;quot;&quot;/&gt;&lt;property id=&quot;20302&quot; value=&quot;1&quot;/&gt;&lt;property id=&quot;20303&quot; value=&quot;-1&quot;/&gt;&lt;property id=&quot;20307&quot; value=&quot;296&quot;/&gt;&lt;property id=&quot;20309&quot; value=&quot;-1&quot;/&gt;&lt;property id=&quot;20312&quot; value=&quot;1&quot;/&gt;&lt;/object&gt;&lt;object type=&quot;3&quot; unique_id=&quot;10809&quot;&gt;&lt;property id=&quot;20148&quot; value=&quot;5&quot;/&gt;&lt;property id=&quot;20300&quot; value=&quot;Slide 2 - &amp;quot;Contents&amp;quot;&quot;/&gt;&lt;property id=&quot;20307&quot; value=&quot;341&quot;/&gt;&lt;/object&gt;&lt;object type=&quot;3&quot; unique_id=&quot;10810&quot;&gt;&lt;property id=&quot;20148&quot; value=&quot;5&quot;/&gt;&lt;property id=&quot;20300&quot; value=&quot;Slide 3 - &amp;quot;Three Purposes for This Training&amp;quot;&quot;/&gt;&lt;property id=&quot;20307&quot; value=&quot;331&quot;/&gt;&lt;/object&gt;&lt;object type=&quot;3&quot; unique_id=&quot;10811&quot;&gt;&lt;property id=&quot;20148&quot; value=&quot;5&quot;/&gt;&lt;property id=&quot;20300&quot; value=&quot;Slide 5 - &amp;quot;Basics: The Department Protects Different Types of Consumer Data&amp;quot;&quot;/&gt;&lt;property id=&quot;20307&quot; value=&quot;337&quot;/&gt;&lt;/object&gt;&lt;object type=&quot;3&quot; unique_id=&quot;10812&quot;&gt;&lt;property id=&quot;20148&quot; value=&quot;5&quot;/&gt;&lt;property id=&quot;20300&quot; value=&quot;Slide 6 - &amp;quot;Basics: Protected HIPAA/HITECH Identifiers&amp;quot;&quot;/&gt;&lt;property id=&quot;20307&quot; value=&quot;345&quot;/&gt;&lt;/object&gt;&lt;object type=&quot;3&quot; unique_id=&quot;10813&quot;&gt;&lt;property id=&quot;20148&quot; value=&quot;5&quot;/&gt;&lt;property id=&quot;20300&quot; value=&quot;Slide 7 - &amp;quot;Basics: Hybrid Entity&amp;quot;&quot;/&gt;&lt;property id=&quot;20307&quot; value=&quot;343&quot;/&gt;&lt;/object&gt;&lt;object type=&quot;3&quot; unique_id=&quot;10814&quot;&gt;&lt;property id=&quot;20148&quot; value=&quot;5&quot;/&gt;&lt;property id=&quot;20300&quot; value=&quot;Slide 8 - &amp;quot;Basics: Our Completely HIPAA-Covered Entities&amp;quot;&quot;/&gt;&lt;property id=&quot;20307&quot; value=&quot;361&quot;/&gt;&lt;/object&gt;&lt;object type=&quot;3&quot; unique_id=&quot;10815&quot;&gt;&lt;property id=&quot;20148&quot; value=&quot;5&quot;/&gt;&lt;property id=&quot;20300&quot; value=&quot;Slide 9 - &amp;quot; Basics: Our Partially HIPAA-Covered Entities&amp;quot;&quot;/&gt;&lt;property id=&quot;20307&quot; value=&quot;350&quot;/&gt;&lt;/object&gt;&lt;object type=&quot;3&quot; unique_id=&quot;10816&quot;&gt;&lt;property id=&quot;20148&quot; value=&quot;5&quot;/&gt;&lt;property id=&quot;20300&quot; value=&quot;Slide 10 - &amp;quot;Basics: Additional  HIPAA-Covered Components&amp;quot;&quot;/&gt;&lt;property id=&quot;20307&quot; value=&quot;351&quot;/&gt;&lt;/object&gt;&lt;object type=&quot;3&quot; unique_id=&quot;10817&quot;&gt;&lt;property id=&quot;20148&quot; value=&quot;5&quot;/&gt;&lt;property id=&quot;20300&quot; value=&quot;Slide 11 - &amp;quot;Basics: Safeguard All  Protected Information&amp;quot;&quot;/&gt;&lt;property id=&quot;20307&quot; value=&quot;339&quot;/&gt;&lt;/object&gt;&lt;object type=&quot;3&quot; unique_id=&quot;10818&quot;&gt;&lt;property id=&quot;20148&quot; value=&quot;5&quot;/&gt;&lt;property id=&quot;20300&quot; value=&quot;Slide 17 - &amp;quot;Best Practices: Communication Methods&amp;amp;#x09;&amp;quot;&quot;/&gt;&lt;property id=&quot;20307&quot; value=&quot;352&quot;/&gt;&lt;/object&gt;&lt;object type=&quot;3&quot; unique_id=&quot;10819&quot;&gt;&lt;property id=&quot;20148&quot; value=&quot;5&quot;/&gt;&lt;property id=&quot;20300&quot; value=&quot;Slide 18 - &amp;quot;Best Practices:  Portable Devices&amp;quot;&quot;/&gt;&lt;property id=&quot;20307&quot; value=&quot;353&quot;/&gt;&lt;/object&gt;&lt;object type=&quot;3&quot; unique_id=&quot;10820&quot;&gt;&lt;property id=&quot;20148&quot; value=&quot;5&quot;/&gt;&lt;property id=&quot;20300&quot; value=&quot;Slide 19 - &amp;quot;Best Practices:  Portable Devices&amp;quot;&quot;/&gt;&lt;property id=&quot;20307&quot; value=&quot;354&quot;/&gt;&lt;/object&gt;&lt;object type=&quot;3&quot; unique_id=&quot;10821&quot;&gt;&lt;property id=&quot;20148&quot; value=&quot;5&quot;/&gt;&lt;property id=&quot;20300&quot; value=&quot;Slide 20 - &amp;quot;Best Practices:  Portable Devices&amp;quot;&quot;/&gt;&lt;property id=&quot;20307&quot; value=&quot;316&quot;/&gt;&lt;/object&gt;&lt;object type=&quot;3&quot; unique_id=&quot;10822&quot;&gt;&lt;property id=&quot;20148&quot; value=&quot;5&quot;/&gt;&lt;property id=&quot;20300&quot; value=&quot;Slide 21 - &amp;quot;Best Practices: Policies and Education&amp;quot;&quot;/&gt;&lt;property id=&quot;20307&quot; value=&quot;355&quot;/&gt;&lt;/object&gt;&lt;object type=&quot;3&quot; unique_id=&quot;10823&quot;&gt;&lt;property id=&quot;20148&quot; value=&quot;5&quot;/&gt;&lt;property id=&quot;20300&quot; value=&quot;Slide 22 - &amp;quot;Best Practices:   Maintaining a Culture of Compliance&amp;quot;&quot;/&gt;&lt;property id=&quot;20307&quot; value=&quot;359&quot;/&gt;&lt;/object&gt;&lt;object type=&quot;3&quot; unique_id=&quot;10824&quot;&gt;&lt;property id=&quot;20148&quot; value=&quot;5&quot;/&gt;&lt;property id=&quot;20300&quot; value=&quot;Slide 23 - &amp;quot;Best Practices: Staying Informed Through the Privacy/Security Liaison Program&amp;quot;&quot;/&gt;&lt;property id=&quot;20307&quot; value=&quot;360&quot;/&gt;&lt;/object&gt;&lt;object type=&quot;3&quot; unique_id=&quot;10825&quot;&gt;&lt;property id=&quot;20148&quot; value=&quot;5&quot;/&gt;&lt;property id=&quot;20300&quot; value=&quot;Slide 24 - &amp;quot; Best Practices or the  “Minimum Necessary” Standard&amp;quot;&quot;/&gt;&lt;property id=&quot;20307&quot; value=&quot;348&quot;/&gt;&lt;/object&gt;&lt;object type=&quot;3&quot; unique_id=&quot;10826&quot;&gt;&lt;property id=&quot;20148&quot; value=&quot;5&quot;/&gt;&lt;property id=&quot;20300&quot; value=&quot;Slide 26 - &amp;quot;Permitted Disclosures: HIPAA&amp;quot;&quot;/&gt;&lt;property id=&quot;20307&quot; value=&quot;322&quot;/&gt;&lt;/object&gt;&lt;object type=&quot;3&quot; unique_id=&quot;10827&quot;&gt;&lt;property id=&quot;20148&quot; value=&quot;5&quot;/&gt;&lt;property id=&quot;20300&quot; value=&quot;Slide 27 - &amp;quot;Permitted Disclosures: By Authorization Form or “Release”&amp;quot;&quot;/&gt;&lt;property id=&quot;20307&quot; value=&quot;319&quot;/&gt;&lt;/object&gt;&lt;object type=&quot;3&quot; unique_id=&quot;10828&quot;&gt;&lt;property id=&quot;20148&quot; value=&quot;5&quot;/&gt;&lt;property id=&quot;20300&quot; value=&quot;Slide 29 - &amp;quot;Maine Breach Notification Law:&amp;quot;&quot;/&gt;&lt;property id=&quot;20307&quot; value=&quot;346&quot;/&gt;&lt;/object&gt;&lt;object type=&quot;3&quot; unique_id=&quot;10829&quot;&gt;&lt;property id=&quot;20148&quot; value=&quot;5&quot;/&gt;&lt;property id=&quot;20300&quot; value=&quot;Slide 30 - &amp;quot;Breach Notification:  Reporting Concerns or Incidents&amp;quot;&quot;/&gt;&lt;property id=&quot;20307&quot; value=&quot;342&quot;/&gt;&lt;/object&gt;&lt;object type=&quot;3&quot; unique_id=&quot;10830&quot;&gt;&lt;property id=&quot;20148&quot; value=&quot;5&quot;/&gt;&lt;property id=&quot;20300&quot; value=&quot;Slide 35 - &amp;quot;Enforcement:  Penalties Under HITECH&amp;quot;&quot;/&gt;&lt;property id=&quot;20307&quot; value=&quot;327&quot;/&gt;&lt;/object&gt;&lt;object type=&quot;3&quot; unique_id=&quot;10831&quot;&gt;&lt;property id=&quot;20148&quot; value=&quot;5&quot;/&gt;&lt;property id=&quot;20300&quot; value=&quot;Slide 36 - &amp;quot;Research Requests&amp;quot;&quot;/&gt;&lt;property id=&quot;20307&quot; value=&quot;340&quot;/&gt;&lt;/object&gt;&lt;object type=&quot;3&quot; unique_id=&quot;10832&quot;&gt;&lt;property id=&quot;20148&quot; value=&quot;5&quot;/&gt;&lt;property id=&quot;20300&quot; value=&quot;Slide 37 - &amp;quot;Research&amp;quot;&quot;/&gt;&lt;property id=&quot;20307&quot; value=&quot;369&quot;/&gt;&lt;/object&gt;&lt;object type=&quot;3&quot; unique_id=&quot;10833&quot;&gt;&lt;property id=&quot;20148&quot; value=&quot;5&quot;/&gt;&lt;property id=&quot;20300&quot; value=&quot;Slide 39 - &amp;quot;Summary: Remember…&amp;quot;&quot;/&gt;&lt;property id=&quot;20307&quot; value=&quot;330&quot;/&gt;&lt;/object&gt;&lt;object type=&quot;3&quot; unique_id=&quot;10834&quot;&gt;&lt;property id=&quot;20148&quot; value=&quot;5&quot;/&gt;&lt;property id=&quot;20300&quot; value=&quot;Slide 42 - &amp;quot;Knowledge Check: True or False&amp;quot;&quot;/&gt;&lt;property id=&quot;20307&quot; value=&quot;362&quot;/&gt;&lt;/object&gt;&lt;object type=&quot;3&quot; unique_id=&quot;10835&quot;&gt;&lt;property id=&quot;20148&quot; value=&quot;5&quot;/&gt;&lt;property id=&quot;20300&quot; value=&quot;Slide 43 - &amp;quot;Knowledge Check: True or False&amp;quot;&quot;/&gt;&lt;property id=&quot;20307&quot; value=&quot;367&quot;/&gt;&lt;/object&gt;&lt;object type=&quot;3&quot; unique_id=&quot;10836&quot;&gt;&lt;property id=&quot;20148&quot; value=&quot;5&quot;/&gt;&lt;property id=&quot;20300&quot; value=&quot;Slide 44 - &amp;quot;Knowledge Check: True or False&amp;quot;&quot;/&gt;&lt;property id=&quot;20307&quot; value=&quot;363&quot;/&gt;&lt;/object&gt;&lt;object type=&quot;3&quot; unique_id=&quot;10837&quot;&gt;&lt;property id=&quot;20148&quot; value=&quot;5&quot;/&gt;&lt;property id=&quot;20300&quot; value=&quot;Slide 45 - &amp;quot;Knowledge Check: True or False&amp;quot;&quot;/&gt;&lt;property id=&quot;20307&quot; value=&quot;368&quot;/&gt;&lt;/object&gt;&lt;object type=&quot;3&quot; unique_id=&quot;10838&quot;&gt;&lt;property id=&quot;20148&quot; value=&quot;5&quot;/&gt;&lt;property id=&quot;20300&quot; value=&quot;Slide 46 - &amp;quot;Knowledge Check: True or False&amp;quot;&quot;/&gt;&lt;property id=&quot;20307&quot; value=&quot;365&quot;/&gt;&lt;/object&gt;&lt;/object&gt;&lt;object type=&quot;8&quot; unique_id=&quot;10088&quot;&gt;&lt;/object&gt;&lt;object type=&quot;10&quot; unique_id=&quot;10221&quot;&gt;&lt;object type=&quot;11&quot; unique_id=&quot;10222&quot;&gt;&lt;property id=&quot;20180&quot; value=&quot;0&quot;/&gt;&lt;property id=&quot;20181&quot; value=&quot;0&quot;/&gt;&lt;property id=&quot;20183&quot; value=&quot;1&quot;/&gt;&lt;/object&gt;&lt;object type=&quot;12&quot; unique_id=&quot;10654&quot;&gt;&lt;/object&gt;&lt;/object&gt;&lt;object type=&quot;4&quot; unique_id=&quot;10223&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SNARRATION" val="3,470334483,S:\WEB\PrivacyHIPAA\DHHS Privacy-Security (HIPAA) Training Draft 3-26-14_pptx\Media.ppcx"/>
</p:tagLst>
</file>

<file path=ppt/tags/tag10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3F11884-7596-4DC9-8EF3-57389D76B005}&quot;/&gt;&lt;isInvalidForFieldText val=&quot;0&quot;/&gt;&lt;Image&gt;&lt;filename val=&quot;O:\SETU-Shared\WEB\PrivacyHIPAA\data\asimages\{73F11884-7596-4DC9-8EF3-57389D76B005}_31.png&quot;/&gt;&lt;left val=&quot;194&quot;/&gt;&lt;top val=&quot;304&quot;/&gt;&lt;width val=&quot;307&quot;/&gt;&lt;height val=&quot;192&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PSNARRATION" val="10,470334483,S:\WEB\PrivacyHIPAA\DHHS Privacy-Security (HIPAA) Training Draft 3-26-14_pptx\Media.ppcx"/>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32&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PSNARRATION" val="30,470334483,S:\WEB\PrivacyHIPAA\DHHS Privacy-Security (HIPAA) Training Draft 3-26-14_pptx\Media.ppcx"/>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PSNARRATION" val="32,470334483,S:\WEB\PrivacyHIPAA\DHHS Privacy-Security (HIPAA) Training Draft 3-26-14_pptx\Media.ppcx"/>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PSNARRATION" val="31,470334483,S:\WEB\PrivacyHIPAA\DHHS Privacy-Security (HIPAA) Training Draft 3-26-14_pptx\Media.ppcx"/>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19&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1&quot;/&gt;&lt;lineCharCount val=&quot;66&quot;/&gt;&lt;lineCharCount val=&quot;43&quot;/&gt;&lt;lineCharCount val=&quot;1&quot;/&gt;&lt;lineCharCount val=&quot;66&quot;/&gt;&lt;lineCharCount val=&quot;59&quot;/&gt;&lt;lineCharCount val=&quot;63&quot;/&gt;&lt;lineCharCount val=&quot;27&quot;/&gt;&lt;lineCharCount val=&quot;1&quot;/&gt;&lt;lineCharCount val=&quot;70&quot;/&gt;&lt;lineCharCount val=&quot;74&quot;/&gt;&lt;lineCharCount val=&quot;1&quot;/&gt;&lt;lineCharCount val=&quot;65&quot;/&gt;&lt;lineCharCount val=&quot;74&quot;/&gt;&lt;lineCharCount val=&quot;43&quot;/&gt;&lt;lineCharCount val=&quot;1&quot;/&gt;&lt;lineCharCount val=&quot;75&quot;/&gt;&lt;lineCharCount val=&quot;76&quot;/&gt;&lt;lineCharCount val=&quot;63&quot;/&gt;&lt;lineCharCount val=&quot;1&quot;/&gt;&lt;lineCharCount val=&quot;60&quot;/&gt;&lt;lineCharCount val=&quot;39&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PSNARRATION" val="34,470334483,S:\WEB\PrivacyHIPAA\DHHS Privacy-Security (HIPAA) Training Draft 3-26-14_pptx\Media.ppcx"/>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4&quot;/&gt;&lt;lineCharCount val=&quot;44&quot;/&gt;&lt;lineCharCount val=&quot;45&quot;/&gt;&lt;lineCharCount val=&quot;48&quot;/&gt;&lt;lineCharCount val=&quot;40&quot;/&gt;&lt;lineCharCount val=&quot;50&quot;/&gt;&lt;lineCharCount val=&quot;12&quot;/&gt;&lt;lineCharCount val=&quot;1&quot;/&gt;&lt;lineCharCount val=&quot;49&quot;/&gt;&lt;lineCharCount val=&quot;52&quot;/&gt;&lt;lineCharCount val=&quot;55&quot;/&gt;&lt;lineCharCount val=&quot;13&quot;/&gt;&lt;lineCharCount val=&quot;1&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PSNARRATION" val="37,470334483,S:\WEB\PrivacyHIPAA\DHHS Privacy-Security (HIPAA) Training Draft 3-26-14_pptx\Media.ppcx"/>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45&quot;/&gt;&lt;lineCharCount val=&quot;21&quot;/&gt;&lt;lineCharCount val=&quot;1&quot;/&gt;&lt;lineCharCount val=&quot;53&quot;/&gt;&lt;lineCharCount val=&quot;49&quot;/&gt;&lt;lineCharCount val=&quot;45&quot;/&gt;&lt;lineCharCount val=&quot;50&quot;/&gt;&lt;lineCharCount val=&quot;12&quot;/&gt;&lt;lineCharCount val=&quot;55&quot;/&gt;&lt;lineCharCount val=&quot;32&quot;/&gt;&lt;lineCharCount val=&quot;1&quot;/&gt;&lt;lineCharCount val=&quot;56&quot;/&gt;&lt;lineCharCount val=&quot;47&quot;/&gt;&lt;lineCharCount val=&quot;42&quot;/&gt;&lt;lineCharCount val=&quot;1&quot;/&gt;&lt;lineCharCount val=&quot;50&quot;/&gt;&lt;lineCharCount val=&quot;55&quot;/&gt;&lt;lineCharCount val=&quot;46&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57&quot;/&gt;&lt;lineCharCount val=&quot;1&quot;/&gt;&lt;lineCharCount val=&quot;65&quot;/&gt;&lt;lineCharCount val=&quot;21&quot;/&gt;&lt;lineCharCount val=&quot;13&quot;/&gt;&lt;lineCharCount val=&quot;17&quot;/&gt;&lt;lineCharCount val=&quot;58&quot;/&gt;&lt;lineCharCount val=&quot;31&quot;/&gt;&lt;lineCharCount val=&quot;1&quot;/&gt;&lt;lineCharCount val=&quot;54&quot;/&gt;&lt;lineCharCount val=&quot;55&quot;/&gt;&lt;lineCharCount val=&quot;3&quot;/&gt;&lt;lineCharCount val=&quot;35&quot;/&gt;&lt;lineCharCount val=&quot;53&quot;/&gt;&lt;lineCharCount val=&quot;38&quot;/&gt;&lt;lineCharCount val=&quot;56&quot;/&gt;&lt;lineCharCount val=&quot;1&quot;/&gt;&lt;lineCharCount val=&quot;1&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PSNARRATION" val="36,470334483,S:\WEB\PrivacyHIPAA\DHHS Privacy-Security (HIPAA) Training Draft 3-26-14_pptx\Media.ppcx"/>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7&quot;/&gt;&lt;lineCharCount val=&quot;57&quot;/&gt;&lt;lineCharCount val=&quot;67&quot;/&gt;&lt;lineCharCount val=&quot;17&quot;/&gt;&lt;lineCharCount val=&quot;1&quot;/&gt;&lt;lineCharCount val=&quot;57&quot;/&gt;&lt;lineCharCount val=&quot;58&quot;/&gt;&lt;lineCharCount val=&quot;63&quot;/&gt;&lt;lineCharCount val=&quot;23&quot;/&gt;&lt;lineCharCount val=&quot;1&quot;/&gt;&lt;lineCharCount val=&quot;8&quot;/&gt;&lt;lineCharCount val=&quot;64&quot;/&gt;&lt;lineCharCount val=&quot;65&quot;/&gt;&lt;lineCharCount val=&quot;68&quot;/&gt;&lt;lineCharCount val=&quot;67&quot;/&gt;&lt;lineCharCount val=&quot;1&quot;/&gt;&lt;lineCharCount val=&quot;62&quot;/&gt;&lt;lineCharCount val=&quot;64&quot;/&gt;&lt;lineCharCount val=&quot;21&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PSNARRATION" val="36,470334483,S:\WEB\PrivacyHIPAA\DHHS Privacy-Security (HIPAA) Training Draft 3-26-14_pptx\Media.ppcx"/>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7&quot;/&gt;&lt;lineCharCount val=&quot;57&quot;/&gt;&lt;lineCharCount val=&quot;67&quot;/&gt;&lt;lineCharCount val=&quot;17&quot;/&gt;&lt;lineCharCount val=&quot;1&quot;/&gt;&lt;lineCharCount val=&quot;57&quot;/&gt;&lt;lineCharCount val=&quot;58&quot;/&gt;&lt;lineCharCount val=&quot;63&quot;/&gt;&lt;lineCharCount val=&quot;23&quot;/&gt;&lt;lineCharCount val=&quot;1&quot;/&gt;&lt;lineCharCount val=&quot;8&quot;/&gt;&lt;lineCharCount val=&quot;64&quot;/&gt;&lt;lineCharCount val=&quot;65&quot;/&gt;&lt;lineCharCount val=&quot;68&quot;/&gt;&lt;lineCharCount val=&quot;67&quot;/&gt;&lt;lineCharCount val=&quot;1&quot;/&gt;&lt;lineCharCount val=&quot;62&quot;/&gt;&lt;lineCharCount val=&quot;64&quot;/&gt;&lt;lineCharCount val=&quot;21&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PSNARRATION" val="38,470334483,S:\WEB\PrivacyHIPAA\DHHS Privacy-Security (HIPAA) Training Draft 3-26-14_pptx\Media.ppcx"/>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23&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0&quot;/&gt;&lt;lineCharCount val=&quot;37&quot;/&gt;&lt;lineCharCount val=&quot;43&quot;/&gt;&lt;lineCharCount val=&quot;37&quot;/&gt;&lt;lineCharCount val=&quot;42&quot;/&gt;&lt;lineCharCount val=&quot;1&quot;/&gt;&lt;lineCharCount val=&quot;41&quot;/&gt;&lt;lineCharCount val=&quot;32&quot;/&gt;&lt;lineCharCount val=&quot;46&quot;/&gt;&lt;lineCharCount val=&quot;45&quot;/&gt;&lt;lineCharCount val=&quot;44&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PSNARRATION" val="40,470334483,S:\WEB\PrivacyHIPAA\DHHS Privacy-Security (HIPAA) Training Draft 3-26-14_pptx\Media.ppcx"/>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4&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quot;/&gt;&lt;lineCharCount val=&quot;47&quot;/&gt;&lt;lineCharCount val=&quot;42&quot;/&gt;&lt;lineCharCount val=&quot;46&quot;/&gt;&lt;lineCharCount val=&quot;8&quot;/&gt;&lt;lineCharCount val=&quot;15&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485AA91F-E3FE-4E0D-B59E-F2F6A4EF1E53}&quot;/&gt;&lt;isInvalidForFieldText val=&quot;0&quot;/&gt;&lt;Image&gt;&lt;filename val=&quot;O:\SETU-Shared\WEB\PrivacyHIPAA\data\asimages\{485AA91F-E3FE-4E0D-B59E-F2F6A4EF1E53}_42.png&quot;/&gt;&lt;left val=&quot;380&quot;/&gt;&lt;top val=&quot;63&quot;/&gt;&lt;width val=&quot;169&quot;/&gt;&lt;height val=&quot;133&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PSNARRATION" val="41,470334483,S:\WEB\PrivacyHIPAA\DHHS Privacy-Security (HIPAA) Training Draft 3-26-14_pptx\Media.ppcx"/>
</p:tagLst>
</file>

<file path=ppt/tags/tag14.xml><?xml version="1.0" encoding="utf-8"?>
<p:tagLst xmlns:a="http://schemas.openxmlformats.org/drawingml/2006/main" xmlns:r="http://schemas.openxmlformats.org/officeDocument/2006/relationships" xmlns:p="http://schemas.openxmlformats.org/presentationml/2006/main">
  <p:tag name="PPSNARRATION" val="9,470334483,S:\WEB\PrivacyHIPAA\DHHS Privacy-Security (HIPAA) Training Draft 3-26-14_pptx\Media.ppcx"/>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1&quot;/&gt;&lt;lineCharCount val=&quot;13&quot;/&gt;&lt;lineCharCount val=&quot;28&quot;/&gt;&lt;lineCharCount val=&quot;1&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PSNARRATION" val="42,470334483,S:\WEB\PrivacyHIPAA\DHHS Privacy-Security (HIPAA) Training Draft 3-26-14_pptx\Media.ppcx"/>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1&quot;/&gt;&lt;lineCharCount val=&quot;1&quot;/&gt;&lt;lineCharCount val=&quot;43&quot;/&gt;&lt;lineCharCount val=&quot;45&quot;/&gt;&lt;lineCharCount val=&quot;14&quot;/&gt;&lt;lineCharCount val=&quot;1&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PSNARRATION" val="11,470334483,S:\WEB\PrivacyHIPAA\DHHS Privacy-Security (HIPAA) Training Draft 3-26-14_pptx\Media.ppcx"/>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5&quot;/&gt;&lt;lineCharCount val=&quot;42&quot;/&gt;&lt;lineCharCount val=&quot;34&quot;/&gt;&lt;lineCharCount val=&quot;1&quot;/&gt;&lt;lineCharCount val=&quot;39&quot;/&gt;&lt;lineCharCount val=&quot;37&quot;/&gt;&lt;lineCharCount val=&quot;45&quot;/&gt;&lt;lineCharCount val=&quot;30&quot;/&gt;&lt;lineCharCount val=&quot;1&quot;/&gt;&lt;lineCharCount val=&quot;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PSNARRATION" val="2,470334483,S:\WEB\PrivacyHIPAA\DHHS Privacy-Security (HIPAA) Training Draft 3-26-14_pptx\Media.ppcx"/>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PSNARRATION" val="12,470334483,S:\WEB\PrivacyHIPAA\DHHS Privacy-Security (HIPAA) Training Draft 3-26-14_pptx\Media.ppcx"/>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37&quot;/&gt;&lt;lineCharCount val=&quot;25&quot;/&gt;&lt;lineCharCount val=&quot;1&quot;/&gt;&lt;lineCharCount val=&quot;38&quot;/&gt;&lt;lineCharCount val=&quot;49&quot;/&gt;&lt;lineCharCount val=&quot;46&quot;/&gt;&lt;lineCharCount val=&quot;1&quot;/&gt;&lt;lineCharCount val=&quot;45&quot;/&gt;&lt;lineCharCount val=&quot;28&quot;/&gt;&lt;lineCharCount val=&quot;1&quot;/&gt;&lt;lineCharCount val=&quot;46&quot;/&gt;&lt;lineCharCount val=&quot;47&quot;/&gt;&lt;lineCharCount val=&quot;46&quot;/&gt;&lt;lineCharCount val=&quot;44&quot;/&gt;&lt;lineCharCount val=&quot;32&quot;/&gt;&lt;lineCharCount val=&quot;1&quot;/&gt;&lt;lineCharCount val=&quot;44&quot;/&gt;&lt;lineCharCount val=&quot;37&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PSNARRATION" val="13,470334483,S:\WEB\PrivacyHIPAA\DHHS Privacy-Security (HIPAA) Training Draft 3-26-14_pptx\Media.ppcx"/>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9&quot;/&gt;&lt;lineCharCount val=&quot;8&quot;/&gt;&lt;lineCharCount val=&quot;20&quot;/&gt;&lt;lineCharCount val=&quot;16&quot;/&gt;&lt;lineCharCount val=&quot;20&quot;/&gt;&lt;lineCharCount val=&quot;18&quot;/&gt;&lt;lineCharCount val=&quot;17&quot;/&gt;&lt;lineCharCount val=&quot;18&quot;/&gt;&lt;lineCharCount val=&quot;19&quot;/&gt;&lt;lineCharCount val=&quot;19&quot;/&gt;&lt;lineCharCount val=&quot;13&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PSNARRATION" val="4,470334483,S:\WEB\PrivacyHIPAA\DHHS Privacy-Security (HIPAA) Training Draft 3-26-14_pptx\Media.ppcx"/>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quot;/&gt;&lt;lineCharCount val=&quot;12&quot;/&gt;&lt;lineCharCount val=&quot;12&quot;/&gt;&lt;lineCharCount val=&quot;9&quot;/&gt;&lt;lineCharCount val=&quot;14&quot;/&gt;&lt;lineCharCount val=&quot;10&quot;/&gt;&lt;lineCharCount val=&quot;13&quot;/&gt;&lt;lineCharCount val=&quot;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23&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53&quot;/&gt;&lt;lineCharCount val=&quot;54&quot;/&gt;&lt;lineCharCount val=&quot;53&quot;/&gt;&lt;lineCharCount val=&quot;48&quot;/&gt;&lt;lineCharCount val=&quot;1&quot;/&gt;&lt;lineCharCount val=&quot;53&quot;/&gt;&lt;lineCharCount val=&quot;57&quot;/&gt;&lt;lineCharCount val=&quot;54&quot;/&gt;&lt;lineCharCount val=&quot;56&quot;/&gt;&lt;lineCharCount val=&quot;27&quot;/&gt;&lt;lineCharCount val=&quot;1&quot;/&gt;&lt;lineCharCount val=&quot;54&quot;/&gt;&lt;lineCharCount val=&quot;50&quot;/&gt;&lt;lineCharCount val=&quot;46&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PSNARRATION" val="5,470334483,S:\WEB\PrivacyHIPAA\DHHS Privacy-Security (HIPAA) Training Draft 3-26-14_pptx\Media.ppcx"/>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5&quot;/&gt;&lt;lineCharCount val=&quot;21&quot;/&gt;&lt;lineCharCount val=&quot;15&quot;/&gt;&lt;lineCharCount val=&quot;20&quot;/&gt;&lt;lineCharCount val=&quot;22&quot;/&gt;&lt;lineCharCount val=&quot;1&quot;/&gt;&lt;lineCharCount val=&quot;21&quot;/&gt;&lt;lineCharCount val=&quot;18&quot;/&gt;&lt;lineCharCount val=&quot;1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PSNARRATION" val="6,470334483,S:\WEB\PrivacyHIPAA\DHHS Privacy-Security (HIPAA) Training Draft 3-26-14_pptx\Media.ppcx"/>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15&quot;/&gt;&lt;lineCharCount val=&quot;27&quot;/&gt;&lt;lineCharCount val=&quot;25&quot;/&gt;&lt;lineCharCount val=&quot;23&quot;/&gt;&lt;lineCharCount val=&quot;11&quot;/&gt;&lt;lineCharCount val=&quot;17&quot;/&gt;&lt;lineCharCount val=&quot;10&quot;/&gt;&lt;lineCharCount val=&quot;24&quot;/&gt;&lt;lineCharCount val=&quot;19&quot;/&gt;&lt;lineCharCount val=&quot;19&quot;/&gt;&lt;lineCharCount val=&quot;23&quot;/&gt;&lt;lineCharCount val=&quot;20&quot;/&gt;&lt;lineCharCount val=&quot;18&quot;/&gt;&lt;lineCharCount val=&quot;1&quot;/&gt;&lt;lineCharCount val=&quot;1&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27&quot;/&gt;&lt;lineCharCount val=&quot;19&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PSNARRATION" val="7,470334483,S:\WEB\PrivacyHIPAA\DHHS Privacy-Security (HIPAA) Training Draft 3-26-14_pptx\Media.ppcx"/>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30&quot;/&gt;&lt;lineCharCount val=&quot;26&quot;/&gt;&lt;lineCharCount val=&quot;27&quot;/&gt;&lt;lineCharCount val=&quot;26&quot;/&gt;&lt;lineCharCount val=&quot;23&quot;/&gt;&lt;lineCharCount val=&quot;30&quot;/&gt;&lt;lineCharCount val=&quot;18&quot;/&gt;&lt;lineCharCount val=&quot;25&quot;/&gt;&lt;lineCharCount val=&quot;21&quot;/&gt;&lt;lineCharCount val=&quot;26&quot;/&gt;&lt;lineCharCount val=&quot;24&quot;/&gt;&lt;lineCharCount val=&quot;23&quot;/&gt;&lt;lineCharCount val=&quot;24&quot;/&gt;&lt;lineCharCount val=&quot;28&quot;/&gt;&lt;lineCharCount val=&quot;26&quot;/&gt;&lt;lineCharCount val=&quot;19&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PSNARRATION" val="8,470334483,S:\WEB\PrivacyHIPAA\DHHS Privacy-Security (HIPAA) Training Draft 3-26-14_pptx\Media.ppcx"/>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31&quot;/&gt;&lt;lineCharCount val=&quot;27&quot;/&gt;&lt;lineCharCount val=&quot;20&quot;/&gt;&lt;lineCharCount val=&quot;31&quot;/&gt;&lt;lineCharCount val=&quot;24&quot;/&gt;&lt;lineCharCount val=&quot;25&quot;/&gt;&lt;lineCharCount val=&quot;32&quot;/&gt;&lt;lineCharCount val=&quot;28&quot;/&gt;&lt;lineCharCount val=&quot;25&quot;/&gt;&lt;lineCharCount val=&quot;23&quot;/&gt;&lt;lineCharCount val=&quot;25&quot;/&gt;&lt;lineCharCount val=&quot;23&quot;/&gt;&lt;lineCharCount val=&quot;30&quot;/&gt;&lt;lineCharCount val=&quot;25&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PSNARRATION" val="19,470334483,S:\WEB\PrivacyHIPAA\DHHS Privacy-Security (HIPAA) Training Draft 3-26-14_pptx\Media.ppcx"/>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22&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40&quot;/&gt;&lt;lineCharCount val=&quot;57&quot;/&gt;&lt;lineCharCount val=&quot;19&quot;/&gt;&lt;lineCharCount val=&quot;33&quot;/&gt;&lt;lineCharCount val=&quot;40&quot;/&gt;&lt;lineCharCount val=&quot;1&quot;/&gt;&lt;lineCharCount val=&quot;55&quot;/&gt;&lt;lineCharCount val=&quot;13&quot;/&gt;&lt;lineCharCount val=&quot;1&quot;/&gt;&lt;lineCharCount val=&quot;60&quot;/&gt;&lt;lineCharCount val=&quot;9&quot;/&gt;&lt;lineCharCount val=&quot;46&quot;/&gt;&lt;lineCharCount val=&quot;1&quot;/&gt;&lt;lineCharCount val=&quot;1&quot;/&gt;&lt;lineCharCount val=&quot;1&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E59C307-83DA-4266-B881-CD574B568C71}&quot;/&gt;&lt;isInvalidForFieldText val=&quot;0&quot;/&gt;&lt;Image&gt;&lt;filename val=&quot;O:\SETU-Shared\WEB\PrivacyHIPAA\data\asimages\{CE59C307-83DA-4266-B881-CD574B568C71}_19.png&quot;/&gt;&lt;left val=&quot;578&quot;/&gt;&lt;top val=&quot;51&quot;/&gt;&lt;width val=&quot;98&quot;/&gt;&lt;height val=&quot;121&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70480D82-46B5-4E42-8B5E-A20A70E93792}&quot;/&gt;&lt;isInvalidForFieldText val=&quot;0&quot;/&gt;&lt;Image&gt;&lt;filename val=&quot;O:\SETU-Shared\WEB\PrivacyHIPAA\data\asimages\{70480D82-46B5-4E42-8B5E-A20A70E93792}_19.png&quot;/&gt;&lt;left val=&quot;560&quot;/&gt;&lt;top val=&quot;195&quot;/&gt;&lt;width val=&quot;109&quot;/&gt;&lt;height val=&quot;103&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PSNARRATION" val="20,470334483,S:\WEB\PrivacyHIPAA\DHHS Privacy-Security (HIPAA) Training Draft 3-26-14_pptx\Media.ppcx"/>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16&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22&quot;/&gt;&lt;lineCharCount val=&quot;40&quot;/&gt;&lt;lineCharCount val=&quot;41&quot;/&gt;&lt;lineCharCount val=&quot;40&quot;/&gt;&lt;lineCharCount val=&quot;32&quot;/&gt;&lt;lineCharCount val=&quot;36&quot;/&gt;&lt;lineCharCount val=&quot;42&quot;/&gt;&lt;lineCharCount val=&quot;43&quot;/&gt;&lt;lineCharCount val=&quot;39&quot;/&gt;&lt;lineCharCount val=&quot;23&quot;/&gt;&lt;lineCharCount val=&quot;25&quot;/&gt;&lt;lineCharCount val=&quot;38&quot;/&gt;&lt;lineCharCount val=&quot;21&quot;/&gt;&lt;lineCharCount val=&quot;42&quot;/&gt;&lt;lineCharCount val=&quot;39&quot;/&gt;&lt;lineCharCount val=&quot;7&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1BCAAB7D-173E-4D94-B3AA-557B42050C20}&quot;/&gt;&lt;isInvalidForFieldText val=&quot;0&quot;/&gt;&lt;Image&gt;&lt;filename val=&quot;O:\SETU-Shared\WEB\PrivacyHIPAA\data\asimages\{1BCAAB7D-173E-4D94-B3AA-557B42050C20}_20.png&quot;/&gt;&lt;left val=&quot;546&quot;/&gt;&lt;top val=&quot;115&quot;/&gt;&lt;width val=&quot;127&quot;/&gt;&lt;height val=&quot;140&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PSNARRATION" val="1,470334483,S:\WEB\PrivacyHIPAA\DHHS Privacy-Security (HIPAA) Training Draft 3-26-14_pptx\Media.ppcx"/>
</p:tagLst>
</file>

<file path=ppt/tags/tag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332EEDA6-A99F-46B4-BD69-422F00627932}&quot;/&gt;&lt;isInvalidForFieldText val=&quot;0&quot;/&gt;&lt;Image&gt;&lt;filename val=&quot;O:\SETU-Shared\WEB\PrivacyHIPAA\data\asimages\{332EEDA6-A99F-46B4-BD69-422F00627932}_20.png&quot;/&gt;&lt;left val=&quot;419&quot;/&gt;&lt;top val=&quot;75&quot;/&gt;&lt;width val=&quot;140&quot;/&gt;&lt;height val=&quot;151&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PSNARRATION" val="44,470334483,S:\WEB\PrivacyHIPAA\DHHS Privacy-Security (HIPAA) Training Draft 3-26-14_pptx\Media.ppcx"/>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1&quot;/&gt;&lt;lineCharCount val=&quot;30&quot;/&gt;&lt;lineCharCount val=&quot;49&quot;/&gt;&lt;lineCharCount val=&quot;55&quot;/&gt;&lt;lineCharCount val=&quot;55&quot;/&gt;&lt;lineCharCount val=&quot;57&quot;/&gt;&lt;lineCharCount val=&quot;26&quot;/&gt;&lt;lineCharCount val=&quot;54&quot;/&gt;&lt;lineCharCount val=&quot;51&quot;/&gt;&lt;lineCharCount val=&quot;12&quot;/&gt;&lt;lineCharCount val=&quot;50&quot;/&gt;&lt;lineCharCount val=&quot;41&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PSNARRATION" val="20,470334483,S:\WEB\PrivacyHIPAA\DHHS Privacy-Security (HIPAA) Training Draft 3-26-14_pptx\Media.ppcx"/>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16&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22&quot;/&gt;&lt;lineCharCount val=&quot;40&quot;/&gt;&lt;lineCharCount val=&quot;41&quot;/&gt;&lt;lineCharCount val=&quot;40&quot;/&gt;&lt;lineCharCount val=&quot;32&quot;/&gt;&lt;lineCharCount val=&quot;36&quot;/&gt;&lt;lineCharCount val=&quot;42&quot;/&gt;&lt;lineCharCount val=&quot;43&quot;/&gt;&lt;lineCharCount val=&quot;39&quot;/&gt;&lt;lineCharCount val=&quot;23&quot;/&gt;&lt;lineCharCount val=&quot;25&quot;/&gt;&lt;lineCharCount val=&quot;38&quot;/&gt;&lt;lineCharCount val=&quot;21&quot;/&gt;&lt;lineCharCount val=&quot;42&quot;/&gt;&lt;lineCharCount val=&quot;39&quot;/&gt;&lt;lineCharCount val=&quot;7&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PSNARRATION" val="22,470334483,S:\WEB\PrivacyHIPAA\DHHS Privacy-Security (HIPAA) Training Draft 3-26-14_pptx\Media.ppcx"/>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8&quot;/&gt;&lt;lineCharCount val=&quot;50&quot;/&gt;&lt;lineCharCount val=&quot;1&quot;/&gt;&lt;lineCharCount val=&quot;49&quot;/&gt;&lt;lineCharCount val=&quot;11&quot;/&gt;&lt;lineCharCount val=&quot;1&quot;/&gt;&lt;lineCharCount val=&quot;43&quot;/&gt;&lt;lineCharCount val=&quot;52&quot;/&gt;&lt;lineCharCount val=&quot;19&quot;/&gt;&lt;lineCharCount val=&quot;1&quot;/&gt;&lt;lineCharCount val=&quot;49&quot;/&gt;&lt;lineCharCount val=&quot;51&quot;/&gt;&lt;lineCharCount val=&quot;25&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PSNARRATION" val="23,470334483,S:\WEB\PrivacyHIPAA\DHHS Privacy-Security (HIPAA) Training Draft 3-26-14_pptx\Media.ppcx"/>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21&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58&quot;/&gt;&lt;lineCharCount val=&quot;1&quot;/&gt;&lt;lineCharCount val=&quot;64&quot;/&gt;&lt;lineCharCount val=&quot;69&quot;/&gt;&lt;lineCharCount val=&quot;7&quot;/&gt;&lt;lineCharCount val=&quot;1&quot;/&gt;&lt;lineCharCount val=&quot;60&quot;/&gt;&lt;lineCharCount val=&quot;1&quot;/&gt;&lt;lineCharCount val=&quot;52&quot;/&gt;&lt;lineCharCount val=&quot;1&quot;/&gt;&lt;lineCharCount val=&quot;35&quot;/&gt;&lt;lineCharCount val=&quot;1&quot;/&gt;&lt;lineCharCount val=&quot;59&quot;/&gt;&lt;lineCharCount val=&quot;1&quot;/&gt;&lt;lineCharCount val=&quot;74&quot;/&gt;&lt;lineCharCount val=&quot;45&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PSNARRATION" val="21,470334483,S:\WEB\PrivacyHIPAA\DHHS Privacy-Security (HIPAA) Training Draft 3-26-14_pptx\Media.ppcx"/>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7&quot;/&gt;&lt;lineCharCount val=&quot;29&quot;/&gt;&lt;lineCharCount val=&quot;32&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37&quot;/&gt;&lt;lineCharCount val=&quot;50&quot;/&gt;&lt;lineCharCount val=&quot;49&quot;/&gt;&lt;lineCharCount val=&quot;46&quot;/&gt;&lt;lineCharCount val=&quot;49&quot;/&gt;&lt;lineCharCount val=&quot;48&quot;/&gt;&lt;lineCharCount val=&quot;33&quot;/&gt;&lt;lineCharCount val=&quot;1&quot;/&gt;&lt;lineCharCount val=&quot;47&quot;/&gt;&lt;lineCharCount val=&quot;48&quot;/&gt;&lt;lineCharCount val=&quot;42&quot;/&gt;&lt;lineCharCount val=&quot;38&quot;/&gt;&lt;lineCharCount val=&quot;50&quot;/&gt;&lt;lineCharCount val=&quot;45&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0EB33BD-7BCF-49CA-A143-895B7076F0B8}&quot;/&gt;&lt;isInvalidForFieldText val=&quot;0&quot;/&gt;&lt;Image&gt;&lt;filename val=&quot;O:\SETU-Shared\WEB\PrivacyHIPAA\data\asimages\{50EB33BD-7BCF-49CA-A143-895B7076F0B8}_22.png&quot;/&gt;&lt;left val=&quot;59&quot;/&gt;&lt;top val=&quot;126&quot;/&gt;&lt;width val=&quot;614&quot;/&gt;&lt;height val=&quot;349&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PSNARRATION" val="18,470334483,S:\WEB\PrivacyHIPAA\DHHS Privacy-Security (HIPAA) Training Draft 3-26-14_pptx\Media.ppcx"/>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24&quot;/&gt;&lt;lineCharCount val=&quot;28&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48&quot;/&gt;&lt;lineCharCount val=&quot;49&quot;/&gt;&lt;lineCharCount val=&quot;1&quot;/&gt;&lt;lineCharCount val=&quot;57&quot;/&gt;&lt;lineCharCount val=&quot;57&quot;/&gt;&lt;lineCharCount val=&quot;12&quot;/&gt;&lt;lineCharCount val=&quot;1&quot;/&gt;&lt;lineCharCount val=&quot;50&quot;/&gt;&lt;lineCharCount val=&quot;29&quot;/&gt;&lt;lineCharCount val=&quot;1&quot;/&gt;&lt;lineCharCount val=&quot;50&quot;/&gt;&lt;lineCharCount val=&quot;50&quot;/&gt;&lt;lineCharCount val=&quot;40&quot;/&gt;&lt;lineCharCount val=&quot;1&quot;/&gt;&lt;lineCharCount val=&quot;1&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PSNARRATION" val="15,470334483,S:\WEB\PrivacyHIPAA\DHHS Privacy-Security (HIPAA) Training Draft 3-26-14_pptx\Media.ppcx"/>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26&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64&quot;/&gt;&lt;lineCharCount val=&quot;65&quot;/&gt;&lt;lineCharCount val=&quot;58&quot;/&gt;&lt;lineCharCount val=&quot;14&quot;/&gt;&lt;lineCharCount val=&quot;1&quot;/&gt;&lt;lineCharCount val=&quot;11&quot;/&gt;&lt;lineCharCount val=&quot;1&quot;/&gt;&lt;lineCharCount val=&quot;69&quot;/&gt;&lt;lineCharCount val=&quot;56&quot;/&gt;&lt;lineCharCount val=&quot;1&quot;/&gt;&lt;lineCharCount val=&quot;70&quot;/&gt;&lt;lineCharCount val=&quot;71&quot;/&gt;&lt;lineCharCount val=&quot;77&quot;/&gt;&lt;lineCharCount val=&quot;1&quot;/&gt;&lt;lineCharCount val=&quot;63&quot;/&gt;&lt;lineCharCount val=&quot;71&quot;/&gt;&lt;lineCharCount val=&quot;69&quot;/&gt;&lt;lineCharCount val=&quot;6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PSNARRATION" val="27,470334483,S:\WEB\PrivacyHIPAA\DHHS Privacy-Security (HIPAA) Training Draft 3-26-14_pptx\Media.ppcx"/>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PSNARRATION" val="26,470334483,S:\WEB\PrivacyHIPAA\DHHS Privacy-Security (HIPAA) Training Draft 3-26-14_pptx\Media.ppcx"/>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0&quot;/&gt;&lt;lineCharCount val=&quot;51&quot;/&gt;&lt;lineCharCount val=&quot;51&quot;/&gt;&lt;lineCharCount val=&quot;28&quot;/&gt;&lt;lineCharCount val=&quot;1&quot;/&gt;&lt;lineCharCount val=&quot;50&quot;/&gt;&lt;lineCharCount val=&quot;56&quot;/&gt;&lt;lineCharCount val=&quot;1&quot;/&gt;&lt;lineCharCount val=&quot;43&quot;/&gt;&lt;lineCharCount val=&quot;49&quot;/&gt;&lt;lineCharCount val=&quot;35&quot;/&gt;&lt;lineCharCount val=&quot;1&quot;/&gt;&lt;lineCharCount val=&quot;50&quot;/&gt;&lt;lineCharCount val=&quot;52&quot;/&gt;&lt;lineCharCount val=&quot;31&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PSNARRATION" val="29,470334483,S:\WEB\PrivacyHIPAA\DHHS Privacy-Security (HIPAA) Training Draft 3-26-14_pptx\Media.ppcx"/>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36&quot;/&gt;&lt;lineCharCount val=&quot;45&quot;/&gt;&lt;lineCharCount val=&quot;44&quot;/&gt;&lt;lineCharCount val=&quot;31&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4842</TotalTime>
  <Words>3042</Words>
  <Application>Microsoft Office PowerPoint</Application>
  <PresentationFormat>On-screen Show (4:3)</PresentationFormat>
  <Paragraphs>412</Paragraphs>
  <Slides>48</Slides>
  <Notes>3</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Urban</vt:lpstr>
      <vt:lpstr>Health Information Privacy and Security   </vt:lpstr>
      <vt:lpstr>Contents</vt:lpstr>
      <vt:lpstr>Three Purposes for This Training</vt:lpstr>
      <vt:lpstr>Basics: What Does HIPAA Protect?</vt:lpstr>
      <vt:lpstr>Basics: The Department Protects Different Types of Consumer Data</vt:lpstr>
      <vt:lpstr>Basics: Protected HIPAA/HITECH Identifiers</vt:lpstr>
      <vt:lpstr>Basics: Hybrid Entity</vt:lpstr>
      <vt:lpstr>Basics: Our Completely HIPAA-Covered Entities</vt:lpstr>
      <vt:lpstr> Basics: Our Partially HIPAA-Covered Entities</vt:lpstr>
      <vt:lpstr>Basics: Additional  HIPAA-Covered Components</vt:lpstr>
      <vt:lpstr>Basics: Safeguard All  Protected Information</vt:lpstr>
      <vt:lpstr>  Basics: Our Colleagues </vt:lpstr>
      <vt:lpstr>Best Practices: Safeguards</vt:lpstr>
      <vt:lpstr>Best Practices: Administrative Safeguards</vt:lpstr>
      <vt:lpstr>Best Practices: Physical Safeguards</vt:lpstr>
      <vt:lpstr>Best Practices: Technical Safeguards</vt:lpstr>
      <vt:lpstr>Best Practices: Communication Methods </vt:lpstr>
      <vt:lpstr>Best Practices:  Portable Devices</vt:lpstr>
      <vt:lpstr>Best Practices:  Portable Devices</vt:lpstr>
      <vt:lpstr>Best Practices:  Portable Devices</vt:lpstr>
      <vt:lpstr>Best Practices: Policies and Education</vt:lpstr>
      <vt:lpstr>Best Practices:   Maintaining a Culture of Compliance</vt:lpstr>
      <vt:lpstr>Best Practices: Staying Informed Through the Privacy/Security Liaison Program</vt:lpstr>
      <vt:lpstr> Best Practices or the  “Minimum Necessary” Standard</vt:lpstr>
      <vt:lpstr>Permitted Disclosures  HIPAA: PHI May be Used and Disclosed for Treatment, Payment or Healthcare Operations (“TPO”)</vt:lpstr>
      <vt:lpstr>Permitted Disclosures: HIPAA</vt:lpstr>
      <vt:lpstr>Permitted Disclosures: By Authorization Form or “Release”</vt:lpstr>
      <vt:lpstr>Breach Notification</vt:lpstr>
      <vt:lpstr>Maine Breach Notification Law:</vt:lpstr>
      <vt:lpstr>Breach Notification:  Reporting Concerns or Incidents</vt:lpstr>
      <vt:lpstr> Breach of Protected Information - It’s Personal! </vt:lpstr>
      <vt:lpstr>Breach Notification - Process</vt:lpstr>
      <vt:lpstr>Breach Notification: Department  Obligations in the Event of a Breach Include: </vt:lpstr>
      <vt:lpstr>Breach Notification: In the News…</vt:lpstr>
      <vt:lpstr>Enforcement:  Penalties Under HITECH</vt:lpstr>
      <vt:lpstr>Research Requests</vt:lpstr>
      <vt:lpstr>Research</vt:lpstr>
      <vt:lpstr>Summary: Remember…</vt:lpstr>
      <vt:lpstr>Summary: Remember…</vt:lpstr>
      <vt:lpstr>Summary: Confidentiality Basics </vt:lpstr>
      <vt:lpstr> Summary: Our Responsibility</vt:lpstr>
      <vt:lpstr>Knowledge Check: True or False</vt:lpstr>
      <vt:lpstr>Knowledge Check: True or False</vt:lpstr>
      <vt:lpstr>Knowledge Check: True or False</vt:lpstr>
      <vt:lpstr>Knowledge Check: True or False</vt:lpstr>
      <vt:lpstr>Knowledge Check: True or False</vt:lpstr>
      <vt:lpstr>Questions? </vt:lpstr>
      <vt:lpstr>Credit</vt:lpstr>
    </vt:vector>
  </TitlesOfParts>
  <Company>State of Maine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Information Privacy and Security Including HIPAA and HITECH Rules</dc:title>
  <dc:creator>Mondschein-Katz, Stacey</dc:creator>
  <cp:lastModifiedBy>Tracy, Bonnie</cp:lastModifiedBy>
  <cp:revision>352</cp:revision>
  <cp:lastPrinted>2015-11-23T22:15:48Z</cp:lastPrinted>
  <dcterms:created xsi:type="dcterms:W3CDTF">2013-11-08T17:38:08Z</dcterms:created>
  <dcterms:modified xsi:type="dcterms:W3CDTF">2017-11-27T15:24:05Z</dcterms:modified>
</cp:coreProperties>
</file>