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sldIdLst>
    <p:sldId id="256" r:id="rId2"/>
    <p:sldId id="258" r:id="rId3"/>
    <p:sldId id="264" r:id="rId4"/>
    <p:sldId id="268" r:id="rId5"/>
    <p:sldId id="267" r:id="rId6"/>
    <p:sldId id="260" r:id="rId7"/>
    <p:sldId id="266"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69" autoAdjust="0"/>
  </p:normalViewPr>
  <p:slideViewPr>
    <p:cSldViewPr snapToGrid="0">
      <p:cViewPr varScale="1">
        <p:scale>
          <a:sx n="91" d="100"/>
          <a:sy n="91" d="100"/>
        </p:scale>
        <p:origin x="7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6EBABD-39EB-4C09-95B3-B4D24B533459}"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310FA74-D15B-4514-B004-622C39248C59}">
      <dgm:prSet/>
      <dgm:spPr/>
      <dgm:t>
        <a:bodyPr/>
        <a:lstStyle/>
        <a:p>
          <a:pPr>
            <a:defRPr b="1"/>
          </a:pPr>
          <a:r>
            <a:rPr lang="en-US"/>
            <a:t>Presentation </a:t>
          </a:r>
        </a:p>
      </dgm:t>
    </dgm:pt>
    <dgm:pt modelId="{AC991F24-D033-4C62-A33D-26CACFD8E960}" type="parTrans" cxnId="{B300721A-B091-49C7-8649-3299944906C1}">
      <dgm:prSet/>
      <dgm:spPr/>
      <dgm:t>
        <a:bodyPr/>
        <a:lstStyle/>
        <a:p>
          <a:endParaRPr lang="en-US"/>
        </a:p>
      </dgm:t>
    </dgm:pt>
    <dgm:pt modelId="{2F7ACE01-AEAC-4FF8-8B94-BE93EC6F35A4}" type="sibTrans" cxnId="{B300721A-B091-49C7-8649-3299944906C1}">
      <dgm:prSet/>
      <dgm:spPr/>
      <dgm:t>
        <a:bodyPr/>
        <a:lstStyle/>
        <a:p>
          <a:endParaRPr lang="en-US"/>
        </a:p>
      </dgm:t>
    </dgm:pt>
    <dgm:pt modelId="{608AD512-F9D6-43A8-95E6-F57D075BE8C0}">
      <dgm:prSet/>
      <dgm:spPr/>
      <dgm:t>
        <a:bodyPr/>
        <a:lstStyle/>
        <a:p>
          <a:r>
            <a:rPr lang="en-US"/>
            <a:t>Review of county specific community health data</a:t>
          </a:r>
        </a:p>
      </dgm:t>
    </dgm:pt>
    <dgm:pt modelId="{746989ED-A9ED-4D88-8C0C-E67ED3DE14E7}" type="parTrans" cxnId="{CBA1C0B3-8977-46EA-8056-44F39A7BD2CB}">
      <dgm:prSet/>
      <dgm:spPr/>
      <dgm:t>
        <a:bodyPr/>
        <a:lstStyle/>
        <a:p>
          <a:endParaRPr lang="en-US"/>
        </a:p>
      </dgm:t>
    </dgm:pt>
    <dgm:pt modelId="{766D7FEB-AC3A-414D-BDD8-513B038FFA05}" type="sibTrans" cxnId="{CBA1C0B3-8977-46EA-8056-44F39A7BD2CB}">
      <dgm:prSet/>
      <dgm:spPr/>
      <dgm:t>
        <a:bodyPr/>
        <a:lstStyle/>
        <a:p>
          <a:endParaRPr lang="en-US"/>
        </a:p>
      </dgm:t>
    </dgm:pt>
    <dgm:pt modelId="{BBE34D4E-E773-4634-B489-4010C07F5C7E}">
      <dgm:prSet/>
      <dgm:spPr/>
      <dgm:t>
        <a:bodyPr/>
        <a:lstStyle/>
        <a:p>
          <a:pPr>
            <a:defRPr b="1"/>
          </a:pPr>
          <a:r>
            <a:rPr lang="en-US"/>
            <a:t>Breakout sessions</a:t>
          </a:r>
        </a:p>
      </dgm:t>
    </dgm:pt>
    <dgm:pt modelId="{9A14382A-BD41-446D-9F43-E19D260D379B}" type="parTrans" cxnId="{0DAA0C77-ED06-4EDD-86E9-4E9D35F98A5F}">
      <dgm:prSet/>
      <dgm:spPr/>
      <dgm:t>
        <a:bodyPr/>
        <a:lstStyle/>
        <a:p>
          <a:endParaRPr lang="en-US"/>
        </a:p>
      </dgm:t>
    </dgm:pt>
    <dgm:pt modelId="{98DEA10D-8212-4321-9B31-4605F0F7436A}" type="sibTrans" cxnId="{0DAA0C77-ED06-4EDD-86E9-4E9D35F98A5F}">
      <dgm:prSet/>
      <dgm:spPr/>
      <dgm:t>
        <a:bodyPr/>
        <a:lstStyle/>
        <a:p>
          <a:endParaRPr lang="en-US"/>
        </a:p>
      </dgm:t>
    </dgm:pt>
    <dgm:pt modelId="{FF812C45-CAF9-47E7-BD44-338D81F97258}">
      <dgm:prSet/>
      <dgm:spPr/>
      <dgm:t>
        <a:bodyPr/>
        <a:lstStyle/>
        <a:p>
          <a:r>
            <a:rPr lang="en-US"/>
            <a:t>Small groups of 5 or more</a:t>
          </a:r>
        </a:p>
      </dgm:t>
    </dgm:pt>
    <dgm:pt modelId="{02574F13-DF75-4345-A6A8-D55EE1A367AD}" type="parTrans" cxnId="{EE5E8DB9-6B69-4041-9C77-D3D146CC078C}">
      <dgm:prSet/>
      <dgm:spPr/>
      <dgm:t>
        <a:bodyPr/>
        <a:lstStyle/>
        <a:p>
          <a:endParaRPr lang="en-US"/>
        </a:p>
      </dgm:t>
    </dgm:pt>
    <dgm:pt modelId="{5027AF73-5827-4F0B-9354-897773E124AA}" type="sibTrans" cxnId="{EE5E8DB9-6B69-4041-9C77-D3D146CC078C}">
      <dgm:prSet/>
      <dgm:spPr/>
      <dgm:t>
        <a:bodyPr/>
        <a:lstStyle/>
        <a:p>
          <a:endParaRPr lang="en-US"/>
        </a:p>
      </dgm:t>
    </dgm:pt>
    <dgm:pt modelId="{206CDDA0-9D97-4028-8C1C-44B5D0C797B2}">
      <dgm:prSet/>
      <dgm:spPr/>
      <dgm:t>
        <a:bodyPr/>
        <a:lstStyle/>
        <a:p>
          <a:r>
            <a:rPr lang="en-US" dirty="0"/>
            <a:t>Discuss and vote on health indicators and priorities </a:t>
          </a:r>
        </a:p>
      </dgm:t>
    </dgm:pt>
    <dgm:pt modelId="{538B1E84-7205-413F-B8C1-4F28EE392AE7}" type="parTrans" cxnId="{3BE86118-2097-4FCD-B3BB-FAA0E1AD3DD1}">
      <dgm:prSet/>
      <dgm:spPr/>
      <dgm:t>
        <a:bodyPr/>
        <a:lstStyle/>
        <a:p>
          <a:endParaRPr lang="en-US"/>
        </a:p>
      </dgm:t>
    </dgm:pt>
    <dgm:pt modelId="{204B775F-8BC9-4194-BE56-8739B05EEE8A}" type="sibTrans" cxnId="{3BE86118-2097-4FCD-B3BB-FAA0E1AD3DD1}">
      <dgm:prSet/>
      <dgm:spPr/>
      <dgm:t>
        <a:bodyPr/>
        <a:lstStyle/>
        <a:p>
          <a:endParaRPr lang="en-US"/>
        </a:p>
      </dgm:t>
    </dgm:pt>
    <dgm:pt modelId="{A5658B7E-DC43-458F-B4DC-F5031471F48B}">
      <dgm:prSet/>
      <dgm:spPr/>
      <dgm:t>
        <a:bodyPr/>
        <a:lstStyle/>
        <a:p>
          <a:r>
            <a:rPr lang="en-US" dirty="0"/>
            <a:t>Use of online tools</a:t>
          </a:r>
        </a:p>
      </dgm:t>
    </dgm:pt>
    <dgm:pt modelId="{8DC88B0E-7946-4739-A6A2-9DD2AC90FA70}" type="parTrans" cxnId="{DF259E5E-AADB-4439-B340-F4A2DA678F03}">
      <dgm:prSet/>
      <dgm:spPr/>
      <dgm:t>
        <a:bodyPr/>
        <a:lstStyle/>
        <a:p>
          <a:endParaRPr lang="en-US"/>
        </a:p>
      </dgm:t>
    </dgm:pt>
    <dgm:pt modelId="{19FED2BA-71FB-497B-B8EC-6D97F5FF8A43}" type="sibTrans" cxnId="{DF259E5E-AADB-4439-B340-F4A2DA678F03}">
      <dgm:prSet/>
      <dgm:spPr/>
      <dgm:t>
        <a:bodyPr/>
        <a:lstStyle/>
        <a:p>
          <a:endParaRPr lang="en-US"/>
        </a:p>
      </dgm:t>
    </dgm:pt>
    <dgm:pt modelId="{3FD53538-AFDD-496D-ABD1-4BA58DAF9CEF}">
      <dgm:prSet/>
      <dgm:spPr/>
      <dgm:t>
        <a:bodyPr/>
        <a:lstStyle/>
        <a:p>
          <a:r>
            <a:rPr lang="en-US" dirty="0"/>
            <a:t>Survey Monkey</a:t>
          </a:r>
        </a:p>
      </dgm:t>
    </dgm:pt>
    <dgm:pt modelId="{AA7E3102-8FCB-4923-9196-4F6AE7D8CE2A}" type="parTrans" cxnId="{8689C5BF-CE53-4DE7-BB4B-04F29909507B}">
      <dgm:prSet/>
      <dgm:spPr/>
      <dgm:t>
        <a:bodyPr/>
        <a:lstStyle/>
        <a:p>
          <a:endParaRPr lang="en-US"/>
        </a:p>
      </dgm:t>
    </dgm:pt>
    <dgm:pt modelId="{D301CC33-5A36-4C7C-AD5D-4F07BCF93EEC}" type="sibTrans" cxnId="{8689C5BF-CE53-4DE7-BB4B-04F29909507B}">
      <dgm:prSet/>
      <dgm:spPr/>
      <dgm:t>
        <a:bodyPr/>
        <a:lstStyle/>
        <a:p>
          <a:endParaRPr lang="en-US"/>
        </a:p>
      </dgm:t>
    </dgm:pt>
    <dgm:pt modelId="{9DBEA57F-062C-4FD6-AE67-875884B590B7}">
      <dgm:prSet/>
      <dgm:spPr/>
      <dgm:t>
        <a:bodyPr/>
        <a:lstStyle/>
        <a:p>
          <a:r>
            <a:rPr lang="en-US" dirty="0"/>
            <a:t>Mentimeter</a:t>
          </a:r>
        </a:p>
      </dgm:t>
    </dgm:pt>
    <dgm:pt modelId="{49340AD9-09A6-41A9-A825-064115600F13}" type="parTrans" cxnId="{8416CD42-AE7A-40D3-8E5D-0EC1F70DF380}">
      <dgm:prSet/>
      <dgm:spPr/>
      <dgm:t>
        <a:bodyPr/>
        <a:lstStyle/>
        <a:p>
          <a:endParaRPr lang="en-US"/>
        </a:p>
      </dgm:t>
    </dgm:pt>
    <dgm:pt modelId="{1B63D2D5-ECDC-486E-9780-AF7528F8B8C2}" type="sibTrans" cxnId="{8416CD42-AE7A-40D3-8E5D-0EC1F70DF380}">
      <dgm:prSet/>
      <dgm:spPr/>
      <dgm:t>
        <a:bodyPr/>
        <a:lstStyle/>
        <a:p>
          <a:endParaRPr lang="en-US"/>
        </a:p>
      </dgm:t>
    </dgm:pt>
    <dgm:pt modelId="{98AFF4E7-DA92-43DE-AB6F-85560483485F}">
      <dgm:prSet/>
      <dgm:spPr/>
      <dgm:t>
        <a:bodyPr/>
        <a:lstStyle/>
        <a:p>
          <a:r>
            <a:rPr lang="en-US" dirty="0" err="1"/>
            <a:t>IdeaBoardz</a:t>
          </a:r>
          <a:endParaRPr lang="en-US" dirty="0"/>
        </a:p>
      </dgm:t>
    </dgm:pt>
    <dgm:pt modelId="{52C2051F-133D-44E6-B552-CB23F7AA0EDE}" type="parTrans" cxnId="{E5623A2F-52E1-4EC3-8026-A457A95B8B8F}">
      <dgm:prSet/>
      <dgm:spPr/>
      <dgm:t>
        <a:bodyPr/>
        <a:lstStyle/>
        <a:p>
          <a:endParaRPr lang="en-US"/>
        </a:p>
      </dgm:t>
    </dgm:pt>
    <dgm:pt modelId="{A3B673D1-A505-49D2-8D0E-E01473AFB5D2}" type="sibTrans" cxnId="{E5623A2F-52E1-4EC3-8026-A457A95B8B8F}">
      <dgm:prSet/>
      <dgm:spPr/>
      <dgm:t>
        <a:bodyPr/>
        <a:lstStyle/>
        <a:p>
          <a:endParaRPr lang="en-US"/>
        </a:p>
      </dgm:t>
    </dgm:pt>
    <dgm:pt modelId="{A045F80F-D661-40B9-B7C0-F455CBB6C6AC}">
      <dgm:prSet/>
      <dgm:spPr/>
      <dgm:t>
        <a:bodyPr/>
        <a:lstStyle/>
        <a:p>
          <a:pPr>
            <a:defRPr b="1"/>
          </a:pPr>
          <a:r>
            <a:rPr lang="en-US"/>
            <a:t>Reconvene with larger forum</a:t>
          </a:r>
        </a:p>
      </dgm:t>
    </dgm:pt>
    <dgm:pt modelId="{B86FFFDE-4802-4D44-A2CA-A3116F1DDF41}" type="parTrans" cxnId="{3307F26D-D0A2-4772-8353-D20685550F47}">
      <dgm:prSet/>
      <dgm:spPr/>
      <dgm:t>
        <a:bodyPr/>
        <a:lstStyle/>
        <a:p>
          <a:endParaRPr lang="en-US"/>
        </a:p>
      </dgm:t>
    </dgm:pt>
    <dgm:pt modelId="{634F0ECE-CEB2-4408-8922-586CE0E56497}" type="sibTrans" cxnId="{3307F26D-D0A2-4772-8353-D20685550F47}">
      <dgm:prSet/>
      <dgm:spPr/>
      <dgm:t>
        <a:bodyPr/>
        <a:lstStyle/>
        <a:p>
          <a:endParaRPr lang="en-US"/>
        </a:p>
      </dgm:t>
    </dgm:pt>
    <dgm:pt modelId="{1FDCDD42-C32B-4553-8558-6B0C94B3BEA4}" type="pres">
      <dgm:prSet presAssocID="{B76EBABD-39EB-4C09-95B3-B4D24B533459}" presName="root" presStyleCnt="0">
        <dgm:presLayoutVars>
          <dgm:dir/>
          <dgm:resizeHandles val="exact"/>
        </dgm:presLayoutVars>
      </dgm:prSet>
      <dgm:spPr/>
    </dgm:pt>
    <dgm:pt modelId="{72FEE54C-DC28-4A91-8271-1315C01D59B0}" type="pres">
      <dgm:prSet presAssocID="{3310FA74-D15B-4514-B004-622C39248C59}" presName="compNode" presStyleCnt="0"/>
      <dgm:spPr/>
    </dgm:pt>
    <dgm:pt modelId="{2A93F202-59F8-4523-9F06-62E0ACEEE89D}" type="pres">
      <dgm:prSet presAssocID="{3310FA74-D15B-4514-B004-622C39248C5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937B4716-985A-4ECE-9FC1-A21ABEF942EE}" type="pres">
      <dgm:prSet presAssocID="{3310FA74-D15B-4514-B004-622C39248C59}" presName="iconSpace" presStyleCnt="0"/>
      <dgm:spPr/>
    </dgm:pt>
    <dgm:pt modelId="{AC5AA1C8-AB68-4075-B456-2CBE8EFFDEDB}" type="pres">
      <dgm:prSet presAssocID="{3310FA74-D15B-4514-B004-622C39248C59}" presName="parTx" presStyleLbl="revTx" presStyleIdx="0" presStyleCnt="6">
        <dgm:presLayoutVars>
          <dgm:chMax val="0"/>
          <dgm:chPref val="0"/>
        </dgm:presLayoutVars>
      </dgm:prSet>
      <dgm:spPr/>
    </dgm:pt>
    <dgm:pt modelId="{5B722701-0806-42BB-B8C9-70101CD7B470}" type="pres">
      <dgm:prSet presAssocID="{3310FA74-D15B-4514-B004-622C39248C59}" presName="txSpace" presStyleCnt="0"/>
      <dgm:spPr/>
    </dgm:pt>
    <dgm:pt modelId="{B4DB1A31-9B95-4B02-97D2-CC3F4616D5F1}" type="pres">
      <dgm:prSet presAssocID="{3310FA74-D15B-4514-B004-622C39248C59}" presName="desTx" presStyleLbl="revTx" presStyleIdx="1" presStyleCnt="6">
        <dgm:presLayoutVars/>
      </dgm:prSet>
      <dgm:spPr/>
    </dgm:pt>
    <dgm:pt modelId="{BD5D9099-ED81-48B9-BD96-2AB0234FC8C8}" type="pres">
      <dgm:prSet presAssocID="{2F7ACE01-AEAC-4FF8-8B94-BE93EC6F35A4}" presName="sibTrans" presStyleCnt="0"/>
      <dgm:spPr/>
    </dgm:pt>
    <dgm:pt modelId="{4A894DA9-D664-4DF6-8AE6-E537118625C0}" type="pres">
      <dgm:prSet presAssocID="{BBE34D4E-E773-4634-B489-4010C07F5C7E}" presName="compNode" presStyleCnt="0"/>
      <dgm:spPr/>
    </dgm:pt>
    <dgm:pt modelId="{4DFCF2F0-F084-4D49-B3C4-1D3993734006}" type="pres">
      <dgm:prSet presAssocID="{BBE34D4E-E773-4634-B489-4010C07F5C7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AEE80906-D3B5-42DA-9E95-F1340FBF48DD}" type="pres">
      <dgm:prSet presAssocID="{BBE34D4E-E773-4634-B489-4010C07F5C7E}" presName="iconSpace" presStyleCnt="0"/>
      <dgm:spPr/>
    </dgm:pt>
    <dgm:pt modelId="{A3882DC2-6028-44F6-86C7-35A7A861518F}" type="pres">
      <dgm:prSet presAssocID="{BBE34D4E-E773-4634-B489-4010C07F5C7E}" presName="parTx" presStyleLbl="revTx" presStyleIdx="2" presStyleCnt="6">
        <dgm:presLayoutVars>
          <dgm:chMax val="0"/>
          <dgm:chPref val="0"/>
        </dgm:presLayoutVars>
      </dgm:prSet>
      <dgm:spPr/>
    </dgm:pt>
    <dgm:pt modelId="{D67CA08C-0C92-4F2F-A85A-7676CF42A2FC}" type="pres">
      <dgm:prSet presAssocID="{BBE34D4E-E773-4634-B489-4010C07F5C7E}" presName="txSpace" presStyleCnt="0"/>
      <dgm:spPr/>
    </dgm:pt>
    <dgm:pt modelId="{42161565-2EA1-46A8-B9CF-D8B792D1B67C}" type="pres">
      <dgm:prSet presAssocID="{BBE34D4E-E773-4634-B489-4010C07F5C7E}" presName="desTx" presStyleLbl="revTx" presStyleIdx="3" presStyleCnt="6">
        <dgm:presLayoutVars/>
      </dgm:prSet>
      <dgm:spPr/>
    </dgm:pt>
    <dgm:pt modelId="{921A5180-68F6-46E6-997A-8A177E2FA8C3}" type="pres">
      <dgm:prSet presAssocID="{98DEA10D-8212-4321-9B31-4605F0F7436A}" presName="sibTrans" presStyleCnt="0"/>
      <dgm:spPr/>
    </dgm:pt>
    <dgm:pt modelId="{581FA9C1-B2E6-4908-A7D0-22E07D150C00}" type="pres">
      <dgm:prSet presAssocID="{A045F80F-D661-40B9-B7C0-F455CBB6C6AC}" presName="compNode" presStyleCnt="0"/>
      <dgm:spPr/>
    </dgm:pt>
    <dgm:pt modelId="{9E32ED96-C9A0-4856-8B6E-98601BA9EB3E}" type="pres">
      <dgm:prSet presAssocID="{A045F80F-D661-40B9-B7C0-F455CBB6C6A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DB347432-9CB5-4C33-B27A-C7B4ACE25156}" type="pres">
      <dgm:prSet presAssocID="{A045F80F-D661-40B9-B7C0-F455CBB6C6AC}" presName="iconSpace" presStyleCnt="0"/>
      <dgm:spPr/>
    </dgm:pt>
    <dgm:pt modelId="{6A8031C9-2E9D-44DA-9D00-F2A34F169DB4}" type="pres">
      <dgm:prSet presAssocID="{A045F80F-D661-40B9-B7C0-F455CBB6C6AC}" presName="parTx" presStyleLbl="revTx" presStyleIdx="4" presStyleCnt="6">
        <dgm:presLayoutVars>
          <dgm:chMax val="0"/>
          <dgm:chPref val="0"/>
        </dgm:presLayoutVars>
      </dgm:prSet>
      <dgm:spPr/>
    </dgm:pt>
    <dgm:pt modelId="{F3AFEDEC-C151-46A5-9C34-1674CC54DBDA}" type="pres">
      <dgm:prSet presAssocID="{A045F80F-D661-40B9-B7C0-F455CBB6C6AC}" presName="txSpace" presStyleCnt="0"/>
      <dgm:spPr/>
    </dgm:pt>
    <dgm:pt modelId="{589EDF67-FB11-4B3A-A011-314E108C021C}" type="pres">
      <dgm:prSet presAssocID="{A045F80F-D661-40B9-B7C0-F455CBB6C6AC}" presName="desTx" presStyleLbl="revTx" presStyleIdx="5" presStyleCnt="6">
        <dgm:presLayoutVars/>
      </dgm:prSet>
      <dgm:spPr/>
    </dgm:pt>
  </dgm:ptLst>
  <dgm:cxnLst>
    <dgm:cxn modelId="{D2F12B17-281B-4F40-9182-901202365F43}" type="presOf" srcId="{B76EBABD-39EB-4C09-95B3-B4D24B533459}" destId="{1FDCDD42-C32B-4553-8558-6B0C94B3BEA4}" srcOrd="0" destOrd="0" presId="urn:microsoft.com/office/officeart/2018/5/layout/CenteredIconLabelDescriptionList"/>
    <dgm:cxn modelId="{3BE86118-2097-4FCD-B3BB-FAA0E1AD3DD1}" srcId="{BBE34D4E-E773-4634-B489-4010C07F5C7E}" destId="{206CDDA0-9D97-4028-8C1C-44B5D0C797B2}" srcOrd="1" destOrd="0" parTransId="{538B1E84-7205-413F-B8C1-4F28EE392AE7}" sibTransId="{204B775F-8BC9-4194-BE56-8739B05EEE8A}"/>
    <dgm:cxn modelId="{B300721A-B091-49C7-8649-3299944906C1}" srcId="{B76EBABD-39EB-4C09-95B3-B4D24B533459}" destId="{3310FA74-D15B-4514-B004-622C39248C59}" srcOrd="0" destOrd="0" parTransId="{AC991F24-D033-4C62-A33D-26CACFD8E960}" sibTransId="{2F7ACE01-AEAC-4FF8-8B94-BE93EC6F35A4}"/>
    <dgm:cxn modelId="{E5623A2F-52E1-4EC3-8026-A457A95B8B8F}" srcId="{A5658B7E-DC43-458F-B4DC-F5031471F48B}" destId="{98AFF4E7-DA92-43DE-AB6F-85560483485F}" srcOrd="2" destOrd="0" parTransId="{52C2051F-133D-44E6-B552-CB23F7AA0EDE}" sibTransId="{A3B673D1-A505-49D2-8D0E-E01473AFB5D2}"/>
    <dgm:cxn modelId="{7CEE1D37-3D67-49F0-B840-C2CDC5D4E86D}" type="presOf" srcId="{608AD512-F9D6-43A8-95E6-F57D075BE8C0}" destId="{B4DB1A31-9B95-4B02-97D2-CC3F4616D5F1}" srcOrd="0" destOrd="0" presId="urn:microsoft.com/office/officeart/2018/5/layout/CenteredIconLabelDescriptionList"/>
    <dgm:cxn modelId="{DF259E5E-AADB-4439-B340-F4A2DA678F03}" srcId="{BBE34D4E-E773-4634-B489-4010C07F5C7E}" destId="{A5658B7E-DC43-458F-B4DC-F5031471F48B}" srcOrd="2" destOrd="0" parTransId="{8DC88B0E-7946-4739-A6A2-9DD2AC90FA70}" sibTransId="{19FED2BA-71FB-497B-B8EC-6D97F5FF8A43}"/>
    <dgm:cxn modelId="{8416CD42-AE7A-40D3-8E5D-0EC1F70DF380}" srcId="{A5658B7E-DC43-458F-B4DC-F5031471F48B}" destId="{9DBEA57F-062C-4FD6-AE67-875884B590B7}" srcOrd="1" destOrd="0" parTransId="{49340AD9-09A6-41A9-A825-064115600F13}" sibTransId="{1B63D2D5-ECDC-486E-9780-AF7528F8B8C2}"/>
    <dgm:cxn modelId="{3307F26D-D0A2-4772-8353-D20685550F47}" srcId="{B76EBABD-39EB-4C09-95B3-B4D24B533459}" destId="{A045F80F-D661-40B9-B7C0-F455CBB6C6AC}" srcOrd="2" destOrd="0" parTransId="{B86FFFDE-4802-4D44-A2CA-A3116F1DDF41}" sibTransId="{634F0ECE-CEB2-4408-8922-586CE0E56497}"/>
    <dgm:cxn modelId="{DAA7D172-0316-4A30-B52C-730F2A569DDB}" type="presOf" srcId="{3FD53538-AFDD-496D-ABD1-4BA58DAF9CEF}" destId="{42161565-2EA1-46A8-B9CF-D8B792D1B67C}" srcOrd="0" destOrd="3" presId="urn:microsoft.com/office/officeart/2018/5/layout/CenteredIconLabelDescriptionList"/>
    <dgm:cxn modelId="{0DAA0C77-ED06-4EDD-86E9-4E9D35F98A5F}" srcId="{B76EBABD-39EB-4C09-95B3-B4D24B533459}" destId="{BBE34D4E-E773-4634-B489-4010C07F5C7E}" srcOrd="1" destOrd="0" parTransId="{9A14382A-BD41-446D-9F43-E19D260D379B}" sibTransId="{98DEA10D-8212-4321-9B31-4605F0F7436A}"/>
    <dgm:cxn modelId="{4848E5A1-5EB0-420F-8216-7021182B5441}" type="presOf" srcId="{BBE34D4E-E773-4634-B489-4010C07F5C7E}" destId="{A3882DC2-6028-44F6-86C7-35A7A861518F}" srcOrd="0" destOrd="0" presId="urn:microsoft.com/office/officeart/2018/5/layout/CenteredIconLabelDescriptionList"/>
    <dgm:cxn modelId="{292A3EA5-40CA-4488-8D72-CBA6F11512ED}" type="presOf" srcId="{206CDDA0-9D97-4028-8C1C-44B5D0C797B2}" destId="{42161565-2EA1-46A8-B9CF-D8B792D1B67C}" srcOrd="0" destOrd="1" presId="urn:microsoft.com/office/officeart/2018/5/layout/CenteredIconLabelDescriptionList"/>
    <dgm:cxn modelId="{CBA1C0B3-8977-46EA-8056-44F39A7BD2CB}" srcId="{3310FA74-D15B-4514-B004-622C39248C59}" destId="{608AD512-F9D6-43A8-95E6-F57D075BE8C0}" srcOrd="0" destOrd="0" parTransId="{746989ED-A9ED-4D88-8C0C-E67ED3DE14E7}" sibTransId="{766D7FEB-AC3A-414D-BDD8-513B038FFA05}"/>
    <dgm:cxn modelId="{D5812FB4-9ACF-4881-AE39-3CA7C4E46574}" type="presOf" srcId="{9DBEA57F-062C-4FD6-AE67-875884B590B7}" destId="{42161565-2EA1-46A8-B9CF-D8B792D1B67C}" srcOrd="0" destOrd="4" presId="urn:microsoft.com/office/officeart/2018/5/layout/CenteredIconLabelDescriptionList"/>
    <dgm:cxn modelId="{EE5E8DB9-6B69-4041-9C77-D3D146CC078C}" srcId="{BBE34D4E-E773-4634-B489-4010C07F5C7E}" destId="{FF812C45-CAF9-47E7-BD44-338D81F97258}" srcOrd="0" destOrd="0" parTransId="{02574F13-DF75-4345-A6A8-D55EE1A367AD}" sibTransId="{5027AF73-5827-4F0B-9354-897773E124AA}"/>
    <dgm:cxn modelId="{8689C5BF-CE53-4DE7-BB4B-04F29909507B}" srcId="{A5658B7E-DC43-458F-B4DC-F5031471F48B}" destId="{3FD53538-AFDD-496D-ABD1-4BA58DAF9CEF}" srcOrd="0" destOrd="0" parTransId="{AA7E3102-8FCB-4923-9196-4F6AE7D8CE2A}" sibTransId="{D301CC33-5A36-4C7C-AD5D-4F07BCF93EEC}"/>
    <dgm:cxn modelId="{9E0033C3-4234-48B8-A386-524D44444B9A}" type="presOf" srcId="{FF812C45-CAF9-47E7-BD44-338D81F97258}" destId="{42161565-2EA1-46A8-B9CF-D8B792D1B67C}" srcOrd="0" destOrd="0" presId="urn:microsoft.com/office/officeart/2018/5/layout/CenteredIconLabelDescriptionList"/>
    <dgm:cxn modelId="{FEA202D3-5779-42FF-85D5-CCF712B24856}" type="presOf" srcId="{98AFF4E7-DA92-43DE-AB6F-85560483485F}" destId="{42161565-2EA1-46A8-B9CF-D8B792D1B67C}" srcOrd="0" destOrd="5" presId="urn:microsoft.com/office/officeart/2018/5/layout/CenteredIconLabelDescriptionList"/>
    <dgm:cxn modelId="{8E8615DF-671B-43BB-B7D3-7BE46FC030EE}" type="presOf" srcId="{A5658B7E-DC43-458F-B4DC-F5031471F48B}" destId="{42161565-2EA1-46A8-B9CF-D8B792D1B67C}" srcOrd="0" destOrd="2" presId="urn:microsoft.com/office/officeart/2018/5/layout/CenteredIconLabelDescriptionList"/>
    <dgm:cxn modelId="{766105EB-46DC-4626-8E01-AB50E3716D26}" type="presOf" srcId="{A045F80F-D661-40B9-B7C0-F455CBB6C6AC}" destId="{6A8031C9-2E9D-44DA-9D00-F2A34F169DB4}" srcOrd="0" destOrd="0" presId="urn:microsoft.com/office/officeart/2018/5/layout/CenteredIconLabelDescriptionList"/>
    <dgm:cxn modelId="{9C615EFB-79E0-4759-B958-156613B3635F}" type="presOf" srcId="{3310FA74-D15B-4514-B004-622C39248C59}" destId="{AC5AA1C8-AB68-4075-B456-2CBE8EFFDEDB}" srcOrd="0" destOrd="0" presId="urn:microsoft.com/office/officeart/2018/5/layout/CenteredIconLabelDescriptionList"/>
    <dgm:cxn modelId="{B3DFB89E-C838-4AC2-9C2F-13B53B0E0BE9}" type="presParOf" srcId="{1FDCDD42-C32B-4553-8558-6B0C94B3BEA4}" destId="{72FEE54C-DC28-4A91-8271-1315C01D59B0}" srcOrd="0" destOrd="0" presId="urn:microsoft.com/office/officeart/2018/5/layout/CenteredIconLabelDescriptionList"/>
    <dgm:cxn modelId="{986545BB-4F90-48B7-A810-6E3362FA4C12}" type="presParOf" srcId="{72FEE54C-DC28-4A91-8271-1315C01D59B0}" destId="{2A93F202-59F8-4523-9F06-62E0ACEEE89D}" srcOrd="0" destOrd="0" presId="urn:microsoft.com/office/officeart/2018/5/layout/CenteredIconLabelDescriptionList"/>
    <dgm:cxn modelId="{F951F15C-33DD-481E-BBF4-2A01CBBA3F19}" type="presParOf" srcId="{72FEE54C-DC28-4A91-8271-1315C01D59B0}" destId="{937B4716-985A-4ECE-9FC1-A21ABEF942EE}" srcOrd="1" destOrd="0" presId="urn:microsoft.com/office/officeart/2018/5/layout/CenteredIconLabelDescriptionList"/>
    <dgm:cxn modelId="{0547E52B-1766-43B5-8C26-C85F93CF7222}" type="presParOf" srcId="{72FEE54C-DC28-4A91-8271-1315C01D59B0}" destId="{AC5AA1C8-AB68-4075-B456-2CBE8EFFDEDB}" srcOrd="2" destOrd="0" presId="urn:microsoft.com/office/officeart/2018/5/layout/CenteredIconLabelDescriptionList"/>
    <dgm:cxn modelId="{4D4715DF-4290-4FF2-817B-2EDE71CB6DEB}" type="presParOf" srcId="{72FEE54C-DC28-4A91-8271-1315C01D59B0}" destId="{5B722701-0806-42BB-B8C9-70101CD7B470}" srcOrd="3" destOrd="0" presId="urn:microsoft.com/office/officeart/2018/5/layout/CenteredIconLabelDescriptionList"/>
    <dgm:cxn modelId="{4D82F44F-05CF-4FDC-9742-CFD8F98DBB47}" type="presParOf" srcId="{72FEE54C-DC28-4A91-8271-1315C01D59B0}" destId="{B4DB1A31-9B95-4B02-97D2-CC3F4616D5F1}" srcOrd="4" destOrd="0" presId="urn:microsoft.com/office/officeart/2018/5/layout/CenteredIconLabelDescriptionList"/>
    <dgm:cxn modelId="{CEDDF582-EBA5-4C61-A333-05CC555B4666}" type="presParOf" srcId="{1FDCDD42-C32B-4553-8558-6B0C94B3BEA4}" destId="{BD5D9099-ED81-48B9-BD96-2AB0234FC8C8}" srcOrd="1" destOrd="0" presId="urn:microsoft.com/office/officeart/2018/5/layout/CenteredIconLabelDescriptionList"/>
    <dgm:cxn modelId="{237C95B6-BA26-40E2-ADB3-BF577A34CDA7}" type="presParOf" srcId="{1FDCDD42-C32B-4553-8558-6B0C94B3BEA4}" destId="{4A894DA9-D664-4DF6-8AE6-E537118625C0}" srcOrd="2" destOrd="0" presId="urn:microsoft.com/office/officeart/2018/5/layout/CenteredIconLabelDescriptionList"/>
    <dgm:cxn modelId="{71872876-9D03-415C-B2ED-2E60CB16792C}" type="presParOf" srcId="{4A894DA9-D664-4DF6-8AE6-E537118625C0}" destId="{4DFCF2F0-F084-4D49-B3C4-1D3993734006}" srcOrd="0" destOrd="0" presId="urn:microsoft.com/office/officeart/2018/5/layout/CenteredIconLabelDescriptionList"/>
    <dgm:cxn modelId="{95FCEC5E-650A-4C96-93AE-BF7A39AA3AA7}" type="presParOf" srcId="{4A894DA9-D664-4DF6-8AE6-E537118625C0}" destId="{AEE80906-D3B5-42DA-9E95-F1340FBF48DD}" srcOrd="1" destOrd="0" presId="urn:microsoft.com/office/officeart/2018/5/layout/CenteredIconLabelDescriptionList"/>
    <dgm:cxn modelId="{534DA84D-B9A3-4484-B17D-5955ABF8FE0D}" type="presParOf" srcId="{4A894DA9-D664-4DF6-8AE6-E537118625C0}" destId="{A3882DC2-6028-44F6-86C7-35A7A861518F}" srcOrd="2" destOrd="0" presId="urn:microsoft.com/office/officeart/2018/5/layout/CenteredIconLabelDescriptionList"/>
    <dgm:cxn modelId="{0DE0B752-3BE6-4AD1-B38D-EEB2972EBC27}" type="presParOf" srcId="{4A894DA9-D664-4DF6-8AE6-E537118625C0}" destId="{D67CA08C-0C92-4F2F-A85A-7676CF42A2FC}" srcOrd="3" destOrd="0" presId="urn:microsoft.com/office/officeart/2018/5/layout/CenteredIconLabelDescriptionList"/>
    <dgm:cxn modelId="{CF3A36A0-C8CA-4A2A-9A45-292ACFE4E1B2}" type="presParOf" srcId="{4A894DA9-D664-4DF6-8AE6-E537118625C0}" destId="{42161565-2EA1-46A8-B9CF-D8B792D1B67C}" srcOrd="4" destOrd="0" presId="urn:microsoft.com/office/officeart/2018/5/layout/CenteredIconLabelDescriptionList"/>
    <dgm:cxn modelId="{BDCFE691-85F2-4380-B06A-B28DFB6E5FCC}" type="presParOf" srcId="{1FDCDD42-C32B-4553-8558-6B0C94B3BEA4}" destId="{921A5180-68F6-46E6-997A-8A177E2FA8C3}" srcOrd="3" destOrd="0" presId="urn:microsoft.com/office/officeart/2018/5/layout/CenteredIconLabelDescriptionList"/>
    <dgm:cxn modelId="{7783F794-077C-4ADE-B63E-AB3EBD48F2C9}" type="presParOf" srcId="{1FDCDD42-C32B-4553-8558-6B0C94B3BEA4}" destId="{581FA9C1-B2E6-4908-A7D0-22E07D150C00}" srcOrd="4" destOrd="0" presId="urn:microsoft.com/office/officeart/2018/5/layout/CenteredIconLabelDescriptionList"/>
    <dgm:cxn modelId="{A6C0E34B-A759-4DF8-BB63-39CF2EFF0CB2}" type="presParOf" srcId="{581FA9C1-B2E6-4908-A7D0-22E07D150C00}" destId="{9E32ED96-C9A0-4856-8B6E-98601BA9EB3E}" srcOrd="0" destOrd="0" presId="urn:microsoft.com/office/officeart/2018/5/layout/CenteredIconLabelDescriptionList"/>
    <dgm:cxn modelId="{F15C3247-642F-4758-8A25-84C19A11C21A}" type="presParOf" srcId="{581FA9C1-B2E6-4908-A7D0-22E07D150C00}" destId="{DB347432-9CB5-4C33-B27A-C7B4ACE25156}" srcOrd="1" destOrd="0" presId="urn:microsoft.com/office/officeart/2018/5/layout/CenteredIconLabelDescriptionList"/>
    <dgm:cxn modelId="{31E6E4DA-23AA-4F68-8FAE-C1CD67A2C96F}" type="presParOf" srcId="{581FA9C1-B2E6-4908-A7D0-22E07D150C00}" destId="{6A8031C9-2E9D-44DA-9D00-F2A34F169DB4}" srcOrd="2" destOrd="0" presId="urn:microsoft.com/office/officeart/2018/5/layout/CenteredIconLabelDescriptionList"/>
    <dgm:cxn modelId="{87C86F4A-1CBA-411E-BDE8-2E6B9FF4E22F}" type="presParOf" srcId="{581FA9C1-B2E6-4908-A7D0-22E07D150C00}" destId="{F3AFEDEC-C151-46A5-9C34-1674CC54DBDA}" srcOrd="3" destOrd="0" presId="urn:microsoft.com/office/officeart/2018/5/layout/CenteredIconLabelDescriptionList"/>
    <dgm:cxn modelId="{AB224EEB-5CBA-4A05-8294-C1C66520C153}" type="presParOf" srcId="{581FA9C1-B2E6-4908-A7D0-22E07D150C00}" destId="{589EDF67-FB11-4B3A-A011-314E108C021C}"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3F202-59F8-4523-9F06-62E0ACEEE89D}">
      <dsp:nvSpPr>
        <dsp:cNvPr id="0" name=""/>
        <dsp:cNvSpPr/>
      </dsp:nvSpPr>
      <dsp:spPr>
        <a:xfrm>
          <a:off x="1065737" y="184753"/>
          <a:ext cx="1140268" cy="11402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5AA1C8-AB68-4075-B456-2CBE8EFFDEDB}">
      <dsp:nvSpPr>
        <dsp:cNvPr id="0" name=""/>
        <dsp:cNvSpPr/>
      </dsp:nvSpPr>
      <dsp:spPr>
        <a:xfrm>
          <a:off x="6916" y="1489423"/>
          <a:ext cx="3257909" cy="48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b="1"/>
          </a:pPr>
          <a:r>
            <a:rPr lang="en-US" sz="2100" kern="1200"/>
            <a:t>Presentation </a:t>
          </a:r>
        </a:p>
      </dsp:txBody>
      <dsp:txXfrm>
        <a:off x="6916" y="1489423"/>
        <a:ext cx="3257909" cy="488686"/>
      </dsp:txXfrm>
    </dsp:sp>
    <dsp:sp modelId="{B4DB1A31-9B95-4B02-97D2-CC3F4616D5F1}">
      <dsp:nvSpPr>
        <dsp:cNvPr id="0" name=""/>
        <dsp:cNvSpPr/>
      </dsp:nvSpPr>
      <dsp:spPr>
        <a:xfrm>
          <a:off x="6916" y="2054575"/>
          <a:ext cx="3257909" cy="195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Review of county specific community health data</a:t>
          </a:r>
        </a:p>
      </dsp:txBody>
      <dsp:txXfrm>
        <a:off x="6916" y="2054575"/>
        <a:ext cx="3257909" cy="1953476"/>
      </dsp:txXfrm>
    </dsp:sp>
    <dsp:sp modelId="{4DFCF2F0-F084-4D49-B3C4-1D3993734006}">
      <dsp:nvSpPr>
        <dsp:cNvPr id="0" name=""/>
        <dsp:cNvSpPr/>
      </dsp:nvSpPr>
      <dsp:spPr>
        <a:xfrm>
          <a:off x="4893780" y="184753"/>
          <a:ext cx="1140268" cy="11402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882DC2-6028-44F6-86C7-35A7A861518F}">
      <dsp:nvSpPr>
        <dsp:cNvPr id="0" name=""/>
        <dsp:cNvSpPr/>
      </dsp:nvSpPr>
      <dsp:spPr>
        <a:xfrm>
          <a:off x="3834959" y="1489423"/>
          <a:ext cx="3257909" cy="48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b="1"/>
          </a:pPr>
          <a:r>
            <a:rPr lang="en-US" sz="2100" kern="1200"/>
            <a:t>Breakout sessions</a:t>
          </a:r>
        </a:p>
      </dsp:txBody>
      <dsp:txXfrm>
        <a:off x="3834959" y="1489423"/>
        <a:ext cx="3257909" cy="488686"/>
      </dsp:txXfrm>
    </dsp:sp>
    <dsp:sp modelId="{42161565-2EA1-46A8-B9CF-D8B792D1B67C}">
      <dsp:nvSpPr>
        <dsp:cNvPr id="0" name=""/>
        <dsp:cNvSpPr/>
      </dsp:nvSpPr>
      <dsp:spPr>
        <a:xfrm>
          <a:off x="3834959" y="2054575"/>
          <a:ext cx="3257909" cy="195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a:t>Small groups of 5 or more</a:t>
          </a:r>
        </a:p>
        <a:p>
          <a:pPr marL="0" lvl="0" indent="0" algn="l" defTabSz="711200">
            <a:lnSpc>
              <a:spcPct val="90000"/>
            </a:lnSpc>
            <a:spcBef>
              <a:spcPct val="0"/>
            </a:spcBef>
            <a:spcAft>
              <a:spcPct val="35000"/>
            </a:spcAft>
            <a:buNone/>
          </a:pPr>
          <a:r>
            <a:rPr lang="en-US" sz="1600" kern="1200" dirty="0"/>
            <a:t>Discuss and vote on health indicators and priorities </a:t>
          </a:r>
        </a:p>
        <a:p>
          <a:pPr marL="0" lvl="0" indent="0" algn="l" defTabSz="711200">
            <a:lnSpc>
              <a:spcPct val="90000"/>
            </a:lnSpc>
            <a:spcBef>
              <a:spcPct val="0"/>
            </a:spcBef>
            <a:spcAft>
              <a:spcPct val="35000"/>
            </a:spcAft>
            <a:buNone/>
          </a:pPr>
          <a:r>
            <a:rPr lang="en-US" sz="1600" kern="1200" dirty="0"/>
            <a:t>Use of online tools</a:t>
          </a:r>
        </a:p>
        <a:p>
          <a:pPr marL="171450" lvl="1" indent="-171450" algn="l" defTabSz="711200">
            <a:lnSpc>
              <a:spcPct val="90000"/>
            </a:lnSpc>
            <a:spcBef>
              <a:spcPct val="0"/>
            </a:spcBef>
            <a:spcAft>
              <a:spcPct val="15000"/>
            </a:spcAft>
            <a:buChar char="•"/>
          </a:pPr>
          <a:r>
            <a:rPr lang="en-US" sz="1600" kern="1200" dirty="0"/>
            <a:t>Survey Monkey</a:t>
          </a:r>
        </a:p>
        <a:p>
          <a:pPr marL="171450" lvl="1" indent="-171450" algn="l" defTabSz="711200">
            <a:lnSpc>
              <a:spcPct val="90000"/>
            </a:lnSpc>
            <a:spcBef>
              <a:spcPct val="0"/>
            </a:spcBef>
            <a:spcAft>
              <a:spcPct val="15000"/>
            </a:spcAft>
            <a:buChar char="•"/>
          </a:pPr>
          <a:r>
            <a:rPr lang="en-US" sz="1600" kern="1200" dirty="0"/>
            <a:t>Mentimeter</a:t>
          </a:r>
        </a:p>
        <a:p>
          <a:pPr marL="171450" lvl="1" indent="-171450" algn="l" defTabSz="711200">
            <a:lnSpc>
              <a:spcPct val="90000"/>
            </a:lnSpc>
            <a:spcBef>
              <a:spcPct val="0"/>
            </a:spcBef>
            <a:spcAft>
              <a:spcPct val="15000"/>
            </a:spcAft>
            <a:buChar char="•"/>
          </a:pPr>
          <a:r>
            <a:rPr lang="en-US" sz="1600" kern="1200" dirty="0" err="1"/>
            <a:t>IdeaBoardz</a:t>
          </a:r>
          <a:endParaRPr lang="en-US" sz="1600" kern="1200" dirty="0"/>
        </a:p>
      </dsp:txBody>
      <dsp:txXfrm>
        <a:off x="3834959" y="2054575"/>
        <a:ext cx="3257909" cy="1953476"/>
      </dsp:txXfrm>
    </dsp:sp>
    <dsp:sp modelId="{9E32ED96-C9A0-4856-8B6E-98601BA9EB3E}">
      <dsp:nvSpPr>
        <dsp:cNvPr id="0" name=""/>
        <dsp:cNvSpPr/>
      </dsp:nvSpPr>
      <dsp:spPr>
        <a:xfrm>
          <a:off x="8721823" y="184753"/>
          <a:ext cx="1140268" cy="11402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8031C9-2E9D-44DA-9D00-F2A34F169DB4}">
      <dsp:nvSpPr>
        <dsp:cNvPr id="0" name=""/>
        <dsp:cNvSpPr/>
      </dsp:nvSpPr>
      <dsp:spPr>
        <a:xfrm>
          <a:off x="7663003" y="1489423"/>
          <a:ext cx="3257909" cy="48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b="1"/>
          </a:pPr>
          <a:r>
            <a:rPr lang="en-US" sz="2100" kern="1200"/>
            <a:t>Reconvene with larger forum</a:t>
          </a:r>
        </a:p>
      </dsp:txBody>
      <dsp:txXfrm>
        <a:off x="7663003" y="1489423"/>
        <a:ext cx="3257909" cy="488686"/>
      </dsp:txXfrm>
    </dsp:sp>
    <dsp:sp modelId="{589EDF67-FB11-4B3A-A011-314E108C021C}">
      <dsp:nvSpPr>
        <dsp:cNvPr id="0" name=""/>
        <dsp:cNvSpPr/>
      </dsp:nvSpPr>
      <dsp:spPr>
        <a:xfrm>
          <a:off x="7663003" y="2054575"/>
          <a:ext cx="3257909" cy="195347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D5D2B-9422-4547-9E81-2D8D2D1904FC}" type="datetimeFigureOut">
              <a:rPr lang="en-US" smtClean="0"/>
              <a:t>8/17/2021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6CDD7-021C-4D44-A941-E7B69ADD70F4}" type="slidenum">
              <a:rPr lang="en-US" smtClean="0"/>
              <a:t>‹#›</a:t>
            </a:fld>
            <a:endParaRPr lang="en-US"/>
          </a:p>
        </p:txBody>
      </p:sp>
    </p:spTree>
    <p:extLst>
      <p:ext uri="{BB962C8B-B14F-4D97-AF65-F5344CB8AC3E}">
        <p14:creationId xmlns:p14="http://schemas.microsoft.com/office/powerpoint/2010/main" val="381837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Welcome to the Maine Shared Community Health Needs Assessment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a:t>
            </a:r>
            <a:r>
              <a:rPr lang="en-US" sz="1200" dirty="0">
                <a:effectLst/>
                <a:latin typeface="Calibri" panose="020F0502020204030204" pitchFamily="34" charset="0"/>
                <a:ea typeface="Calibri" panose="020F0502020204030204" pitchFamily="34" charset="0"/>
                <a:cs typeface="Calibri" panose="020F0502020204030204" pitchFamily="34" charset="0"/>
              </a:rPr>
              <a:t>also referred to as the Maine Shared CHNA), a statewide collaboration between Central Maine Healthcare, Maine Center for Disease Control and Prevention, MaineGeneral Health, MaineHealth, and Northern Light Health.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Font typeface="Symbol" panose="05050102010706020507" pitchFamily="18" charset="2"/>
              <a:buNone/>
            </a:pPr>
            <a:r>
              <a:rPr lang="en-US" sz="1200" b="0" dirty="0">
                <a:effectLst/>
                <a:latin typeface="Calibri" panose="020F0502020204030204" pitchFamily="34" charset="0"/>
                <a:ea typeface="Calibri" panose="020F0502020204030204" pitchFamily="34" charset="0"/>
                <a:cs typeface="Calibri" panose="020F0502020204030204" pitchFamily="34" charset="0"/>
              </a:rPr>
              <a:t>This is a brief orientation for your upcoming forum</a:t>
            </a:r>
          </a:p>
          <a:p>
            <a:pPr marL="0" marR="0" lvl="0" indent="0">
              <a:lnSpc>
                <a:spcPct val="107000"/>
              </a:lnSpc>
              <a:spcBef>
                <a:spcPts val="0"/>
              </a:spcBef>
              <a:spcAft>
                <a:spcPts val="0"/>
              </a:spcAft>
              <a:buFont typeface="Symbol" panose="05050102010706020507" pitchFamily="18" charset="2"/>
              <a:buNone/>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a:t>
            </a:fld>
            <a:endParaRPr lang="en-US"/>
          </a:p>
        </p:txBody>
      </p:sp>
    </p:spTree>
    <p:extLst>
      <p:ext uri="{BB962C8B-B14F-4D97-AF65-F5344CB8AC3E}">
        <p14:creationId xmlns:p14="http://schemas.microsoft.com/office/powerpoint/2010/main" val="2307858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We want to hear your thoughts on the health of your community, and together with your neighbors, identify the top health concerns, populations most at risk, as well as resources and gaps to address those concerns. </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forums and other community feedback will be used as guidance for several organizations to create new health improvement plans in the spring of 2022. </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a:t>
            </a:fld>
            <a:endParaRPr lang="en-US"/>
          </a:p>
        </p:txBody>
      </p:sp>
    </p:spTree>
    <p:extLst>
      <p:ext uri="{BB962C8B-B14F-4D97-AF65-F5344CB8AC3E}">
        <p14:creationId xmlns:p14="http://schemas.microsoft.com/office/powerpoint/2010/main" val="2203991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to expect at the forum</a:t>
            </a:r>
          </a:p>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Your forum will review county specific community health data</a:t>
            </a:r>
          </a:p>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the presentation,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Attendees will be placed randomly into breakout sessions consisting of small groups of 5 or more people to allow for small group conversations</a:t>
            </a:r>
          </a:p>
          <a:p>
            <a:pPr marL="742950" marR="0" lvl="1" indent="-285750">
              <a:lnSpc>
                <a:spcPct val="107000"/>
              </a:lnSpc>
              <a:spcBef>
                <a:spcPts val="0"/>
              </a:spcBef>
              <a:spcAft>
                <a:spcPts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In </a:t>
            </a:r>
            <a:r>
              <a:rPr lang="en-US" sz="1100" dirty="0">
                <a:effectLst/>
                <a:latin typeface="Calibri" panose="020F0502020204030204" pitchFamily="34" charset="0"/>
                <a:ea typeface="Calibri" panose="020F0502020204030204" pitchFamily="34" charset="0"/>
                <a:cs typeface="Times New Roman" panose="02020603050405020304" pitchFamily="18" charset="0"/>
              </a:rPr>
              <a:t>this session, a number of online tools will be used for you to:</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Identify health indicators of importance</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Vote for your top 4 priority health topics </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Identify gaps/barriers and assets/strengths for priorities</a:t>
            </a:r>
          </a:p>
          <a:p>
            <a:pPr marL="228600" marR="0" lvl="0"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Finally, we will reconvene everyone back into the larger forum  where we will view the full forum priority voting results and briefly discuss anticipated next steps before wrapping up the forum</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a:t>
            </a:fld>
            <a:endParaRPr lang="en-US"/>
          </a:p>
        </p:txBody>
      </p:sp>
    </p:spTree>
    <p:extLst>
      <p:ext uri="{BB962C8B-B14F-4D97-AF65-F5344CB8AC3E}">
        <p14:creationId xmlns:p14="http://schemas.microsoft.com/office/powerpoint/2010/main" val="3865341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There are a few documents available for you to review prior to the forum that will provide you with additional county-level insights:</a:t>
            </a:r>
          </a:p>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County Health Profile consists of key demographics as well as data on over 200 health indicators. In this document, you’ll find</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Demographic Maps that looks at who makes up our communities to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Key indicators providing an overview of the health of your county</a:t>
            </a:r>
          </a:p>
          <a:p>
            <a:pPr marL="742950" marR="0" lvl="1" indent="-285750">
              <a:lnSpc>
                <a:spcPct val="107000"/>
              </a:lnSpc>
              <a:spcBef>
                <a:spcPts val="0"/>
              </a:spcBef>
              <a:spcAft>
                <a:spcPts val="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All indicators compare county, state, and national level health data where possible.</a:t>
            </a:r>
          </a:p>
        </p:txBody>
      </p:sp>
      <p:sp>
        <p:nvSpPr>
          <p:cNvPr id="4" name="Slide Number Placeholder 3"/>
          <p:cNvSpPr>
            <a:spLocks noGrp="1"/>
          </p:cNvSpPr>
          <p:nvPr>
            <p:ph type="sldNum" sz="quarter" idx="5"/>
          </p:nvPr>
        </p:nvSpPr>
        <p:spPr/>
        <p:txBody>
          <a:bodyPr/>
          <a:lstStyle/>
          <a:p>
            <a:fld id="{4886CDD7-021C-4D44-A941-E7B69ADD70F4}" type="slidenum">
              <a:rPr lang="en-US" smtClean="0"/>
              <a:t>4</a:t>
            </a:fld>
            <a:endParaRPr lang="en-US"/>
          </a:p>
        </p:txBody>
      </p:sp>
    </p:spTree>
    <p:extLst>
      <p:ext uri="{BB962C8B-B14F-4D97-AF65-F5344CB8AC3E}">
        <p14:creationId xmlns:p14="http://schemas.microsoft.com/office/powerpoint/2010/main" val="1656310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Courier New" panose="02070309020205020404" pitchFamily="49" charset="0"/>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Priority Health Indicators handout contains a list of 20 </a:t>
            </a:r>
            <a:r>
              <a:rPr lang="en-US" sz="1100">
                <a:effectLst/>
                <a:latin typeface="Calibri" panose="020F0502020204030204" pitchFamily="34" charset="0"/>
                <a:ea typeface="Calibri" panose="020F0502020204030204" pitchFamily="34" charset="0"/>
                <a:cs typeface="Times New Roman" panose="02020603050405020304" pitchFamily="18" charset="0"/>
              </a:rPr>
              <a:t>priority areas </a:t>
            </a:r>
            <a:r>
              <a:rPr lang="en-US" sz="1100" dirty="0">
                <a:effectLst/>
                <a:latin typeface="Calibri" panose="020F0502020204030204" pitchFamily="34" charset="0"/>
                <a:ea typeface="Calibri" panose="020F0502020204030204" pitchFamily="34" charset="0"/>
                <a:cs typeface="Times New Roman" panose="02020603050405020304" pitchFamily="18" charset="0"/>
              </a:rPr>
              <a:t>and their associated health indicators ranging from Access to Care to Older Adult Health to Mental Health, Social Determinants of Health and many more.</a:t>
            </a:r>
          </a:p>
          <a:p>
            <a:pPr marL="285750" marR="0" lvl="0" indent="-285750">
              <a:lnSpc>
                <a:spcPct val="107000"/>
              </a:lnSpc>
              <a:spcBef>
                <a:spcPts val="0"/>
              </a:spcBef>
              <a:spcAft>
                <a:spcPts val="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Courier New" panose="02070309020205020404" pitchFamily="49" charset="0"/>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document will be used during the breakout session, consider having it available either printed or on your screen during the breakout session for reference</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a:t>
            </a:fld>
            <a:endParaRPr lang="en-US"/>
          </a:p>
        </p:txBody>
      </p:sp>
    </p:spTree>
    <p:extLst>
      <p:ext uri="{BB962C8B-B14F-4D97-AF65-F5344CB8AC3E}">
        <p14:creationId xmlns:p14="http://schemas.microsoft.com/office/powerpoint/2010/main" val="2759769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Health Equity Data Sheets consists of data that has been chosen in collaboration with members of the Maine Shared CHNA Health Equity Work Group to raise awareness on health disparities experienced by various communities across our state, such as education and health to sexual orientation and health.</a:t>
            </a:r>
          </a:p>
          <a:p>
            <a:endParaRPr lang="en-US" dirty="0"/>
          </a:p>
          <a:p>
            <a:r>
              <a:rPr lang="en-US" dirty="0"/>
              <a:t>[CLICK] These documents can be found on www.mainechna.org </a:t>
            </a:r>
          </a:p>
          <a:p>
            <a:endParaRPr lang="en-US" dirty="0"/>
          </a:p>
          <a:p>
            <a:r>
              <a:rPr lang="en-US" dirty="0"/>
              <a:t>In addition, the health profiles page will house the various profiles for you to download</a:t>
            </a:r>
          </a:p>
        </p:txBody>
      </p:sp>
      <p:sp>
        <p:nvSpPr>
          <p:cNvPr id="4" name="Slide Number Placeholder 3"/>
          <p:cNvSpPr>
            <a:spLocks noGrp="1"/>
          </p:cNvSpPr>
          <p:nvPr>
            <p:ph type="sldNum" sz="quarter" idx="5"/>
          </p:nvPr>
        </p:nvSpPr>
        <p:spPr/>
        <p:txBody>
          <a:bodyPr/>
          <a:lstStyle/>
          <a:p>
            <a:fld id="{4886CDD7-021C-4D44-A941-E7B69ADD70F4}" type="slidenum">
              <a:rPr lang="en-US" smtClean="0"/>
              <a:t>6</a:t>
            </a:fld>
            <a:endParaRPr lang="en-US"/>
          </a:p>
        </p:txBody>
      </p:sp>
    </p:spTree>
    <p:extLst>
      <p:ext uri="{BB962C8B-B14F-4D97-AF65-F5344CB8AC3E}">
        <p14:creationId xmlns:p14="http://schemas.microsoft.com/office/powerpoint/2010/main" val="388328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Finally, </a:t>
            </a:r>
          </a:p>
          <a:p>
            <a:pPr marL="0" marR="0" lvl="0" indent="0">
              <a:lnSpc>
                <a:spcPct val="107000"/>
              </a:lnSpc>
              <a:spcBef>
                <a:spcPts val="0"/>
              </a:spcBef>
              <a:spcAft>
                <a:spcPts val="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Tips for participating in Virtual Event</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short document shares information on how to join the zoom meeting, use of the chat box, recordings, closed captioning and other helpful tips</a:t>
            </a:r>
          </a:p>
        </p:txBody>
      </p:sp>
      <p:sp>
        <p:nvSpPr>
          <p:cNvPr id="4" name="Slide Number Placeholder 3"/>
          <p:cNvSpPr>
            <a:spLocks noGrp="1"/>
          </p:cNvSpPr>
          <p:nvPr>
            <p:ph type="sldNum" sz="quarter" idx="5"/>
          </p:nvPr>
        </p:nvSpPr>
        <p:spPr/>
        <p:txBody>
          <a:bodyPr/>
          <a:lstStyle/>
          <a:p>
            <a:fld id="{4886CDD7-021C-4D44-A941-E7B69ADD70F4}" type="slidenum">
              <a:rPr lang="en-US" smtClean="0"/>
              <a:t>7</a:t>
            </a:fld>
            <a:endParaRPr lang="en-US"/>
          </a:p>
        </p:txBody>
      </p:sp>
    </p:spTree>
    <p:extLst>
      <p:ext uri="{BB962C8B-B14F-4D97-AF65-F5344CB8AC3E}">
        <p14:creationId xmlns:p14="http://schemas.microsoft.com/office/powerpoint/2010/main" val="242131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solidFill>
              </a:rPr>
              <a:t>Thank you for your time and we look forward to your participation at the upcoming </a:t>
            </a:r>
            <a:r>
              <a:rPr lang="en-US" sz="1200" b="1" dirty="0">
                <a:solidFill>
                  <a:schemeClr val="accent2"/>
                </a:solidFill>
              </a:rPr>
              <a:t>Shared Community Health Needs Assessment Forum</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8</a:t>
            </a:fld>
            <a:endParaRPr lang="en-US"/>
          </a:p>
        </p:txBody>
      </p:sp>
    </p:spTree>
    <p:extLst>
      <p:ext uri="{BB962C8B-B14F-4D97-AF65-F5344CB8AC3E}">
        <p14:creationId xmlns:p14="http://schemas.microsoft.com/office/powerpoint/2010/main" val="3052312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tree, outdoor, day&#10;&#10;Description automatically generated">
            <a:extLst>
              <a:ext uri="{FF2B5EF4-FFF2-40B4-BE49-F238E27FC236}">
                <a16:creationId xmlns:a16="http://schemas.microsoft.com/office/drawing/2014/main" id="{C6DBB9B2-05AB-4FBB-BB61-7EF2F015D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sp>
        <p:nvSpPr>
          <p:cNvPr id="2" name="Title 1">
            <a:extLst>
              <a:ext uri="{FF2B5EF4-FFF2-40B4-BE49-F238E27FC236}">
                <a16:creationId xmlns:a16="http://schemas.microsoft.com/office/drawing/2014/main" id="{4DD4D6BE-4C37-452C-8595-4DDB044600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20199-6BD7-430D-9E3C-0B33CC4AF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B2DDCB-F568-4BD9-A210-75006C8E2720}"/>
              </a:ext>
            </a:extLst>
          </p:cNvPr>
          <p:cNvSpPr>
            <a:spLocks noGrp="1"/>
          </p:cNvSpPr>
          <p:nvPr>
            <p:ph type="dt" sz="half" idx="10"/>
          </p:nvPr>
        </p:nvSpPr>
        <p:spPr/>
        <p:txBody>
          <a:bodyPr/>
          <a:lstStyle/>
          <a:p>
            <a:fld id="{C7FB0EC0-7725-4B45-AAE1-87676323C3F6}" type="datetime1">
              <a:rPr lang="en-US" smtClean="0"/>
              <a:t>8/17/2021</a:t>
            </a:fld>
            <a:endParaRPr lang="en-US"/>
          </a:p>
        </p:txBody>
      </p:sp>
      <p:sp>
        <p:nvSpPr>
          <p:cNvPr id="5" name="Footer Placeholder 4">
            <a:extLst>
              <a:ext uri="{FF2B5EF4-FFF2-40B4-BE49-F238E27FC236}">
                <a16:creationId xmlns:a16="http://schemas.microsoft.com/office/drawing/2014/main" id="{83FE77F8-DDCB-4219-8292-B20380EAD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4D4EA-501C-4DD6-8EB9-D44797C2C0DC}"/>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62578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A874-F320-4C0F-B471-1F8F5EE474F5}"/>
              </a:ext>
            </a:extLst>
          </p:cNvPr>
          <p:cNvSpPr>
            <a:spLocks noGrp="1"/>
          </p:cNvSpPr>
          <p:nvPr>
            <p:ph type="title"/>
          </p:nvPr>
        </p:nvSpPr>
        <p:spPr>
          <a:xfrm>
            <a:off x="838200" y="182880"/>
            <a:ext cx="10515600" cy="1325563"/>
          </a:xfrm>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2349CD46-C696-4832-914B-9C93C6CD9CF9}"/>
              </a:ext>
            </a:extLst>
          </p:cNvPr>
          <p:cNvSpPr>
            <a:spLocks noGrp="1"/>
          </p:cNvSpPr>
          <p:nvPr>
            <p:ph idx="1"/>
          </p:nvPr>
        </p:nvSpPr>
        <p:spPr>
          <a:xfrm>
            <a:off x="838200" y="164592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5B4DB-743C-4D01-B645-051A4746FDED}"/>
              </a:ext>
            </a:extLst>
          </p:cNvPr>
          <p:cNvSpPr>
            <a:spLocks noGrp="1"/>
          </p:cNvSpPr>
          <p:nvPr>
            <p:ph type="dt" sz="half" idx="10"/>
          </p:nvPr>
        </p:nvSpPr>
        <p:spPr/>
        <p:txBody>
          <a:bodyPr/>
          <a:lstStyle/>
          <a:p>
            <a:fld id="{F766CAFF-1ACC-451D-A43C-8B74351726F0}" type="datetime1">
              <a:rPr lang="en-US" smtClean="0"/>
              <a:t>8/17/2021</a:t>
            </a:fld>
            <a:endParaRPr lang="en-US"/>
          </a:p>
        </p:txBody>
      </p:sp>
      <p:sp>
        <p:nvSpPr>
          <p:cNvPr id="5" name="Footer Placeholder 4">
            <a:extLst>
              <a:ext uri="{FF2B5EF4-FFF2-40B4-BE49-F238E27FC236}">
                <a16:creationId xmlns:a16="http://schemas.microsoft.com/office/drawing/2014/main" id="{3D59069B-162A-425B-9F2C-373D91C1B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98B58-2E55-412A-8165-8F43CB1B9FB9}"/>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7" name="Rectangle 6">
            <a:extLst>
              <a:ext uri="{FF2B5EF4-FFF2-40B4-BE49-F238E27FC236}">
                <a16:creationId xmlns:a16="http://schemas.microsoft.com/office/drawing/2014/main" id="{A9E20A3F-9324-493B-BF73-0853E2DF67EB}"/>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71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F308AA99-904E-40C9-8228-1F837226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6" y="0"/>
            <a:ext cx="12158227" cy="6858000"/>
          </a:xfrm>
          <a:prstGeom prst="rect">
            <a:avLst/>
          </a:prstGeom>
        </p:spPr>
      </p:pic>
      <p:sp>
        <p:nvSpPr>
          <p:cNvPr id="2" name="Title 1">
            <a:extLst>
              <a:ext uri="{FF2B5EF4-FFF2-40B4-BE49-F238E27FC236}">
                <a16:creationId xmlns:a16="http://schemas.microsoft.com/office/drawing/2014/main" id="{587B4A6C-655B-4BE7-B991-03D2B43C2FAD}"/>
              </a:ext>
            </a:extLst>
          </p:cNvPr>
          <p:cNvSpPr>
            <a:spLocks noGrp="1"/>
          </p:cNvSpPr>
          <p:nvPr>
            <p:ph type="title"/>
          </p:nvPr>
        </p:nvSpPr>
        <p:spPr>
          <a:xfrm>
            <a:off x="831850" y="3252247"/>
            <a:ext cx="10515600" cy="1310228"/>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7982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FD11-A1A2-48E0-8684-C6F4D5072B23}"/>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32276F4-7CE7-42A8-B619-1D3EBB47B56B}"/>
              </a:ext>
            </a:extLst>
          </p:cNvPr>
          <p:cNvSpPr>
            <a:spLocks noGrp="1"/>
          </p:cNvSpPr>
          <p:nvPr>
            <p:ph sz="half" idx="1"/>
          </p:nvPr>
        </p:nvSpPr>
        <p:spPr>
          <a:xfrm>
            <a:off x="838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D43B8-6E4F-4D36-9542-C0A16D77E7EA}"/>
              </a:ext>
            </a:extLst>
          </p:cNvPr>
          <p:cNvSpPr>
            <a:spLocks noGrp="1"/>
          </p:cNvSpPr>
          <p:nvPr>
            <p:ph sz="half" idx="2"/>
          </p:nvPr>
        </p:nvSpPr>
        <p:spPr>
          <a:xfrm>
            <a:off x="6172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ECE040-5D2A-4F08-8320-B45277F719F5}"/>
              </a:ext>
            </a:extLst>
          </p:cNvPr>
          <p:cNvSpPr>
            <a:spLocks noGrp="1"/>
          </p:cNvSpPr>
          <p:nvPr>
            <p:ph type="dt" sz="half" idx="10"/>
          </p:nvPr>
        </p:nvSpPr>
        <p:spPr/>
        <p:txBody>
          <a:bodyPr/>
          <a:lstStyle/>
          <a:p>
            <a:fld id="{2715074A-0EC0-4822-8A03-AAAF51A60715}" type="datetime1">
              <a:rPr lang="en-US" smtClean="0"/>
              <a:t>8/17/2021</a:t>
            </a:fld>
            <a:endParaRPr lang="en-US"/>
          </a:p>
        </p:txBody>
      </p:sp>
      <p:sp>
        <p:nvSpPr>
          <p:cNvPr id="6" name="Footer Placeholder 5">
            <a:extLst>
              <a:ext uri="{FF2B5EF4-FFF2-40B4-BE49-F238E27FC236}">
                <a16:creationId xmlns:a16="http://schemas.microsoft.com/office/drawing/2014/main" id="{B2D733A4-0F02-41B8-8CA1-056AA4646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43AF1-1635-4F50-9B47-D2C8CE8079C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8" name="Rectangle 7">
            <a:extLst>
              <a:ext uri="{FF2B5EF4-FFF2-40B4-BE49-F238E27FC236}">
                <a16:creationId xmlns:a16="http://schemas.microsoft.com/office/drawing/2014/main" id="{914B8FC1-DDC7-42C8-A9A4-6FC3B2635FF1}"/>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62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7A1C-6125-4EF4-97C2-069B415A9CE8}"/>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B05D3AE-2981-49F4-9E2C-A7DC79C93C90}"/>
              </a:ext>
            </a:extLst>
          </p:cNvPr>
          <p:cNvSpPr>
            <a:spLocks noGrp="1"/>
          </p:cNvSpPr>
          <p:nvPr>
            <p:ph type="dt" sz="half" idx="10"/>
          </p:nvPr>
        </p:nvSpPr>
        <p:spPr/>
        <p:txBody>
          <a:bodyPr/>
          <a:lstStyle/>
          <a:p>
            <a:fld id="{C4106077-5A9F-40F7-B641-2496B7F408E1}" type="datetime1">
              <a:rPr lang="en-US" smtClean="0"/>
              <a:t>8/17/2021</a:t>
            </a:fld>
            <a:endParaRPr lang="en-US"/>
          </a:p>
        </p:txBody>
      </p:sp>
      <p:sp>
        <p:nvSpPr>
          <p:cNvPr id="4" name="Footer Placeholder 3">
            <a:extLst>
              <a:ext uri="{FF2B5EF4-FFF2-40B4-BE49-F238E27FC236}">
                <a16:creationId xmlns:a16="http://schemas.microsoft.com/office/drawing/2014/main" id="{71C1D8EC-C03F-4DD5-B3B5-78865D8990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69FB1E-0CC4-4406-BFA6-6799ADB41E46}"/>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6" name="Rectangle 5">
            <a:extLst>
              <a:ext uri="{FF2B5EF4-FFF2-40B4-BE49-F238E27FC236}">
                <a16:creationId xmlns:a16="http://schemas.microsoft.com/office/drawing/2014/main" id="{1A764D4D-B9D0-468A-AFD5-98402AA77F13}"/>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9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8/17/2021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10996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30DD-F4AE-4102-BEF8-F668F2C41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E8E0A-0DA3-4750-B15D-AEF0528C4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F75D806-C3B1-4AE0-B312-92DA6E5C5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7AB03-8739-4F91-A5A9-F58219983F69}"/>
              </a:ext>
            </a:extLst>
          </p:cNvPr>
          <p:cNvSpPr>
            <a:spLocks noGrp="1"/>
          </p:cNvSpPr>
          <p:nvPr>
            <p:ph type="dt" sz="half" idx="10"/>
          </p:nvPr>
        </p:nvSpPr>
        <p:spPr/>
        <p:txBody>
          <a:bodyPr/>
          <a:lstStyle/>
          <a:p>
            <a:fld id="{682C7752-2A2B-4858-88A2-82ED84690948}" type="datetime1">
              <a:rPr lang="en-US" smtClean="0"/>
              <a:t>8/17/2021</a:t>
            </a:fld>
            <a:endParaRPr lang="en-US"/>
          </a:p>
        </p:txBody>
      </p:sp>
      <p:sp>
        <p:nvSpPr>
          <p:cNvPr id="6" name="Footer Placeholder 5">
            <a:extLst>
              <a:ext uri="{FF2B5EF4-FFF2-40B4-BE49-F238E27FC236}">
                <a16:creationId xmlns:a16="http://schemas.microsoft.com/office/drawing/2014/main" id="{53B25173-348A-4081-B718-FB610541A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DEBDE-B91A-4574-9D7B-51EFB643503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2559600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6489-0BB8-4CF9-913C-5B70BE996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9224F0-7720-4D6B-9151-1B6D043248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CF022-FE79-407C-94DF-36A1A43ED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6AB73-B024-4BBE-A375-E60CEDDB63EE}"/>
              </a:ext>
            </a:extLst>
          </p:cNvPr>
          <p:cNvSpPr>
            <a:spLocks noGrp="1"/>
          </p:cNvSpPr>
          <p:nvPr>
            <p:ph type="dt" sz="half" idx="10"/>
          </p:nvPr>
        </p:nvSpPr>
        <p:spPr/>
        <p:txBody>
          <a:bodyPr/>
          <a:lstStyle/>
          <a:p>
            <a:fld id="{A6AFCCA7-12E7-4780-A53C-8B9FDA72E971}" type="datetime1">
              <a:rPr lang="en-US" smtClean="0"/>
              <a:t>8/17/2021</a:t>
            </a:fld>
            <a:endParaRPr lang="en-US"/>
          </a:p>
        </p:txBody>
      </p:sp>
      <p:sp>
        <p:nvSpPr>
          <p:cNvPr id="6" name="Footer Placeholder 5">
            <a:extLst>
              <a:ext uri="{FF2B5EF4-FFF2-40B4-BE49-F238E27FC236}">
                <a16:creationId xmlns:a16="http://schemas.microsoft.com/office/drawing/2014/main" id="{6BE261D0-CE72-4E28-9CE9-6BA86FE5B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24976-B325-49A8-A40D-7F2091CA1A9F}"/>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55511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BAD3A2-DF06-47BE-8C12-9DEEA0E8124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2" name="Title Placeholder 1">
            <a:extLst>
              <a:ext uri="{FF2B5EF4-FFF2-40B4-BE49-F238E27FC236}">
                <a16:creationId xmlns:a16="http://schemas.microsoft.com/office/drawing/2014/main" id="{78DAB17A-7FDA-477B-8CD6-61B6F8860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1E0656-4A03-4FFF-A41C-742D4F942B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6D63C5-A2CD-455F-A63A-99D52B286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b"/>
          <a:lstStyle>
            <a:lvl1pPr algn="l">
              <a:defRPr sz="1200">
                <a:solidFill>
                  <a:schemeClr val="bg1"/>
                </a:solidFill>
                <a:latin typeface="Arial" panose="020B0604020202020204" pitchFamily="34" charset="0"/>
                <a:cs typeface="Arial" panose="020B0604020202020204" pitchFamily="34" charset="0"/>
              </a:defRPr>
            </a:lvl1pPr>
          </a:lstStyle>
          <a:p>
            <a:fld id="{D0876B55-2E50-4278-80BF-510C46209E25}" type="datetime1">
              <a:rPr lang="en-US" smtClean="0"/>
              <a:pPr/>
              <a:t>8/17/2021</a:t>
            </a:fld>
            <a:endParaRPr lang="en-US"/>
          </a:p>
        </p:txBody>
      </p:sp>
      <p:sp>
        <p:nvSpPr>
          <p:cNvPr id="5" name="Footer Placeholder 4">
            <a:extLst>
              <a:ext uri="{FF2B5EF4-FFF2-40B4-BE49-F238E27FC236}">
                <a16:creationId xmlns:a16="http://schemas.microsoft.com/office/drawing/2014/main" id="{2E419B54-86A5-4AF9-974D-B67D2D2BDB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b"/>
          <a:lstStyle>
            <a:lvl1pPr algn="ctr">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6A4F946-3C1A-4C39-9232-854FC191D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b"/>
          <a:lstStyle>
            <a:lvl1pPr algn="r">
              <a:defRPr sz="1100">
                <a:solidFill>
                  <a:schemeClr val="bg1"/>
                </a:solidFill>
                <a:latin typeface="Arial" panose="020B0604020202020204" pitchFamily="34" charset="0"/>
                <a:cs typeface="Arial" panose="020B0604020202020204" pitchFamily="34" charset="0"/>
              </a:defRPr>
            </a:lvl1pPr>
          </a:lstStyle>
          <a:p>
            <a:fld id="{9B536768-C171-4A40-86CF-A60E08BEB5A1}" type="slidenum">
              <a:rPr lang="en-US" smtClean="0"/>
              <a:pPr/>
              <a:t>‹#›</a:t>
            </a:fld>
            <a:endParaRPr lang="en-US"/>
          </a:p>
        </p:txBody>
      </p:sp>
    </p:spTree>
    <p:extLst>
      <p:ext uri="{BB962C8B-B14F-4D97-AF65-F5344CB8AC3E}">
        <p14:creationId xmlns:p14="http://schemas.microsoft.com/office/powerpoint/2010/main" val="228790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Lst>
  <p:hf hdr="0" ftr="0" dt="0"/>
  <p:txStyles>
    <p:titleStyle>
      <a:lvl1pPr algn="l" defTabSz="914400" rtl="0" eaLnBrk="1" latinLnBrk="0" hangingPunct="1">
        <a:lnSpc>
          <a:spcPct val="90000"/>
        </a:lnSpc>
        <a:spcBef>
          <a:spcPct val="0"/>
        </a:spcBef>
        <a:buNone/>
        <a:defRPr sz="4400" b="0" kern="1200">
          <a:solidFill>
            <a:schemeClr val="accent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hyperlink" Target="http://www.mainechna.org/"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A1C51D-AE00-4087-8261-2475AACF970F}"/>
              </a:ext>
            </a:extLst>
          </p:cNvPr>
          <p:cNvSpPr>
            <a:spLocks noGrp="1"/>
          </p:cNvSpPr>
          <p:nvPr>
            <p:ph type="ctrTitle"/>
          </p:nvPr>
        </p:nvSpPr>
        <p:spPr>
          <a:xfrm>
            <a:off x="1524000" y="1584571"/>
            <a:ext cx="9144000" cy="2387600"/>
          </a:xfrm>
        </p:spPr>
        <p:txBody>
          <a:bodyPr anchor="t">
            <a:normAutofit/>
          </a:bodyPr>
          <a:lstStyle/>
          <a:p>
            <a:pPr algn="l">
              <a:lnSpc>
                <a:spcPct val="100000"/>
              </a:lnSpc>
            </a:pPr>
            <a:r>
              <a:rPr lang="en-US" sz="4400" dirty="0">
                <a:solidFill>
                  <a:schemeClr val="tx2"/>
                </a:solidFill>
              </a:rPr>
              <a:t>Maine Shared Community</a:t>
            </a:r>
            <a:br>
              <a:rPr lang="en-US" sz="4400" dirty="0">
                <a:solidFill>
                  <a:schemeClr val="tx2"/>
                </a:solidFill>
              </a:rPr>
            </a:br>
            <a:r>
              <a:rPr lang="en-US" sz="4400" dirty="0">
                <a:solidFill>
                  <a:schemeClr val="tx2"/>
                </a:solidFill>
              </a:rPr>
              <a:t>Health Needs Assessment</a:t>
            </a:r>
            <a:br>
              <a:rPr lang="en-US" sz="4400" dirty="0">
                <a:solidFill>
                  <a:schemeClr val="tx2"/>
                </a:solidFill>
              </a:rPr>
            </a:br>
            <a:r>
              <a:rPr lang="en-US" sz="4400" dirty="0">
                <a:solidFill>
                  <a:schemeClr val="tx2"/>
                </a:solidFill>
              </a:rPr>
              <a:t>FORUM ORIENTATION</a:t>
            </a:r>
          </a:p>
        </p:txBody>
      </p:sp>
      <p:sp>
        <p:nvSpPr>
          <p:cNvPr id="9" name="Subtitle 2">
            <a:extLst>
              <a:ext uri="{FF2B5EF4-FFF2-40B4-BE49-F238E27FC236}">
                <a16:creationId xmlns:a16="http://schemas.microsoft.com/office/drawing/2014/main" id="{86307824-5B7E-4D20-BC40-FA095FE58F48}"/>
              </a:ext>
            </a:extLst>
          </p:cNvPr>
          <p:cNvSpPr>
            <a:spLocks noGrp="1"/>
          </p:cNvSpPr>
          <p:nvPr>
            <p:ph type="subTitle" idx="1"/>
          </p:nvPr>
        </p:nvSpPr>
        <p:spPr>
          <a:xfrm>
            <a:off x="1176184" y="725911"/>
            <a:ext cx="2068013" cy="1014585"/>
          </a:xfrm>
        </p:spPr>
        <p:txBody>
          <a:bodyPr>
            <a:normAutofit/>
          </a:bodyPr>
          <a:lstStyle/>
          <a:p>
            <a:pPr algn="r"/>
            <a:r>
              <a:rPr lang="en-US" sz="6600" b="1" dirty="0">
                <a:solidFill>
                  <a:schemeClr val="tx2"/>
                </a:solidFill>
                <a:latin typeface="Arial Narrow" panose="020B0606020202030204" pitchFamily="34" charset="0"/>
              </a:rPr>
              <a:t>2021</a:t>
            </a:r>
          </a:p>
        </p:txBody>
      </p:sp>
      <p:pic>
        <p:nvPicPr>
          <p:cNvPr id="10" name="Picture 9">
            <a:extLst>
              <a:ext uri="{FF2B5EF4-FFF2-40B4-BE49-F238E27FC236}">
                <a16:creationId xmlns:a16="http://schemas.microsoft.com/office/drawing/2014/main" id="{AC70EBCB-7C46-4B76-9366-43CC43C2D74C}"/>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08900" y="273374"/>
            <a:ext cx="3306916" cy="5000055"/>
          </a:xfrm>
          <a:prstGeom prst="rect">
            <a:avLst/>
          </a:prstGeom>
        </p:spPr>
      </p:pic>
      <p:sp>
        <p:nvSpPr>
          <p:cNvPr id="13" name="Rectangle 12">
            <a:extLst>
              <a:ext uri="{FF2B5EF4-FFF2-40B4-BE49-F238E27FC236}">
                <a16:creationId xmlns:a16="http://schemas.microsoft.com/office/drawing/2014/main" id="{3F710084-670F-4E4B-8FB3-7C51507ACFA6}"/>
              </a:ext>
            </a:extLst>
          </p:cNvPr>
          <p:cNvSpPr/>
          <p:nvPr/>
        </p:nvSpPr>
        <p:spPr>
          <a:xfrm>
            <a:off x="0" y="5366762"/>
            <a:ext cx="12192000" cy="1491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429948D-3E21-4A01-96BD-A42276F84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524" y="5440952"/>
            <a:ext cx="11180952" cy="1342857"/>
          </a:xfrm>
          <a:prstGeom prst="rect">
            <a:avLst/>
          </a:prstGeom>
        </p:spPr>
      </p:pic>
    </p:spTree>
    <p:extLst>
      <p:ext uri="{BB962C8B-B14F-4D97-AF65-F5344CB8AC3E}">
        <p14:creationId xmlns:p14="http://schemas.microsoft.com/office/powerpoint/2010/main" val="3001040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6AD6B1-5112-45A8-BB7D-A21A7285AC4A}"/>
              </a:ext>
            </a:extLst>
          </p:cNvPr>
          <p:cNvSpPr/>
          <p:nvPr/>
        </p:nvSpPr>
        <p:spPr>
          <a:xfrm>
            <a:off x="6273802" y="0"/>
            <a:ext cx="591819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90606A6-E140-45EA-8E6F-A419E833864F}"/>
              </a:ext>
            </a:extLst>
          </p:cNvPr>
          <p:cNvSpPr>
            <a:spLocks noGrp="1"/>
          </p:cNvSpPr>
          <p:nvPr>
            <p:ph type="title"/>
          </p:nvPr>
        </p:nvSpPr>
        <p:spPr/>
        <p:txBody>
          <a:bodyPr/>
          <a:lstStyle/>
          <a:p>
            <a:r>
              <a:rPr lang="en-US" dirty="0"/>
              <a:t>Forum purpose</a:t>
            </a:r>
          </a:p>
        </p:txBody>
      </p:sp>
      <p:sp>
        <p:nvSpPr>
          <p:cNvPr id="6" name="Content Placeholder 5">
            <a:extLst>
              <a:ext uri="{FF2B5EF4-FFF2-40B4-BE49-F238E27FC236}">
                <a16:creationId xmlns:a16="http://schemas.microsoft.com/office/drawing/2014/main" id="{D6682F6D-2DFF-4BC9-9E6B-6EF3243DF716}"/>
              </a:ext>
            </a:extLst>
          </p:cNvPr>
          <p:cNvSpPr>
            <a:spLocks noGrp="1"/>
          </p:cNvSpPr>
          <p:nvPr>
            <p:ph sz="half" idx="1"/>
          </p:nvPr>
        </p:nvSpPr>
        <p:spPr>
          <a:xfrm>
            <a:off x="838199" y="2322814"/>
            <a:ext cx="5080000" cy="2617322"/>
          </a:xfrm>
        </p:spPr>
        <p:txBody>
          <a:bodyPr>
            <a:normAutofit/>
          </a:bodyPr>
          <a:lstStyle/>
          <a:p>
            <a:pPr marL="0" indent="0">
              <a:lnSpc>
                <a:spcPct val="100000"/>
              </a:lnSpc>
              <a:buNone/>
            </a:pPr>
            <a:r>
              <a:rPr lang="en-US" dirty="0">
                <a:latin typeface="+mn-lt"/>
              </a:rPr>
              <a:t>These forums bring together many community stakeholders to identify priority needs, local resources and opportunities for partnership and collective action. </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2</a:t>
            </a:fld>
            <a:endParaRPr lang="en-US"/>
          </a:p>
        </p:txBody>
      </p:sp>
      <p:pic>
        <p:nvPicPr>
          <p:cNvPr id="7" name="Picture 6">
            <a:extLst>
              <a:ext uri="{FF2B5EF4-FFF2-40B4-BE49-F238E27FC236}">
                <a16:creationId xmlns:a16="http://schemas.microsoft.com/office/drawing/2014/main" id="{26FD0818-431D-494C-BAB4-009B1CA4063F}"/>
              </a:ext>
            </a:extLst>
          </p:cNvPr>
          <p:cNvPicPr>
            <a:picLocks noChangeAspect="1"/>
          </p:cNvPicPr>
          <p:nvPr/>
        </p:nvPicPr>
        <p:blipFill>
          <a:blip r:embed="rId3"/>
          <a:stretch>
            <a:fillRect/>
          </a:stretch>
        </p:blipFill>
        <p:spPr>
          <a:xfrm>
            <a:off x="6549788" y="707600"/>
            <a:ext cx="5642212" cy="5442800"/>
          </a:xfrm>
          <a:prstGeom prst="rect">
            <a:avLst/>
          </a:prstGeom>
        </p:spPr>
      </p:pic>
    </p:spTree>
    <p:extLst>
      <p:ext uri="{BB962C8B-B14F-4D97-AF65-F5344CB8AC3E}">
        <p14:creationId xmlns:p14="http://schemas.microsoft.com/office/powerpoint/2010/main" val="1262320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BE24B8-8BE3-4D60-A450-9F2618514EAB}"/>
              </a:ext>
            </a:extLst>
          </p:cNvPr>
          <p:cNvSpPr>
            <a:spLocks noGrp="1"/>
          </p:cNvSpPr>
          <p:nvPr>
            <p:ph type="title"/>
          </p:nvPr>
        </p:nvSpPr>
        <p:spPr/>
        <p:txBody>
          <a:bodyPr/>
          <a:lstStyle/>
          <a:p>
            <a:r>
              <a:rPr lang="en-US" dirty="0"/>
              <a:t>What to expect at the forum</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3</a:t>
            </a:fld>
            <a:endParaRPr lang="en-US"/>
          </a:p>
        </p:txBody>
      </p:sp>
      <p:graphicFrame>
        <p:nvGraphicFramePr>
          <p:cNvPr id="10" name="Content Placeholder 5">
            <a:extLst>
              <a:ext uri="{FF2B5EF4-FFF2-40B4-BE49-F238E27FC236}">
                <a16:creationId xmlns:a16="http://schemas.microsoft.com/office/drawing/2014/main" id="{137AB81C-D64B-4943-A57F-D32F9839B9F4}"/>
              </a:ext>
            </a:extLst>
          </p:cNvPr>
          <p:cNvGraphicFramePr/>
          <p:nvPr>
            <p:extLst>
              <p:ext uri="{D42A27DB-BD31-4B8C-83A1-F6EECF244321}">
                <p14:modId xmlns:p14="http://schemas.microsoft.com/office/powerpoint/2010/main" val="1068602251"/>
              </p:ext>
            </p:extLst>
          </p:nvPr>
        </p:nvGraphicFramePr>
        <p:xfrm>
          <a:off x="632085" y="1559940"/>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a:extLst>
              <a:ext uri="{FF2B5EF4-FFF2-40B4-BE49-F238E27FC236}">
                <a16:creationId xmlns:a16="http://schemas.microsoft.com/office/drawing/2014/main" id="{26826662-1E82-48B9-9EB7-689AADB7F5CB}"/>
              </a:ext>
            </a:extLst>
          </p:cNvPr>
          <p:cNvGrpSpPr/>
          <p:nvPr/>
        </p:nvGrpSpPr>
        <p:grpSpPr>
          <a:xfrm>
            <a:off x="8457154" y="3656342"/>
            <a:ext cx="3257909" cy="1953476"/>
            <a:chOff x="3834959" y="2054575"/>
            <a:chExt cx="3257909" cy="1953476"/>
          </a:xfrm>
        </p:grpSpPr>
        <p:sp>
          <p:nvSpPr>
            <p:cNvPr id="15" name="Rectangle 14">
              <a:extLst>
                <a:ext uri="{FF2B5EF4-FFF2-40B4-BE49-F238E27FC236}">
                  <a16:creationId xmlns:a16="http://schemas.microsoft.com/office/drawing/2014/main" id="{9F394CB7-938C-4AC5-BF06-942B1229FFC3}"/>
                </a:ext>
              </a:extLst>
            </p:cNvPr>
            <p:cNvSpPr/>
            <p:nvPr/>
          </p:nvSpPr>
          <p:spPr>
            <a:xfrm>
              <a:off x="3834959" y="2054575"/>
              <a:ext cx="3257909" cy="19534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Box 16">
              <a:extLst>
                <a:ext uri="{FF2B5EF4-FFF2-40B4-BE49-F238E27FC236}">
                  <a16:creationId xmlns:a16="http://schemas.microsoft.com/office/drawing/2014/main" id="{BB2C0BDA-DD2B-439C-BEB1-3C3DAF9015BB}"/>
                </a:ext>
              </a:extLst>
            </p:cNvPr>
            <p:cNvSpPr txBox="1"/>
            <p:nvPr/>
          </p:nvSpPr>
          <p:spPr>
            <a:xfrm>
              <a:off x="3834959" y="2054575"/>
              <a:ext cx="3257909" cy="19534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dirty="0"/>
                <a:t>Full forum priority voting results</a:t>
              </a:r>
            </a:p>
            <a:p>
              <a:pPr defTabSz="711200">
                <a:lnSpc>
                  <a:spcPct val="90000"/>
                </a:lnSpc>
                <a:spcBef>
                  <a:spcPct val="0"/>
                </a:spcBef>
                <a:spcAft>
                  <a:spcPct val="35000"/>
                </a:spcAft>
              </a:pPr>
              <a:r>
                <a:rPr lang="en-US" sz="1600" kern="1200" dirty="0"/>
                <a:t>Next steps</a:t>
              </a:r>
            </a:p>
            <a:p>
              <a:pPr defTabSz="711200">
                <a:lnSpc>
                  <a:spcPct val="90000"/>
                </a:lnSpc>
                <a:spcBef>
                  <a:spcPct val="0"/>
                </a:spcBef>
                <a:spcAft>
                  <a:spcPct val="35000"/>
                </a:spcAft>
              </a:pPr>
              <a:r>
                <a:rPr lang="en-US" sz="1600" kern="1200" dirty="0"/>
                <a:t>Wrap-up</a:t>
              </a:r>
            </a:p>
            <a:p>
              <a:pPr marL="0" lvl="0" indent="0" algn="l" defTabSz="711200">
                <a:lnSpc>
                  <a:spcPct val="90000"/>
                </a:lnSpc>
                <a:spcBef>
                  <a:spcPct val="0"/>
                </a:spcBef>
                <a:spcAft>
                  <a:spcPct val="35000"/>
                </a:spcAft>
                <a:buNone/>
              </a:pPr>
              <a:endParaRPr lang="en-US" sz="1600" kern="1200" dirty="0"/>
            </a:p>
            <a:p>
              <a:pPr marL="0" lvl="0" indent="0" algn="l" defTabSz="711200">
                <a:lnSpc>
                  <a:spcPct val="90000"/>
                </a:lnSpc>
                <a:spcBef>
                  <a:spcPct val="0"/>
                </a:spcBef>
                <a:spcAft>
                  <a:spcPct val="35000"/>
                </a:spcAft>
                <a:buNone/>
              </a:pPr>
              <a:endParaRPr lang="en-US" sz="1600" kern="1200" dirty="0"/>
            </a:p>
          </p:txBody>
        </p:sp>
      </p:grpSp>
    </p:spTree>
    <p:extLst>
      <p:ext uri="{BB962C8B-B14F-4D97-AF65-F5344CB8AC3E}">
        <p14:creationId xmlns:p14="http://schemas.microsoft.com/office/powerpoint/2010/main" val="1643559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BE24B8-8BE3-4D60-A450-9F2618514EAB}"/>
              </a:ext>
            </a:extLst>
          </p:cNvPr>
          <p:cNvSpPr>
            <a:spLocks noGrp="1"/>
          </p:cNvSpPr>
          <p:nvPr>
            <p:ph type="title"/>
          </p:nvPr>
        </p:nvSpPr>
        <p:spPr/>
        <p:txBody>
          <a:bodyPr/>
          <a:lstStyle/>
          <a:p>
            <a:r>
              <a:rPr lang="en-US" dirty="0"/>
              <a:t>Documents for your review</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4</a:t>
            </a:fld>
            <a:endParaRPr lang="en-US"/>
          </a:p>
        </p:txBody>
      </p:sp>
      <p:pic>
        <p:nvPicPr>
          <p:cNvPr id="6" name="Picture 5">
            <a:extLst>
              <a:ext uri="{FF2B5EF4-FFF2-40B4-BE49-F238E27FC236}">
                <a16:creationId xmlns:a16="http://schemas.microsoft.com/office/drawing/2014/main" id="{3ACC0D59-832D-44E3-9448-FB438604929B}"/>
              </a:ext>
            </a:extLst>
          </p:cNvPr>
          <p:cNvPicPr>
            <a:picLocks noChangeAspect="1"/>
          </p:cNvPicPr>
          <p:nvPr/>
        </p:nvPicPr>
        <p:blipFill>
          <a:blip r:embed="rId3"/>
          <a:stretch>
            <a:fillRect/>
          </a:stretch>
        </p:blipFill>
        <p:spPr>
          <a:xfrm>
            <a:off x="755073" y="2335337"/>
            <a:ext cx="2142857" cy="2742857"/>
          </a:xfrm>
          <a:prstGeom prst="rect">
            <a:avLst/>
          </a:prstGeom>
          <a:ln>
            <a:solidFill>
              <a:schemeClr val="accent1"/>
            </a:solidFill>
          </a:ln>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8BC67CE0-F4CD-4137-9C96-F37AC1EBA210}"/>
              </a:ext>
            </a:extLst>
          </p:cNvPr>
          <p:cNvPicPr>
            <a:picLocks noChangeAspect="1"/>
          </p:cNvPicPr>
          <p:nvPr/>
        </p:nvPicPr>
        <p:blipFill>
          <a:blip r:embed="rId4"/>
          <a:stretch>
            <a:fillRect/>
          </a:stretch>
        </p:blipFill>
        <p:spPr>
          <a:xfrm>
            <a:off x="3896911" y="1784921"/>
            <a:ext cx="3476190" cy="4571429"/>
          </a:xfrm>
          <a:prstGeom prst="rect">
            <a:avLst/>
          </a:prstGeom>
          <a:ln>
            <a:solidFill>
              <a:schemeClr val="accent1"/>
            </a:solidFill>
          </a:ln>
        </p:spPr>
      </p:pic>
      <p:pic>
        <p:nvPicPr>
          <p:cNvPr id="12" name="Picture 11">
            <a:extLst>
              <a:ext uri="{FF2B5EF4-FFF2-40B4-BE49-F238E27FC236}">
                <a16:creationId xmlns:a16="http://schemas.microsoft.com/office/drawing/2014/main" id="{5B844C8B-7A4B-4086-9529-272CDCE069C2}"/>
              </a:ext>
            </a:extLst>
          </p:cNvPr>
          <p:cNvPicPr>
            <a:picLocks noChangeAspect="1"/>
          </p:cNvPicPr>
          <p:nvPr/>
        </p:nvPicPr>
        <p:blipFill>
          <a:blip r:embed="rId5"/>
          <a:stretch>
            <a:fillRect/>
          </a:stretch>
        </p:blipFill>
        <p:spPr>
          <a:xfrm>
            <a:off x="5901946" y="1242919"/>
            <a:ext cx="3600000" cy="4571429"/>
          </a:xfrm>
          <a:prstGeom prst="rect">
            <a:avLst/>
          </a:prstGeom>
          <a:ln>
            <a:solidFill>
              <a:schemeClr val="accent1"/>
            </a:solidFill>
          </a:ln>
        </p:spPr>
      </p:pic>
      <p:pic>
        <p:nvPicPr>
          <p:cNvPr id="15" name="Picture 14">
            <a:extLst>
              <a:ext uri="{FF2B5EF4-FFF2-40B4-BE49-F238E27FC236}">
                <a16:creationId xmlns:a16="http://schemas.microsoft.com/office/drawing/2014/main" id="{63E88A17-A0E3-4ECD-A5F4-1279DD3DC3F6}"/>
              </a:ext>
            </a:extLst>
          </p:cNvPr>
          <p:cNvPicPr>
            <a:picLocks noChangeAspect="1"/>
          </p:cNvPicPr>
          <p:nvPr/>
        </p:nvPicPr>
        <p:blipFill>
          <a:blip r:embed="rId6"/>
          <a:stretch>
            <a:fillRect/>
          </a:stretch>
        </p:blipFill>
        <p:spPr>
          <a:xfrm>
            <a:off x="7735806" y="505749"/>
            <a:ext cx="3514286" cy="4571429"/>
          </a:xfrm>
          <a:prstGeom prst="rect">
            <a:avLst/>
          </a:prstGeom>
          <a:ln>
            <a:solidFill>
              <a:schemeClr val="accent1"/>
            </a:solidFill>
          </a:ln>
        </p:spPr>
      </p:pic>
      <p:sp>
        <p:nvSpPr>
          <p:cNvPr id="8" name="TextBox 7">
            <a:extLst>
              <a:ext uri="{FF2B5EF4-FFF2-40B4-BE49-F238E27FC236}">
                <a16:creationId xmlns:a16="http://schemas.microsoft.com/office/drawing/2014/main" id="{EAA8F663-7E0C-464C-9AB2-5CC4D6FEB7C8}"/>
              </a:ext>
            </a:extLst>
          </p:cNvPr>
          <p:cNvSpPr txBox="1"/>
          <p:nvPr/>
        </p:nvSpPr>
        <p:spPr>
          <a:xfrm>
            <a:off x="710484" y="1784921"/>
            <a:ext cx="2232034" cy="369332"/>
          </a:xfrm>
          <a:prstGeom prst="rect">
            <a:avLst/>
          </a:prstGeom>
          <a:noFill/>
        </p:spPr>
        <p:txBody>
          <a:bodyPr wrap="square" rtlCol="0">
            <a:spAutoFit/>
          </a:bodyPr>
          <a:lstStyle/>
          <a:p>
            <a:r>
              <a:rPr lang="en-US" dirty="0">
                <a:solidFill>
                  <a:srgbClr val="336699"/>
                </a:solidFill>
              </a:rPr>
              <a:t>County Health Profile</a:t>
            </a:r>
          </a:p>
        </p:txBody>
      </p:sp>
    </p:spTree>
    <p:extLst>
      <p:ext uri="{BB962C8B-B14F-4D97-AF65-F5344CB8AC3E}">
        <p14:creationId xmlns:p14="http://schemas.microsoft.com/office/powerpoint/2010/main" val="389123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BE24B8-8BE3-4D60-A450-9F2618514EAB}"/>
              </a:ext>
            </a:extLst>
          </p:cNvPr>
          <p:cNvSpPr>
            <a:spLocks noGrp="1"/>
          </p:cNvSpPr>
          <p:nvPr>
            <p:ph type="title"/>
          </p:nvPr>
        </p:nvSpPr>
        <p:spPr/>
        <p:txBody>
          <a:bodyPr/>
          <a:lstStyle/>
          <a:p>
            <a:r>
              <a:rPr lang="en-US" dirty="0"/>
              <a:t>Documents for your review</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5</a:t>
            </a:fld>
            <a:endParaRPr lang="en-US"/>
          </a:p>
        </p:txBody>
      </p:sp>
      <p:cxnSp>
        <p:nvCxnSpPr>
          <p:cNvPr id="8" name="Straight Connector 7">
            <a:extLst>
              <a:ext uri="{FF2B5EF4-FFF2-40B4-BE49-F238E27FC236}">
                <a16:creationId xmlns:a16="http://schemas.microsoft.com/office/drawing/2014/main" id="{B20F3CFC-C374-4E78-AC5A-F5C74FBFEB5C}"/>
              </a:ext>
            </a:extLst>
          </p:cNvPr>
          <p:cNvCxnSpPr>
            <a:cxnSpLocks/>
          </p:cNvCxnSpPr>
          <p:nvPr/>
        </p:nvCxnSpPr>
        <p:spPr>
          <a:xfrm flipV="1">
            <a:off x="3495675" y="1299279"/>
            <a:ext cx="963538" cy="613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74F1B9-395A-4AF6-8F2C-C6B2AEF006DF}"/>
              </a:ext>
            </a:extLst>
          </p:cNvPr>
          <p:cNvCxnSpPr>
            <a:cxnSpLocks/>
          </p:cNvCxnSpPr>
          <p:nvPr/>
        </p:nvCxnSpPr>
        <p:spPr>
          <a:xfrm>
            <a:off x="3495675" y="5838825"/>
            <a:ext cx="963538" cy="481347"/>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AC6093-01BD-4B96-BC1C-A769A32A4D10}"/>
              </a:ext>
            </a:extLst>
          </p:cNvPr>
          <p:cNvPicPr>
            <a:picLocks noChangeAspect="1"/>
          </p:cNvPicPr>
          <p:nvPr/>
        </p:nvPicPr>
        <p:blipFill>
          <a:blip r:embed="rId3"/>
          <a:stretch>
            <a:fillRect/>
          </a:stretch>
        </p:blipFill>
        <p:spPr>
          <a:xfrm>
            <a:off x="340153" y="1793603"/>
            <a:ext cx="3155522" cy="4241409"/>
          </a:xfrm>
          <a:prstGeom prst="rect">
            <a:avLst/>
          </a:prstGeom>
          <a:ln>
            <a:solidFill>
              <a:schemeClr val="accent1"/>
            </a:solidFill>
          </a:ln>
          <a:effectLst>
            <a:outerShdw blurRad="50800" dist="38100" dir="8100000" algn="tr" rotWithShape="0">
              <a:prstClr val="black">
                <a:alpha val="40000"/>
              </a:prstClr>
            </a:outerShdw>
          </a:effectLst>
        </p:spPr>
      </p:pic>
      <p:pic>
        <p:nvPicPr>
          <p:cNvPr id="9" name="Picture 8">
            <a:extLst>
              <a:ext uri="{FF2B5EF4-FFF2-40B4-BE49-F238E27FC236}">
                <a16:creationId xmlns:a16="http://schemas.microsoft.com/office/drawing/2014/main" id="{F0551C27-35E6-4879-A482-8A27CFA6EC2E}"/>
              </a:ext>
            </a:extLst>
          </p:cNvPr>
          <p:cNvPicPr>
            <a:picLocks noChangeAspect="1"/>
          </p:cNvPicPr>
          <p:nvPr/>
        </p:nvPicPr>
        <p:blipFill>
          <a:blip r:embed="rId4"/>
          <a:stretch>
            <a:fillRect/>
          </a:stretch>
        </p:blipFill>
        <p:spPr>
          <a:xfrm>
            <a:off x="4459213" y="1232974"/>
            <a:ext cx="7392634" cy="5123376"/>
          </a:xfrm>
          <a:prstGeom prst="rect">
            <a:avLst/>
          </a:prstGeom>
          <a:ln>
            <a:solidFill>
              <a:schemeClr val="tx1">
                <a:lumMod val="50000"/>
                <a:lumOff val="50000"/>
              </a:schemeClr>
            </a:solidFill>
          </a:ln>
        </p:spPr>
      </p:pic>
      <p:sp>
        <p:nvSpPr>
          <p:cNvPr id="15" name="TextBox 14">
            <a:extLst>
              <a:ext uri="{FF2B5EF4-FFF2-40B4-BE49-F238E27FC236}">
                <a16:creationId xmlns:a16="http://schemas.microsoft.com/office/drawing/2014/main" id="{0F8AC5FD-56D3-4A44-A04B-E8366F6FABF0}"/>
              </a:ext>
            </a:extLst>
          </p:cNvPr>
          <p:cNvSpPr txBox="1"/>
          <p:nvPr/>
        </p:nvSpPr>
        <p:spPr>
          <a:xfrm>
            <a:off x="224538" y="1342048"/>
            <a:ext cx="3653569" cy="369332"/>
          </a:xfrm>
          <a:prstGeom prst="rect">
            <a:avLst/>
          </a:prstGeom>
          <a:noFill/>
        </p:spPr>
        <p:txBody>
          <a:bodyPr wrap="square" rtlCol="0">
            <a:spAutoFit/>
          </a:bodyPr>
          <a:lstStyle/>
          <a:p>
            <a:r>
              <a:rPr lang="en-US" dirty="0">
                <a:solidFill>
                  <a:srgbClr val="336699"/>
                </a:solidFill>
              </a:rPr>
              <a:t>Priority Health Indicators handout</a:t>
            </a:r>
          </a:p>
        </p:txBody>
      </p:sp>
    </p:spTree>
    <p:extLst>
      <p:ext uri="{BB962C8B-B14F-4D97-AF65-F5344CB8AC3E}">
        <p14:creationId xmlns:p14="http://schemas.microsoft.com/office/powerpoint/2010/main" val="2642766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BE24B8-8BE3-4D60-A450-9F2618514EAB}"/>
              </a:ext>
            </a:extLst>
          </p:cNvPr>
          <p:cNvSpPr>
            <a:spLocks noGrp="1"/>
          </p:cNvSpPr>
          <p:nvPr>
            <p:ph type="title"/>
          </p:nvPr>
        </p:nvSpPr>
        <p:spPr/>
        <p:txBody>
          <a:bodyPr/>
          <a:lstStyle/>
          <a:p>
            <a:r>
              <a:rPr lang="en-US" dirty="0"/>
              <a:t>Documents for your review</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6</a:t>
            </a:fld>
            <a:endParaRPr lang="en-US"/>
          </a:p>
        </p:txBody>
      </p:sp>
      <p:sp>
        <p:nvSpPr>
          <p:cNvPr id="13" name="TextBox 12">
            <a:extLst>
              <a:ext uri="{FF2B5EF4-FFF2-40B4-BE49-F238E27FC236}">
                <a16:creationId xmlns:a16="http://schemas.microsoft.com/office/drawing/2014/main" id="{B4AD9054-1409-47BA-A693-4E79EEF0FA51}"/>
              </a:ext>
            </a:extLst>
          </p:cNvPr>
          <p:cNvSpPr txBox="1"/>
          <p:nvPr/>
        </p:nvSpPr>
        <p:spPr>
          <a:xfrm>
            <a:off x="7652937" y="476329"/>
            <a:ext cx="3296111" cy="523220"/>
          </a:xfrm>
          <a:prstGeom prst="rect">
            <a:avLst/>
          </a:prstGeom>
          <a:noFill/>
        </p:spPr>
        <p:txBody>
          <a:bodyPr wrap="square">
            <a:spAutoFit/>
          </a:bodyPr>
          <a:lstStyle/>
          <a:p>
            <a:r>
              <a:rPr lang="en-US" sz="2800" dirty="0">
                <a:hlinkClick r:id="rId3"/>
              </a:rPr>
              <a:t>www.mainechna.org</a:t>
            </a:r>
            <a:r>
              <a:rPr lang="en-US" sz="2800" dirty="0"/>
              <a:t> </a:t>
            </a:r>
          </a:p>
        </p:txBody>
      </p:sp>
      <p:pic>
        <p:nvPicPr>
          <p:cNvPr id="3" name="Picture 2">
            <a:extLst>
              <a:ext uri="{FF2B5EF4-FFF2-40B4-BE49-F238E27FC236}">
                <a16:creationId xmlns:a16="http://schemas.microsoft.com/office/drawing/2014/main" id="{60C5A6E0-880F-4121-B735-AE642772557A}"/>
              </a:ext>
            </a:extLst>
          </p:cNvPr>
          <p:cNvPicPr>
            <a:picLocks noChangeAspect="1"/>
          </p:cNvPicPr>
          <p:nvPr/>
        </p:nvPicPr>
        <p:blipFill>
          <a:blip r:embed="rId4"/>
          <a:stretch>
            <a:fillRect/>
          </a:stretch>
        </p:blipFill>
        <p:spPr>
          <a:xfrm>
            <a:off x="1648957" y="1413441"/>
            <a:ext cx="8089104" cy="4611486"/>
          </a:xfrm>
          <a:prstGeom prst="rect">
            <a:avLst/>
          </a:prstGeom>
          <a:ln>
            <a:solidFill>
              <a:schemeClr val="accent1"/>
            </a:solidFill>
          </a:ln>
        </p:spPr>
      </p:pic>
    </p:spTree>
    <p:extLst>
      <p:ext uri="{BB962C8B-B14F-4D97-AF65-F5344CB8AC3E}">
        <p14:creationId xmlns:p14="http://schemas.microsoft.com/office/powerpoint/2010/main" val="74175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BE24B8-8BE3-4D60-A450-9F2618514EAB}"/>
              </a:ext>
            </a:extLst>
          </p:cNvPr>
          <p:cNvSpPr>
            <a:spLocks noGrp="1"/>
          </p:cNvSpPr>
          <p:nvPr>
            <p:ph type="title"/>
          </p:nvPr>
        </p:nvSpPr>
        <p:spPr/>
        <p:txBody>
          <a:bodyPr/>
          <a:lstStyle/>
          <a:p>
            <a:r>
              <a:rPr lang="en-US" dirty="0"/>
              <a:t>Documents for your review</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7</a:t>
            </a:fld>
            <a:endParaRPr lang="en-US"/>
          </a:p>
        </p:txBody>
      </p:sp>
      <p:pic>
        <p:nvPicPr>
          <p:cNvPr id="6" name="Picture 5">
            <a:extLst>
              <a:ext uri="{FF2B5EF4-FFF2-40B4-BE49-F238E27FC236}">
                <a16:creationId xmlns:a16="http://schemas.microsoft.com/office/drawing/2014/main" id="{44E6E04B-00FA-4213-9322-41664275F6E3}"/>
              </a:ext>
            </a:extLst>
          </p:cNvPr>
          <p:cNvPicPr>
            <a:picLocks noChangeAspect="1"/>
          </p:cNvPicPr>
          <p:nvPr/>
        </p:nvPicPr>
        <p:blipFill>
          <a:blip r:embed="rId3"/>
          <a:stretch>
            <a:fillRect/>
          </a:stretch>
        </p:blipFill>
        <p:spPr>
          <a:xfrm>
            <a:off x="7484594" y="585141"/>
            <a:ext cx="3869206" cy="5515377"/>
          </a:xfrm>
          <a:prstGeom prst="rect">
            <a:avLst/>
          </a:prstGeom>
          <a:ln>
            <a:solidFill>
              <a:schemeClr val="accent1"/>
            </a:solidFill>
          </a:ln>
          <a:effectLst>
            <a:outerShdw blurRad="50800" dist="38100" dir="5400000" algn="t" rotWithShape="0">
              <a:prstClr val="black">
                <a:alpha val="40000"/>
              </a:prstClr>
            </a:outerShdw>
          </a:effectLst>
        </p:spPr>
      </p:pic>
      <p:sp>
        <p:nvSpPr>
          <p:cNvPr id="11" name="Content Placeholder 5">
            <a:extLst>
              <a:ext uri="{FF2B5EF4-FFF2-40B4-BE49-F238E27FC236}">
                <a16:creationId xmlns:a16="http://schemas.microsoft.com/office/drawing/2014/main" id="{D2E4FC9A-F8EC-4EF2-A8DD-38D1CD0C685E}"/>
              </a:ext>
            </a:extLst>
          </p:cNvPr>
          <p:cNvSpPr txBox="1">
            <a:spLocks/>
          </p:cNvSpPr>
          <p:nvPr/>
        </p:nvSpPr>
        <p:spPr>
          <a:xfrm>
            <a:off x="1761882" y="2330981"/>
            <a:ext cx="4290848" cy="29469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How to join the meeting</a:t>
            </a:r>
          </a:p>
          <a:p>
            <a:pPr marL="0" indent="0">
              <a:lnSpc>
                <a:spcPct val="100000"/>
              </a:lnSpc>
              <a:buNone/>
            </a:pPr>
            <a:r>
              <a:rPr lang="en-US" dirty="0">
                <a:latin typeface="Calibri" panose="020F0502020204030204" pitchFamily="34" charset="0"/>
                <a:cs typeface="Times New Roman" panose="02020603050405020304" pitchFamily="18" charset="0"/>
              </a:rPr>
              <a:t>Using Chat Box</a:t>
            </a:r>
          </a:p>
          <a:p>
            <a:pPr marL="0" indent="0">
              <a:lnSpc>
                <a:spcPct val="100000"/>
              </a:lnSpc>
              <a:buNone/>
            </a:pPr>
            <a:r>
              <a:rPr lang="en-US" dirty="0">
                <a:latin typeface="Calibri" panose="020F0502020204030204" pitchFamily="34" charset="0"/>
                <a:cs typeface="Times New Roman" panose="02020603050405020304" pitchFamily="18" charset="0"/>
              </a:rPr>
              <a:t>Recordings</a:t>
            </a:r>
          </a:p>
          <a:p>
            <a:pPr marL="0" indent="0">
              <a:lnSpc>
                <a:spcPct val="100000"/>
              </a:lnSpc>
              <a:buNone/>
            </a:pPr>
            <a:r>
              <a:rPr lang="en-US" dirty="0">
                <a:latin typeface="Calibri" panose="020F0502020204030204" pitchFamily="34" charset="0"/>
                <a:cs typeface="Times New Roman" panose="02020603050405020304" pitchFamily="18" charset="0"/>
              </a:rPr>
              <a:t>Closed captioning</a:t>
            </a:r>
          </a:p>
          <a:p>
            <a:pPr marL="0" indent="0">
              <a:lnSpc>
                <a:spcPct val="100000"/>
              </a:lnSpc>
              <a:buNone/>
            </a:pPr>
            <a:r>
              <a:rPr lang="en-US" dirty="0">
                <a:latin typeface="Calibri" panose="020F0502020204030204" pitchFamily="34" charset="0"/>
                <a:cs typeface="Times New Roman" panose="02020603050405020304" pitchFamily="18" charset="0"/>
              </a:rPr>
              <a:t>Other tips</a:t>
            </a:r>
          </a:p>
          <a:p>
            <a:pPr marL="457200" lvl="1" indent="0">
              <a:lnSpc>
                <a:spcPct val="100000"/>
              </a:lnSpc>
              <a:buNone/>
            </a:pPr>
            <a:endParaRPr lang="en-US" dirty="0"/>
          </a:p>
        </p:txBody>
      </p:sp>
    </p:spTree>
    <p:extLst>
      <p:ext uri="{BB962C8B-B14F-4D97-AF65-F5344CB8AC3E}">
        <p14:creationId xmlns:p14="http://schemas.microsoft.com/office/powerpoint/2010/main" val="3430608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7C81B8E-3E42-4E04-B98C-BA45C004C380}"/>
              </a:ext>
            </a:extLst>
          </p:cNvPr>
          <p:cNvSpPr>
            <a:spLocks noGrp="1"/>
          </p:cNvSpPr>
          <p:nvPr>
            <p:ph type="sldNum" sz="quarter" idx="12"/>
          </p:nvPr>
        </p:nvSpPr>
        <p:spPr/>
        <p:txBody>
          <a:bodyPr/>
          <a:lstStyle/>
          <a:p>
            <a:fld id="{9B536768-C171-4A40-86CF-A60E08BEB5A1}" type="slidenum">
              <a:rPr lang="en-US" smtClean="0"/>
              <a:t>8</a:t>
            </a:fld>
            <a:endParaRPr lang="en-US"/>
          </a:p>
        </p:txBody>
      </p:sp>
      <p:sp>
        <p:nvSpPr>
          <p:cNvPr id="2" name="TextBox 1">
            <a:extLst>
              <a:ext uri="{FF2B5EF4-FFF2-40B4-BE49-F238E27FC236}">
                <a16:creationId xmlns:a16="http://schemas.microsoft.com/office/drawing/2014/main" id="{01E4E17E-6899-4635-B99F-D0025F7B6B38}"/>
              </a:ext>
            </a:extLst>
          </p:cNvPr>
          <p:cNvSpPr txBox="1"/>
          <p:nvPr/>
        </p:nvSpPr>
        <p:spPr>
          <a:xfrm>
            <a:off x="1136650" y="1866900"/>
            <a:ext cx="9918700" cy="3216906"/>
          </a:xfrm>
          <a:prstGeom prst="rect">
            <a:avLst/>
          </a:prstGeom>
          <a:noFill/>
        </p:spPr>
        <p:txBody>
          <a:bodyPr wrap="square" rtlCol="0">
            <a:spAutoFit/>
          </a:bodyPr>
          <a:lstStyle/>
          <a:p>
            <a:pPr algn="ctr"/>
            <a:r>
              <a:rPr lang="en-US" sz="8000" b="1" dirty="0"/>
              <a:t>Thank you!</a:t>
            </a:r>
          </a:p>
          <a:p>
            <a:pPr algn="ctr"/>
            <a:endParaRPr lang="en-US" sz="3200" dirty="0">
              <a:solidFill>
                <a:schemeClr val="accent2"/>
              </a:solidFill>
            </a:endParaRPr>
          </a:p>
          <a:p>
            <a:pPr algn="ctr">
              <a:lnSpc>
                <a:spcPct val="150000"/>
              </a:lnSpc>
            </a:pPr>
            <a:r>
              <a:rPr lang="en-US" sz="3200" dirty="0">
                <a:solidFill>
                  <a:schemeClr val="accent2"/>
                </a:solidFill>
              </a:rPr>
              <a:t>We look forward to your participation at the upcoming </a:t>
            </a:r>
            <a:r>
              <a:rPr lang="en-US" sz="3200" b="1" dirty="0">
                <a:solidFill>
                  <a:schemeClr val="accent2"/>
                </a:solidFill>
              </a:rPr>
              <a:t>Shared Community Health Needs Assessment Forum</a:t>
            </a:r>
          </a:p>
        </p:txBody>
      </p:sp>
    </p:spTree>
    <p:extLst>
      <p:ext uri="{BB962C8B-B14F-4D97-AF65-F5344CB8AC3E}">
        <p14:creationId xmlns:p14="http://schemas.microsoft.com/office/powerpoint/2010/main" val="712673193"/>
      </p:ext>
    </p:extLst>
  </p:cSld>
  <p:clrMapOvr>
    <a:masterClrMapping/>
  </p:clrMapOvr>
</p:sld>
</file>

<file path=ppt/theme/theme1.xml><?xml version="1.0" encoding="utf-8"?>
<a:theme xmlns:a="http://schemas.openxmlformats.org/drawingml/2006/main" name="Office Theme">
  <a:themeElements>
    <a:clrScheme name="Maine CHNA">
      <a:dk1>
        <a:sysClr val="windowText" lastClr="000000"/>
      </a:dk1>
      <a:lt1>
        <a:sysClr val="window" lastClr="FFFFFF"/>
      </a:lt1>
      <a:dk2>
        <a:srgbClr val="44546A"/>
      </a:dk2>
      <a:lt2>
        <a:srgbClr val="E7E6E6"/>
      </a:lt2>
      <a:accent1>
        <a:srgbClr val="A2ADB1"/>
      </a:accent1>
      <a:accent2>
        <a:srgbClr val="3D6E6F"/>
      </a:accent2>
      <a:accent3>
        <a:srgbClr val="061D39"/>
      </a:accent3>
      <a:accent4>
        <a:srgbClr val="660F44"/>
      </a:accent4>
      <a:accent5>
        <a:srgbClr val="178AC1"/>
      </a:accent5>
      <a:accent6>
        <a:srgbClr val="94CF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663</TotalTime>
  <Words>677</Words>
  <Application>Microsoft Office PowerPoint</Application>
  <PresentationFormat>Widescreen</PresentationFormat>
  <Paragraphs>82</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 Narrow</vt:lpstr>
      <vt:lpstr>Calibri</vt:lpstr>
      <vt:lpstr>Courier New</vt:lpstr>
      <vt:lpstr>Symbol</vt:lpstr>
      <vt:lpstr>Wingdings</vt:lpstr>
      <vt:lpstr>Office Theme</vt:lpstr>
      <vt:lpstr>Maine Shared Community Health Needs Assessment FORUM ORIENTATION</vt:lpstr>
      <vt:lpstr>Forum purpose</vt:lpstr>
      <vt:lpstr>What to expect at the forum</vt:lpstr>
      <vt:lpstr>Documents for your review</vt:lpstr>
      <vt:lpstr>Documents for your review</vt:lpstr>
      <vt:lpstr>Documents for your review</vt:lpstr>
      <vt:lpstr>Documents for your review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Shared Community Health Needs Assessment [COMMUNITY FORUM]</dc:title>
  <dc:creator>Patrick Madden</dc:creator>
  <cp:lastModifiedBy>Hammar, Nicole</cp:lastModifiedBy>
  <cp:revision>47</cp:revision>
  <dcterms:created xsi:type="dcterms:W3CDTF">2021-07-27T22:49:15Z</dcterms:created>
  <dcterms:modified xsi:type="dcterms:W3CDTF">2021-08-17T19:54:32Z</dcterms:modified>
</cp:coreProperties>
</file>