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4" r:id="rId3"/>
    <p:sldId id="265" r:id="rId4"/>
    <p:sldId id="268" r:id="rId5"/>
    <p:sldId id="269" r:id="rId6"/>
    <p:sldId id="270" r:id="rId7"/>
    <p:sldId id="271" r:id="rId8"/>
    <p:sldId id="275" r:id="rId9"/>
    <p:sldId id="272" r:id="rId10"/>
    <p:sldId id="273" r:id="rId11"/>
    <p:sldId id="267" r:id="rId12"/>
  </p:sldIdLst>
  <p:sldSz cx="9144000" cy="6858000" type="screen4x3"/>
  <p:notesSz cx="6858000" cy="9144000"/>
  <p:custDataLst>
    <p:tags r:id="rId14"/>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C47C"/>
    <a:srgbClr val="66FF99"/>
    <a:srgbClr val="4EBE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1242" autoAdjust="0"/>
  </p:normalViewPr>
  <p:slideViewPr>
    <p:cSldViewPr>
      <p:cViewPr varScale="1">
        <p:scale>
          <a:sx n="55" d="100"/>
          <a:sy n="55" d="100"/>
        </p:scale>
        <p:origin x="183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76EA87-491A-4ADF-9E42-4E887E9A6D6D}" type="datetimeFigureOut">
              <a:rPr lang="en-US" smtClean="0"/>
              <a:t>4/3/2018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286B44-9F3C-4703-8A16-77A994477D98}" type="slidenum">
              <a:rPr lang="en-US" smtClean="0"/>
              <a:t>‹#›</a:t>
            </a:fld>
            <a:endParaRPr lang="en-US"/>
          </a:p>
        </p:txBody>
      </p:sp>
    </p:spTree>
    <p:extLst>
      <p:ext uri="{BB962C8B-B14F-4D97-AF65-F5344CB8AC3E}">
        <p14:creationId xmlns:p14="http://schemas.microsoft.com/office/powerpoint/2010/main" val="2879154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deq.idaho.gov/media/570177-inversion_in_cup_lp.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Sources of Information for this presentation as detailed in your teacher notes:</a:t>
            </a:r>
          </a:p>
          <a:p>
            <a:r>
              <a:rPr lang="en-US" sz="1200" kern="1200" dirty="0">
                <a:solidFill>
                  <a:schemeClr val="tx1"/>
                </a:solidFill>
                <a:effectLst/>
                <a:latin typeface="+mn-lt"/>
                <a:ea typeface="+mn-ea"/>
                <a:cs typeface="+mn-cs"/>
              </a:rPr>
              <a:t>The Plain English Guide to the Clean Air Act  - https://www.epa.gov/sites/production/files/2015-08/documents/peg.pdf</a:t>
            </a:r>
          </a:p>
          <a:p>
            <a:r>
              <a:rPr lang="en-US" dirty="0"/>
              <a:t>Thermal Inversion - </a:t>
            </a:r>
            <a:r>
              <a:rPr lang="en-US" sz="1200" kern="1200" dirty="0">
                <a:solidFill>
                  <a:schemeClr val="tx1"/>
                </a:solidFill>
                <a:effectLst/>
                <a:latin typeface="+mn-lt"/>
                <a:ea typeface="+mn-ea"/>
                <a:cs typeface="+mn-cs"/>
              </a:rPr>
              <a:t>http://www.wrh.noaa.gov/slc/climate/TemperatureInversions.php</a:t>
            </a:r>
          </a:p>
          <a:p>
            <a:r>
              <a:rPr lang="en-US" sz="1200" kern="1200" dirty="0">
                <a:solidFill>
                  <a:schemeClr val="tx1"/>
                </a:solidFill>
                <a:effectLst/>
                <a:latin typeface="+mn-lt"/>
                <a:ea typeface="+mn-ea"/>
                <a:cs typeface="+mn-cs"/>
              </a:rPr>
              <a:t>Donora, PA Weather Event - https://en.wikipedia.org/wiki/1948_Donora_smog</a:t>
            </a:r>
          </a:p>
          <a:p>
            <a:r>
              <a:rPr lang="en-US" sz="1200" kern="1200" dirty="0">
                <a:solidFill>
                  <a:schemeClr val="tx1"/>
                </a:solidFill>
                <a:effectLst/>
                <a:latin typeface="+mn-lt"/>
                <a:ea typeface="+mn-ea"/>
                <a:cs typeface="+mn-cs"/>
              </a:rPr>
              <a:t>Thermal Inversion Demonstration – Inversion in a Cup - </a:t>
            </a:r>
            <a:r>
              <a:rPr lang="en-US" sz="1200" u="sng" kern="1200" dirty="0">
                <a:solidFill>
                  <a:schemeClr val="tx1"/>
                </a:solidFill>
                <a:effectLst/>
                <a:latin typeface="+mn-lt"/>
                <a:ea typeface="+mn-ea"/>
                <a:cs typeface="+mn-cs"/>
                <a:hlinkClick r:id="rId3"/>
              </a:rPr>
              <a:t>https://www.deq.idaho.gov/media/570177-inversion_in_cup_lp.pdf</a:t>
            </a:r>
            <a:endParaRPr lang="en-US" dirty="0"/>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1</a:t>
            </a:fld>
            <a:endParaRPr lang="en-US"/>
          </a:p>
        </p:txBody>
      </p:sp>
    </p:spTree>
    <p:extLst>
      <p:ext uri="{BB962C8B-B14F-4D97-AF65-F5344CB8AC3E}">
        <p14:creationId xmlns:p14="http://schemas.microsoft.com/office/powerpoint/2010/main" val="3756545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Calibri" panose="020F0502020204030204" pitchFamily="34" charset="0"/>
                <a:cs typeface="Calibri" panose="020F0502020204030204" pitchFamily="34" charset="0"/>
              </a:rPr>
              <a:t>Cross Cutting Idea: Stability and Change </a:t>
            </a:r>
            <a:r>
              <a:rPr lang="en-US" dirty="0">
                <a:latin typeface="Calibri" panose="020F0502020204030204" pitchFamily="34" charset="0"/>
                <a:cs typeface="Calibri" panose="020F0502020204030204" pitchFamily="34" charset="0"/>
              </a:rPr>
              <a:t>– Small changes (temperature) in one part of a system might cause large changes (air pollutants unable to disperse) in another part.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Discuss how the warm air at a higher elevation than cold air can cause a thermal inversion to occur.  This change in the system can cause a “trap” where pollutants are not dispersed, and people, animals, and the environment can be exposed to higher than normal pollutant levels.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Calibri" panose="020F0502020204030204" pitchFamily="34" charset="0"/>
                <a:cs typeface="Calibri" panose="020F0502020204030204" pitchFamily="34" charset="0"/>
              </a:rPr>
              <a:t>Engaging in Argument from Evidence: </a:t>
            </a:r>
            <a:r>
              <a:rPr lang="en-US" b="0" dirty="0">
                <a:latin typeface="Calibri" panose="020F0502020204030204" pitchFamily="34" charset="0"/>
                <a:cs typeface="Calibri" panose="020F0502020204030204" pitchFamily="34" charset="0"/>
              </a:rPr>
              <a:t>Use an oral argument supported by empirical evidence (shown in demonstration) to support or refute the explanation for the phenomenon.</a:t>
            </a:r>
            <a:endParaRPr lang="en-US" b="1"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10</a:t>
            </a:fld>
            <a:endParaRPr lang="en-US"/>
          </a:p>
        </p:txBody>
      </p:sp>
    </p:spTree>
    <p:extLst>
      <p:ext uri="{BB962C8B-B14F-4D97-AF65-F5344CB8AC3E}">
        <p14:creationId xmlns:p14="http://schemas.microsoft.com/office/powerpoint/2010/main" val="2314325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11</a:t>
            </a:fld>
            <a:endParaRPr lang="en-US"/>
          </a:p>
        </p:txBody>
      </p:sp>
    </p:spTree>
    <p:extLst>
      <p:ext uri="{BB962C8B-B14F-4D97-AF65-F5344CB8AC3E}">
        <p14:creationId xmlns:p14="http://schemas.microsoft.com/office/powerpoint/2010/main" val="3542949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health</a:t>
            </a:r>
          </a:p>
          <a:p>
            <a:pPr lvl="1"/>
            <a:r>
              <a:rPr lang="en-US" dirty="0"/>
              <a:t>Breathing polluted air can make your eyes and nose burn. It can irritate your throat and make breathing difficult. </a:t>
            </a:r>
          </a:p>
          <a:p>
            <a:pPr lvl="1"/>
            <a:r>
              <a:rPr lang="en-US" dirty="0"/>
              <a:t>Pollutants like tiny airborne particles and ground-level ozone can trigger respiratory problems</a:t>
            </a:r>
          </a:p>
          <a:p>
            <a:r>
              <a:rPr lang="en-US" dirty="0"/>
              <a:t>The environment</a:t>
            </a:r>
          </a:p>
          <a:p>
            <a:pPr lvl="1"/>
            <a:r>
              <a:rPr lang="en-US" dirty="0"/>
              <a:t>Pollutants and the chemicals that form acid rain and ground-level ozone can damage trees, crops, wildlife, lakes and other bodies of water – they can also harm fish and other aquatic life.</a:t>
            </a:r>
          </a:p>
          <a:p>
            <a:r>
              <a:rPr lang="en-US" dirty="0"/>
              <a:t>The economy</a:t>
            </a:r>
          </a:p>
          <a:p>
            <a:pPr lvl="1"/>
            <a:r>
              <a:rPr lang="en-US" dirty="0"/>
              <a:t>Each day, air pollution causes thousands of illnesses leading to lost days at work and school. </a:t>
            </a:r>
          </a:p>
          <a:p>
            <a:pPr lvl="1"/>
            <a:r>
              <a:rPr lang="en-US" dirty="0"/>
              <a:t>Air pollution also reduces agricultural crop and commercial forest yields by billions of dollars each year.</a:t>
            </a:r>
          </a:p>
          <a:p>
            <a:r>
              <a:rPr lang="en-US" dirty="0"/>
              <a:t>Image: https://equalitycumbria.org/awaz-cumbria/news/more-ethnically-diverse-populations-uk-local-areas</a:t>
            </a:r>
          </a:p>
        </p:txBody>
      </p:sp>
      <p:sp>
        <p:nvSpPr>
          <p:cNvPr id="4" name="Slide Number Placeholder 3"/>
          <p:cNvSpPr>
            <a:spLocks noGrp="1"/>
          </p:cNvSpPr>
          <p:nvPr>
            <p:ph type="sldNum" sz="quarter" idx="10"/>
          </p:nvPr>
        </p:nvSpPr>
        <p:spPr/>
        <p:txBody>
          <a:bodyPr/>
          <a:lstStyle/>
          <a:p>
            <a:fld id="{B2286B44-9F3C-4703-8A16-77A994477D98}" type="slidenum">
              <a:rPr lang="en-US" smtClean="0"/>
              <a:t>2</a:t>
            </a:fld>
            <a:endParaRPr lang="en-US"/>
          </a:p>
        </p:txBody>
      </p:sp>
    </p:spTree>
    <p:extLst>
      <p:ext uri="{BB962C8B-B14F-4D97-AF65-F5344CB8AC3E}">
        <p14:creationId xmlns:p14="http://schemas.microsoft.com/office/powerpoint/2010/main" val="3775407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there was no comprehensive federal response to address air pollution until Congress passed a much stronger Clean Air Act in 1970. That same year Congress created the EPA and gave it the primary role in carrying out the law. 1970, EPA has been responsible for a variety of Clean Air Act programs to reduce air pollution nationwide.</a:t>
            </a:r>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3</a:t>
            </a:fld>
            <a:endParaRPr lang="en-US"/>
          </a:p>
        </p:txBody>
      </p:sp>
    </p:spTree>
    <p:extLst>
      <p:ext uri="{BB962C8B-B14F-4D97-AF65-F5344CB8AC3E}">
        <p14:creationId xmlns:p14="http://schemas.microsoft.com/office/powerpoint/2010/main" val="740351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www.blueskies.org.nz</a:t>
            </a:r>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4</a:t>
            </a:fld>
            <a:endParaRPr lang="en-US"/>
          </a:p>
        </p:txBody>
      </p:sp>
    </p:spTree>
    <p:extLst>
      <p:ext uri="{BB962C8B-B14F-4D97-AF65-F5344CB8AC3E}">
        <p14:creationId xmlns:p14="http://schemas.microsoft.com/office/powerpoint/2010/main" val="2285622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EPA calls these pollutants </a:t>
            </a:r>
            <a:r>
              <a:rPr lang="en-US" sz="1200" b="1" i="1" kern="1200" dirty="0">
                <a:solidFill>
                  <a:schemeClr val="tx1"/>
                </a:solidFill>
                <a:effectLst/>
                <a:latin typeface="+mn-lt"/>
                <a:ea typeface="+mn-ea"/>
                <a:cs typeface="+mn-cs"/>
              </a:rPr>
              <a:t>"criteria" air pollutants</a:t>
            </a:r>
            <a:r>
              <a:rPr lang="en-US" sz="1200" kern="1200" dirty="0">
                <a:solidFill>
                  <a:schemeClr val="tx1"/>
                </a:solidFill>
                <a:effectLst/>
                <a:latin typeface="+mn-lt"/>
                <a:ea typeface="+mn-ea"/>
                <a:cs typeface="+mn-cs"/>
              </a:rPr>
              <a:t> because it regulates them by developing human health based and/or environmentally-based criteria (science-based guidelines) for setting permissible levels. </a:t>
            </a: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Ozone -</a:t>
            </a:r>
            <a:r>
              <a:rPr lang="en-US" sz="1200" kern="1200" dirty="0">
                <a:solidFill>
                  <a:schemeClr val="tx1"/>
                </a:solidFill>
                <a:effectLst/>
                <a:latin typeface="+mn-lt"/>
                <a:ea typeface="+mn-ea"/>
                <a:cs typeface="+mn-cs"/>
              </a:rPr>
              <a:t> Ground level or "bad" ozone is not emitted directly into the air, but is created by chemical reactions between oxides of nitrogen (NOx) and volatile organic compounds (VOC) in the presence of sunlight. Breathing ozone can trigger a variety of health problems, particularly for children, the elderly, and people of all ages who have lung diseases such as asthma. Ground level ozone can also have harmful effects on sensitive vegetation and ecosystems.</a:t>
            </a:r>
          </a:p>
          <a:p>
            <a:r>
              <a:rPr lang="en-US" sz="1200" b="1" kern="1200" dirty="0">
                <a:solidFill>
                  <a:schemeClr val="tx1"/>
                </a:solidFill>
                <a:effectLst/>
                <a:latin typeface="+mn-lt"/>
                <a:ea typeface="+mn-ea"/>
                <a:cs typeface="+mn-cs"/>
              </a:rPr>
              <a:t>Particle Pollution - </a:t>
            </a:r>
            <a:r>
              <a:rPr lang="en-US" sz="1200" kern="1200" dirty="0">
                <a:solidFill>
                  <a:schemeClr val="tx1"/>
                </a:solidFill>
                <a:effectLst/>
                <a:latin typeface="+mn-lt"/>
                <a:ea typeface="+mn-ea"/>
                <a:cs typeface="+mn-cs"/>
              </a:rPr>
              <a:t>Particulate matter contains microscopic solids or liquid droplets that are so small that they can be inhaled and cause serious health problems Fine particles are the main cause of reduced visibility (haze) in parts of the United States, including many of our treasured national parks and wilderness areas.</a:t>
            </a:r>
          </a:p>
          <a:p>
            <a:r>
              <a:rPr lang="en-US" sz="1200" b="1" kern="1200" dirty="0">
                <a:solidFill>
                  <a:schemeClr val="tx1"/>
                </a:solidFill>
                <a:effectLst/>
                <a:latin typeface="+mn-lt"/>
                <a:ea typeface="+mn-ea"/>
                <a:cs typeface="+mn-cs"/>
              </a:rPr>
              <a:t>Carbon Monoxide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Breathing air with a high concentration of CO reduces the amount of oxygen that can be transported in the blood stream to critical organs like the heart and brain.</a:t>
            </a:r>
          </a:p>
          <a:p>
            <a:r>
              <a:rPr lang="en-US" sz="1200" kern="1200" dirty="0">
                <a:solidFill>
                  <a:schemeClr val="tx1"/>
                </a:solidFill>
                <a:effectLst/>
                <a:latin typeface="+mn-lt"/>
                <a:ea typeface="+mn-ea"/>
                <a:cs typeface="+mn-cs"/>
              </a:rPr>
              <a:t>At very high levels, which are possible indoors or in other enclosed environments, CO can cause dizziness, confusion, unconsciousness and death.</a:t>
            </a:r>
          </a:p>
          <a:p>
            <a:r>
              <a:rPr lang="en-US" sz="1200" kern="1200" dirty="0">
                <a:solidFill>
                  <a:schemeClr val="tx1"/>
                </a:solidFill>
                <a:effectLst/>
                <a:latin typeface="+mn-lt"/>
                <a:ea typeface="+mn-ea"/>
                <a:cs typeface="+mn-cs"/>
              </a:rPr>
              <a:t>Very high levels of CO are not likely to occur outdoors. However, when CO levels are elevated outdoors, they can be of particular concern for people with some types of heart disease. </a:t>
            </a:r>
          </a:p>
          <a:p>
            <a:r>
              <a:rPr lang="en-US" sz="1200" b="1" kern="1200" dirty="0">
                <a:solidFill>
                  <a:schemeClr val="tx1"/>
                </a:solidFill>
                <a:effectLst/>
                <a:latin typeface="+mn-lt"/>
                <a:ea typeface="+mn-ea"/>
                <a:cs typeface="+mn-cs"/>
              </a:rPr>
              <a:t>Lead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Once taken into the body, lead distributes throughout the body in the blood and is accumulated in the bones.  Depending on the level of exposure, lead can adversely affect the nervous system, kidney function, immune system, reproductive and developmental systems and the cardiovascular system.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Sulfur Dioxides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Short-term exposures to SO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can harm the human respiratory system and make breathing difficult. Children, the elderly, and those who suffer from asthma are particularly sensitive to effects of SO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a:t>
            </a:r>
          </a:p>
          <a:p>
            <a:r>
              <a:rPr lang="en-US" sz="1200" b="1" kern="1200" dirty="0">
                <a:solidFill>
                  <a:schemeClr val="tx1"/>
                </a:solidFill>
                <a:effectLst/>
                <a:latin typeface="+mn-lt"/>
                <a:ea typeface="+mn-ea"/>
                <a:cs typeface="+mn-cs"/>
              </a:rPr>
              <a:t>Nitrous Dioxides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Breathing air with a high concentration of NO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can irritate airways in the human respiratory system. Such exposures over short periods can aggravate respiratory diseases, particularly asthma, leading to respiratory symptoms (such as coughing, wheezing or difficulty breathing), hospital admissions and visits to emergency rooms. Longer exposures to elevated concentrations of NO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may contribute to the development of asthma and potentially increase susceptibility to respiratory infections. </a:t>
            </a:r>
          </a:p>
          <a:p>
            <a:r>
              <a:rPr lang="en-US" dirty="0"/>
              <a:t>Lighthouse Image: I95rock.com; barn image: http://www.etravelmaine.com/region/aroostook/; ski image mainetoday.com</a:t>
            </a:r>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5</a:t>
            </a:fld>
            <a:endParaRPr lang="en-US"/>
          </a:p>
        </p:txBody>
      </p:sp>
    </p:spTree>
    <p:extLst>
      <p:ext uri="{BB962C8B-B14F-4D97-AF65-F5344CB8AC3E}">
        <p14:creationId xmlns:p14="http://schemas.microsoft.com/office/powerpoint/2010/main" val="855969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 few examples…</a:t>
            </a:r>
          </a:p>
          <a:p>
            <a:r>
              <a:rPr lang="en-US" sz="1200" b="1" kern="1200" dirty="0">
                <a:solidFill>
                  <a:schemeClr val="tx1"/>
                </a:solidFill>
                <a:effectLst/>
                <a:latin typeface="+mn-lt"/>
                <a:ea typeface="+mn-ea"/>
                <a:cs typeface="+mn-cs"/>
              </a:rPr>
              <a:t>Conserve Energy </a:t>
            </a:r>
          </a:p>
          <a:p>
            <a:r>
              <a:rPr lang="en-US" sz="1200" kern="1200" dirty="0">
                <a:solidFill>
                  <a:schemeClr val="tx1"/>
                </a:solidFill>
                <a:effectLst/>
                <a:latin typeface="+mn-lt"/>
                <a:ea typeface="+mn-ea"/>
                <a:cs typeface="+mn-cs"/>
              </a:rPr>
              <a:t>■Turn off appliances and lights when you leave the room. ■ Recycle paper, plastic, glass bottles, cardboard, and aluminum cans. (This conserves energy and reduces production emissions.) ■Wash clothes with warm or cold water instead of hot. ■ Choose products that have less packaging and are reusable. ■ Shop with a canvas bag instead of using paper and plastic bags.</a:t>
            </a:r>
          </a:p>
          <a:p>
            <a:r>
              <a:rPr lang="en-US" sz="1200" b="1" kern="1200" dirty="0">
                <a:solidFill>
                  <a:schemeClr val="tx1"/>
                </a:solidFill>
                <a:effectLst/>
                <a:latin typeface="+mn-lt"/>
                <a:ea typeface="+mn-ea"/>
                <a:cs typeface="+mn-cs"/>
              </a:rPr>
              <a:t>Drive Wise</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■Plan your trips. Save gasoline and reduce air pollution. ■ Keep tires properly inflated and aligned. ■ Join a carpool or vanpool to get to work.</a:t>
            </a:r>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6</a:t>
            </a:fld>
            <a:endParaRPr lang="en-US"/>
          </a:p>
        </p:txBody>
      </p:sp>
    </p:spTree>
    <p:extLst>
      <p:ext uri="{BB962C8B-B14F-4D97-AF65-F5344CB8AC3E}">
        <p14:creationId xmlns:p14="http://schemas.microsoft.com/office/powerpoint/2010/main" val="1366863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two types of temperature inversions: surface inversions that occur near the Earth's surface, and aloft inversions that occur above the ground. Surface inversions are the most important in the study of air quality.</a:t>
            </a:r>
          </a:p>
          <a:p>
            <a:r>
              <a:rPr lang="en-US" sz="1200" kern="1200" dirty="0">
                <a:solidFill>
                  <a:schemeClr val="tx1"/>
                </a:solidFill>
                <a:effectLst/>
                <a:latin typeface="+mn-lt"/>
                <a:ea typeface="+mn-ea"/>
                <a:cs typeface="+mn-cs"/>
              </a:rPr>
              <a:t>The most common manner in which surface inversions form is through the cooling of the air near the ground at night. Once the sun goes down, the ground loses heat very quickly, and this cools the air that is in contact with the ground. However, since air is a very poor conductor of heat, the air just above the surface remains warm. Conditions that favor the development of a strong surface inversion are calm winds, clear skies, and long nights. Calm winds prevent warmer air above the surface from mixing down to the ground, and clear skies increase the rate of cooling at the Earth's surface. Long nights allow for the cooling of the ground to continue over a longer period of time, resulting in a greater temperature decrease at the surface. Since the nights in the wintertime are much longer than nights during the summertime, surface inversions are stronger and more common during the winter months.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During the daylight hours, surface inversions normally weaken and disappear as the sun warms the Earth's surface. However, under certain meteorological conditions, such as strong high pressure over the area, these inversions can persist as long as several days. In addition, local topographical features can enhance the formation of inversions, especially in valley locations.</a:t>
            </a:r>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7</a:t>
            </a:fld>
            <a:endParaRPr lang="en-US"/>
          </a:p>
        </p:txBody>
      </p:sp>
    </p:spTree>
    <p:extLst>
      <p:ext uri="{BB962C8B-B14F-4D97-AF65-F5344CB8AC3E}">
        <p14:creationId xmlns:p14="http://schemas.microsoft.com/office/powerpoint/2010/main" val="1324990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provided by MDEP.</a:t>
            </a:r>
          </a:p>
        </p:txBody>
      </p:sp>
      <p:sp>
        <p:nvSpPr>
          <p:cNvPr id="4" name="Slide Number Placeholder 3"/>
          <p:cNvSpPr>
            <a:spLocks noGrp="1"/>
          </p:cNvSpPr>
          <p:nvPr>
            <p:ph type="sldNum" sz="quarter" idx="10"/>
          </p:nvPr>
        </p:nvSpPr>
        <p:spPr/>
        <p:txBody>
          <a:bodyPr/>
          <a:lstStyle/>
          <a:p>
            <a:fld id="{B2286B44-9F3C-4703-8A16-77A994477D98}" type="slidenum">
              <a:rPr lang="en-US" smtClean="0"/>
              <a:t>8</a:t>
            </a:fld>
            <a:endParaRPr lang="en-US"/>
          </a:p>
        </p:txBody>
      </p:sp>
    </p:spTree>
    <p:extLst>
      <p:ext uri="{BB962C8B-B14F-4D97-AF65-F5344CB8AC3E}">
        <p14:creationId xmlns:p14="http://schemas.microsoft.com/office/powerpoint/2010/main" val="3677504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LS2.C: Ecosystem Dynamics, Functioning, and Resilience: </a:t>
            </a:r>
            <a:r>
              <a:rPr lang="en-US" sz="1200" b="0" i="0" kern="1200" dirty="0">
                <a:solidFill>
                  <a:schemeClr val="tx1"/>
                </a:solidFill>
                <a:effectLst/>
                <a:latin typeface="+mn-lt"/>
                <a:ea typeface="+mn-ea"/>
                <a:cs typeface="+mn-cs"/>
              </a:rPr>
              <a:t>Ecosystems are dynamic in nature; their characteristics can vary over time.  Disruptions to any physical or biological component of an ecosystem can lead to shifts in all its populations.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Note that thermal inversions create a change in ecosystem – air pollution levels in the local area are raised greatly – the most sensitive populations (elderly, very young, health compromised) are typically affected first and most severely.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1948 Donora smog was a historic air inversion that resulted in a wall of smog that killed 20 people and sickened 7,000 more.</a:t>
            </a:r>
            <a:endParaRPr lang="en-US" dirty="0"/>
          </a:p>
          <a:p>
            <a:endParaRPr lang="en-US" dirty="0"/>
          </a:p>
          <a:p>
            <a:r>
              <a:rPr lang="en-US" sz="1200" b="0" i="0" kern="1200" dirty="0">
                <a:solidFill>
                  <a:schemeClr val="tx1"/>
                </a:solidFill>
                <a:effectLst/>
                <a:latin typeface="+mn-lt"/>
                <a:ea typeface="+mn-ea"/>
                <a:cs typeface="+mn-cs"/>
              </a:rPr>
              <a:t>The fog started building up in Donora on October 27, 1948. By the following day it was causing coughing and other signs of respiratory distress for many residents of the community in the Monongahela River valley. The smog continued until it rained on October 31, by which time 20 residents of Donora had died and approximately one third to one half of the town's population of 14,000 residents had been sickened. Another 50 residents died of respiratory causes within a month after the incident.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Hydrogen fluoride and sulfur dioxide emissions from U.S. Steel's Donora Zinc Works and its American Steel &amp; Wire plant were frequent occurrences in Donora. What made the 1948 event more severe was a temperature inversion, a situation in which warmer air aloft traps pollution in a layer of colder air near the surface. The pollutants in the air mixed with fog to form a thick, yellowish, acrid smog that hung over Donora for five days. The sulfuric acid, nitrogen dioxide, fluorine, and other poisonous gases that usually dispersed into the atmosphere were caught in the inversion and accumulated until rain ended the weather pattern.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smog was so intense that driving was nearly abandoned; those who chose to continue driving were risky.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It was not until Sunday morning, the 31st of October, that a meeting occurred between the operators of the plants, and the town officials. It was requested the plants temporarily cease operations. The superintendent of the plants said the plants had already begun shutting down operation at around 6 a.m. that morning. With the rain alleviating the smog, the plants resumed normal operation the following morning.</a:t>
            </a:r>
          </a:p>
          <a:p>
            <a:endParaRPr lang="en-US" dirty="0"/>
          </a:p>
          <a:p>
            <a:r>
              <a:rPr lang="en-US" dirty="0"/>
              <a:t>Photo/Source: Noontime Smog Donora PA, 1948 - https://www.google.com/search?q=donora+pennsylvania+1948&amp;rlz=1C1GGRV_enUS751US751&amp;source=lnms&amp;tbm=isch&amp;sa=X&amp;ved=0ahUKEwjb2sHSitrVAhVBQCYKHWhTB9UQ_AUICygC&amp;biw=1242&amp;bih=602#imgrc=wsKgS-IiJ2mmwM:</a:t>
            </a:r>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9</a:t>
            </a:fld>
            <a:endParaRPr lang="en-US"/>
          </a:p>
        </p:txBody>
      </p:sp>
    </p:spTree>
    <p:extLst>
      <p:ext uri="{BB962C8B-B14F-4D97-AF65-F5344CB8AC3E}">
        <p14:creationId xmlns:p14="http://schemas.microsoft.com/office/powerpoint/2010/main" val="18260188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05200" y="1676400"/>
            <a:ext cx="4953000" cy="1927225"/>
          </a:xfrm>
        </p:spPr>
        <p:txBody>
          <a:bodyPr/>
          <a:lstStyle>
            <a:lvl1pPr algn="r">
              <a:defRPr b="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3544084" y="3733800"/>
            <a:ext cx="4914115" cy="1752600"/>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Staff Name, Title/Program </a:t>
            </a:r>
          </a:p>
        </p:txBody>
      </p:sp>
      <p:pic>
        <p:nvPicPr>
          <p:cNvPr id="205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1556084"/>
            <a:ext cx="2554287"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47" y="6019800"/>
            <a:ext cx="9169400"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0670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1">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05124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fld id="{0B67714F-F0B0-42D2-A448-3D2ECD13E093}" type="datetimeFigureOut">
              <a:rPr lang="en-US"/>
              <a:pPr>
                <a:defRPr/>
              </a:pPr>
              <a:t>4/3/2018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988846-16C8-4724-BBFB-A864CC2D2AAE}" type="slidenum">
              <a:rPr lang="en-US"/>
              <a:pPr>
                <a:defRPr/>
              </a:pPr>
              <a:t>‹#›</a:t>
            </a:fld>
            <a:endParaRPr lang="en-US"/>
          </a:p>
        </p:txBody>
      </p:sp>
      <p:sp>
        <p:nvSpPr>
          <p:cNvPr id="8" name="Content Placeholder 2"/>
          <p:cNvSpPr>
            <a:spLocks noGrp="1"/>
          </p:cNvSpPr>
          <p:nvPr>
            <p:ph idx="1"/>
          </p:nvPr>
        </p:nvSpPr>
        <p:spPr>
          <a:xfrm>
            <a:off x="457200" y="1600200"/>
            <a:ext cx="8229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457200" y="274638"/>
            <a:ext cx="8229600" cy="1143000"/>
          </a:xfrm>
        </p:spPr>
        <p:txBody>
          <a:bodyPr/>
          <a:lstStyle>
            <a:lvl1pPr>
              <a:defRPr sz="4000" b="1">
                <a:effectLst/>
              </a:defRPr>
            </a:lvl1pPr>
          </a:lstStyle>
          <a:p>
            <a:r>
              <a:rPr lang="en-US"/>
              <a:t>Click to edit Master title style</a:t>
            </a:r>
            <a:endParaRPr lang="en-US" dirty="0"/>
          </a:p>
        </p:txBody>
      </p:sp>
    </p:spTree>
    <p:extLst>
      <p:ext uri="{BB962C8B-B14F-4D97-AF65-F5344CB8AC3E}">
        <p14:creationId xmlns:p14="http://schemas.microsoft.com/office/powerpoint/2010/main" val="1468403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1828800" y="3886200"/>
            <a:ext cx="5486400" cy="9144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0" lang="en-US" sz="2000" b="0" i="0" u="none" strike="noStrike" kern="1200" cap="none" spc="0" normalizeH="0" baseline="0" noProof="0" dirty="0">
                <a:ln>
                  <a:noFill/>
                </a:ln>
                <a:solidFill>
                  <a:srgbClr val="4F81BD">
                    <a:lumMod val="50000"/>
                  </a:srgbClr>
                </a:solidFill>
                <a:effectLst/>
                <a:uLnTx/>
                <a:uFillTx/>
                <a:latin typeface="Arial" pitchFamily="34" charset="0"/>
                <a:ea typeface="+mj-ea"/>
                <a:cs typeface="Arial" pitchFamily="34" charset="0"/>
              </a:rPr>
              <a:t>Add contact information</a:t>
            </a:r>
            <a:br>
              <a:rPr kumimoji="0" lang="en-US" sz="2000" b="0" i="0" u="none" strike="noStrike" kern="1200" cap="none" spc="0" normalizeH="0" baseline="0" noProof="0" dirty="0">
                <a:ln>
                  <a:noFill/>
                </a:ln>
                <a:solidFill>
                  <a:srgbClr val="4F81BD">
                    <a:lumMod val="50000"/>
                  </a:srgbClr>
                </a:solidFill>
                <a:effectLst/>
                <a:uLnTx/>
                <a:uFillTx/>
                <a:latin typeface="Arial" pitchFamily="34" charset="0"/>
                <a:ea typeface="+mj-ea"/>
                <a:cs typeface="Arial" pitchFamily="34" charset="0"/>
              </a:rPr>
            </a:br>
            <a:r>
              <a:rPr kumimoji="0" lang="en-US" sz="2000" b="1" i="1" u="none" strike="noStrike" kern="1200" cap="none" spc="0" normalizeH="0" baseline="0" noProof="0" dirty="0">
                <a:ln>
                  <a:noFill/>
                </a:ln>
                <a:solidFill>
                  <a:srgbClr val="4F81BD">
                    <a:lumMod val="50000"/>
                  </a:srgbClr>
                </a:solidFill>
                <a:effectLst/>
                <a:uLnTx/>
                <a:uFillTx/>
                <a:latin typeface="Arial" pitchFamily="34" charset="0"/>
                <a:ea typeface="+mj-ea"/>
                <a:cs typeface="Arial" pitchFamily="34" charset="0"/>
              </a:rPr>
              <a:t>www.maine.gov/dep</a:t>
            </a:r>
            <a:endParaRPr lang="en-US" dirty="0"/>
          </a:p>
        </p:txBody>
      </p:sp>
      <p:sp>
        <p:nvSpPr>
          <p:cNvPr id="5" name="Date Placeholder 3"/>
          <p:cNvSpPr>
            <a:spLocks noGrp="1"/>
          </p:cNvSpPr>
          <p:nvPr>
            <p:ph type="dt" sz="half" idx="10"/>
          </p:nvPr>
        </p:nvSpPr>
        <p:spPr/>
        <p:txBody>
          <a:bodyPr/>
          <a:lstStyle>
            <a:lvl1pPr>
              <a:defRPr/>
            </a:lvl1pPr>
          </a:lstStyle>
          <a:p>
            <a:pPr>
              <a:defRPr/>
            </a:pPr>
            <a:fld id="{F418152B-19C0-41DB-96D6-72658FF670DD}" type="datetimeFigureOut">
              <a:rPr lang="en-US"/>
              <a:pPr>
                <a:defRPr/>
              </a:pPr>
              <a:t>4/3/2018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3D7E75-82E5-4227-A723-7DC309C4A2C1}" type="slidenum">
              <a:rPr lang="en-US"/>
              <a:pPr>
                <a:defRPr/>
              </a:pPr>
              <a:t>‹#›</a:t>
            </a:fld>
            <a:endParaRPr lang="en-US"/>
          </a:p>
        </p:txBody>
      </p:sp>
      <p:pic>
        <p:nvPicPr>
          <p:cNvPr id="8" name="Picture Placeholder 1"/>
          <p:cNvPicPr>
            <a:picLocks noChangeAspect="1"/>
          </p:cNvPicPr>
          <p:nvPr userDrawn="1"/>
        </p:nvPicPr>
        <p:blipFill>
          <a:blip r:embed="rId2">
            <a:extLst>
              <a:ext uri="{28A0092B-C50C-407E-A947-70E740481C1C}">
                <a14:useLocalDpi xmlns:a14="http://schemas.microsoft.com/office/drawing/2010/main" val="0"/>
              </a:ext>
            </a:extLst>
          </a:blip>
          <a:srcRect l="-5875" t="-1201" r="-455" b="-697"/>
          <a:stretch>
            <a:fillRect/>
          </a:stretch>
        </p:blipFill>
        <p:spPr bwMode="auto">
          <a:xfrm>
            <a:off x="3159125" y="762000"/>
            <a:ext cx="282575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48290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778C9E1-E06B-475E-B4ED-72161A64C19E}" type="datetimeFigureOut">
              <a:rPr lang="en-US"/>
              <a:pPr>
                <a:defRPr/>
              </a:pPr>
              <a:t>4/3/2018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F502C29-6255-4BF1-8853-6D87703BED30}" type="slidenum">
              <a:rPr lang="en-US"/>
              <a:pPr>
                <a:defRPr/>
              </a:pPr>
              <a:t>‹#›</a:t>
            </a:fld>
            <a:endParaRPr lang="en-US"/>
          </a:p>
        </p:txBody>
      </p:sp>
      <p:pic>
        <p:nvPicPr>
          <p:cNvPr id="3" name="Picture 3"/>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2700" y="-8021"/>
            <a:ext cx="916940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6096000"/>
            <a:ext cx="9717088"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7" r:id="rId4"/>
  </p:sldLayoutIdLst>
  <p:txStyles>
    <p:titleStyle>
      <a:lvl1pPr algn="ctr" rtl="0" eaLnBrk="1" fontAlgn="base" hangingPunct="1">
        <a:spcBef>
          <a:spcPct val="0"/>
        </a:spcBef>
        <a:spcAft>
          <a:spcPct val="0"/>
        </a:spcAft>
        <a:defRPr sz="4000" b="1" i="0" u="none" kern="1200">
          <a:solidFill>
            <a:schemeClr val="tx2">
              <a:lumMod val="75000"/>
            </a:schemeClr>
          </a:solidFill>
          <a:effectLst/>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b="0" i="0" u="none" kern="1200">
          <a:solidFill>
            <a:schemeClr val="tx2">
              <a:lumMod val="75000"/>
            </a:schemeClr>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0" y="2062163"/>
            <a:ext cx="4343400" cy="1628775"/>
          </a:xfrm>
        </p:spPr>
        <p:txBody>
          <a:bodyPr rtlCol="0">
            <a:normAutofit/>
          </a:bodyPr>
          <a:lstStyle/>
          <a:p>
            <a:pPr fontAlgn="auto">
              <a:spcAft>
                <a:spcPts val="0"/>
              </a:spcAft>
              <a:defRPr/>
            </a:pPr>
            <a:r>
              <a:rPr lang="en-US" dirty="0"/>
              <a:t>Air Pollution</a:t>
            </a:r>
            <a:endParaRPr lang="en-US" dirty="0">
              <a:solidFill>
                <a:schemeClr val="tx2">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2051" name="Subtitle 2"/>
          <p:cNvSpPr>
            <a:spLocks noGrp="1"/>
          </p:cNvSpPr>
          <p:nvPr>
            <p:ph type="subTitle" idx="1"/>
          </p:nvPr>
        </p:nvSpPr>
        <p:spPr>
          <a:xfrm>
            <a:off x="3810000" y="3886200"/>
            <a:ext cx="4343400" cy="592138"/>
          </a:xfrm>
        </p:spPr>
        <p:txBody>
          <a:bodyPr/>
          <a:lstStyle/>
          <a:p>
            <a:pPr algn="r" eaLnBrk="1" hangingPunct="1"/>
            <a:r>
              <a:rPr lang="en-US" altLang="en-US" sz="2800" dirty="0">
                <a:solidFill>
                  <a:srgbClr val="7F7F7F"/>
                </a:solidFill>
              </a:rPr>
              <a:t>Environmental Education, Middle School Program</a:t>
            </a:r>
          </a:p>
        </p:txBody>
      </p:sp>
      <p:sp>
        <p:nvSpPr>
          <p:cNvPr id="4" name="Rectangle 3"/>
          <p:cNvSpPr/>
          <p:nvPr/>
        </p:nvSpPr>
        <p:spPr>
          <a:xfrm>
            <a:off x="0" y="5943600"/>
            <a:ext cx="9144000" cy="90328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6" name="TextBox 14"/>
          <p:cNvSpPr txBox="1">
            <a:spLocks noChangeArrowheads="1"/>
          </p:cNvSpPr>
          <p:nvPr/>
        </p:nvSpPr>
        <p:spPr bwMode="auto">
          <a:xfrm>
            <a:off x="11113" y="6059488"/>
            <a:ext cx="91408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dirty="0">
                <a:solidFill>
                  <a:schemeClr val="bg1"/>
                </a:solidFill>
                <a:latin typeface="Arial" charset="0"/>
              </a:rPr>
              <a:t>MAINE DEPARTMENT OF ENVIRONMENTAL PROTECTION</a:t>
            </a:r>
          </a:p>
          <a:p>
            <a:pPr algn="ctr" eaLnBrk="1" hangingPunct="1"/>
            <a:endParaRPr lang="en-US" altLang="en-US" sz="800" i="1" dirty="0">
              <a:solidFill>
                <a:schemeClr val="bg1"/>
              </a:solidFill>
              <a:latin typeface="Arial" charset="0"/>
            </a:endParaRPr>
          </a:p>
          <a:p>
            <a:pPr algn="ctr" eaLnBrk="1" hangingPunct="1"/>
            <a:r>
              <a:rPr lang="en-US" altLang="en-US" sz="1600" i="1" dirty="0">
                <a:solidFill>
                  <a:schemeClr val="bg1"/>
                </a:solidFill>
                <a:latin typeface="Arial" charset="0"/>
              </a:rPr>
              <a:t>Protecting Maine’s Air, Land and Water</a:t>
            </a:r>
          </a:p>
        </p:txBody>
      </p:sp>
      <p:cxnSp>
        <p:nvCxnSpPr>
          <p:cNvPr id="17" name="Straight Connector 16"/>
          <p:cNvCxnSpPr/>
          <p:nvPr/>
        </p:nvCxnSpPr>
        <p:spPr>
          <a:xfrm>
            <a:off x="1181100" y="6427788"/>
            <a:ext cx="6781800" cy="0"/>
          </a:xfrm>
          <a:prstGeom prst="line">
            <a:avLst/>
          </a:prstGeom>
          <a:ln>
            <a:solidFill>
              <a:schemeClr val="tx1">
                <a:lumMod val="50000"/>
                <a:lumOff val="50000"/>
              </a:schemeClr>
            </a:solidFill>
          </a:ln>
        </p:spPr>
        <p:style>
          <a:lnRef idx="2">
            <a:schemeClr val="accent3"/>
          </a:lnRef>
          <a:fillRef idx="0">
            <a:schemeClr val="accent3"/>
          </a:fillRef>
          <a:effectRef idx="1">
            <a:schemeClr val="accent3"/>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C2857-0B8C-46C8-95B9-FFA2310D8EB0}"/>
              </a:ext>
            </a:extLst>
          </p:cNvPr>
          <p:cNvSpPr>
            <a:spLocks noGrp="1"/>
          </p:cNvSpPr>
          <p:nvPr>
            <p:ph type="title"/>
          </p:nvPr>
        </p:nvSpPr>
        <p:spPr/>
        <p:txBody>
          <a:bodyPr/>
          <a:lstStyle/>
          <a:p>
            <a:r>
              <a:rPr lang="en-US" dirty="0"/>
              <a:t>Introduction to Demonstration</a:t>
            </a:r>
          </a:p>
        </p:txBody>
      </p:sp>
      <p:sp>
        <p:nvSpPr>
          <p:cNvPr id="3" name="Content Placeholder 2">
            <a:extLst>
              <a:ext uri="{FF2B5EF4-FFF2-40B4-BE49-F238E27FC236}">
                <a16:creationId xmlns:a16="http://schemas.microsoft.com/office/drawing/2014/main" id="{5AEEFF49-4E64-4FDC-9CB7-B9842CE468C6}"/>
              </a:ext>
            </a:extLst>
          </p:cNvPr>
          <p:cNvSpPr>
            <a:spLocks noGrp="1"/>
          </p:cNvSpPr>
          <p:nvPr>
            <p:ph idx="1"/>
          </p:nvPr>
        </p:nvSpPr>
        <p:spPr/>
        <p:txBody>
          <a:bodyPr/>
          <a:lstStyle/>
          <a:p>
            <a:r>
              <a:rPr lang="en-US" b="1" dirty="0">
                <a:latin typeface="Calibri" panose="020F0502020204030204" pitchFamily="34" charset="0"/>
                <a:cs typeface="Calibri" panose="020F0502020204030204" pitchFamily="34" charset="0"/>
              </a:rPr>
              <a:t>Inversion in a Cup</a:t>
            </a:r>
          </a:p>
          <a:p>
            <a:r>
              <a:rPr lang="en-US" b="1" dirty="0">
                <a:latin typeface="Calibri" panose="020F0502020204030204" pitchFamily="34" charset="0"/>
                <a:cs typeface="Calibri" panose="020F0502020204030204" pitchFamily="34" charset="0"/>
              </a:rPr>
              <a:t>Objective:</a:t>
            </a:r>
            <a:r>
              <a:rPr lang="en-US" dirty="0">
                <a:latin typeface="Calibri" panose="020F0502020204030204" pitchFamily="34" charset="0"/>
                <a:cs typeface="Calibri" panose="020F0502020204030204" pitchFamily="34" charset="0"/>
              </a:rPr>
              <a:t> To observe how temperature inversions are formed and discuss how inversions influence air pollution levels.</a:t>
            </a:r>
          </a:p>
          <a:p>
            <a:endParaRPr lang="en-US" dirty="0"/>
          </a:p>
        </p:txBody>
      </p:sp>
      <p:pic>
        <p:nvPicPr>
          <p:cNvPr id="4" name="Picture 3">
            <a:extLst>
              <a:ext uri="{FF2B5EF4-FFF2-40B4-BE49-F238E27FC236}">
                <a16:creationId xmlns:a16="http://schemas.microsoft.com/office/drawing/2014/main" id="{032B8B24-6B64-4F57-A6DE-675F4D23DDB7}"/>
              </a:ext>
            </a:extLst>
          </p:cNvPr>
          <p:cNvPicPr>
            <a:picLocks noChangeAspect="1"/>
          </p:cNvPicPr>
          <p:nvPr/>
        </p:nvPicPr>
        <p:blipFill>
          <a:blip r:embed="rId3"/>
          <a:stretch>
            <a:fillRect/>
          </a:stretch>
        </p:blipFill>
        <p:spPr>
          <a:xfrm>
            <a:off x="2935082" y="3733800"/>
            <a:ext cx="3273836" cy="2475191"/>
          </a:xfrm>
          <a:prstGeom prst="rect">
            <a:avLst/>
          </a:prstGeom>
        </p:spPr>
      </p:pic>
    </p:spTree>
    <p:extLst>
      <p:ext uri="{BB962C8B-B14F-4D97-AF65-F5344CB8AC3E}">
        <p14:creationId xmlns:p14="http://schemas.microsoft.com/office/powerpoint/2010/main" val="2966696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1828800" y="3505200"/>
            <a:ext cx="5486400" cy="1954819"/>
          </a:xfrm>
        </p:spPr>
        <p:txBody>
          <a:bodyPr anchor="ctr">
            <a:noAutofit/>
          </a:bodyPr>
          <a:lstStyle/>
          <a:p>
            <a:pPr algn="ctr" eaLnBrk="1" hangingPunct="1">
              <a:defRPr/>
            </a:pPr>
            <a:r>
              <a:rPr lang="en-US" sz="2000" b="0" dirty="0">
                <a:solidFill>
                  <a:schemeClr val="accent1">
                    <a:lumMod val="50000"/>
                  </a:schemeClr>
                </a:solidFill>
                <a:latin typeface="Arial" pitchFamily="34" charset="0"/>
                <a:cs typeface="Arial" pitchFamily="34" charset="0"/>
              </a:rPr>
              <a:t>Add contact information</a:t>
            </a:r>
            <a:br>
              <a:rPr lang="en-US" sz="2000" b="0" dirty="0">
                <a:solidFill>
                  <a:schemeClr val="accent1">
                    <a:lumMod val="50000"/>
                  </a:schemeClr>
                </a:solidFill>
                <a:latin typeface="Arial" pitchFamily="34" charset="0"/>
                <a:cs typeface="Arial" pitchFamily="34" charset="0"/>
              </a:rPr>
            </a:br>
            <a:r>
              <a:rPr lang="en-US" sz="2000" i="1" dirty="0">
                <a:solidFill>
                  <a:schemeClr val="accent1">
                    <a:lumMod val="50000"/>
                  </a:schemeClr>
                </a:solidFill>
                <a:latin typeface="Arial" pitchFamily="34" charset="0"/>
                <a:cs typeface="Arial" pitchFamily="34" charset="0"/>
              </a:rPr>
              <a:t>www.maine.gov/dep</a:t>
            </a:r>
            <a:endParaRPr lang="en-US" sz="2000" b="0" dirty="0">
              <a:solidFill>
                <a:schemeClr val="accent1">
                  <a:lumMod val="50000"/>
                </a:schemeClr>
              </a:solidFill>
              <a:latin typeface="Arial" pitchFamily="34" charset="0"/>
              <a:cs typeface="Arial" pitchFamily="34" charset="0"/>
            </a:endParaRPr>
          </a:p>
        </p:txBody>
      </p:sp>
      <p:sp>
        <p:nvSpPr>
          <p:cNvPr id="11" name="Rectangle 10"/>
          <p:cNvSpPr/>
          <p:nvPr/>
        </p:nvSpPr>
        <p:spPr>
          <a:xfrm>
            <a:off x="0" y="6270625"/>
            <a:ext cx="9144000" cy="37623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i="1" dirty="0">
                <a:latin typeface="Arial" pitchFamily="34" charset="0"/>
                <a:cs typeface="Arial" pitchFamily="34" charset="0"/>
              </a:rPr>
              <a:t>                  			</a:t>
            </a:r>
            <a:endParaRPr lang="en-US" i="1" dirty="0">
              <a:solidFill>
                <a:schemeClr val="bg1"/>
              </a:solidFill>
              <a:latin typeface="Arial" pitchFamily="34" charset="0"/>
              <a:cs typeface="Arial"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15" y="6053380"/>
            <a:ext cx="947882" cy="873987"/>
          </a:xfrm>
          <a:prstGeom prst="rect">
            <a:avLst/>
          </a:prstGeom>
          <a:ln>
            <a:noFill/>
          </a:ln>
          <a:effectLst>
            <a:softEdge rad="112500"/>
          </a:effectLst>
        </p:spPr>
      </p:pic>
      <p:sp>
        <p:nvSpPr>
          <p:cNvPr id="8" name="Rectangle 7"/>
          <p:cNvSpPr/>
          <p:nvPr/>
        </p:nvSpPr>
        <p:spPr>
          <a:xfrm>
            <a:off x="0" y="0"/>
            <a:ext cx="9144000" cy="304800"/>
          </a:xfrm>
          <a:prstGeom prst="rect">
            <a:avLst/>
          </a:prstGeom>
          <a:solidFill>
            <a:srgbClr val="4EBE83"/>
          </a:solidFill>
          <a:ln>
            <a:solidFill>
              <a:srgbClr val="5CC47C"/>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0" y="609600"/>
            <a:ext cx="7772400" cy="914400"/>
          </a:xfrm>
        </p:spPr>
        <p:txBody>
          <a:bodyPr rtlCol="0" anchor="ctr">
            <a:normAutofit/>
          </a:bodyPr>
          <a:lstStyle/>
          <a:p>
            <a:pPr fontAlgn="auto">
              <a:spcAft>
                <a:spcPts val="0"/>
              </a:spcAft>
              <a:defRPr/>
            </a:pPr>
            <a:r>
              <a:rPr lang="en-US" dirty="0"/>
              <a:t>Air Pollution</a:t>
            </a:r>
            <a:endParaRPr lang="en-US" cap="none" dirty="0">
              <a:solidFill>
                <a:schemeClr val="accent1">
                  <a:lumMod val="50000"/>
                </a:schemeClr>
              </a:solidFill>
              <a:latin typeface="Arial" pitchFamily="34" charset="0"/>
              <a:cs typeface="Arial" pitchFamily="34" charset="0"/>
            </a:endParaRPr>
          </a:p>
        </p:txBody>
      </p:sp>
      <p:sp>
        <p:nvSpPr>
          <p:cNvPr id="9" name="Text Placeholder 8"/>
          <p:cNvSpPr>
            <a:spLocks noGrp="1"/>
          </p:cNvSpPr>
          <p:nvPr>
            <p:ph type="body" idx="4294967295"/>
          </p:nvPr>
        </p:nvSpPr>
        <p:spPr>
          <a:xfrm>
            <a:off x="722313" y="1752600"/>
            <a:ext cx="7772400" cy="4114800"/>
          </a:xfrm>
        </p:spPr>
        <p:txBody>
          <a:bodyPr numCol="1" rtlCol="0" anchor="t">
            <a:normAutofit/>
          </a:bodyPr>
          <a:lstStyle/>
          <a:p>
            <a:r>
              <a:rPr lang="en-US" dirty="0"/>
              <a:t>Air Pollution can impact your</a:t>
            </a:r>
          </a:p>
          <a:p>
            <a:pPr lvl="1"/>
            <a:r>
              <a:rPr lang="en-US" dirty="0"/>
              <a:t>Health</a:t>
            </a:r>
          </a:p>
          <a:p>
            <a:pPr lvl="1"/>
            <a:r>
              <a:rPr lang="en-US" dirty="0"/>
              <a:t>Environment</a:t>
            </a:r>
          </a:p>
          <a:p>
            <a:pPr lvl="1"/>
            <a:r>
              <a:rPr lang="en-US" dirty="0"/>
              <a:t>Nation’s Economy</a:t>
            </a:r>
          </a:p>
          <a:p>
            <a:pPr eaLnBrk="1" fontAlgn="auto" hangingPunct="1">
              <a:spcAft>
                <a:spcPts val="0"/>
              </a:spcAft>
              <a:buFont typeface="Arial" pitchFamily="34" charset="0"/>
              <a:buNone/>
              <a:defRPr/>
            </a:pPr>
            <a:endParaRPr lang="en-US" sz="3200" dirty="0">
              <a:solidFill>
                <a:schemeClr val="accent1">
                  <a:lumMod val="50000"/>
                </a:schemeClr>
              </a:solidFill>
              <a:latin typeface="Arial" pitchFamily="34" charset="0"/>
              <a:cs typeface="Arial" pitchFamily="34" charset="0"/>
            </a:endParaRPr>
          </a:p>
        </p:txBody>
      </p:sp>
      <p:sp>
        <p:nvSpPr>
          <p:cNvPr id="11" name="Rectangle 10"/>
          <p:cNvSpPr/>
          <p:nvPr/>
        </p:nvSpPr>
        <p:spPr>
          <a:xfrm>
            <a:off x="0" y="6270625"/>
            <a:ext cx="9144000" cy="37623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latin typeface="Arial" pitchFamily="34" charset="0"/>
                <a:cs typeface="Arial" pitchFamily="34" charset="0"/>
              </a:rPr>
              <a:t>                  MAINE DEPARTMENT OF ENVIRONMENTAL PROTECTION                              </a:t>
            </a:r>
            <a:r>
              <a:rPr lang="en-US" sz="1400" dirty="0">
                <a:solidFill>
                  <a:schemeClr val="bg1"/>
                </a:solidFill>
                <a:latin typeface="Arial" pitchFamily="34" charset="0"/>
                <a:cs typeface="Arial" pitchFamily="34" charset="0"/>
              </a:rPr>
              <a:t>www.maine.gov/dep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15" y="6053380"/>
            <a:ext cx="947882" cy="873987"/>
          </a:xfrm>
          <a:prstGeom prst="rect">
            <a:avLst/>
          </a:prstGeom>
          <a:ln>
            <a:noFill/>
          </a:ln>
          <a:effectLst>
            <a:softEdge rad="112500"/>
          </a:effectLst>
        </p:spPr>
      </p:pic>
      <p:pic>
        <p:nvPicPr>
          <p:cNvPr id="2" name="Picture 1">
            <a:extLst>
              <a:ext uri="{FF2B5EF4-FFF2-40B4-BE49-F238E27FC236}">
                <a16:creationId xmlns:a16="http://schemas.microsoft.com/office/drawing/2014/main" id="{8362BC80-6132-4323-B08E-2BFC7AF442C7}"/>
              </a:ext>
            </a:extLst>
          </p:cNvPr>
          <p:cNvPicPr>
            <a:picLocks noChangeAspect="1"/>
          </p:cNvPicPr>
          <p:nvPr/>
        </p:nvPicPr>
        <p:blipFill>
          <a:blip r:embed="rId4"/>
          <a:stretch>
            <a:fillRect/>
          </a:stretch>
        </p:blipFill>
        <p:spPr>
          <a:xfrm>
            <a:off x="5562600" y="3057128"/>
            <a:ext cx="3194003" cy="281956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381000"/>
            <a:ext cx="8229600" cy="1143000"/>
          </a:xfrm>
        </p:spPr>
        <p:txBody>
          <a:bodyPr/>
          <a:lstStyle/>
          <a:p>
            <a:pPr>
              <a:defRPr/>
            </a:pPr>
            <a:r>
              <a:rPr lang="en-US" dirty="0"/>
              <a:t>Clean Air Act</a:t>
            </a:r>
            <a:endParaRPr lang="en-US" sz="4000" b="1" dirty="0">
              <a:solidFill>
                <a:schemeClr val="accent1">
                  <a:lumMod val="50000"/>
                </a:schemeClr>
              </a:solidFill>
              <a:latin typeface="Arial" pitchFamily="34" charset="0"/>
              <a:cs typeface="Arial" pitchFamily="34" charset="0"/>
            </a:endParaRPr>
          </a:p>
        </p:txBody>
      </p:sp>
      <p:sp>
        <p:nvSpPr>
          <p:cNvPr id="4099" name="Content Placeholder 6"/>
          <p:cNvSpPr>
            <a:spLocks noGrp="1"/>
          </p:cNvSpPr>
          <p:nvPr>
            <p:ph idx="1"/>
          </p:nvPr>
        </p:nvSpPr>
        <p:spPr/>
        <p:txBody>
          <a:bodyPr/>
          <a:lstStyle/>
          <a:p>
            <a:r>
              <a:rPr lang="en-US" sz="2400" dirty="0"/>
              <a:t>The original Clean Air Act was established in </a:t>
            </a:r>
            <a:r>
              <a:rPr lang="en-US" sz="2400" b="1" dirty="0"/>
              <a:t>1963</a:t>
            </a:r>
            <a:r>
              <a:rPr lang="en-US" sz="2400" dirty="0"/>
              <a:t>.  It established funding for the study and the cleanup of air pollution. </a:t>
            </a:r>
          </a:p>
          <a:p>
            <a:r>
              <a:rPr lang="en-US" sz="2400" dirty="0"/>
              <a:t>In </a:t>
            </a:r>
            <a:r>
              <a:rPr lang="en-US" sz="2400" b="1" dirty="0"/>
              <a:t>1970</a:t>
            </a:r>
            <a:r>
              <a:rPr lang="en-US" sz="2400" dirty="0"/>
              <a:t> Congress created the Environmental Protection Agency (EPA) and gave it the primary role in carrying out the law. </a:t>
            </a:r>
          </a:p>
          <a:p>
            <a:r>
              <a:rPr lang="en-US" sz="2400" dirty="0"/>
              <a:t>In </a:t>
            </a:r>
            <a:r>
              <a:rPr lang="en-US" sz="2400" b="1" dirty="0"/>
              <a:t>1990</a:t>
            </a:r>
            <a:r>
              <a:rPr lang="en-US" sz="2400" dirty="0"/>
              <a:t>, Congress revised and expanded the Clean Air Act, </a:t>
            </a:r>
          </a:p>
          <a:p>
            <a:pPr lvl="1"/>
            <a:r>
              <a:rPr lang="en-US" sz="2400" dirty="0"/>
              <a:t>Provided the  EPA even broader authority to implement and enforce regulations reducing air pollutant emissions.</a:t>
            </a:r>
          </a:p>
          <a:p>
            <a:pPr lvl="1"/>
            <a:r>
              <a:rPr lang="en-US" sz="2400" dirty="0"/>
              <a:t>Placed an increased emphasis on more cost-effective approaches to reduce air pollution.</a:t>
            </a:r>
          </a:p>
          <a:p>
            <a:pPr eaLnBrk="1" hangingPunct="1">
              <a:defRPr/>
            </a:pPr>
            <a:endParaRPr lang="en-US" dirty="0">
              <a:solidFill>
                <a:schemeClr val="accent1">
                  <a:lumMod val="50000"/>
                </a:schemeClr>
              </a:solidFill>
              <a:latin typeface="Arial" pitchFamily="34" charset="0"/>
              <a:cs typeface="Arial" pitchFamily="34" charset="0"/>
            </a:endParaRPr>
          </a:p>
        </p:txBody>
      </p:sp>
      <p:sp>
        <p:nvSpPr>
          <p:cNvPr id="11" name="Rectangle 10"/>
          <p:cNvSpPr/>
          <p:nvPr/>
        </p:nvSpPr>
        <p:spPr>
          <a:xfrm>
            <a:off x="0" y="6270625"/>
            <a:ext cx="9144000" cy="37623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latin typeface="Arial" pitchFamily="34" charset="0"/>
                <a:cs typeface="Arial" pitchFamily="34" charset="0"/>
              </a:rPr>
              <a:t>                  MAINE DEPARTMENT OF ENVIRONMENTAL PROTECTION                              </a:t>
            </a:r>
            <a:r>
              <a:rPr lang="en-US" sz="1400" dirty="0">
                <a:solidFill>
                  <a:schemeClr val="bg1"/>
                </a:solidFill>
                <a:latin typeface="Arial" pitchFamily="34" charset="0"/>
                <a:cs typeface="Arial" pitchFamily="34" charset="0"/>
              </a:rPr>
              <a:t>www.maine.gov/dep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15" y="6053380"/>
            <a:ext cx="947882" cy="873987"/>
          </a:xfrm>
          <a:prstGeom prst="rect">
            <a:avLst/>
          </a:prstGeom>
          <a:ln>
            <a:noFill/>
          </a:ln>
          <a:effectLst>
            <a:softEdge rad="112500"/>
          </a:effectLst>
        </p:spPr>
      </p:pic>
      <p:sp>
        <p:nvSpPr>
          <p:cNvPr id="8" name="Rectangle 7"/>
          <p:cNvSpPr/>
          <p:nvPr/>
        </p:nvSpPr>
        <p:spPr>
          <a:xfrm>
            <a:off x="0" y="0"/>
            <a:ext cx="9144000" cy="304800"/>
          </a:xfrm>
          <a:prstGeom prst="rect">
            <a:avLst/>
          </a:prstGeom>
          <a:solidFill>
            <a:srgbClr val="4EBE83"/>
          </a:solidFill>
          <a:ln>
            <a:solidFill>
              <a:srgbClr val="5CC47C"/>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EF2EE-4AFB-43B2-9B9E-5874B8497711}"/>
              </a:ext>
            </a:extLst>
          </p:cNvPr>
          <p:cNvSpPr>
            <a:spLocks noGrp="1"/>
          </p:cNvSpPr>
          <p:nvPr>
            <p:ph type="title"/>
          </p:nvPr>
        </p:nvSpPr>
        <p:spPr/>
        <p:txBody>
          <a:bodyPr/>
          <a:lstStyle/>
          <a:p>
            <a:r>
              <a:rPr lang="en-US" dirty="0"/>
              <a:t>Clean Air Act</a:t>
            </a:r>
          </a:p>
        </p:txBody>
      </p:sp>
      <p:sp>
        <p:nvSpPr>
          <p:cNvPr id="3" name="Content Placeholder 2">
            <a:extLst>
              <a:ext uri="{FF2B5EF4-FFF2-40B4-BE49-F238E27FC236}">
                <a16:creationId xmlns:a16="http://schemas.microsoft.com/office/drawing/2014/main" id="{F477577C-0A4D-4F6B-8008-4ABC9497A74F}"/>
              </a:ext>
            </a:extLst>
          </p:cNvPr>
          <p:cNvSpPr>
            <a:spLocks noGrp="1"/>
          </p:cNvSpPr>
          <p:nvPr>
            <p:ph idx="1"/>
          </p:nvPr>
        </p:nvSpPr>
        <p:spPr/>
        <p:txBody>
          <a:bodyPr/>
          <a:lstStyle/>
          <a:p>
            <a:r>
              <a:rPr lang="en-US" dirty="0"/>
              <a:t>By reducing air pollution, the Clean Air Act has led to significant improvements in human health and the environment in the U.S. </a:t>
            </a:r>
          </a:p>
          <a:p>
            <a:r>
              <a:rPr lang="en-US" dirty="0"/>
              <a:t>Since 1970, the six commonly found air pollutants have decreased by more than 50 percent.</a:t>
            </a:r>
          </a:p>
          <a:p>
            <a:endParaRPr lang="en-US" dirty="0"/>
          </a:p>
        </p:txBody>
      </p:sp>
      <p:pic>
        <p:nvPicPr>
          <p:cNvPr id="4" name="Picture 3">
            <a:extLst>
              <a:ext uri="{FF2B5EF4-FFF2-40B4-BE49-F238E27FC236}">
                <a16:creationId xmlns:a16="http://schemas.microsoft.com/office/drawing/2014/main" id="{D4DD7ABE-EE4D-4AB4-BED5-9491449BAC7B}"/>
              </a:ext>
            </a:extLst>
          </p:cNvPr>
          <p:cNvPicPr>
            <a:picLocks noChangeAspect="1"/>
          </p:cNvPicPr>
          <p:nvPr/>
        </p:nvPicPr>
        <p:blipFill>
          <a:blip r:embed="rId3"/>
          <a:stretch>
            <a:fillRect/>
          </a:stretch>
        </p:blipFill>
        <p:spPr>
          <a:xfrm>
            <a:off x="2596764" y="4513971"/>
            <a:ext cx="3950471" cy="1610333"/>
          </a:xfrm>
          <a:prstGeom prst="rect">
            <a:avLst/>
          </a:prstGeom>
        </p:spPr>
      </p:pic>
    </p:spTree>
    <p:extLst>
      <p:ext uri="{BB962C8B-B14F-4D97-AF65-F5344CB8AC3E}">
        <p14:creationId xmlns:p14="http://schemas.microsoft.com/office/powerpoint/2010/main" val="602199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D4D3A-3316-4D2B-A21E-B7CF6D305A7C}"/>
              </a:ext>
            </a:extLst>
          </p:cNvPr>
          <p:cNvSpPr>
            <a:spLocks noGrp="1"/>
          </p:cNvSpPr>
          <p:nvPr>
            <p:ph type="title"/>
          </p:nvPr>
        </p:nvSpPr>
        <p:spPr>
          <a:xfrm>
            <a:off x="457200" y="381000"/>
            <a:ext cx="8229600" cy="1143000"/>
          </a:xfrm>
        </p:spPr>
        <p:txBody>
          <a:bodyPr/>
          <a:lstStyle/>
          <a:p>
            <a:r>
              <a:rPr lang="en-US" dirty="0"/>
              <a:t>Criteria Air Pollutants</a:t>
            </a:r>
          </a:p>
        </p:txBody>
      </p:sp>
      <p:sp>
        <p:nvSpPr>
          <p:cNvPr id="3" name="Content Placeholder 2">
            <a:extLst>
              <a:ext uri="{FF2B5EF4-FFF2-40B4-BE49-F238E27FC236}">
                <a16:creationId xmlns:a16="http://schemas.microsoft.com/office/drawing/2014/main" id="{70767E38-361A-4654-9804-FF082C786489}"/>
              </a:ext>
            </a:extLst>
          </p:cNvPr>
          <p:cNvSpPr>
            <a:spLocks noGrp="1"/>
          </p:cNvSpPr>
          <p:nvPr>
            <p:ph idx="1"/>
          </p:nvPr>
        </p:nvSpPr>
        <p:spPr/>
        <p:txBody>
          <a:bodyPr/>
          <a:lstStyle/>
          <a:p>
            <a:r>
              <a:rPr lang="en-US" dirty="0"/>
              <a:t>Ozone</a:t>
            </a:r>
          </a:p>
          <a:p>
            <a:r>
              <a:rPr lang="en-US" dirty="0"/>
              <a:t>Particle Pollution </a:t>
            </a:r>
          </a:p>
          <a:p>
            <a:r>
              <a:rPr lang="en-US" dirty="0"/>
              <a:t>Carbon Monoxide</a:t>
            </a:r>
          </a:p>
          <a:p>
            <a:r>
              <a:rPr lang="en-US" dirty="0"/>
              <a:t>Lead</a:t>
            </a:r>
          </a:p>
          <a:p>
            <a:r>
              <a:rPr lang="en-US" dirty="0"/>
              <a:t>Sulfur Dioxides</a:t>
            </a:r>
          </a:p>
          <a:p>
            <a:r>
              <a:rPr lang="en-US" dirty="0"/>
              <a:t>Nitrous Dioxides</a:t>
            </a:r>
          </a:p>
          <a:p>
            <a:endParaRPr lang="en-US" dirty="0"/>
          </a:p>
        </p:txBody>
      </p:sp>
      <p:pic>
        <p:nvPicPr>
          <p:cNvPr id="4" name="Picture 3">
            <a:extLst>
              <a:ext uri="{FF2B5EF4-FFF2-40B4-BE49-F238E27FC236}">
                <a16:creationId xmlns:a16="http://schemas.microsoft.com/office/drawing/2014/main" id="{39A648A4-488D-4D3F-9135-D5D7889952CB}"/>
              </a:ext>
            </a:extLst>
          </p:cNvPr>
          <p:cNvPicPr>
            <a:picLocks noChangeAspect="1"/>
          </p:cNvPicPr>
          <p:nvPr/>
        </p:nvPicPr>
        <p:blipFill>
          <a:blip r:embed="rId3"/>
          <a:stretch>
            <a:fillRect/>
          </a:stretch>
        </p:blipFill>
        <p:spPr>
          <a:xfrm>
            <a:off x="3733800" y="2287311"/>
            <a:ext cx="5221723" cy="3838852"/>
          </a:xfrm>
          <a:prstGeom prst="rect">
            <a:avLst/>
          </a:prstGeom>
        </p:spPr>
      </p:pic>
    </p:spTree>
    <p:extLst>
      <p:ext uri="{BB962C8B-B14F-4D97-AF65-F5344CB8AC3E}">
        <p14:creationId xmlns:p14="http://schemas.microsoft.com/office/powerpoint/2010/main" val="2285122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4E39E-8066-4267-B123-ED252FCF8285}"/>
              </a:ext>
            </a:extLst>
          </p:cNvPr>
          <p:cNvSpPr>
            <a:spLocks noGrp="1"/>
          </p:cNvSpPr>
          <p:nvPr>
            <p:ph type="title"/>
          </p:nvPr>
        </p:nvSpPr>
        <p:spPr>
          <a:xfrm>
            <a:off x="457200" y="381000"/>
            <a:ext cx="8229600" cy="1143000"/>
          </a:xfrm>
        </p:spPr>
        <p:txBody>
          <a:bodyPr>
            <a:normAutofit fontScale="90000"/>
          </a:bodyPr>
          <a:lstStyle/>
          <a:p>
            <a:r>
              <a:rPr lang="en-US" dirty="0"/>
              <a:t>How You Can Help Reduce Air Pollution?</a:t>
            </a:r>
          </a:p>
        </p:txBody>
      </p:sp>
      <p:sp>
        <p:nvSpPr>
          <p:cNvPr id="3" name="Content Placeholder 2">
            <a:extLst>
              <a:ext uri="{FF2B5EF4-FFF2-40B4-BE49-F238E27FC236}">
                <a16:creationId xmlns:a16="http://schemas.microsoft.com/office/drawing/2014/main" id="{A5E13836-0E80-4FE1-A4D8-899E68F920D8}"/>
              </a:ext>
            </a:extLst>
          </p:cNvPr>
          <p:cNvSpPr>
            <a:spLocks noGrp="1"/>
          </p:cNvSpPr>
          <p:nvPr>
            <p:ph idx="1"/>
          </p:nvPr>
        </p:nvSpPr>
        <p:spPr/>
        <p:txBody>
          <a:bodyPr/>
          <a:lstStyle/>
          <a:p>
            <a:r>
              <a:rPr lang="en-US" dirty="0"/>
              <a:t>Conserve Energy</a:t>
            </a:r>
          </a:p>
          <a:p>
            <a:r>
              <a:rPr lang="en-US" dirty="0"/>
              <a:t>Drive Wisely / Ride Wisely</a:t>
            </a:r>
          </a:p>
          <a:p>
            <a:endParaRPr lang="en-US" dirty="0"/>
          </a:p>
        </p:txBody>
      </p:sp>
      <p:pic>
        <p:nvPicPr>
          <p:cNvPr id="4" name="Picture 3">
            <a:extLst>
              <a:ext uri="{FF2B5EF4-FFF2-40B4-BE49-F238E27FC236}">
                <a16:creationId xmlns:a16="http://schemas.microsoft.com/office/drawing/2014/main" id="{31BBE02F-89C7-4D14-B468-5A3DB5D8D0F1}"/>
              </a:ext>
            </a:extLst>
          </p:cNvPr>
          <p:cNvPicPr>
            <a:picLocks noChangeAspect="1"/>
          </p:cNvPicPr>
          <p:nvPr/>
        </p:nvPicPr>
        <p:blipFill>
          <a:blip r:embed="rId3"/>
          <a:stretch>
            <a:fillRect/>
          </a:stretch>
        </p:blipFill>
        <p:spPr>
          <a:xfrm>
            <a:off x="2657690" y="3069093"/>
            <a:ext cx="3828620" cy="2798307"/>
          </a:xfrm>
          <a:prstGeom prst="rect">
            <a:avLst/>
          </a:prstGeom>
        </p:spPr>
      </p:pic>
    </p:spTree>
    <p:extLst>
      <p:ext uri="{BB962C8B-B14F-4D97-AF65-F5344CB8AC3E}">
        <p14:creationId xmlns:p14="http://schemas.microsoft.com/office/powerpoint/2010/main" val="697058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8F8FA-EA10-4108-BFC8-84CA2738C865}"/>
              </a:ext>
            </a:extLst>
          </p:cNvPr>
          <p:cNvSpPr>
            <a:spLocks noGrp="1"/>
          </p:cNvSpPr>
          <p:nvPr>
            <p:ph type="title"/>
          </p:nvPr>
        </p:nvSpPr>
        <p:spPr/>
        <p:txBody>
          <a:bodyPr/>
          <a:lstStyle/>
          <a:p>
            <a:r>
              <a:rPr lang="en-US" dirty="0"/>
              <a:t>Thermal Inversions</a:t>
            </a:r>
          </a:p>
        </p:txBody>
      </p:sp>
      <p:sp>
        <p:nvSpPr>
          <p:cNvPr id="3" name="Content Placeholder 2">
            <a:extLst>
              <a:ext uri="{FF2B5EF4-FFF2-40B4-BE49-F238E27FC236}">
                <a16:creationId xmlns:a16="http://schemas.microsoft.com/office/drawing/2014/main" id="{47A54D6D-870D-487D-9DA8-931908B3990D}"/>
              </a:ext>
            </a:extLst>
          </p:cNvPr>
          <p:cNvSpPr>
            <a:spLocks noGrp="1"/>
          </p:cNvSpPr>
          <p:nvPr>
            <p:ph idx="1"/>
          </p:nvPr>
        </p:nvSpPr>
        <p:spPr>
          <a:xfrm>
            <a:off x="451338" y="1417638"/>
            <a:ext cx="8229600" cy="4525963"/>
          </a:xfrm>
        </p:spPr>
        <p:txBody>
          <a:bodyPr/>
          <a:lstStyle/>
          <a:p>
            <a:pPr marL="0" indent="0" algn="ctr">
              <a:buNone/>
            </a:pPr>
            <a:r>
              <a:rPr lang="en-US" sz="2800" dirty="0">
                <a:latin typeface="Calibri" panose="020F0502020204030204" pitchFamily="34" charset="0"/>
                <a:cs typeface="Calibri" panose="020F0502020204030204" pitchFamily="34" charset="0"/>
              </a:rPr>
              <a:t>Thermal inversion occurs when a layer of warm air settles over a layer of cooler air that lies near the ground. The warm air holds down the cool air and prevents pollutants from rising and scattering. </a:t>
            </a:r>
          </a:p>
          <a:p>
            <a:endParaRPr lang="en-US" dirty="0"/>
          </a:p>
        </p:txBody>
      </p:sp>
      <p:pic>
        <p:nvPicPr>
          <p:cNvPr id="4" name="Picture 3">
            <a:extLst>
              <a:ext uri="{FF2B5EF4-FFF2-40B4-BE49-F238E27FC236}">
                <a16:creationId xmlns:a16="http://schemas.microsoft.com/office/drawing/2014/main" id="{E4B145F0-316C-4ECD-A840-0D1653E0C43B}"/>
              </a:ext>
            </a:extLst>
          </p:cNvPr>
          <p:cNvPicPr>
            <a:picLocks noChangeAspect="1"/>
          </p:cNvPicPr>
          <p:nvPr/>
        </p:nvPicPr>
        <p:blipFill>
          <a:blip r:embed="rId3"/>
          <a:stretch>
            <a:fillRect/>
          </a:stretch>
        </p:blipFill>
        <p:spPr>
          <a:xfrm>
            <a:off x="2915311" y="3505200"/>
            <a:ext cx="3313377" cy="2578520"/>
          </a:xfrm>
          <a:prstGeom prst="rect">
            <a:avLst/>
          </a:prstGeom>
        </p:spPr>
      </p:pic>
    </p:spTree>
    <p:extLst>
      <p:ext uri="{BB962C8B-B14F-4D97-AF65-F5344CB8AC3E}">
        <p14:creationId xmlns:p14="http://schemas.microsoft.com/office/powerpoint/2010/main" val="3493646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59DF6-A066-4364-9C40-1933F9D568FF}"/>
              </a:ext>
            </a:extLst>
          </p:cNvPr>
          <p:cNvSpPr>
            <a:spLocks noGrp="1"/>
          </p:cNvSpPr>
          <p:nvPr>
            <p:ph type="title"/>
          </p:nvPr>
        </p:nvSpPr>
        <p:spPr/>
        <p:txBody>
          <a:bodyPr>
            <a:normAutofit fontScale="90000"/>
          </a:bodyPr>
          <a:lstStyle/>
          <a:p>
            <a:r>
              <a:rPr lang="en-US" dirty="0"/>
              <a:t>Thermal Inversion – Salt Lake Valley</a:t>
            </a:r>
          </a:p>
        </p:txBody>
      </p:sp>
      <p:sp>
        <p:nvSpPr>
          <p:cNvPr id="3" name="Content Placeholder 2">
            <a:extLst>
              <a:ext uri="{FF2B5EF4-FFF2-40B4-BE49-F238E27FC236}">
                <a16:creationId xmlns:a16="http://schemas.microsoft.com/office/drawing/2014/main" id="{85A76056-708E-4F24-A435-4F14674315C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D09B01A-238A-4208-A92A-C2148EE094CA}"/>
              </a:ext>
            </a:extLst>
          </p:cNvPr>
          <p:cNvPicPr>
            <a:picLocks noChangeAspect="1"/>
          </p:cNvPicPr>
          <p:nvPr/>
        </p:nvPicPr>
        <p:blipFill>
          <a:blip r:embed="rId3"/>
          <a:stretch>
            <a:fillRect/>
          </a:stretch>
        </p:blipFill>
        <p:spPr>
          <a:xfrm>
            <a:off x="381000" y="1742388"/>
            <a:ext cx="8458200" cy="3670859"/>
          </a:xfrm>
          <a:prstGeom prst="rect">
            <a:avLst/>
          </a:prstGeom>
        </p:spPr>
      </p:pic>
    </p:spTree>
    <p:extLst>
      <p:ext uri="{BB962C8B-B14F-4D97-AF65-F5344CB8AC3E}">
        <p14:creationId xmlns:p14="http://schemas.microsoft.com/office/powerpoint/2010/main" val="410472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C9F57-C41F-40BD-9451-2AF60C54BAFD}"/>
              </a:ext>
            </a:extLst>
          </p:cNvPr>
          <p:cNvSpPr>
            <a:spLocks noGrp="1"/>
          </p:cNvSpPr>
          <p:nvPr>
            <p:ph type="title"/>
          </p:nvPr>
        </p:nvSpPr>
        <p:spPr/>
        <p:txBody>
          <a:bodyPr/>
          <a:lstStyle/>
          <a:p>
            <a:r>
              <a:rPr lang="en-US" dirty="0"/>
              <a:t>Donora, Pennsylvania Event</a:t>
            </a:r>
          </a:p>
        </p:txBody>
      </p:sp>
      <p:sp>
        <p:nvSpPr>
          <p:cNvPr id="3" name="Content Placeholder 2">
            <a:extLst>
              <a:ext uri="{FF2B5EF4-FFF2-40B4-BE49-F238E27FC236}">
                <a16:creationId xmlns:a16="http://schemas.microsoft.com/office/drawing/2014/main" id="{9575FF74-961B-4212-8427-2EDF3788327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D9FD939-8970-4511-BA45-416E0ED736A9}"/>
              </a:ext>
            </a:extLst>
          </p:cNvPr>
          <p:cNvPicPr>
            <a:picLocks noChangeAspect="1"/>
          </p:cNvPicPr>
          <p:nvPr/>
        </p:nvPicPr>
        <p:blipFill>
          <a:blip r:embed="rId3"/>
          <a:stretch>
            <a:fillRect/>
          </a:stretch>
        </p:blipFill>
        <p:spPr>
          <a:xfrm>
            <a:off x="1100027" y="1412376"/>
            <a:ext cx="6943946" cy="4901609"/>
          </a:xfrm>
          <a:prstGeom prst="rect">
            <a:avLst/>
          </a:prstGeom>
        </p:spPr>
      </p:pic>
    </p:spTree>
    <p:extLst>
      <p:ext uri="{BB962C8B-B14F-4D97-AF65-F5344CB8AC3E}">
        <p14:creationId xmlns:p14="http://schemas.microsoft.com/office/powerpoint/2010/main" val="14762237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9.0&quot;&gt;&lt;object type=&quot;1&quot; unique_id=&quot;10001&quot;&gt;&lt;object type=&quot;2&quot; unique_id=&quot;10052&quot;&gt;&lt;object type=&quot;3&quot; unique_id=&quot;10053&quot;&gt;&lt;property id=&quot;20148&quot; value=&quot;5&quot;/&gt;&lt;property id=&quot;20300&quot; value=&quot;Slide 1&quot;/&gt;&lt;property id=&quot;20307&quot; value=&quot;256&quot;/&gt;&lt;/object&gt;&lt;object type=&quot;3&quot; unique_id=&quot;10054&quot;&gt;&lt;property id=&quot;20148&quot; value=&quot;5&quot;/&gt;&lt;property id=&quot;20300&quot; value=&quot;Slide 2&quot;/&gt;&lt;property id=&quot;20307&quot; value=&quot;264&quot;/&gt;&lt;/object&gt;&lt;object type=&quot;3&quot; unique_id=&quot;10055&quot;&gt;&lt;property id=&quot;20148&quot; value=&quot;5&quot;/&gt;&lt;property id=&quot;20300&quot; value=&quot;Slide 3&quot;/&gt;&lt;property id=&quot;20307&quot; value=&quot;265&quot;/&gt;&lt;/object&gt;&lt;object type=&quot;3&quot; unique_id=&quot;10058&quot;&gt;&lt;property id=&quot;20148&quot; value=&quot;5&quot;/&gt;&lt;property id=&quot;20300&quot; value=&quot;Slide 4 - &amp;quot;Add contact information www.maine.gov/dep&amp;quot;&quot;/&gt;&lt;property id=&quot;20307&quot; value=&quot;267&quot;/&gt;&lt;/object&gt;&lt;/object&gt;&lt;object type=&quot;8&quot; unique_id=&quot;10066&quot;&gt;&lt;/object&gt;&lt;/object&gt;&lt;/database&gt;"/>
  <p:tag name="MMPROD_NEXTUNIQUEID" val="10010"/>
  <p:tag name="SECTOMILLISECCONVERTED" val="1"/>
</p:tagLst>
</file>

<file path=ppt/theme/theme1.xml><?xml version="1.0" encoding="utf-8"?>
<a:theme xmlns:a="http://schemas.openxmlformats.org/drawingml/2006/main" name="ME DEP PPP-white background Sty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DEP power point template 2013</Template>
  <TotalTime>161</TotalTime>
  <Words>1323</Words>
  <Application>Microsoft Office PowerPoint</Application>
  <PresentationFormat>On-screen Show (4:3)</PresentationFormat>
  <Paragraphs>109</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ME DEP PPP-white background Style (2)</vt:lpstr>
      <vt:lpstr>Air Pollution</vt:lpstr>
      <vt:lpstr>Air Pollution</vt:lpstr>
      <vt:lpstr>Clean Air Act</vt:lpstr>
      <vt:lpstr>Clean Air Act</vt:lpstr>
      <vt:lpstr>Criteria Air Pollutants</vt:lpstr>
      <vt:lpstr>How You Can Help Reduce Air Pollution?</vt:lpstr>
      <vt:lpstr>Thermal Inversions</vt:lpstr>
      <vt:lpstr>Thermal Inversion – Salt Lake Valley</vt:lpstr>
      <vt:lpstr>Donora, Pennsylvania Event</vt:lpstr>
      <vt:lpstr>Introduction to Demonstration</vt:lpstr>
      <vt:lpstr>Add contact information www.maine.gov/dep</vt:lpstr>
    </vt:vector>
  </TitlesOfParts>
  <Company>State of Maine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Laurie Flood</dc:creator>
  <cp:lastModifiedBy>Laurie Flood</cp:lastModifiedBy>
  <cp:revision>27</cp:revision>
  <dcterms:created xsi:type="dcterms:W3CDTF">2017-10-05T14:27:42Z</dcterms:created>
  <dcterms:modified xsi:type="dcterms:W3CDTF">2018-04-03T15:40:49Z</dcterms:modified>
</cp:coreProperties>
</file>