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4"/>
  </p:sldMasterIdLst>
  <p:notesMasterIdLst>
    <p:notesMasterId r:id="rId68"/>
  </p:notesMasterIdLst>
  <p:sldIdLst>
    <p:sldId id="1304" r:id="rId5"/>
    <p:sldId id="1300" r:id="rId6"/>
    <p:sldId id="1303" r:id="rId7"/>
    <p:sldId id="270" r:id="rId8"/>
    <p:sldId id="271" r:id="rId9"/>
    <p:sldId id="1307" r:id="rId10"/>
    <p:sldId id="256" r:id="rId11"/>
    <p:sldId id="257" r:id="rId12"/>
    <p:sldId id="258" r:id="rId13"/>
    <p:sldId id="259" r:id="rId14"/>
    <p:sldId id="260" r:id="rId15"/>
    <p:sldId id="261" r:id="rId16"/>
    <p:sldId id="269" r:id="rId17"/>
    <p:sldId id="263" r:id="rId18"/>
    <p:sldId id="268" r:id="rId19"/>
    <p:sldId id="321" r:id="rId20"/>
    <p:sldId id="1288" r:id="rId21"/>
    <p:sldId id="1287" r:id="rId22"/>
    <p:sldId id="1264" r:id="rId23"/>
    <p:sldId id="354" r:id="rId24"/>
    <p:sldId id="1289" r:id="rId25"/>
    <p:sldId id="275" r:id="rId26"/>
    <p:sldId id="284" r:id="rId27"/>
    <p:sldId id="355" r:id="rId28"/>
    <p:sldId id="1298" r:id="rId29"/>
    <p:sldId id="1299" r:id="rId30"/>
    <p:sldId id="1294" r:id="rId31"/>
    <p:sldId id="1295" r:id="rId32"/>
    <p:sldId id="1296" r:id="rId33"/>
    <p:sldId id="1297" r:id="rId34"/>
    <p:sldId id="1283" r:id="rId35"/>
    <p:sldId id="1313" r:id="rId36"/>
    <p:sldId id="1301" r:id="rId37"/>
    <p:sldId id="1312" r:id="rId38"/>
    <p:sldId id="1305" r:id="rId39"/>
    <p:sldId id="409" r:id="rId40"/>
    <p:sldId id="276" r:id="rId41"/>
    <p:sldId id="277" r:id="rId42"/>
    <p:sldId id="407" r:id="rId43"/>
    <p:sldId id="406" r:id="rId44"/>
    <p:sldId id="1314" r:id="rId45"/>
    <p:sldId id="408" r:id="rId46"/>
    <p:sldId id="1309" r:id="rId47"/>
    <p:sldId id="274" r:id="rId48"/>
    <p:sldId id="389" r:id="rId49"/>
    <p:sldId id="376" r:id="rId50"/>
    <p:sldId id="344" r:id="rId51"/>
    <p:sldId id="278" r:id="rId52"/>
    <p:sldId id="283" r:id="rId53"/>
    <p:sldId id="1311" r:id="rId54"/>
    <p:sldId id="381" r:id="rId55"/>
    <p:sldId id="383" r:id="rId56"/>
    <p:sldId id="382" r:id="rId57"/>
    <p:sldId id="390" r:id="rId58"/>
    <p:sldId id="350" r:id="rId59"/>
    <p:sldId id="392" r:id="rId60"/>
    <p:sldId id="391" r:id="rId61"/>
    <p:sldId id="386" r:id="rId62"/>
    <p:sldId id="347" r:id="rId63"/>
    <p:sldId id="293" r:id="rId64"/>
    <p:sldId id="294" r:id="rId65"/>
    <p:sldId id="388" r:id="rId66"/>
    <p:sldId id="267"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9D7991-518A-5DB6-C13C-121F67B125FE}" name="Deng, Katy" initials="DK" userId="Deng, Kat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2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3690" autoAdjust="0"/>
  </p:normalViewPr>
  <p:slideViewPr>
    <p:cSldViewPr snapToGrid="0">
      <p:cViewPr varScale="1">
        <p:scale>
          <a:sx n="62" d="100"/>
          <a:sy n="62" d="100"/>
        </p:scale>
        <p:origin x="7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451AC-B9C9-43BE-BBAB-E8A6F6A23C14}" type="doc">
      <dgm:prSet loTypeId="urn:microsoft.com/office/officeart/2005/8/layout/vList4" loCatId="list" qsTypeId="urn:microsoft.com/office/officeart/2005/8/quickstyle/simple1" qsCatId="simple" csTypeId="urn:microsoft.com/office/officeart/2005/8/colors/accent2_3" csCatId="accent2" phldr="1"/>
      <dgm:spPr/>
      <dgm:t>
        <a:bodyPr/>
        <a:lstStyle/>
        <a:p>
          <a:endParaRPr lang="en-US"/>
        </a:p>
      </dgm:t>
    </dgm:pt>
    <dgm:pt modelId="{D393632A-A665-4FA8-8C65-BEF03156C216}">
      <dgm:prSet custT="1"/>
      <dgm:spPr/>
      <dgm:t>
        <a:bodyPr/>
        <a:lstStyle/>
        <a:p>
          <a:r>
            <a:rPr lang="en-US" sz="1800" dirty="0"/>
            <a:t>Target Community Needs</a:t>
          </a:r>
        </a:p>
      </dgm:t>
    </dgm:pt>
    <dgm:pt modelId="{3B44CD9F-1661-4179-8B05-9B9FC5C4C4BF}" type="parTrans" cxnId="{64FF5EF3-C9B5-443E-A242-48E4AAD054D1}">
      <dgm:prSet/>
      <dgm:spPr/>
      <dgm:t>
        <a:bodyPr/>
        <a:lstStyle/>
        <a:p>
          <a:endParaRPr lang="en-US" sz="1600"/>
        </a:p>
      </dgm:t>
    </dgm:pt>
    <dgm:pt modelId="{0B137081-6509-4A7E-9448-0D82E5A44205}" type="sibTrans" cxnId="{64FF5EF3-C9B5-443E-A242-48E4AAD054D1}">
      <dgm:prSet/>
      <dgm:spPr/>
      <dgm:t>
        <a:bodyPr/>
        <a:lstStyle/>
        <a:p>
          <a:endParaRPr lang="en-US" sz="1600"/>
        </a:p>
      </dgm:t>
    </dgm:pt>
    <dgm:pt modelId="{A44E58AC-443C-4C32-8181-5AE902EA2679}">
      <dgm:prSet custT="1"/>
      <dgm:spPr/>
      <dgm:t>
        <a:bodyPr/>
        <a:lstStyle/>
        <a:p>
          <a:r>
            <a:rPr lang="en-US" sz="1800" dirty="0"/>
            <a:t>Advance Community Goals</a:t>
          </a:r>
        </a:p>
      </dgm:t>
    </dgm:pt>
    <dgm:pt modelId="{2EF9C83D-7771-471E-8246-BAAD125FFDC8}" type="parTrans" cxnId="{57875879-4318-458A-8BEC-2745194636D3}">
      <dgm:prSet/>
      <dgm:spPr/>
      <dgm:t>
        <a:bodyPr/>
        <a:lstStyle/>
        <a:p>
          <a:endParaRPr lang="en-US" sz="1600"/>
        </a:p>
      </dgm:t>
    </dgm:pt>
    <dgm:pt modelId="{73CD830D-EEDF-49DC-9BC8-5355225BFC33}" type="sibTrans" cxnId="{57875879-4318-458A-8BEC-2745194636D3}">
      <dgm:prSet/>
      <dgm:spPr/>
      <dgm:t>
        <a:bodyPr/>
        <a:lstStyle/>
        <a:p>
          <a:endParaRPr lang="en-US" sz="1600"/>
        </a:p>
      </dgm:t>
    </dgm:pt>
    <dgm:pt modelId="{32738F61-56B7-4C25-953D-63DAF820D8BE}">
      <dgm:prSet custT="1"/>
      <dgm:spPr/>
      <dgm:t>
        <a:bodyPr/>
        <a:lstStyle/>
        <a:p>
          <a:r>
            <a:rPr lang="en-US" sz="1800" dirty="0"/>
            <a:t>Center Community Benefits </a:t>
          </a:r>
        </a:p>
      </dgm:t>
    </dgm:pt>
    <dgm:pt modelId="{6C27056D-3AA9-4211-B9A1-D27E24B43F81}" type="parTrans" cxnId="{A8F66A45-834A-4A61-843A-51D53DB8798F}">
      <dgm:prSet/>
      <dgm:spPr/>
      <dgm:t>
        <a:bodyPr/>
        <a:lstStyle/>
        <a:p>
          <a:endParaRPr lang="en-US" sz="1600"/>
        </a:p>
      </dgm:t>
    </dgm:pt>
    <dgm:pt modelId="{22773BAE-D777-48EC-87F8-34D3B369665F}" type="sibTrans" cxnId="{A8F66A45-834A-4A61-843A-51D53DB8798F}">
      <dgm:prSet/>
      <dgm:spPr/>
      <dgm:t>
        <a:bodyPr/>
        <a:lstStyle/>
        <a:p>
          <a:endParaRPr lang="en-US" sz="1600"/>
        </a:p>
      </dgm:t>
    </dgm:pt>
    <dgm:pt modelId="{0B28CA44-95AF-4C87-85BF-0EC45207FA32}">
      <dgm:prSet custT="1"/>
      <dgm:spPr/>
      <dgm:t>
        <a:bodyPr/>
        <a:lstStyle/>
        <a:p>
          <a:r>
            <a:rPr lang="en-US" sz="1800" dirty="0"/>
            <a:t>Build Community Partnerships</a:t>
          </a:r>
        </a:p>
      </dgm:t>
    </dgm:pt>
    <dgm:pt modelId="{E845995D-1203-451C-878D-BD7828745D7D}" type="parTrans" cxnId="{EFAD2423-CB7B-4EC5-AF6D-43456D773349}">
      <dgm:prSet/>
      <dgm:spPr/>
      <dgm:t>
        <a:bodyPr/>
        <a:lstStyle/>
        <a:p>
          <a:endParaRPr lang="en-US" sz="1600"/>
        </a:p>
      </dgm:t>
    </dgm:pt>
    <dgm:pt modelId="{48785572-7027-4958-A727-00D1938A9759}" type="sibTrans" cxnId="{EFAD2423-CB7B-4EC5-AF6D-43456D773349}">
      <dgm:prSet/>
      <dgm:spPr/>
      <dgm:t>
        <a:bodyPr/>
        <a:lstStyle/>
        <a:p>
          <a:endParaRPr lang="en-US" sz="1600"/>
        </a:p>
      </dgm:t>
    </dgm:pt>
    <dgm:pt modelId="{2F34AECA-FDD5-42F3-BB07-A1FD3848FAB8}">
      <dgm:prSet custT="1"/>
      <dgm:spPr/>
      <dgm:t>
        <a:bodyPr/>
        <a:lstStyle/>
        <a:p>
          <a:r>
            <a:rPr lang="en-US" sz="1800" dirty="0"/>
            <a:t>Expand Funding Sources</a:t>
          </a:r>
        </a:p>
      </dgm:t>
    </dgm:pt>
    <dgm:pt modelId="{84B0563D-0F31-4226-9020-B3B15A8E0807}" type="parTrans" cxnId="{59F26F5A-9FCE-455B-9BE5-9418898D3764}">
      <dgm:prSet/>
      <dgm:spPr/>
      <dgm:t>
        <a:bodyPr/>
        <a:lstStyle/>
        <a:p>
          <a:endParaRPr lang="en-US" sz="1600"/>
        </a:p>
      </dgm:t>
    </dgm:pt>
    <dgm:pt modelId="{B9211ABA-3629-4FD9-BF3B-83D60F063E68}" type="sibTrans" cxnId="{59F26F5A-9FCE-455B-9BE5-9418898D3764}">
      <dgm:prSet/>
      <dgm:spPr/>
      <dgm:t>
        <a:bodyPr/>
        <a:lstStyle/>
        <a:p>
          <a:endParaRPr lang="en-US" sz="1600"/>
        </a:p>
      </dgm:t>
    </dgm:pt>
    <dgm:pt modelId="{669B924C-B335-4D58-AC05-09A77588E022}">
      <dgm:prSet custT="1"/>
      <dgm:spPr/>
      <dgm:t>
        <a:bodyPr/>
        <a:lstStyle/>
        <a:p>
          <a:r>
            <a:rPr lang="en-US" sz="1800" dirty="0"/>
            <a:t>Proactively Mitigate Displacement</a:t>
          </a:r>
        </a:p>
      </dgm:t>
    </dgm:pt>
    <dgm:pt modelId="{330A62EE-FCF0-46CC-942E-4B191DF6E378}" type="parTrans" cxnId="{D587BAC4-E3F1-4F04-B12A-C50088A63B35}">
      <dgm:prSet/>
      <dgm:spPr/>
      <dgm:t>
        <a:bodyPr/>
        <a:lstStyle/>
        <a:p>
          <a:endParaRPr lang="en-US" sz="1600"/>
        </a:p>
      </dgm:t>
    </dgm:pt>
    <dgm:pt modelId="{18B63217-1E64-4EEA-990C-E113B738ECA3}" type="sibTrans" cxnId="{D587BAC4-E3F1-4F04-B12A-C50088A63B35}">
      <dgm:prSet/>
      <dgm:spPr/>
      <dgm:t>
        <a:bodyPr/>
        <a:lstStyle/>
        <a:p>
          <a:endParaRPr lang="en-US" sz="1600"/>
        </a:p>
      </dgm:t>
    </dgm:pt>
    <dgm:pt modelId="{78D243D1-1212-4DE4-806D-F19BB26F416E}">
      <dgm:prSet custT="1"/>
      <dgm:spPr/>
      <dgm:t>
        <a:bodyPr/>
        <a:lstStyle/>
        <a:p>
          <a:r>
            <a:rPr lang="en-US" sz="1800" dirty="0"/>
            <a:t>Adapt the Process </a:t>
          </a:r>
        </a:p>
      </dgm:t>
    </dgm:pt>
    <dgm:pt modelId="{EC40EB28-E395-459D-86E9-B139D4EB8734}" type="parTrans" cxnId="{3BDB2D48-538F-4CE0-AE3C-24E7E38D93FC}">
      <dgm:prSet/>
      <dgm:spPr/>
      <dgm:t>
        <a:bodyPr/>
        <a:lstStyle/>
        <a:p>
          <a:endParaRPr lang="en-US" sz="1600"/>
        </a:p>
      </dgm:t>
    </dgm:pt>
    <dgm:pt modelId="{B0A4FE03-BA72-4DB7-87B5-2C5CEBD94B71}" type="sibTrans" cxnId="{3BDB2D48-538F-4CE0-AE3C-24E7E38D93FC}">
      <dgm:prSet/>
      <dgm:spPr/>
      <dgm:t>
        <a:bodyPr/>
        <a:lstStyle/>
        <a:p>
          <a:endParaRPr lang="en-US" sz="1600"/>
        </a:p>
      </dgm:t>
    </dgm:pt>
    <dgm:pt modelId="{423930B7-0F1A-470C-A490-D55AA61DA01F}" type="pres">
      <dgm:prSet presAssocID="{484451AC-B9C9-43BE-BBAB-E8A6F6A23C14}" presName="linear" presStyleCnt="0">
        <dgm:presLayoutVars>
          <dgm:dir/>
          <dgm:resizeHandles val="exact"/>
        </dgm:presLayoutVars>
      </dgm:prSet>
      <dgm:spPr/>
    </dgm:pt>
    <dgm:pt modelId="{93DFD5CE-D387-4462-92DA-28AE33783D4F}" type="pres">
      <dgm:prSet presAssocID="{D393632A-A665-4FA8-8C65-BEF03156C216}" presName="comp" presStyleCnt="0"/>
      <dgm:spPr/>
    </dgm:pt>
    <dgm:pt modelId="{646A2F13-D245-4CF5-88F0-5B46BAC3F4FE}" type="pres">
      <dgm:prSet presAssocID="{D393632A-A665-4FA8-8C65-BEF03156C216}" presName="box" presStyleLbl="node1" presStyleIdx="0" presStyleCnt="7" custLinFactNeighborX="0" custLinFactNeighborY="4014"/>
      <dgm:spPr/>
    </dgm:pt>
    <dgm:pt modelId="{28E5563A-3D32-46D2-86FE-06A03B4B974F}" type="pres">
      <dgm:prSet presAssocID="{D393632A-A665-4FA8-8C65-BEF03156C216}" presName="img" presStyleLbl="fgImgPlace1" presStyleIdx="0" presStyleCnt="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209" t="-8832" r="15737" b="-1765"/>
          </a:stretch>
        </a:blipFill>
      </dgm:spPr>
      <dgm:extLst>
        <a:ext uri="{E40237B7-FDA0-4F09-8148-C483321AD2D9}">
          <dgm14:cNvPr xmlns:dgm14="http://schemas.microsoft.com/office/drawing/2010/diagram" id="0" name="" descr="Bullseye with solid fill"/>
        </a:ext>
      </dgm:extLst>
    </dgm:pt>
    <dgm:pt modelId="{32E0DA0C-DA20-4BDD-8D0B-A625784DC287}" type="pres">
      <dgm:prSet presAssocID="{D393632A-A665-4FA8-8C65-BEF03156C216}" presName="text" presStyleLbl="node1" presStyleIdx="0" presStyleCnt="7">
        <dgm:presLayoutVars>
          <dgm:bulletEnabled val="1"/>
        </dgm:presLayoutVars>
      </dgm:prSet>
      <dgm:spPr/>
    </dgm:pt>
    <dgm:pt modelId="{0A00BB45-9FDF-436F-94F3-1DFF4595976B}" type="pres">
      <dgm:prSet presAssocID="{0B137081-6509-4A7E-9448-0D82E5A44205}" presName="spacer" presStyleCnt="0"/>
      <dgm:spPr/>
    </dgm:pt>
    <dgm:pt modelId="{090038ED-7D8F-45F3-BFAA-10F1B9B078F9}" type="pres">
      <dgm:prSet presAssocID="{A44E58AC-443C-4C32-8181-5AE902EA2679}" presName="comp" presStyleCnt="0"/>
      <dgm:spPr/>
    </dgm:pt>
    <dgm:pt modelId="{CB5C14B4-BD13-40B1-84BD-341C416AC394}" type="pres">
      <dgm:prSet presAssocID="{A44E58AC-443C-4C32-8181-5AE902EA2679}" presName="box" presStyleLbl="node1" presStyleIdx="1" presStyleCnt="7" custLinFactNeighborX="0" custLinFactNeighborY="4014"/>
      <dgm:spPr/>
    </dgm:pt>
    <dgm:pt modelId="{E36C5299-2DCD-46BC-A219-596F4BDBEBF9}" type="pres">
      <dgm:prSet presAssocID="{A44E58AC-443C-4C32-8181-5AE902EA2679}" presName="img" presStyleLbl="fgImgPlace1" presStyleIdx="1" presStyleCnt="7"/>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1658" t="3203" r="26682" b="1743"/>
          </a:stretch>
        </a:blipFill>
      </dgm:spPr>
      <dgm:extLst>
        <a:ext uri="{E40237B7-FDA0-4F09-8148-C483321AD2D9}">
          <dgm14:cNvPr xmlns:dgm14="http://schemas.microsoft.com/office/drawing/2010/diagram" id="0" name="" descr="Checklist with solid fill"/>
        </a:ext>
      </dgm:extLst>
    </dgm:pt>
    <dgm:pt modelId="{33157E29-FD62-4261-A817-5484FA4D1B51}" type="pres">
      <dgm:prSet presAssocID="{A44E58AC-443C-4C32-8181-5AE902EA2679}" presName="text" presStyleLbl="node1" presStyleIdx="1" presStyleCnt="7">
        <dgm:presLayoutVars>
          <dgm:bulletEnabled val="1"/>
        </dgm:presLayoutVars>
      </dgm:prSet>
      <dgm:spPr/>
    </dgm:pt>
    <dgm:pt modelId="{48D807D8-D65F-41F0-AD4F-240F0DB09AFE}" type="pres">
      <dgm:prSet presAssocID="{73CD830D-EEDF-49DC-9BC8-5355225BFC33}" presName="spacer" presStyleCnt="0"/>
      <dgm:spPr/>
    </dgm:pt>
    <dgm:pt modelId="{DF89A00D-335A-40A0-94C7-34CC9B660B7E}" type="pres">
      <dgm:prSet presAssocID="{32738F61-56B7-4C25-953D-63DAF820D8BE}" presName="comp" presStyleCnt="0"/>
      <dgm:spPr/>
    </dgm:pt>
    <dgm:pt modelId="{A2A89F95-6123-4902-8ABD-8E1CE629C092}" type="pres">
      <dgm:prSet presAssocID="{32738F61-56B7-4C25-953D-63DAF820D8BE}" presName="box" presStyleLbl="node1" presStyleIdx="2" presStyleCnt="7" custLinFactNeighborX="0" custLinFactNeighborY="4014"/>
      <dgm:spPr/>
    </dgm:pt>
    <dgm:pt modelId="{9E5EE469-F810-4180-9C02-D1B45719F9CE}" type="pres">
      <dgm:prSet presAssocID="{32738F61-56B7-4C25-953D-63DAF820D8BE}" presName="img" presStyleLbl="fgImgPlace1" presStyleIdx="2" presStyleCnt="7"/>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3683" t="-9762" r="23233" b="-6313"/>
          </a:stretch>
        </a:blipFill>
      </dgm:spPr>
      <dgm:extLst>
        <a:ext uri="{E40237B7-FDA0-4F09-8148-C483321AD2D9}">
          <dgm14:cNvPr xmlns:dgm14="http://schemas.microsoft.com/office/drawing/2010/diagram" id="0" name="" descr="Park scene with solid fill"/>
        </a:ext>
      </dgm:extLst>
    </dgm:pt>
    <dgm:pt modelId="{4A4111D4-6339-4CAE-BABC-4982254E3A88}" type="pres">
      <dgm:prSet presAssocID="{32738F61-56B7-4C25-953D-63DAF820D8BE}" presName="text" presStyleLbl="node1" presStyleIdx="2" presStyleCnt="7">
        <dgm:presLayoutVars>
          <dgm:bulletEnabled val="1"/>
        </dgm:presLayoutVars>
      </dgm:prSet>
      <dgm:spPr/>
    </dgm:pt>
    <dgm:pt modelId="{580CA620-050B-4045-A0DB-7137E1C0E439}" type="pres">
      <dgm:prSet presAssocID="{22773BAE-D777-48EC-87F8-34D3B369665F}" presName="spacer" presStyleCnt="0"/>
      <dgm:spPr/>
    </dgm:pt>
    <dgm:pt modelId="{72A61148-2505-42D2-B92B-264395A00798}" type="pres">
      <dgm:prSet presAssocID="{0B28CA44-95AF-4C87-85BF-0EC45207FA32}" presName="comp" presStyleCnt="0"/>
      <dgm:spPr/>
    </dgm:pt>
    <dgm:pt modelId="{E4949833-EDC6-49C1-AA4B-59221DC940F7}" type="pres">
      <dgm:prSet presAssocID="{0B28CA44-95AF-4C87-85BF-0EC45207FA32}" presName="box" presStyleLbl="node1" presStyleIdx="3" presStyleCnt="7" custLinFactNeighborX="0" custLinFactNeighborY="4014"/>
      <dgm:spPr/>
    </dgm:pt>
    <dgm:pt modelId="{1BD3939B-2EC3-4357-A27C-E7AFAC8F06A5}" type="pres">
      <dgm:prSet presAssocID="{0B28CA44-95AF-4C87-85BF-0EC45207FA32}" presName="img" presStyleLbl="fgImgPlace1" presStyleIdx="3" presStyleCnt="7"/>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34" t="-16185" r="13000" b="-25432"/>
          </a:stretch>
        </a:blipFill>
      </dgm:spPr>
      <dgm:extLst>
        <a:ext uri="{E40237B7-FDA0-4F09-8148-C483321AD2D9}">
          <dgm14:cNvPr xmlns:dgm14="http://schemas.microsoft.com/office/drawing/2010/diagram" id="0" name="" descr="Handshake with solid fill"/>
        </a:ext>
      </dgm:extLst>
    </dgm:pt>
    <dgm:pt modelId="{519A7278-BFE4-4573-B56F-632FC1E62E38}" type="pres">
      <dgm:prSet presAssocID="{0B28CA44-95AF-4C87-85BF-0EC45207FA32}" presName="text" presStyleLbl="node1" presStyleIdx="3" presStyleCnt="7">
        <dgm:presLayoutVars>
          <dgm:bulletEnabled val="1"/>
        </dgm:presLayoutVars>
      </dgm:prSet>
      <dgm:spPr/>
    </dgm:pt>
    <dgm:pt modelId="{F10E645C-057F-4091-B4A8-27C8FA47A38E}" type="pres">
      <dgm:prSet presAssocID="{48785572-7027-4958-A727-00D1938A9759}" presName="spacer" presStyleCnt="0"/>
      <dgm:spPr/>
    </dgm:pt>
    <dgm:pt modelId="{CA5B5FA8-98D0-4806-B8D0-94D08E6F537C}" type="pres">
      <dgm:prSet presAssocID="{2F34AECA-FDD5-42F3-BB07-A1FD3848FAB8}" presName="comp" presStyleCnt="0"/>
      <dgm:spPr/>
    </dgm:pt>
    <dgm:pt modelId="{FD0B613F-55A2-4A32-9C21-D7006D92B528}" type="pres">
      <dgm:prSet presAssocID="{2F34AECA-FDD5-42F3-BB07-A1FD3848FAB8}" presName="box" presStyleLbl="node1" presStyleIdx="4" presStyleCnt="7" custLinFactNeighborX="0" custLinFactNeighborY="4014"/>
      <dgm:spPr/>
    </dgm:pt>
    <dgm:pt modelId="{11D6B3FD-CF82-4E91-B80F-92FBE5C614A9}" type="pres">
      <dgm:prSet presAssocID="{2F34AECA-FDD5-42F3-BB07-A1FD3848FAB8}" presName="img" presStyleLbl="fgImgPlace1" presStyleIdx="4" presStyleCnt="7"/>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1892" t="-5001" r="22414" b="2525"/>
          </a:stretch>
        </a:blipFill>
      </dgm:spPr>
      <dgm:extLst>
        <a:ext uri="{E40237B7-FDA0-4F09-8148-C483321AD2D9}">
          <dgm14:cNvPr xmlns:dgm14="http://schemas.microsoft.com/office/drawing/2010/diagram" id="0" name="" descr="Money with solid fill"/>
        </a:ext>
      </dgm:extLst>
    </dgm:pt>
    <dgm:pt modelId="{2E2EFB3C-340D-40B1-88C5-504BBFA137E2}" type="pres">
      <dgm:prSet presAssocID="{2F34AECA-FDD5-42F3-BB07-A1FD3848FAB8}" presName="text" presStyleLbl="node1" presStyleIdx="4" presStyleCnt="7">
        <dgm:presLayoutVars>
          <dgm:bulletEnabled val="1"/>
        </dgm:presLayoutVars>
      </dgm:prSet>
      <dgm:spPr/>
    </dgm:pt>
    <dgm:pt modelId="{077C4E1B-AB82-4B85-BB16-6DE044824199}" type="pres">
      <dgm:prSet presAssocID="{B9211ABA-3629-4FD9-BF3B-83D60F063E68}" presName="spacer" presStyleCnt="0"/>
      <dgm:spPr/>
    </dgm:pt>
    <dgm:pt modelId="{24A745E5-0A56-4047-B03C-E1734092887E}" type="pres">
      <dgm:prSet presAssocID="{669B924C-B335-4D58-AC05-09A77588E022}" presName="comp" presStyleCnt="0"/>
      <dgm:spPr/>
    </dgm:pt>
    <dgm:pt modelId="{B376EBE7-7DFC-45ED-A846-DC241DF03C20}" type="pres">
      <dgm:prSet presAssocID="{669B924C-B335-4D58-AC05-09A77588E022}" presName="box" presStyleLbl="node1" presStyleIdx="5" presStyleCnt="7" custLinFactNeighborX="0" custLinFactNeighborY="4014"/>
      <dgm:spPr/>
    </dgm:pt>
    <dgm:pt modelId="{81370F2C-6D3E-4D1F-8493-91D27B24B602}" type="pres">
      <dgm:prSet presAssocID="{669B924C-B335-4D58-AC05-09A77588E022}" presName="img" presStyleLbl="fgImgPlace1" presStyleIdx="5" presStyleCnt="7"/>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7367" t="1324" r="24851" b="10757"/>
          </a:stretch>
        </a:blipFill>
      </dgm:spPr>
      <dgm:extLst>
        <a:ext uri="{E40237B7-FDA0-4F09-8148-C483321AD2D9}">
          <dgm14:cNvPr xmlns:dgm14="http://schemas.microsoft.com/office/drawing/2010/diagram" id="0" name="" descr="Home with solid fill"/>
        </a:ext>
      </dgm:extLst>
    </dgm:pt>
    <dgm:pt modelId="{C406963A-E36C-4386-B817-004379603975}" type="pres">
      <dgm:prSet presAssocID="{669B924C-B335-4D58-AC05-09A77588E022}" presName="text" presStyleLbl="node1" presStyleIdx="5" presStyleCnt="7">
        <dgm:presLayoutVars>
          <dgm:bulletEnabled val="1"/>
        </dgm:presLayoutVars>
      </dgm:prSet>
      <dgm:spPr/>
    </dgm:pt>
    <dgm:pt modelId="{E434CA9A-59F8-4355-B701-01047F49E8CD}" type="pres">
      <dgm:prSet presAssocID="{18B63217-1E64-4EEA-990C-E113B738ECA3}" presName="spacer" presStyleCnt="0"/>
      <dgm:spPr/>
    </dgm:pt>
    <dgm:pt modelId="{624728BA-58AF-4817-98F2-3CE830BAFCFE}" type="pres">
      <dgm:prSet presAssocID="{78D243D1-1212-4DE4-806D-F19BB26F416E}" presName="comp" presStyleCnt="0"/>
      <dgm:spPr/>
    </dgm:pt>
    <dgm:pt modelId="{7BC3823D-095C-4FAD-87A6-D287E8E253D6}" type="pres">
      <dgm:prSet presAssocID="{78D243D1-1212-4DE4-806D-F19BB26F416E}" presName="box" presStyleLbl="node1" presStyleIdx="6" presStyleCnt="7" custLinFactNeighborX="0" custLinFactNeighborY="4014"/>
      <dgm:spPr/>
    </dgm:pt>
    <dgm:pt modelId="{9AB6A89A-2C8A-426A-9AC2-2AB421A458DF}" type="pres">
      <dgm:prSet presAssocID="{78D243D1-1212-4DE4-806D-F19BB26F416E}" presName="img" presStyleLbl="fgImgPlace1" presStyleIdx="6" presStyleCnt="7"/>
      <dgm:spPr>
        <a:blipFill dpi="0"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4629" t="-1356" r="19386" b="-1657"/>
          </a:stretch>
        </a:blipFill>
      </dgm:spPr>
      <dgm:extLst>
        <a:ext uri="{E40237B7-FDA0-4F09-8148-C483321AD2D9}">
          <dgm14:cNvPr xmlns:dgm14="http://schemas.microsoft.com/office/drawing/2010/diagram" id="0" name="" descr="Repeat with solid fill"/>
        </a:ext>
      </dgm:extLst>
    </dgm:pt>
    <dgm:pt modelId="{03E25FDD-713C-44B9-881C-C51AD16D989D}" type="pres">
      <dgm:prSet presAssocID="{78D243D1-1212-4DE4-806D-F19BB26F416E}" presName="text" presStyleLbl="node1" presStyleIdx="6" presStyleCnt="7">
        <dgm:presLayoutVars>
          <dgm:bulletEnabled val="1"/>
        </dgm:presLayoutVars>
      </dgm:prSet>
      <dgm:spPr/>
    </dgm:pt>
  </dgm:ptLst>
  <dgm:cxnLst>
    <dgm:cxn modelId="{CDC50015-594A-4D6F-B5DB-A16D2B817467}" type="presOf" srcId="{484451AC-B9C9-43BE-BBAB-E8A6F6A23C14}" destId="{423930B7-0F1A-470C-A490-D55AA61DA01F}" srcOrd="0" destOrd="0" presId="urn:microsoft.com/office/officeart/2005/8/layout/vList4"/>
    <dgm:cxn modelId="{EFAD2423-CB7B-4EC5-AF6D-43456D773349}" srcId="{484451AC-B9C9-43BE-BBAB-E8A6F6A23C14}" destId="{0B28CA44-95AF-4C87-85BF-0EC45207FA32}" srcOrd="3" destOrd="0" parTransId="{E845995D-1203-451C-878D-BD7828745D7D}" sibTransId="{48785572-7027-4958-A727-00D1938A9759}"/>
    <dgm:cxn modelId="{FBFF122D-5299-4238-B405-524956811C52}" type="presOf" srcId="{78D243D1-1212-4DE4-806D-F19BB26F416E}" destId="{03E25FDD-713C-44B9-881C-C51AD16D989D}" srcOrd="1" destOrd="0" presId="urn:microsoft.com/office/officeart/2005/8/layout/vList4"/>
    <dgm:cxn modelId="{E0BB8D42-E257-427B-B6EC-3A8930DF5D35}" type="presOf" srcId="{2F34AECA-FDD5-42F3-BB07-A1FD3848FAB8}" destId="{FD0B613F-55A2-4A32-9C21-D7006D92B528}" srcOrd="0" destOrd="0" presId="urn:microsoft.com/office/officeart/2005/8/layout/vList4"/>
    <dgm:cxn modelId="{A8F66A45-834A-4A61-843A-51D53DB8798F}" srcId="{484451AC-B9C9-43BE-BBAB-E8A6F6A23C14}" destId="{32738F61-56B7-4C25-953D-63DAF820D8BE}" srcOrd="2" destOrd="0" parTransId="{6C27056D-3AA9-4211-B9A1-D27E24B43F81}" sibTransId="{22773BAE-D777-48EC-87F8-34D3B369665F}"/>
    <dgm:cxn modelId="{9CCFC567-FDDD-451A-A0AD-19E8B77B698C}" type="presOf" srcId="{0B28CA44-95AF-4C87-85BF-0EC45207FA32}" destId="{519A7278-BFE4-4573-B56F-632FC1E62E38}" srcOrd="1" destOrd="0" presId="urn:microsoft.com/office/officeart/2005/8/layout/vList4"/>
    <dgm:cxn modelId="{3BDB2D48-538F-4CE0-AE3C-24E7E38D93FC}" srcId="{484451AC-B9C9-43BE-BBAB-E8A6F6A23C14}" destId="{78D243D1-1212-4DE4-806D-F19BB26F416E}" srcOrd="6" destOrd="0" parTransId="{EC40EB28-E395-459D-86E9-B139D4EB8734}" sibTransId="{B0A4FE03-BA72-4DB7-87B5-2C5CEBD94B71}"/>
    <dgm:cxn modelId="{C11ECC6D-DB5A-4075-AB08-E6E69C65EEEE}" type="presOf" srcId="{669B924C-B335-4D58-AC05-09A77588E022}" destId="{C406963A-E36C-4386-B817-004379603975}" srcOrd="1" destOrd="0" presId="urn:microsoft.com/office/officeart/2005/8/layout/vList4"/>
    <dgm:cxn modelId="{57875879-4318-458A-8BEC-2745194636D3}" srcId="{484451AC-B9C9-43BE-BBAB-E8A6F6A23C14}" destId="{A44E58AC-443C-4C32-8181-5AE902EA2679}" srcOrd="1" destOrd="0" parTransId="{2EF9C83D-7771-471E-8246-BAAD125FFDC8}" sibTransId="{73CD830D-EEDF-49DC-9BC8-5355225BFC33}"/>
    <dgm:cxn modelId="{59F26F5A-9FCE-455B-9BE5-9418898D3764}" srcId="{484451AC-B9C9-43BE-BBAB-E8A6F6A23C14}" destId="{2F34AECA-FDD5-42F3-BB07-A1FD3848FAB8}" srcOrd="4" destOrd="0" parTransId="{84B0563D-0F31-4226-9020-B3B15A8E0807}" sibTransId="{B9211ABA-3629-4FD9-BF3B-83D60F063E68}"/>
    <dgm:cxn modelId="{04C18C81-2784-4E20-B512-E097A9825765}" type="presOf" srcId="{A44E58AC-443C-4C32-8181-5AE902EA2679}" destId="{33157E29-FD62-4261-A817-5484FA4D1B51}" srcOrd="1" destOrd="0" presId="urn:microsoft.com/office/officeart/2005/8/layout/vList4"/>
    <dgm:cxn modelId="{533F9B92-5F1F-4284-975B-D1613484A67E}" type="presOf" srcId="{32738F61-56B7-4C25-953D-63DAF820D8BE}" destId="{A2A89F95-6123-4902-8ABD-8E1CE629C092}" srcOrd="0" destOrd="0" presId="urn:microsoft.com/office/officeart/2005/8/layout/vList4"/>
    <dgm:cxn modelId="{8C781093-7979-4EA9-AB98-EADC9F4E7D6E}" type="presOf" srcId="{32738F61-56B7-4C25-953D-63DAF820D8BE}" destId="{4A4111D4-6339-4CAE-BABC-4982254E3A88}" srcOrd="1" destOrd="0" presId="urn:microsoft.com/office/officeart/2005/8/layout/vList4"/>
    <dgm:cxn modelId="{D0784D9A-70EC-4CF1-A166-04F9ABA4B137}" type="presOf" srcId="{78D243D1-1212-4DE4-806D-F19BB26F416E}" destId="{7BC3823D-095C-4FAD-87A6-D287E8E253D6}" srcOrd="0" destOrd="0" presId="urn:microsoft.com/office/officeart/2005/8/layout/vList4"/>
    <dgm:cxn modelId="{660EEDA6-35F6-479B-B9F1-91F37497D345}" type="presOf" srcId="{0B28CA44-95AF-4C87-85BF-0EC45207FA32}" destId="{E4949833-EDC6-49C1-AA4B-59221DC940F7}" srcOrd="0" destOrd="0" presId="urn:microsoft.com/office/officeart/2005/8/layout/vList4"/>
    <dgm:cxn modelId="{C84AA1B2-0F9B-428E-9C04-DBC0DEB9C5D2}" type="presOf" srcId="{D393632A-A665-4FA8-8C65-BEF03156C216}" destId="{646A2F13-D245-4CF5-88F0-5B46BAC3F4FE}" srcOrd="0" destOrd="0" presId="urn:microsoft.com/office/officeart/2005/8/layout/vList4"/>
    <dgm:cxn modelId="{88C8CFB2-0E9D-4BBF-9BA4-95399DF80782}" type="presOf" srcId="{D393632A-A665-4FA8-8C65-BEF03156C216}" destId="{32E0DA0C-DA20-4BDD-8D0B-A625784DC287}" srcOrd="1" destOrd="0" presId="urn:microsoft.com/office/officeart/2005/8/layout/vList4"/>
    <dgm:cxn modelId="{53B33DBB-0DFD-45FC-BD9C-ADA811793F74}" type="presOf" srcId="{2F34AECA-FDD5-42F3-BB07-A1FD3848FAB8}" destId="{2E2EFB3C-340D-40B1-88C5-504BBFA137E2}" srcOrd="1" destOrd="0" presId="urn:microsoft.com/office/officeart/2005/8/layout/vList4"/>
    <dgm:cxn modelId="{F2E429C3-832F-4A72-A578-E407E6890DBF}" type="presOf" srcId="{A44E58AC-443C-4C32-8181-5AE902EA2679}" destId="{CB5C14B4-BD13-40B1-84BD-341C416AC394}" srcOrd="0" destOrd="0" presId="urn:microsoft.com/office/officeart/2005/8/layout/vList4"/>
    <dgm:cxn modelId="{D587BAC4-E3F1-4F04-B12A-C50088A63B35}" srcId="{484451AC-B9C9-43BE-BBAB-E8A6F6A23C14}" destId="{669B924C-B335-4D58-AC05-09A77588E022}" srcOrd="5" destOrd="0" parTransId="{330A62EE-FCF0-46CC-942E-4B191DF6E378}" sibTransId="{18B63217-1E64-4EEA-990C-E113B738ECA3}"/>
    <dgm:cxn modelId="{F46865D1-B23F-4916-9419-C3298CDF4C04}" type="presOf" srcId="{669B924C-B335-4D58-AC05-09A77588E022}" destId="{B376EBE7-7DFC-45ED-A846-DC241DF03C20}" srcOrd="0" destOrd="0" presId="urn:microsoft.com/office/officeart/2005/8/layout/vList4"/>
    <dgm:cxn modelId="{64FF5EF3-C9B5-443E-A242-48E4AAD054D1}" srcId="{484451AC-B9C9-43BE-BBAB-E8A6F6A23C14}" destId="{D393632A-A665-4FA8-8C65-BEF03156C216}" srcOrd="0" destOrd="0" parTransId="{3B44CD9F-1661-4179-8B05-9B9FC5C4C4BF}" sibTransId="{0B137081-6509-4A7E-9448-0D82E5A44205}"/>
    <dgm:cxn modelId="{C3BB94FC-20AB-4FEC-983D-866434A38759}" type="presParOf" srcId="{423930B7-0F1A-470C-A490-D55AA61DA01F}" destId="{93DFD5CE-D387-4462-92DA-28AE33783D4F}" srcOrd="0" destOrd="0" presId="urn:microsoft.com/office/officeart/2005/8/layout/vList4"/>
    <dgm:cxn modelId="{A2CE15F8-0458-4E0E-9C6B-A618EC54BD7B}" type="presParOf" srcId="{93DFD5CE-D387-4462-92DA-28AE33783D4F}" destId="{646A2F13-D245-4CF5-88F0-5B46BAC3F4FE}" srcOrd="0" destOrd="0" presId="urn:microsoft.com/office/officeart/2005/8/layout/vList4"/>
    <dgm:cxn modelId="{BF92C6C8-7C7E-4FE6-9926-A9B00D4A584D}" type="presParOf" srcId="{93DFD5CE-D387-4462-92DA-28AE33783D4F}" destId="{28E5563A-3D32-46D2-86FE-06A03B4B974F}" srcOrd="1" destOrd="0" presId="urn:microsoft.com/office/officeart/2005/8/layout/vList4"/>
    <dgm:cxn modelId="{D5440293-9552-4362-A2E0-F51BABE9E946}" type="presParOf" srcId="{93DFD5CE-D387-4462-92DA-28AE33783D4F}" destId="{32E0DA0C-DA20-4BDD-8D0B-A625784DC287}" srcOrd="2" destOrd="0" presId="urn:microsoft.com/office/officeart/2005/8/layout/vList4"/>
    <dgm:cxn modelId="{0A84856B-99C7-4CFD-A408-59BE2D8EFEB4}" type="presParOf" srcId="{423930B7-0F1A-470C-A490-D55AA61DA01F}" destId="{0A00BB45-9FDF-436F-94F3-1DFF4595976B}" srcOrd="1" destOrd="0" presId="urn:microsoft.com/office/officeart/2005/8/layout/vList4"/>
    <dgm:cxn modelId="{43011930-92C0-4CD1-ACB2-2B2025FB80C0}" type="presParOf" srcId="{423930B7-0F1A-470C-A490-D55AA61DA01F}" destId="{090038ED-7D8F-45F3-BFAA-10F1B9B078F9}" srcOrd="2" destOrd="0" presId="urn:microsoft.com/office/officeart/2005/8/layout/vList4"/>
    <dgm:cxn modelId="{D89EA258-61B7-481E-97E3-73699783F22C}" type="presParOf" srcId="{090038ED-7D8F-45F3-BFAA-10F1B9B078F9}" destId="{CB5C14B4-BD13-40B1-84BD-341C416AC394}" srcOrd="0" destOrd="0" presId="urn:microsoft.com/office/officeart/2005/8/layout/vList4"/>
    <dgm:cxn modelId="{241D0118-0954-4A7C-92C7-D448BB51E0C5}" type="presParOf" srcId="{090038ED-7D8F-45F3-BFAA-10F1B9B078F9}" destId="{E36C5299-2DCD-46BC-A219-596F4BDBEBF9}" srcOrd="1" destOrd="0" presId="urn:microsoft.com/office/officeart/2005/8/layout/vList4"/>
    <dgm:cxn modelId="{5A1CBA27-A305-4283-BC41-573A0334EF61}" type="presParOf" srcId="{090038ED-7D8F-45F3-BFAA-10F1B9B078F9}" destId="{33157E29-FD62-4261-A817-5484FA4D1B51}" srcOrd="2" destOrd="0" presId="urn:microsoft.com/office/officeart/2005/8/layout/vList4"/>
    <dgm:cxn modelId="{0567DC8E-36BC-4690-90C8-71EBFFBAE93F}" type="presParOf" srcId="{423930B7-0F1A-470C-A490-D55AA61DA01F}" destId="{48D807D8-D65F-41F0-AD4F-240F0DB09AFE}" srcOrd="3" destOrd="0" presId="urn:microsoft.com/office/officeart/2005/8/layout/vList4"/>
    <dgm:cxn modelId="{FB6120A8-ACA8-4840-B033-856D01E69157}" type="presParOf" srcId="{423930B7-0F1A-470C-A490-D55AA61DA01F}" destId="{DF89A00D-335A-40A0-94C7-34CC9B660B7E}" srcOrd="4" destOrd="0" presId="urn:microsoft.com/office/officeart/2005/8/layout/vList4"/>
    <dgm:cxn modelId="{68C19C37-92C1-4C60-B273-7E4F528DB37B}" type="presParOf" srcId="{DF89A00D-335A-40A0-94C7-34CC9B660B7E}" destId="{A2A89F95-6123-4902-8ABD-8E1CE629C092}" srcOrd="0" destOrd="0" presId="urn:microsoft.com/office/officeart/2005/8/layout/vList4"/>
    <dgm:cxn modelId="{A4EF69B4-0DA8-4EB8-A315-290ED65E9D39}" type="presParOf" srcId="{DF89A00D-335A-40A0-94C7-34CC9B660B7E}" destId="{9E5EE469-F810-4180-9C02-D1B45719F9CE}" srcOrd="1" destOrd="0" presId="urn:microsoft.com/office/officeart/2005/8/layout/vList4"/>
    <dgm:cxn modelId="{882E6911-FB10-476F-A3AB-BF9AD511CD02}" type="presParOf" srcId="{DF89A00D-335A-40A0-94C7-34CC9B660B7E}" destId="{4A4111D4-6339-4CAE-BABC-4982254E3A88}" srcOrd="2" destOrd="0" presId="urn:microsoft.com/office/officeart/2005/8/layout/vList4"/>
    <dgm:cxn modelId="{AB15AA59-E75D-468F-8F44-C1CFA9DB0811}" type="presParOf" srcId="{423930B7-0F1A-470C-A490-D55AA61DA01F}" destId="{580CA620-050B-4045-A0DB-7137E1C0E439}" srcOrd="5" destOrd="0" presId="urn:microsoft.com/office/officeart/2005/8/layout/vList4"/>
    <dgm:cxn modelId="{3E1D3D85-1DDA-4912-8F24-5BAE2CDAC2A5}" type="presParOf" srcId="{423930B7-0F1A-470C-A490-D55AA61DA01F}" destId="{72A61148-2505-42D2-B92B-264395A00798}" srcOrd="6" destOrd="0" presId="urn:microsoft.com/office/officeart/2005/8/layout/vList4"/>
    <dgm:cxn modelId="{74287ECF-6438-4419-91BC-90B22AF6BCFA}" type="presParOf" srcId="{72A61148-2505-42D2-B92B-264395A00798}" destId="{E4949833-EDC6-49C1-AA4B-59221DC940F7}" srcOrd="0" destOrd="0" presId="urn:microsoft.com/office/officeart/2005/8/layout/vList4"/>
    <dgm:cxn modelId="{60A9EFA7-0ED4-49FD-B5EF-6E90399AE617}" type="presParOf" srcId="{72A61148-2505-42D2-B92B-264395A00798}" destId="{1BD3939B-2EC3-4357-A27C-E7AFAC8F06A5}" srcOrd="1" destOrd="0" presId="urn:microsoft.com/office/officeart/2005/8/layout/vList4"/>
    <dgm:cxn modelId="{5D93459D-7759-4181-8AAD-738AC3721EFC}" type="presParOf" srcId="{72A61148-2505-42D2-B92B-264395A00798}" destId="{519A7278-BFE4-4573-B56F-632FC1E62E38}" srcOrd="2" destOrd="0" presId="urn:microsoft.com/office/officeart/2005/8/layout/vList4"/>
    <dgm:cxn modelId="{EE8DDEE8-80A9-4C54-8D64-41125B654665}" type="presParOf" srcId="{423930B7-0F1A-470C-A490-D55AA61DA01F}" destId="{F10E645C-057F-4091-B4A8-27C8FA47A38E}" srcOrd="7" destOrd="0" presId="urn:microsoft.com/office/officeart/2005/8/layout/vList4"/>
    <dgm:cxn modelId="{1D4AA0BF-7FBA-4223-84DC-D9EDED519CF5}" type="presParOf" srcId="{423930B7-0F1A-470C-A490-D55AA61DA01F}" destId="{CA5B5FA8-98D0-4806-B8D0-94D08E6F537C}" srcOrd="8" destOrd="0" presId="urn:microsoft.com/office/officeart/2005/8/layout/vList4"/>
    <dgm:cxn modelId="{AA54E954-B7F5-493A-AF05-D88E86963F91}" type="presParOf" srcId="{CA5B5FA8-98D0-4806-B8D0-94D08E6F537C}" destId="{FD0B613F-55A2-4A32-9C21-D7006D92B528}" srcOrd="0" destOrd="0" presId="urn:microsoft.com/office/officeart/2005/8/layout/vList4"/>
    <dgm:cxn modelId="{EAA9300A-717D-41A0-967E-87F0C7434BBF}" type="presParOf" srcId="{CA5B5FA8-98D0-4806-B8D0-94D08E6F537C}" destId="{11D6B3FD-CF82-4E91-B80F-92FBE5C614A9}" srcOrd="1" destOrd="0" presId="urn:microsoft.com/office/officeart/2005/8/layout/vList4"/>
    <dgm:cxn modelId="{6056359C-F11F-4432-A4FB-CC591457702C}" type="presParOf" srcId="{CA5B5FA8-98D0-4806-B8D0-94D08E6F537C}" destId="{2E2EFB3C-340D-40B1-88C5-504BBFA137E2}" srcOrd="2" destOrd="0" presId="urn:microsoft.com/office/officeart/2005/8/layout/vList4"/>
    <dgm:cxn modelId="{99EDC9BC-A860-48A0-A25B-F5944A339072}" type="presParOf" srcId="{423930B7-0F1A-470C-A490-D55AA61DA01F}" destId="{077C4E1B-AB82-4B85-BB16-6DE044824199}" srcOrd="9" destOrd="0" presId="urn:microsoft.com/office/officeart/2005/8/layout/vList4"/>
    <dgm:cxn modelId="{5CA02506-6B58-47F2-8AD0-7872E748770B}" type="presParOf" srcId="{423930B7-0F1A-470C-A490-D55AA61DA01F}" destId="{24A745E5-0A56-4047-B03C-E1734092887E}" srcOrd="10" destOrd="0" presId="urn:microsoft.com/office/officeart/2005/8/layout/vList4"/>
    <dgm:cxn modelId="{5FD6D4E3-0A92-4F24-BBF6-8068C76BAFC6}" type="presParOf" srcId="{24A745E5-0A56-4047-B03C-E1734092887E}" destId="{B376EBE7-7DFC-45ED-A846-DC241DF03C20}" srcOrd="0" destOrd="0" presId="urn:microsoft.com/office/officeart/2005/8/layout/vList4"/>
    <dgm:cxn modelId="{8200AE31-F8DC-4E9E-B547-D81BE11BDCE3}" type="presParOf" srcId="{24A745E5-0A56-4047-B03C-E1734092887E}" destId="{81370F2C-6D3E-4D1F-8493-91D27B24B602}" srcOrd="1" destOrd="0" presId="urn:microsoft.com/office/officeart/2005/8/layout/vList4"/>
    <dgm:cxn modelId="{F5D1BA6B-19F9-48C4-8CF7-160C9082D3B9}" type="presParOf" srcId="{24A745E5-0A56-4047-B03C-E1734092887E}" destId="{C406963A-E36C-4386-B817-004379603975}" srcOrd="2" destOrd="0" presId="urn:microsoft.com/office/officeart/2005/8/layout/vList4"/>
    <dgm:cxn modelId="{F0F16930-3828-4D37-A031-EE4F9D2719E3}" type="presParOf" srcId="{423930B7-0F1A-470C-A490-D55AA61DA01F}" destId="{E434CA9A-59F8-4355-B701-01047F49E8CD}" srcOrd="11" destOrd="0" presId="urn:microsoft.com/office/officeart/2005/8/layout/vList4"/>
    <dgm:cxn modelId="{BB6E6710-C75E-47CC-BF1F-7CD59478D1BC}" type="presParOf" srcId="{423930B7-0F1A-470C-A490-D55AA61DA01F}" destId="{624728BA-58AF-4817-98F2-3CE830BAFCFE}" srcOrd="12" destOrd="0" presId="urn:microsoft.com/office/officeart/2005/8/layout/vList4"/>
    <dgm:cxn modelId="{0E211019-A836-43A1-91B7-751DB99BDEBE}" type="presParOf" srcId="{624728BA-58AF-4817-98F2-3CE830BAFCFE}" destId="{7BC3823D-095C-4FAD-87A6-D287E8E253D6}" srcOrd="0" destOrd="0" presId="urn:microsoft.com/office/officeart/2005/8/layout/vList4"/>
    <dgm:cxn modelId="{893C6930-12E5-4AE5-BEEF-0FBDA284C1BD}" type="presParOf" srcId="{624728BA-58AF-4817-98F2-3CE830BAFCFE}" destId="{9AB6A89A-2C8A-426A-9AC2-2AB421A458DF}" srcOrd="1" destOrd="0" presId="urn:microsoft.com/office/officeart/2005/8/layout/vList4"/>
    <dgm:cxn modelId="{AFCBA9FE-4775-470A-A75B-F76438CCF8C0}" type="presParOf" srcId="{624728BA-58AF-4817-98F2-3CE830BAFCFE}" destId="{03E25FDD-713C-44B9-881C-C51AD16D989D}"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F45E03-C0C7-47A7-9782-463E4F3E8EC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84F4FB-68D4-45E2-AB44-1273CC0EEA3C}">
      <dgm:prSet custT="1"/>
      <dgm:spPr/>
      <dgm:t>
        <a:bodyPr/>
        <a:lstStyle/>
        <a:p>
          <a:r>
            <a:rPr lang="en-US" sz="1400" b="0" i="0" baseline="0" dirty="0"/>
            <a:t>Advance environmental justice and equitable development throughout the brownfields grant process. </a:t>
          </a:r>
          <a:endParaRPr lang="en-US" sz="1400" dirty="0"/>
        </a:p>
      </dgm:t>
    </dgm:pt>
    <dgm:pt modelId="{36AAA869-1449-4A08-999A-E11E85C799AE}" type="parTrans" cxnId="{AF12D2A8-18ED-4109-8D79-5C137F34ACFD}">
      <dgm:prSet/>
      <dgm:spPr/>
      <dgm:t>
        <a:bodyPr/>
        <a:lstStyle/>
        <a:p>
          <a:endParaRPr lang="en-US" sz="1800"/>
        </a:p>
      </dgm:t>
    </dgm:pt>
    <dgm:pt modelId="{880B8015-36C1-4483-8D21-2B34787C6453}" type="sibTrans" cxnId="{AF12D2A8-18ED-4109-8D79-5C137F34ACFD}">
      <dgm:prSet/>
      <dgm:spPr/>
      <dgm:t>
        <a:bodyPr/>
        <a:lstStyle/>
        <a:p>
          <a:endParaRPr lang="en-US" sz="1800"/>
        </a:p>
      </dgm:t>
    </dgm:pt>
    <dgm:pt modelId="{6065B2E3-6008-49ED-9578-F106970F1540}">
      <dgm:prSet custT="1"/>
      <dgm:spPr/>
      <dgm:t>
        <a:bodyPr/>
        <a:lstStyle/>
        <a:p>
          <a:r>
            <a:rPr lang="en-US" sz="1400" b="0" i="0" baseline="0" dirty="0"/>
            <a:t>Adapt the equitable development best practices to the unique context and specific needs of your community. </a:t>
          </a:r>
          <a:endParaRPr lang="en-US" sz="1400" dirty="0"/>
        </a:p>
      </dgm:t>
    </dgm:pt>
    <dgm:pt modelId="{B90DED2D-1AE9-4EBC-AF04-87EBEADD178E}" type="parTrans" cxnId="{F70D48A8-6786-4492-90FB-9F9E04AF4E01}">
      <dgm:prSet/>
      <dgm:spPr/>
      <dgm:t>
        <a:bodyPr/>
        <a:lstStyle/>
        <a:p>
          <a:endParaRPr lang="en-US" sz="1800"/>
        </a:p>
      </dgm:t>
    </dgm:pt>
    <dgm:pt modelId="{B9C0427D-BEF7-4A7E-B493-2CEFA3BB5BBF}" type="sibTrans" cxnId="{F70D48A8-6786-4492-90FB-9F9E04AF4E01}">
      <dgm:prSet/>
      <dgm:spPr/>
      <dgm:t>
        <a:bodyPr/>
        <a:lstStyle/>
        <a:p>
          <a:endParaRPr lang="en-US" sz="1800"/>
        </a:p>
      </dgm:t>
    </dgm:pt>
    <dgm:pt modelId="{5768B3F5-1784-4B1F-AE4E-FD1AC8E5BE33}">
      <dgm:prSet custT="1"/>
      <dgm:spPr/>
      <dgm:t>
        <a:bodyPr/>
        <a:lstStyle/>
        <a:p>
          <a:r>
            <a:rPr lang="en-US" sz="1400" b="0" i="0" baseline="0" dirty="0"/>
            <a:t>Develop partnerships, collaboration and deep community engagement to build implementation support and ensure investments meet community needs. </a:t>
          </a:r>
          <a:endParaRPr lang="en-US" sz="1400" dirty="0"/>
        </a:p>
      </dgm:t>
    </dgm:pt>
    <dgm:pt modelId="{E92B5540-51BB-49DC-94B1-ECB08E7AEA9E}" type="parTrans" cxnId="{E276B135-5AB0-464F-8CB7-9F423CEEDE20}">
      <dgm:prSet/>
      <dgm:spPr/>
      <dgm:t>
        <a:bodyPr/>
        <a:lstStyle/>
        <a:p>
          <a:endParaRPr lang="en-US" sz="1800"/>
        </a:p>
      </dgm:t>
    </dgm:pt>
    <dgm:pt modelId="{7A58E352-9DCE-4EE0-B898-661AF533E055}" type="sibTrans" cxnId="{E276B135-5AB0-464F-8CB7-9F423CEEDE20}">
      <dgm:prSet/>
      <dgm:spPr/>
      <dgm:t>
        <a:bodyPr/>
        <a:lstStyle/>
        <a:p>
          <a:endParaRPr lang="en-US" sz="1800"/>
        </a:p>
      </dgm:t>
    </dgm:pt>
    <dgm:pt modelId="{7E1964A1-99BB-4B2B-84CB-752483294B24}">
      <dgm:prSet custT="1"/>
      <dgm:spPr/>
      <dgm:t>
        <a:bodyPr/>
        <a:lstStyle/>
        <a:p>
          <a:r>
            <a:rPr lang="en-US" sz="1400" b="0" i="0" baseline="0" dirty="0"/>
            <a:t>Understand specific goals of the community and identify how the brownfield investments can achieve equitable outcomes.</a:t>
          </a:r>
          <a:endParaRPr lang="en-US" sz="1400" dirty="0"/>
        </a:p>
      </dgm:t>
    </dgm:pt>
    <dgm:pt modelId="{58AF1BF4-C0D1-445D-9D98-7D375828FAD3}" type="parTrans" cxnId="{2D2DD577-8EFC-4B9C-A5B1-44D4CE8FF796}">
      <dgm:prSet/>
      <dgm:spPr/>
      <dgm:t>
        <a:bodyPr/>
        <a:lstStyle/>
        <a:p>
          <a:endParaRPr lang="en-US" sz="1800"/>
        </a:p>
      </dgm:t>
    </dgm:pt>
    <dgm:pt modelId="{A7D3175C-89F6-4DF4-8C6C-1159136E13AE}" type="sibTrans" cxnId="{2D2DD577-8EFC-4B9C-A5B1-44D4CE8FF796}">
      <dgm:prSet/>
      <dgm:spPr/>
      <dgm:t>
        <a:bodyPr/>
        <a:lstStyle/>
        <a:p>
          <a:endParaRPr lang="en-US" sz="1800"/>
        </a:p>
      </dgm:t>
    </dgm:pt>
    <dgm:pt modelId="{D6EE1A02-EBB8-4495-B33C-DB13573D9982}" type="pres">
      <dgm:prSet presAssocID="{45F45E03-C0C7-47A7-9782-463E4F3E8EC8}" presName="vert0" presStyleCnt="0">
        <dgm:presLayoutVars>
          <dgm:dir/>
          <dgm:animOne val="branch"/>
          <dgm:animLvl val="lvl"/>
        </dgm:presLayoutVars>
      </dgm:prSet>
      <dgm:spPr/>
    </dgm:pt>
    <dgm:pt modelId="{01D37060-29D8-4351-987C-C35D74C369EB}" type="pres">
      <dgm:prSet presAssocID="{B184F4FB-68D4-45E2-AB44-1273CC0EEA3C}" presName="thickLine" presStyleLbl="alignNode1" presStyleIdx="0" presStyleCnt="4"/>
      <dgm:spPr/>
    </dgm:pt>
    <dgm:pt modelId="{D290EA37-4828-45A6-893F-5A798B18A198}" type="pres">
      <dgm:prSet presAssocID="{B184F4FB-68D4-45E2-AB44-1273CC0EEA3C}" presName="horz1" presStyleCnt="0"/>
      <dgm:spPr/>
    </dgm:pt>
    <dgm:pt modelId="{CB683098-F968-485C-9B77-97F7541879D7}" type="pres">
      <dgm:prSet presAssocID="{B184F4FB-68D4-45E2-AB44-1273CC0EEA3C}" presName="tx1" presStyleLbl="revTx" presStyleIdx="0" presStyleCnt="4"/>
      <dgm:spPr/>
    </dgm:pt>
    <dgm:pt modelId="{456B908B-C737-4809-9A4C-67322C08075E}" type="pres">
      <dgm:prSet presAssocID="{B184F4FB-68D4-45E2-AB44-1273CC0EEA3C}" presName="vert1" presStyleCnt="0"/>
      <dgm:spPr/>
    </dgm:pt>
    <dgm:pt modelId="{B36BCC2A-D313-4B6F-97D7-83B41B6DE844}" type="pres">
      <dgm:prSet presAssocID="{6065B2E3-6008-49ED-9578-F106970F1540}" presName="thickLine" presStyleLbl="alignNode1" presStyleIdx="1" presStyleCnt="4"/>
      <dgm:spPr/>
    </dgm:pt>
    <dgm:pt modelId="{B5F1B5D1-D255-46D1-8A7A-9EEE5DAF6EB6}" type="pres">
      <dgm:prSet presAssocID="{6065B2E3-6008-49ED-9578-F106970F1540}" presName="horz1" presStyleCnt="0"/>
      <dgm:spPr/>
    </dgm:pt>
    <dgm:pt modelId="{98BAB164-B140-428D-90E3-03B18414A976}" type="pres">
      <dgm:prSet presAssocID="{6065B2E3-6008-49ED-9578-F106970F1540}" presName="tx1" presStyleLbl="revTx" presStyleIdx="1" presStyleCnt="4"/>
      <dgm:spPr/>
    </dgm:pt>
    <dgm:pt modelId="{0BC5498C-7630-4AD2-92CE-927214E7E52B}" type="pres">
      <dgm:prSet presAssocID="{6065B2E3-6008-49ED-9578-F106970F1540}" presName="vert1" presStyleCnt="0"/>
      <dgm:spPr/>
    </dgm:pt>
    <dgm:pt modelId="{76E41861-57EE-453F-9727-37E9A1F55C62}" type="pres">
      <dgm:prSet presAssocID="{5768B3F5-1784-4B1F-AE4E-FD1AC8E5BE33}" presName="thickLine" presStyleLbl="alignNode1" presStyleIdx="2" presStyleCnt="4"/>
      <dgm:spPr/>
    </dgm:pt>
    <dgm:pt modelId="{0F1C2BC8-01B2-4F80-ABFF-EBC8EF94A86B}" type="pres">
      <dgm:prSet presAssocID="{5768B3F5-1784-4B1F-AE4E-FD1AC8E5BE33}" presName="horz1" presStyleCnt="0"/>
      <dgm:spPr/>
    </dgm:pt>
    <dgm:pt modelId="{C4033E63-C3DD-4606-8C03-12F80C11A32E}" type="pres">
      <dgm:prSet presAssocID="{5768B3F5-1784-4B1F-AE4E-FD1AC8E5BE33}" presName="tx1" presStyleLbl="revTx" presStyleIdx="2" presStyleCnt="4"/>
      <dgm:spPr/>
    </dgm:pt>
    <dgm:pt modelId="{3C2E9272-EEAB-48E5-B253-B4C4DBC7B0D6}" type="pres">
      <dgm:prSet presAssocID="{5768B3F5-1784-4B1F-AE4E-FD1AC8E5BE33}" presName="vert1" presStyleCnt="0"/>
      <dgm:spPr/>
    </dgm:pt>
    <dgm:pt modelId="{022A11CC-8C73-450A-860B-050C08911E39}" type="pres">
      <dgm:prSet presAssocID="{7E1964A1-99BB-4B2B-84CB-752483294B24}" presName="thickLine" presStyleLbl="alignNode1" presStyleIdx="3" presStyleCnt="4"/>
      <dgm:spPr/>
    </dgm:pt>
    <dgm:pt modelId="{E4A32583-2AAA-4222-8B2F-8B735A12D138}" type="pres">
      <dgm:prSet presAssocID="{7E1964A1-99BB-4B2B-84CB-752483294B24}" presName="horz1" presStyleCnt="0"/>
      <dgm:spPr/>
    </dgm:pt>
    <dgm:pt modelId="{CDF4924F-590C-4DF2-BB2E-83AE00CB9092}" type="pres">
      <dgm:prSet presAssocID="{7E1964A1-99BB-4B2B-84CB-752483294B24}" presName="tx1" presStyleLbl="revTx" presStyleIdx="3" presStyleCnt="4"/>
      <dgm:spPr/>
    </dgm:pt>
    <dgm:pt modelId="{E1BFFC6A-96DB-4871-90A1-6058E735F131}" type="pres">
      <dgm:prSet presAssocID="{7E1964A1-99BB-4B2B-84CB-752483294B24}" presName="vert1" presStyleCnt="0"/>
      <dgm:spPr/>
    </dgm:pt>
  </dgm:ptLst>
  <dgm:cxnLst>
    <dgm:cxn modelId="{526B430B-F4E9-4001-B6C3-F2033B8BD29D}" type="presOf" srcId="{6065B2E3-6008-49ED-9578-F106970F1540}" destId="{98BAB164-B140-428D-90E3-03B18414A976}" srcOrd="0" destOrd="0" presId="urn:microsoft.com/office/officeart/2008/layout/LinedList"/>
    <dgm:cxn modelId="{FC75232B-0982-46EF-9E96-AACD23D561B2}" type="presOf" srcId="{45F45E03-C0C7-47A7-9782-463E4F3E8EC8}" destId="{D6EE1A02-EBB8-4495-B33C-DB13573D9982}" srcOrd="0" destOrd="0" presId="urn:microsoft.com/office/officeart/2008/layout/LinedList"/>
    <dgm:cxn modelId="{E276B135-5AB0-464F-8CB7-9F423CEEDE20}" srcId="{45F45E03-C0C7-47A7-9782-463E4F3E8EC8}" destId="{5768B3F5-1784-4B1F-AE4E-FD1AC8E5BE33}" srcOrd="2" destOrd="0" parTransId="{E92B5540-51BB-49DC-94B1-ECB08E7AEA9E}" sibTransId="{7A58E352-9DCE-4EE0-B898-661AF533E055}"/>
    <dgm:cxn modelId="{D09A634C-02BD-4BC7-892E-29A7A4739756}" type="presOf" srcId="{B184F4FB-68D4-45E2-AB44-1273CC0EEA3C}" destId="{CB683098-F968-485C-9B77-97F7541879D7}" srcOrd="0" destOrd="0" presId="urn:microsoft.com/office/officeart/2008/layout/LinedList"/>
    <dgm:cxn modelId="{2D2DD577-8EFC-4B9C-A5B1-44D4CE8FF796}" srcId="{45F45E03-C0C7-47A7-9782-463E4F3E8EC8}" destId="{7E1964A1-99BB-4B2B-84CB-752483294B24}" srcOrd="3" destOrd="0" parTransId="{58AF1BF4-C0D1-445D-9D98-7D375828FAD3}" sibTransId="{A7D3175C-89F6-4DF4-8C6C-1159136E13AE}"/>
    <dgm:cxn modelId="{F70D48A8-6786-4492-90FB-9F9E04AF4E01}" srcId="{45F45E03-C0C7-47A7-9782-463E4F3E8EC8}" destId="{6065B2E3-6008-49ED-9578-F106970F1540}" srcOrd="1" destOrd="0" parTransId="{B90DED2D-1AE9-4EBC-AF04-87EBEADD178E}" sibTransId="{B9C0427D-BEF7-4A7E-B493-2CEFA3BB5BBF}"/>
    <dgm:cxn modelId="{AF12D2A8-18ED-4109-8D79-5C137F34ACFD}" srcId="{45F45E03-C0C7-47A7-9782-463E4F3E8EC8}" destId="{B184F4FB-68D4-45E2-AB44-1273CC0EEA3C}" srcOrd="0" destOrd="0" parTransId="{36AAA869-1449-4A08-999A-E11E85C799AE}" sibTransId="{880B8015-36C1-4483-8D21-2B34787C6453}"/>
    <dgm:cxn modelId="{1E79F9B4-BD10-40F3-9FC6-40CCC4DD6FAD}" type="presOf" srcId="{7E1964A1-99BB-4B2B-84CB-752483294B24}" destId="{CDF4924F-590C-4DF2-BB2E-83AE00CB9092}" srcOrd="0" destOrd="0" presId="urn:microsoft.com/office/officeart/2008/layout/LinedList"/>
    <dgm:cxn modelId="{C1D440D9-6B42-480E-B14F-A4FE9951571B}" type="presOf" srcId="{5768B3F5-1784-4B1F-AE4E-FD1AC8E5BE33}" destId="{C4033E63-C3DD-4606-8C03-12F80C11A32E}" srcOrd="0" destOrd="0" presId="urn:microsoft.com/office/officeart/2008/layout/LinedList"/>
    <dgm:cxn modelId="{7E5CAA25-24D7-4248-B5A5-91F12805E976}" type="presParOf" srcId="{D6EE1A02-EBB8-4495-B33C-DB13573D9982}" destId="{01D37060-29D8-4351-987C-C35D74C369EB}" srcOrd="0" destOrd="0" presId="urn:microsoft.com/office/officeart/2008/layout/LinedList"/>
    <dgm:cxn modelId="{7304D105-F237-422B-B0C3-92BF740EF84E}" type="presParOf" srcId="{D6EE1A02-EBB8-4495-B33C-DB13573D9982}" destId="{D290EA37-4828-45A6-893F-5A798B18A198}" srcOrd="1" destOrd="0" presId="urn:microsoft.com/office/officeart/2008/layout/LinedList"/>
    <dgm:cxn modelId="{046CA048-548A-494F-81ED-963532E898AF}" type="presParOf" srcId="{D290EA37-4828-45A6-893F-5A798B18A198}" destId="{CB683098-F968-485C-9B77-97F7541879D7}" srcOrd="0" destOrd="0" presId="urn:microsoft.com/office/officeart/2008/layout/LinedList"/>
    <dgm:cxn modelId="{0448660A-EF1A-4064-867C-87BC9FEBCAE9}" type="presParOf" srcId="{D290EA37-4828-45A6-893F-5A798B18A198}" destId="{456B908B-C737-4809-9A4C-67322C08075E}" srcOrd="1" destOrd="0" presId="urn:microsoft.com/office/officeart/2008/layout/LinedList"/>
    <dgm:cxn modelId="{B7FFEF49-DFF5-41CE-863E-628FF73C0872}" type="presParOf" srcId="{D6EE1A02-EBB8-4495-B33C-DB13573D9982}" destId="{B36BCC2A-D313-4B6F-97D7-83B41B6DE844}" srcOrd="2" destOrd="0" presId="urn:microsoft.com/office/officeart/2008/layout/LinedList"/>
    <dgm:cxn modelId="{5B1AB72D-E997-4B7B-97D0-BDDA9C4924D3}" type="presParOf" srcId="{D6EE1A02-EBB8-4495-B33C-DB13573D9982}" destId="{B5F1B5D1-D255-46D1-8A7A-9EEE5DAF6EB6}" srcOrd="3" destOrd="0" presId="urn:microsoft.com/office/officeart/2008/layout/LinedList"/>
    <dgm:cxn modelId="{89BCF762-C196-42A9-BDFF-DAC0AC646CC7}" type="presParOf" srcId="{B5F1B5D1-D255-46D1-8A7A-9EEE5DAF6EB6}" destId="{98BAB164-B140-428D-90E3-03B18414A976}" srcOrd="0" destOrd="0" presId="urn:microsoft.com/office/officeart/2008/layout/LinedList"/>
    <dgm:cxn modelId="{8936EFF2-0586-49BC-A25A-DAB80CE0E0D4}" type="presParOf" srcId="{B5F1B5D1-D255-46D1-8A7A-9EEE5DAF6EB6}" destId="{0BC5498C-7630-4AD2-92CE-927214E7E52B}" srcOrd="1" destOrd="0" presId="urn:microsoft.com/office/officeart/2008/layout/LinedList"/>
    <dgm:cxn modelId="{4006A708-9425-410B-B769-4C90DF8C96AA}" type="presParOf" srcId="{D6EE1A02-EBB8-4495-B33C-DB13573D9982}" destId="{76E41861-57EE-453F-9727-37E9A1F55C62}" srcOrd="4" destOrd="0" presId="urn:microsoft.com/office/officeart/2008/layout/LinedList"/>
    <dgm:cxn modelId="{83EE7328-E500-4D41-A758-239DDAE8B192}" type="presParOf" srcId="{D6EE1A02-EBB8-4495-B33C-DB13573D9982}" destId="{0F1C2BC8-01B2-4F80-ABFF-EBC8EF94A86B}" srcOrd="5" destOrd="0" presId="urn:microsoft.com/office/officeart/2008/layout/LinedList"/>
    <dgm:cxn modelId="{34FF8E4E-6EF7-42DE-8541-5CBBFC8CC607}" type="presParOf" srcId="{0F1C2BC8-01B2-4F80-ABFF-EBC8EF94A86B}" destId="{C4033E63-C3DD-4606-8C03-12F80C11A32E}" srcOrd="0" destOrd="0" presId="urn:microsoft.com/office/officeart/2008/layout/LinedList"/>
    <dgm:cxn modelId="{02C5895B-FC19-4792-9760-D112D1660803}" type="presParOf" srcId="{0F1C2BC8-01B2-4F80-ABFF-EBC8EF94A86B}" destId="{3C2E9272-EEAB-48E5-B253-B4C4DBC7B0D6}" srcOrd="1" destOrd="0" presId="urn:microsoft.com/office/officeart/2008/layout/LinedList"/>
    <dgm:cxn modelId="{1CAF9523-7052-4918-94D6-73D68891E10C}" type="presParOf" srcId="{D6EE1A02-EBB8-4495-B33C-DB13573D9982}" destId="{022A11CC-8C73-450A-860B-050C08911E39}" srcOrd="6" destOrd="0" presId="urn:microsoft.com/office/officeart/2008/layout/LinedList"/>
    <dgm:cxn modelId="{5D48D287-7C41-41B6-9663-C50897362368}" type="presParOf" srcId="{D6EE1A02-EBB8-4495-B33C-DB13573D9982}" destId="{E4A32583-2AAA-4222-8B2F-8B735A12D138}" srcOrd="7" destOrd="0" presId="urn:microsoft.com/office/officeart/2008/layout/LinedList"/>
    <dgm:cxn modelId="{00A014FC-9C68-448F-B453-9DE57384E093}" type="presParOf" srcId="{E4A32583-2AAA-4222-8B2F-8B735A12D138}" destId="{CDF4924F-590C-4DF2-BB2E-83AE00CB9092}" srcOrd="0" destOrd="0" presId="urn:microsoft.com/office/officeart/2008/layout/LinedList"/>
    <dgm:cxn modelId="{6270DB21-322E-423D-B66E-269D5FB87735}" type="presParOf" srcId="{E4A32583-2AAA-4222-8B2F-8B735A12D138}" destId="{E1BFFC6A-96DB-4871-90A1-6058E735F13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F45E03-C0C7-47A7-9782-463E4F3E8EC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DB589C8-5796-4825-AE9E-A6971DEF1E71}">
      <dgm:prSet custT="1"/>
      <dgm:spPr/>
      <dgm:t>
        <a:bodyPr/>
        <a:lstStyle/>
        <a:p>
          <a:r>
            <a:rPr lang="en-US" sz="1400" b="0" i="0" baseline="0" dirty="0"/>
            <a:t>Build the capacity of the community to achieve goals that may be outside the brownfield redevelopment process. </a:t>
          </a:r>
          <a:endParaRPr lang="en-US" sz="1400" dirty="0"/>
        </a:p>
      </dgm:t>
    </dgm:pt>
    <dgm:pt modelId="{4FECA141-7628-460C-9406-BAAECE626BB7}" type="sibTrans" cxnId="{B35E5B07-E65B-4D4B-84F8-6AFF4296EF28}">
      <dgm:prSet/>
      <dgm:spPr/>
      <dgm:t>
        <a:bodyPr/>
        <a:lstStyle/>
        <a:p>
          <a:endParaRPr lang="en-US" sz="1800"/>
        </a:p>
      </dgm:t>
    </dgm:pt>
    <dgm:pt modelId="{7B2789AF-AD10-4D73-8C55-43E3FFAEA3F2}" type="parTrans" cxnId="{B35E5B07-E65B-4D4B-84F8-6AFF4296EF28}">
      <dgm:prSet/>
      <dgm:spPr/>
      <dgm:t>
        <a:bodyPr/>
        <a:lstStyle/>
        <a:p>
          <a:endParaRPr lang="en-US" sz="1800"/>
        </a:p>
      </dgm:t>
    </dgm:pt>
    <dgm:pt modelId="{88F35186-9F92-41F3-87D5-F519CF21C866}">
      <dgm:prSet custT="1"/>
      <dgm:spPr/>
      <dgm:t>
        <a:bodyPr/>
        <a:lstStyle/>
        <a:p>
          <a:r>
            <a:rPr lang="en-US" sz="1400" b="0" i="0" baseline="0" dirty="0"/>
            <a:t>Build in small, frequent wins as part of the longer cleanup and redevelopment process. </a:t>
          </a:r>
          <a:endParaRPr lang="en-US" sz="1400" dirty="0"/>
        </a:p>
      </dgm:t>
    </dgm:pt>
    <dgm:pt modelId="{8B13D847-B1DE-427C-80D0-42C0A7151505}" type="sibTrans" cxnId="{79ECA927-648B-4814-A65C-08109E41E861}">
      <dgm:prSet/>
      <dgm:spPr/>
      <dgm:t>
        <a:bodyPr/>
        <a:lstStyle/>
        <a:p>
          <a:endParaRPr lang="en-US" sz="1800"/>
        </a:p>
      </dgm:t>
    </dgm:pt>
    <dgm:pt modelId="{64F5A6B4-96D9-4503-B337-88DB748F510C}" type="parTrans" cxnId="{79ECA927-648B-4814-A65C-08109E41E861}">
      <dgm:prSet/>
      <dgm:spPr/>
      <dgm:t>
        <a:bodyPr/>
        <a:lstStyle/>
        <a:p>
          <a:endParaRPr lang="en-US" sz="1800"/>
        </a:p>
      </dgm:t>
    </dgm:pt>
    <dgm:pt modelId="{1B2EC320-407C-452B-9F0C-9F2E165A7E70}">
      <dgm:prSet custT="1"/>
      <dgm:spPr/>
      <dgm:t>
        <a:bodyPr/>
        <a:lstStyle/>
        <a:p>
          <a:r>
            <a:rPr lang="en-US" sz="1400" b="0" i="0" baseline="0" dirty="0"/>
            <a:t>Adapt the process as needed based on new information and community feedback.</a:t>
          </a:r>
          <a:endParaRPr lang="en-US" sz="1400" dirty="0"/>
        </a:p>
      </dgm:t>
    </dgm:pt>
    <dgm:pt modelId="{D17ADC31-2557-4C5A-B4ED-66ADFE2341DD}" type="sibTrans" cxnId="{5F6C74A6-9F4A-4957-912B-9722DEF165A6}">
      <dgm:prSet/>
      <dgm:spPr/>
      <dgm:t>
        <a:bodyPr/>
        <a:lstStyle/>
        <a:p>
          <a:endParaRPr lang="en-US" sz="1800"/>
        </a:p>
      </dgm:t>
    </dgm:pt>
    <dgm:pt modelId="{97116BE3-6892-4F8E-9592-82AA4CEEFCC0}" type="parTrans" cxnId="{5F6C74A6-9F4A-4957-912B-9722DEF165A6}">
      <dgm:prSet/>
      <dgm:spPr/>
      <dgm:t>
        <a:bodyPr/>
        <a:lstStyle/>
        <a:p>
          <a:endParaRPr lang="en-US" sz="1800"/>
        </a:p>
      </dgm:t>
    </dgm:pt>
    <dgm:pt modelId="{D6EE1A02-EBB8-4495-B33C-DB13573D9982}" type="pres">
      <dgm:prSet presAssocID="{45F45E03-C0C7-47A7-9782-463E4F3E8EC8}" presName="vert0" presStyleCnt="0">
        <dgm:presLayoutVars>
          <dgm:dir/>
          <dgm:animOne val="branch"/>
          <dgm:animLvl val="lvl"/>
        </dgm:presLayoutVars>
      </dgm:prSet>
      <dgm:spPr/>
    </dgm:pt>
    <dgm:pt modelId="{32B87E0B-0BD6-4CCF-8824-836F2D49D642}" type="pres">
      <dgm:prSet presAssocID="{FDB589C8-5796-4825-AE9E-A6971DEF1E71}" presName="thickLine" presStyleLbl="alignNode1" presStyleIdx="0" presStyleCnt="3"/>
      <dgm:spPr/>
    </dgm:pt>
    <dgm:pt modelId="{273E679C-A36C-498C-975F-0A2BF512A50D}" type="pres">
      <dgm:prSet presAssocID="{FDB589C8-5796-4825-AE9E-A6971DEF1E71}" presName="horz1" presStyleCnt="0"/>
      <dgm:spPr/>
    </dgm:pt>
    <dgm:pt modelId="{8226DC8D-D57C-40C5-AA41-6F8F4B6AFF4B}" type="pres">
      <dgm:prSet presAssocID="{FDB589C8-5796-4825-AE9E-A6971DEF1E71}" presName="tx1" presStyleLbl="revTx" presStyleIdx="0" presStyleCnt="3"/>
      <dgm:spPr/>
    </dgm:pt>
    <dgm:pt modelId="{9B31F3BE-0FFD-44C4-B0DD-89BD7B0493ED}" type="pres">
      <dgm:prSet presAssocID="{FDB589C8-5796-4825-AE9E-A6971DEF1E71}" presName="vert1" presStyleCnt="0"/>
      <dgm:spPr/>
    </dgm:pt>
    <dgm:pt modelId="{E6CD6159-115A-4E7D-B605-84B5E9486F83}" type="pres">
      <dgm:prSet presAssocID="{88F35186-9F92-41F3-87D5-F519CF21C866}" presName="thickLine" presStyleLbl="alignNode1" presStyleIdx="1" presStyleCnt="3"/>
      <dgm:spPr/>
    </dgm:pt>
    <dgm:pt modelId="{7804DF79-4501-44E8-8744-996EAFBAB43F}" type="pres">
      <dgm:prSet presAssocID="{88F35186-9F92-41F3-87D5-F519CF21C866}" presName="horz1" presStyleCnt="0"/>
      <dgm:spPr/>
    </dgm:pt>
    <dgm:pt modelId="{A15126FD-39C7-44C4-903F-61BB7D7F22BA}" type="pres">
      <dgm:prSet presAssocID="{88F35186-9F92-41F3-87D5-F519CF21C866}" presName="tx1" presStyleLbl="revTx" presStyleIdx="1" presStyleCnt="3"/>
      <dgm:spPr/>
    </dgm:pt>
    <dgm:pt modelId="{C875F900-45AE-4EA7-B22B-AAAEB63FD631}" type="pres">
      <dgm:prSet presAssocID="{88F35186-9F92-41F3-87D5-F519CF21C866}" presName="vert1" presStyleCnt="0"/>
      <dgm:spPr/>
    </dgm:pt>
    <dgm:pt modelId="{ACD2255A-83FF-4953-88F6-B35F5135C195}" type="pres">
      <dgm:prSet presAssocID="{1B2EC320-407C-452B-9F0C-9F2E165A7E70}" presName="thickLine" presStyleLbl="alignNode1" presStyleIdx="2" presStyleCnt="3"/>
      <dgm:spPr/>
    </dgm:pt>
    <dgm:pt modelId="{8A40709C-BC2E-4A0E-A4D5-AC8A7877BAAB}" type="pres">
      <dgm:prSet presAssocID="{1B2EC320-407C-452B-9F0C-9F2E165A7E70}" presName="horz1" presStyleCnt="0"/>
      <dgm:spPr/>
    </dgm:pt>
    <dgm:pt modelId="{41D03AEE-E166-402D-90A2-E80B94C3EC1F}" type="pres">
      <dgm:prSet presAssocID="{1B2EC320-407C-452B-9F0C-9F2E165A7E70}" presName="tx1" presStyleLbl="revTx" presStyleIdx="2" presStyleCnt="3"/>
      <dgm:spPr/>
    </dgm:pt>
    <dgm:pt modelId="{E01F6260-E417-4DB1-9E33-4D5571C08BB0}" type="pres">
      <dgm:prSet presAssocID="{1B2EC320-407C-452B-9F0C-9F2E165A7E70}" presName="vert1" presStyleCnt="0"/>
      <dgm:spPr/>
    </dgm:pt>
  </dgm:ptLst>
  <dgm:cxnLst>
    <dgm:cxn modelId="{B35E5B07-E65B-4D4B-84F8-6AFF4296EF28}" srcId="{45F45E03-C0C7-47A7-9782-463E4F3E8EC8}" destId="{FDB589C8-5796-4825-AE9E-A6971DEF1E71}" srcOrd="0" destOrd="0" parTransId="{7B2789AF-AD10-4D73-8C55-43E3FFAEA3F2}" sibTransId="{4FECA141-7628-460C-9406-BAAECE626BB7}"/>
    <dgm:cxn modelId="{03FA1E18-BD14-49D1-BD38-D9CD146AA9A9}" type="presOf" srcId="{88F35186-9F92-41F3-87D5-F519CF21C866}" destId="{A15126FD-39C7-44C4-903F-61BB7D7F22BA}" srcOrd="0" destOrd="0" presId="urn:microsoft.com/office/officeart/2008/layout/LinedList"/>
    <dgm:cxn modelId="{79ECA927-648B-4814-A65C-08109E41E861}" srcId="{45F45E03-C0C7-47A7-9782-463E4F3E8EC8}" destId="{88F35186-9F92-41F3-87D5-F519CF21C866}" srcOrd="1" destOrd="0" parTransId="{64F5A6B4-96D9-4503-B337-88DB748F510C}" sibTransId="{8B13D847-B1DE-427C-80D0-42C0A7151505}"/>
    <dgm:cxn modelId="{FC75232B-0982-46EF-9E96-AACD23D561B2}" type="presOf" srcId="{45F45E03-C0C7-47A7-9782-463E4F3E8EC8}" destId="{D6EE1A02-EBB8-4495-B33C-DB13573D9982}" srcOrd="0" destOrd="0" presId="urn:microsoft.com/office/officeart/2008/layout/LinedList"/>
    <dgm:cxn modelId="{73B68A6B-B267-4570-8F7F-8F6156285338}" type="presOf" srcId="{1B2EC320-407C-452B-9F0C-9F2E165A7E70}" destId="{41D03AEE-E166-402D-90A2-E80B94C3EC1F}" srcOrd="0" destOrd="0" presId="urn:microsoft.com/office/officeart/2008/layout/LinedList"/>
    <dgm:cxn modelId="{5F6C74A6-9F4A-4957-912B-9722DEF165A6}" srcId="{45F45E03-C0C7-47A7-9782-463E4F3E8EC8}" destId="{1B2EC320-407C-452B-9F0C-9F2E165A7E70}" srcOrd="2" destOrd="0" parTransId="{97116BE3-6892-4F8E-9592-82AA4CEEFCC0}" sibTransId="{D17ADC31-2557-4C5A-B4ED-66ADFE2341DD}"/>
    <dgm:cxn modelId="{C0C71AF6-B45A-4E69-BB91-E6BCEEA194D9}" type="presOf" srcId="{FDB589C8-5796-4825-AE9E-A6971DEF1E71}" destId="{8226DC8D-D57C-40C5-AA41-6F8F4B6AFF4B}" srcOrd="0" destOrd="0" presId="urn:microsoft.com/office/officeart/2008/layout/LinedList"/>
    <dgm:cxn modelId="{29E0F624-E3C9-4E9F-A809-5149A8058FF1}" type="presParOf" srcId="{D6EE1A02-EBB8-4495-B33C-DB13573D9982}" destId="{32B87E0B-0BD6-4CCF-8824-836F2D49D642}" srcOrd="0" destOrd="0" presId="urn:microsoft.com/office/officeart/2008/layout/LinedList"/>
    <dgm:cxn modelId="{7C33201B-8E9A-459A-983F-3FC505966AB8}" type="presParOf" srcId="{D6EE1A02-EBB8-4495-B33C-DB13573D9982}" destId="{273E679C-A36C-498C-975F-0A2BF512A50D}" srcOrd="1" destOrd="0" presId="urn:microsoft.com/office/officeart/2008/layout/LinedList"/>
    <dgm:cxn modelId="{2B7A362F-B38A-4ED5-8C6E-896574708B8A}" type="presParOf" srcId="{273E679C-A36C-498C-975F-0A2BF512A50D}" destId="{8226DC8D-D57C-40C5-AA41-6F8F4B6AFF4B}" srcOrd="0" destOrd="0" presId="urn:microsoft.com/office/officeart/2008/layout/LinedList"/>
    <dgm:cxn modelId="{38A59572-E92F-426B-BD56-987BBC2829FF}" type="presParOf" srcId="{273E679C-A36C-498C-975F-0A2BF512A50D}" destId="{9B31F3BE-0FFD-44C4-B0DD-89BD7B0493ED}" srcOrd="1" destOrd="0" presId="urn:microsoft.com/office/officeart/2008/layout/LinedList"/>
    <dgm:cxn modelId="{43B8A89E-1F56-4A2F-BD91-237C6C769432}" type="presParOf" srcId="{D6EE1A02-EBB8-4495-B33C-DB13573D9982}" destId="{E6CD6159-115A-4E7D-B605-84B5E9486F83}" srcOrd="2" destOrd="0" presId="urn:microsoft.com/office/officeart/2008/layout/LinedList"/>
    <dgm:cxn modelId="{700D1012-4BE7-413A-BA95-08EAC965C55F}" type="presParOf" srcId="{D6EE1A02-EBB8-4495-B33C-DB13573D9982}" destId="{7804DF79-4501-44E8-8744-996EAFBAB43F}" srcOrd="3" destOrd="0" presId="urn:microsoft.com/office/officeart/2008/layout/LinedList"/>
    <dgm:cxn modelId="{90EDA3D6-C90E-4DF5-9EA2-5E3D90A36F2B}" type="presParOf" srcId="{7804DF79-4501-44E8-8744-996EAFBAB43F}" destId="{A15126FD-39C7-44C4-903F-61BB7D7F22BA}" srcOrd="0" destOrd="0" presId="urn:microsoft.com/office/officeart/2008/layout/LinedList"/>
    <dgm:cxn modelId="{98102D93-336E-484D-888A-F6EBDC54DA7E}" type="presParOf" srcId="{7804DF79-4501-44E8-8744-996EAFBAB43F}" destId="{C875F900-45AE-4EA7-B22B-AAAEB63FD631}" srcOrd="1" destOrd="0" presId="urn:microsoft.com/office/officeart/2008/layout/LinedList"/>
    <dgm:cxn modelId="{9BCDA3B2-2CA3-4246-BF37-579386ABC6BB}" type="presParOf" srcId="{D6EE1A02-EBB8-4495-B33C-DB13573D9982}" destId="{ACD2255A-83FF-4953-88F6-B35F5135C195}" srcOrd="4" destOrd="0" presId="urn:microsoft.com/office/officeart/2008/layout/LinedList"/>
    <dgm:cxn modelId="{F417F285-39CF-4FFC-82D0-91101BF055F1}" type="presParOf" srcId="{D6EE1A02-EBB8-4495-B33C-DB13573D9982}" destId="{8A40709C-BC2E-4A0E-A4D5-AC8A7877BAAB}" srcOrd="5" destOrd="0" presId="urn:microsoft.com/office/officeart/2008/layout/LinedList"/>
    <dgm:cxn modelId="{E5DDA922-A289-458A-99F7-0B7FD2B0DB59}" type="presParOf" srcId="{8A40709C-BC2E-4A0E-A4D5-AC8A7877BAAB}" destId="{41D03AEE-E166-402D-90A2-E80B94C3EC1F}" srcOrd="0" destOrd="0" presId="urn:microsoft.com/office/officeart/2008/layout/LinedList"/>
    <dgm:cxn modelId="{CC304228-3ABF-4F3A-9EEF-C5BC4BA1A509}" type="presParOf" srcId="{8A40709C-BC2E-4A0E-A4D5-AC8A7877BAAB}" destId="{E01F6260-E417-4DB1-9E33-4D5571C08BB0}" srcOrd="1"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D1B34-67AD-44E8-9015-A087760E7620}" type="doc">
      <dgm:prSet loTypeId="urn:microsoft.com/office/officeart/2005/8/layout/process2" loCatId="process" qsTypeId="urn:microsoft.com/office/officeart/2005/8/quickstyle/simple3" qsCatId="simple" csTypeId="urn:microsoft.com/office/officeart/2005/8/colors/accent1_2" csCatId="accent1" phldr="1"/>
      <dgm:spPr/>
      <dgm:t>
        <a:bodyPr/>
        <a:lstStyle/>
        <a:p>
          <a:endParaRPr lang="en-US"/>
        </a:p>
      </dgm:t>
    </dgm:pt>
    <dgm:pt modelId="{C9756D0A-3A83-4739-B066-F7DCC8617A64}">
      <dgm:prSet phldrT="[Text]" custT="1"/>
      <dgm:spPr/>
      <dgm:t>
        <a:bodyPr/>
        <a:lstStyle/>
        <a:p>
          <a:pPr algn="l">
            <a:spcAft>
              <a:spcPct val="35000"/>
            </a:spcAft>
          </a:pPr>
          <a:r>
            <a:rPr lang="en-US" sz="1600" b="1" dirty="0"/>
            <a:t>Background</a:t>
          </a:r>
          <a:r>
            <a:rPr lang="en-US" sz="1600" b="0" dirty="0">
              <a:solidFill>
                <a:schemeClr val="tx2"/>
              </a:solidFill>
            </a:rPr>
            <a:t>: Contaminated soils from historic mill activities.</a:t>
          </a:r>
        </a:p>
        <a:p>
          <a:pPr marL="173038" indent="-173038" algn="l">
            <a:spcAft>
              <a:spcPct val="35000"/>
            </a:spcAft>
          </a:pPr>
          <a:r>
            <a:rPr lang="en-US" sz="1600" b="1" dirty="0"/>
            <a:t>Resiliency Context</a:t>
          </a:r>
          <a:r>
            <a:rPr lang="en-US" sz="1600" b="1" dirty="0">
              <a:solidFill>
                <a:schemeClr val="tx2"/>
              </a:solidFill>
            </a:rPr>
            <a:t>: </a:t>
          </a:r>
          <a:r>
            <a:rPr lang="en-US" sz="1600" b="0" dirty="0">
              <a:solidFill>
                <a:schemeClr val="tx2"/>
              </a:solidFill>
            </a:rPr>
            <a:t>Portions of the site along the river are within the 100 year flood elevation.  Regional trends show risk of increased and extreme precipitation.  </a:t>
          </a:r>
        </a:p>
        <a:p>
          <a:pPr algn="l">
            <a:spcAft>
              <a:spcPts val="1200"/>
            </a:spcAft>
          </a:pPr>
          <a:r>
            <a:rPr lang="en-US" sz="1600" b="1" dirty="0"/>
            <a:t>Alternatives:  </a:t>
          </a:r>
          <a:r>
            <a:rPr lang="en-US" sz="1600" dirty="0">
              <a:solidFill>
                <a:schemeClr val="tx2"/>
              </a:solidFill>
            </a:rPr>
            <a:t>♦ No Action ♦ Soil Cap ♦ Targeted Excavation and Disposal, </a:t>
          </a:r>
          <a:r>
            <a:rPr lang="en-US" sz="1600" dirty="0" err="1">
              <a:solidFill>
                <a:schemeClr val="tx2"/>
              </a:solidFill>
            </a:rPr>
            <a:t>ELUR</a:t>
          </a:r>
          <a:endParaRPr lang="en-US" sz="1600" dirty="0">
            <a:solidFill>
              <a:schemeClr val="tx2"/>
            </a:solidFill>
          </a:endParaRPr>
        </a:p>
        <a:p>
          <a:pPr marL="168275" indent="-168275" algn="l">
            <a:spcAft>
              <a:spcPts val="756"/>
            </a:spcAft>
          </a:pPr>
          <a:r>
            <a:rPr lang="en-US" sz="1600" b="1" dirty="0"/>
            <a:t>Analysis:</a:t>
          </a:r>
          <a:r>
            <a:rPr lang="en-US" sz="1600" dirty="0"/>
            <a:t>  </a:t>
          </a:r>
          <a:r>
            <a:rPr lang="en-US" sz="1600" dirty="0">
              <a:solidFill>
                <a:schemeClr val="tx2"/>
              </a:solidFill>
            </a:rPr>
            <a:t>Appropriate erosion control measures during construction and armoring and grading to prevent future events from exposing soils along the river will protect against flood events for active alternatives. The proposed project results in an overall reduction in impervious surface which will also reduce run-off to the river.</a:t>
          </a:r>
        </a:p>
      </dgm:t>
    </dgm:pt>
    <dgm:pt modelId="{58906E87-4A5F-4D64-B838-785C7A2E6F2D}" type="parTrans" cxnId="{E908B5C2-DA2E-444C-A851-CCD6890C4498}">
      <dgm:prSet/>
      <dgm:spPr/>
      <dgm:t>
        <a:bodyPr/>
        <a:lstStyle/>
        <a:p>
          <a:endParaRPr lang="en-US"/>
        </a:p>
      </dgm:t>
    </dgm:pt>
    <dgm:pt modelId="{DDC7D3F7-246D-4851-AEC1-07083E45F159}" type="sibTrans" cxnId="{E908B5C2-DA2E-444C-A851-CCD6890C4498}">
      <dgm:prSet/>
      <dgm:spPr/>
      <dgm:t>
        <a:bodyPr/>
        <a:lstStyle/>
        <a:p>
          <a:endParaRPr lang="en-US"/>
        </a:p>
      </dgm:t>
    </dgm:pt>
    <dgm:pt modelId="{DB5C73DE-B6C7-4205-B961-9423D8C686CD}">
      <dgm:prSet phldrT="[Text]" custT="1"/>
      <dgm:spPr/>
      <dgm:t>
        <a:bodyPr/>
        <a:lstStyle/>
        <a:p>
          <a:pPr algn="l"/>
          <a:r>
            <a:rPr lang="en-US" sz="1800" b="1" dirty="0"/>
            <a:t>GSR Measures for Recommended Alternative:</a:t>
          </a:r>
        </a:p>
        <a:p>
          <a:r>
            <a:rPr lang="en-US" sz="1600" b="0" dirty="0">
              <a:solidFill>
                <a:schemeClr val="tx2"/>
              </a:solidFill>
            </a:rPr>
            <a:t>Use existing office building instead of trailer;</a:t>
          </a:r>
        </a:p>
        <a:p>
          <a:r>
            <a:rPr lang="en-US" sz="1600" b="0" dirty="0">
              <a:solidFill>
                <a:schemeClr val="tx2"/>
              </a:solidFill>
            </a:rPr>
            <a:t>Vegetation will be utilized for erosion control where practical;</a:t>
          </a:r>
        </a:p>
        <a:p>
          <a:r>
            <a:rPr lang="en-US" sz="1600" b="0" dirty="0">
              <a:solidFill>
                <a:schemeClr val="tx2"/>
              </a:solidFill>
            </a:rPr>
            <a:t>Erosion control measures will be conservative and protective of the adjacent river;</a:t>
          </a:r>
        </a:p>
        <a:p>
          <a:r>
            <a:rPr lang="en-US" sz="1600" b="0" dirty="0">
              <a:solidFill>
                <a:schemeClr val="tx2"/>
              </a:solidFill>
            </a:rPr>
            <a:t>Native tree removal will be minimized;</a:t>
          </a:r>
        </a:p>
        <a:p>
          <a:r>
            <a:rPr lang="en-US" sz="1600" b="0" dirty="0">
              <a:solidFill>
                <a:schemeClr val="tx2"/>
              </a:solidFill>
            </a:rPr>
            <a:t>Contractors will be required to adhere to an idling reduction program;</a:t>
          </a:r>
        </a:p>
        <a:p>
          <a:r>
            <a:rPr lang="en-US" sz="1600" b="0" dirty="0">
              <a:solidFill>
                <a:schemeClr val="tx2"/>
              </a:solidFill>
            </a:rPr>
            <a:t>Soils will be pre-characterized to facilitate direct loading and reduce handling.</a:t>
          </a:r>
        </a:p>
      </dgm:t>
    </dgm:pt>
    <dgm:pt modelId="{4BC9F3CC-8F5C-4073-854C-DBB5AC0FAF5F}" type="parTrans" cxnId="{8A4D5A54-8A09-4785-9F3E-F5DFC9BC1E67}">
      <dgm:prSet/>
      <dgm:spPr/>
      <dgm:t>
        <a:bodyPr/>
        <a:lstStyle/>
        <a:p>
          <a:endParaRPr lang="en-US"/>
        </a:p>
      </dgm:t>
    </dgm:pt>
    <dgm:pt modelId="{A76AFE5E-61D6-42B0-900B-FC1F026DF7B8}" type="sibTrans" cxnId="{8A4D5A54-8A09-4785-9F3E-F5DFC9BC1E67}">
      <dgm:prSet/>
      <dgm:spPr/>
      <dgm:t>
        <a:bodyPr/>
        <a:lstStyle/>
        <a:p>
          <a:endParaRPr lang="en-US"/>
        </a:p>
      </dgm:t>
    </dgm:pt>
    <dgm:pt modelId="{283057E8-0959-4DE4-9966-DAF23FE5ADAF}">
      <dgm:prSet phldrT="[Text]" custT="1"/>
      <dgm:spPr/>
      <dgm:t>
        <a:bodyPr/>
        <a:lstStyle/>
        <a:p>
          <a:pPr algn="l"/>
          <a:r>
            <a:rPr lang="en-US" sz="1800" b="1" dirty="0"/>
            <a:t>Recommended Alternative: </a:t>
          </a:r>
          <a:r>
            <a:rPr lang="en-US" sz="1800" dirty="0">
              <a:solidFill>
                <a:schemeClr val="tx2"/>
              </a:solidFill>
            </a:rPr>
            <a:t>Targeted Excavation and Disposal, ELUR</a:t>
          </a:r>
        </a:p>
      </dgm:t>
    </dgm:pt>
    <dgm:pt modelId="{CF1EF09F-45DC-43CE-9729-60DBCF96C46A}" type="parTrans" cxnId="{3E32B59C-47FF-496C-B66B-7FC2C344FFDC}">
      <dgm:prSet/>
      <dgm:spPr/>
      <dgm:t>
        <a:bodyPr/>
        <a:lstStyle/>
        <a:p>
          <a:endParaRPr lang="en-US"/>
        </a:p>
      </dgm:t>
    </dgm:pt>
    <dgm:pt modelId="{5E667252-E0B4-40E6-AF4E-BDFB2DB2560B}" type="sibTrans" cxnId="{3E32B59C-47FF-496C-B66B-7FC2C344FFDC}">
      <dgm:prSet/>
      <dgm:spPr/>
      <dgm:t>
        <a:bodyPr/>
        <a:lstStyle/>
        <a:p>
          <a:endParaRPr lang="en-US" dirty="0"/>
        </a:p>
      </dgm:t>
    </dgm:pt>
    <dgm:pt modelId="{69B335DF-0E59-4004-9F0D-DE87BA9E8C49}" type="pres">
      <dgm:prSet presAssocID="{7C8D1B34-67AD-44E8-9015-A087760E7620}" presName="linearFlow" presStyleCnt="0">
        <dgm:presLayoutVars>
          <dgm:resizeHandles val="exact"/>
        </dgm:presLayoutVars>
      </dgm:prSet>
      <dgm:spPr/>
    </dgm:pt>
    <dgm:pt modelId="{2FDAE5DF-4EFC-42EC-8294-7497148F30A7}" type="pres">
      <dgm:prSet presAssocID="{C9756D0A-3A83-4739-B066-F7DCC8617A64}" presName="node" presStyleLbl="node1" presStyleIdx="0" presStyleCnt="3" custScaleX="231312" custScaleY="246682" custLinFactNeighborX="1223" custLinFactNeighborY="9092">
        <dgm:presLayoutVars>
          <dgm:bulletEnabled val="1"/>
        </dgm:presLayoutVars>
      </dgm:prSet>
      <dgm:spPr/>
    </dgm:pt>
    <dgm:pt modelId="{82350F9B-F39B-4711-BABA-B9BC202FABEF}" type="pres">
      <dgm:prSet presAssocID="{DDC7D3F7-246D-4851-AEC1-07083E45F159}" presName="sibTrans" presStyleLbl="sibTrans2D1" presStyleIdx="0" presStyleCnt="2" custScaleX="112589" custScaleY="123972" custLinFactNeighborX="-20881" custLinFactNeighborY="-592"/>
      <dgm:spPr/>
    </dgm:pt>
    <dgm:pt modelId="{A1BD9AB1-E6A1-476C-9099-571A6224381A}" type="pres">
      <dgm:prSet presAssocID="{DDC7D3F7-246D-4851-AEC1-07083E45F159}" presName="connectorText" presStyleLbl="sibTrans2D1" presStyleIdx="0" presStyleCnt="2"/>
      <dgm:spPr/>
    </dgm:pt>
    <dgm:pt modelId="{F6D73106-E4C2-4CF1-A292-14C4D2E1F29B}" type="pres">
      <dgm:prSet presAssocID="{283057E8-0959-4DE4-9966-DAF23FE5ADAF}" presName="node" presStyleLbl="node1" presStyleIdx="1" presStyleCnt="3" custScaleX="232846" custScaleY="40469" custLinFactNeighborY="-1759">
        <dgm:presLayoutVars>
          <dgm:bulletEnabled val="1"/>
        </dgm:presLayoutVars>
      </dgm:prSet>
      <dgm:spPr/>
    </dgm:pt>
    <dgm:pt modelId="{74242BD3-7E7F-4EDB-BCEC-C77218B08D8E}" type="pres">
      <dgm:prSet presAssocID="{5E667252-E0B4-40E6-AF4E-BDFB2DB2560B}" presName="sibTrans" presStyleLbl="sibTrans2D1" presStyleIdx="1" presStyleCnt="2" custScaleX="125551" custScaleY="119318" custLinFactNeighborX="-23423" custLinFactNeighborY="6742"/>
      <dgm:spPr/>
    </dgm:pt>
    <dgm:pt modelId="{6D61A99A-ABE5-4E32-A4A5-21954DD525DA}" type="pres">
      <dgm:prSet presAssocID="{5E667252-E0B4-40E6-AF4E-BDFB2DB2560B}" presName="connectorText" presStyleLbl="sibTrans2D1" presStyleIdx="1" presStyleCnt="2"/>
      <dgm:spPr/>
    </dgm:pt>
    <dgm:pt modelId="{99A9B202-8F36-4347-A6A6-55D3BD2602AD}" type="pres">
      <dgm:prSet presAssocID="{DB5C73DE-B6C7-4205-B961-9423D8C686CD}" presName="node" presStyleLbl="node1" presStyleIdx="2" presStyleCnt="3" custScaleX="228866" custScaleY="214495" custLinFactNeighborY="-2071">
        <dgm:presLayoutVars>
          <dgm:bulletEnabled val="1"/>
        </dgm:presLayoutVars>
      </dgm:prSet>
      <dgm:spPr/>
    </dgm:pt>
  </dgm:ptLst>
  <dgm:cxnLst>
    <dgm:cxn modelId="{AE1AA21E-AA7E-4D59-AED2-FE3D3B7C1C69}" type="presOf" srcId="{DDC7D3F7-246D-4851-AEC1-07083E45F159}" destId="{82350F9B-F39B-4711-BABA-B9BC202FABEF}" srcOrd="0" destOrd="0" presId="urn:microsoft.com/office/officeart/2005/8/layout/process2"/>
    <dgm:cxn modelId="{D56B8D3F-9A41-4EE3-9A15-629501777960}" type="presOf" srcId="{5E667252-E0B4-40E6-AF4E-BDFB2DB2560B}" destId="{74242BD3-7E7F-4EDB-BCEC-C77218B08D8E}" srcOrd="0" destOrd="0" presId="urn:microsoft.com/office/officeart/2005/8/layout/process2"/>
    <dgm:cxn modelId="{D0F2D33F-E214-4F23-8C4A-A0B0963DC149}" type="presOf" srcId="{7C8D1B34-67AD-44E8-9015-A087760E7620}" destId="{69B335DF-0E59-4004-9F0D-DE87BA9E8C49}" srcOrd="0" destOrd="0" presId="urn:microsoft.com/office/officeart/2005/8/layout/process2"/>
    <dgm:cxn modelId="{372DD844-DFEB-40BA-910A-06B2B8922D8C}" type="presOf" srcId="{283057E8-0959-4DE4-9966-DAF23FE5ADAF}" destId="{F6D73106-E4C2-4CF1-A292-14C4D2E1F29B}" srcOrd="0" destOrd="0" presId="urn:microsoft.com/office/officeart/2005/8/layout/process2"/>
    <dgm:cxn modelId="{48498970-0680-43CF-931E-0ED990077018}" type="presOf" srcId="{5E667252-E0B4-40E6-AF4E-BDFB2DB2560B}" destId="{6D61A99A-ABE5-4E32-A4A5-21954DD525DA}" srcOrd="1" destOrd="0" presId="urn:microsoft.com/office/officeart/2005/8/layout/process2"/>
    <dgm:cxn modelId="{8A4D5A54-8A09-4785-9F3E-F5DFC9BC1E67}" srcId="{7C8D1B34-67AD-44E8-9015-A087760E7620}" destId="{DB5C73DE-B6C7-4205-B961-9423D8C686CD}" srcOrd="2" destOrd="0" parTransId="{4BC9F3CC-8F5C-4073-854C-DBB5AC0FAF5F}" sibTransId="{A76AFE5E-61D6-42B0-900B-FC1F026DF7B8}"/>
    <dgm:cxn modelId="{3E32B59C-47FF-496C-B66B-7FC2C344FFDC}" srcId="{7C8D1B34-67AD-44E8-9015-A087760E7620}" destId="{283057E8-0959-4DE4-9966-DAF23FE5ADAF}" srcOrd="1" destOrd="0" parTransId="{CF1EF09F-45DC-43CE-9729-60DBCF96C46A}" sibTransId="{5E667252-E0B4-40E6-AF4E-BDFB2DB2560B}"/>
    <dgm:cxn modelId="{6DECC2A2-7C59-4806-90B7-6F546C382446}" type="presOf" srcId="{C9756D0A-3A83-4739-B066-F7DCC8617A64}" destId="{2FDAE5DF-4EFC-42EC-8294-7497148F30A7}" srcOrd="0" destOrd="0" presId="urn:microsoft.com/office/officeart/2005/8/layout/process2"/>
    <dgm:cxn modelId="{E908B5C2-DA2E-444C-A851-CCD6890C4498}" srcId="{7C8D1B34-67AD-44E8-9015-A087760E7620}" destId="{C9756D0A-3A83-4739-B066-F7DCC8617A64}" srcOrd="0" destOrd="0" parTransId="{58906E87-4A5F-4D64-B838-785C7A2E6F2D}" sibTransId="{DDC7D3F7-246D-4851-AEC1-07083E45F159}"/>
    <dgm:cxn modelId="{72A2C6C2-C1D0-434D-836D-3EFDB00A373C}" type="presOf" srcId="{DB5C73DE-B6C7-4205-B961-9423D8C686CD}" destId="{99A9B202-8F36-4347-A6A6-55D3BD2602AD}" srcOrd="0" destOrd="0" presId="urn:microsoft.com/office/officeart/2005/8/layout/process2"/>
    <dgm:cxn modelId="{275C2FE4-A736-45E0-A129-EE5D3D910461}" type="presOf" srcId="{DDC7D3F7-246D-4851-AEC1-07083E45F159}" destId="{A1BD9AB1-E6A1-476C-9099-571A6224381A}" srcOrd="1" destOrd="0" presId="urn:microsoft.com/office/officeart/2005/8/layout/process2"/>
    <dgm:cxn modelId="{26B19164-3C02-4B6A-BFC6-86E62C1A324E}" type="presParOf" srcId="{69B335DF-0E59-4004-9F0D-DE87BA9E8C49}" destId="{2FDAE5DF-4EFC-42EC-8294-7497148F30A7}" srcOrd="0" destOrd="0" presId="urn:microsoft.com/office/officeart/2005/8/layout/process2"/>
    <dgm:cxn modelId="{1C75E288-56FE-4491-8C7C-065009DB7143}" type="presParOf" srcId="{69B335DF-0E59-4004-9F0D-DE87BA9E8C49}" destId="{82350F9B-F39B-4711-BABA-B9BC202FABEF}" srcOrd="1" destOrd="0" presId="urn:microsoft.com/office/officeart/2005/8/layout/process2"/>
    <dgm:cxn modelId="{353EC6CA-1ABD-42D8-962C-D1764458DC1E}" type="presParOf" srcId="{82350F9B-F39B-4711-BABA-B9BC202FABEF}" destId="{A1BD9AB1-E6A1-476C-9099-571A6224381A}" srcOrd="0" destOrd="0" presId="urn:microsoft.com/office/officeart/2005/8/layout/process2"/>
    <dgm:cxn modelId="{702FDCEB-A408-4AFA-B9B9-40C770DD7E6B}" type="presParOf" srcId="{69B335DF-0E59-4004-9F0D-DE87BA9E8C49}" destId="{F6D73106-E4C2-4CF1-A292-14C4D2E1F29B}" srcOrd="2" destOrd="0" presId="urn:microsoft.com/office/officeart/2005/8/layout/process2"/>
    <dgm:cxn modelId="{F5762CE2-D513-452F-9BA2-AE9F90DB35F4}" type="presParOf" srcId="{69B335DF-0E59-4004-9F0D-DE87BA9E8C49}" destId="{74242BD3-7E7F-4EDB-BCEC-C77218B08D8E}" srcOrd="3" destOrd="0" presId="urn:microsoft.com/office/officeart/2005/8/layout/process2"/>
    <dgm:cxn modelId="{3FD2C205-E7C0-46D1-822B-57CD5C703207}" type="presParOf" srcId="{74242BD3-7E7F-4EDB-BCEC-C77218B08D8E}" destId="{6D61A99A-ABE5-4E32-A4A5-21954DD525DA}" srcOrd="0" destOrd="0" presId="urn:microsoft.com/office/officeart/2005/8/layout/process2"/>
    <dgm:cxn modelId="{D018B33F-DFA5-401A-AF2E-1E8602BC5A1B}" type="presParOf" srcId="{69B335DF-0E59-4004-9F0D-DE87BA9E8C49}" destId="{99A9B202-8F36-4347-A6A6-55D3BD2602AD}"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2F13-D245-4CF5-88F0-5B46BAC3F4FE}">
      <dsp:nvSpPr>
        <dsp:cNvPr id="0" name=""/>
        <dsp:cNvSpPr/>
      </dsp:nvSpPr>
      <dsp:spPr>
        <a:xfrm>
          <a:off x="0" y="27619"/>
          <a:ext cx="4602089" cy="688076"/>
        </a:xfrm>
        <a:prstGeom prst="roundRect">
          <a:avLst>
            <a:gd name="adj" fmla="val 10000"/>
          </a:avLst>
        </a:prstGeom>
        <a:solidFill>
          <a:schemeClr val="accent2">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Target Community Needs</a:t>
          </a:r>
        </a:p>
      </dsp:txBody>
      <dsp:txXfrm>
        <a:off x="989225" y="27619"/>
        <a:ext cx="3612863" cy="688076"/>
      </dsp:txXfrm>
    </dsp:sp>
    <dsp:sp modelId="{28E5563A-3D32-46D2-86FE-06A03B4B974F}">
      <dsp:nvSpPr>
        <dsp:cNvPr id="0" name=""/>
        <dsp:cNvSpPr/>
      </dsp:nvSpPr>
      <dsp:spPr>
        <a:xfrm>
          <a:off x="68807" y="68807"/>
          <a:ext cx="920417" cy="55046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209" t="-8832" r="15737" b="-1765"/>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5C14B4-BD13-40B1-84BD-341C416AC394}">
      <dsp:nvSpPr>
        <dsp:cNvPr id="0" name=""/>
        <dsp:cNvSpPr/>
      </dsp:nvSpPr>
      <dsp:spPr>
        <a:xfrm>
          <a:off x="0" y="784503"/>
          <a:ext cx="4602089" cy="688076"/>
        </a:xfrm>
        <a:prstGeom prst="roundRect">
          <a:avLst>
            <a:gd name="adj" fmla="val 10000"/>
          </a:avLst>
        </a:prstGeom>
        <a:solidFill>
          <a:schemeClr val="accent2">
            <a:shade val="80000"/>
            <a:hueOff val="78913"/>
            <a:satOff val="-3095"/>
            <a:lumOff val="494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Advance Community Goals</a:t>
          </a:r>
        </a:p>
      </dsp:txBody>
      <dsp:txXfrm>
        <a:off x="989225" y="784503"/>
        <a:ext cx="3612863" cy="688076"/>
      </dsp:txXfrm>
    </dsp:sp>
    <dsp:sp modelId="{E36C5299-2DCD-46BC-A219-596F4BDBEBF9}">
      <dsp:nvSpPr>
        <dsp:cNvPr id="0" name=""/>
        <dsp:cNvSpPr/>
      </dsp:nvSpPr>
      <dsp:spPr>
        <a:xfrm>
          <a:off x="68807" y="825692"/>
          <a:ext cx="920417" cy="550461"/>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1658" t="3203" r="26682" b="1743"/>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A89F95-6123-4902-8ABD-8E1CE629C092}">
      <dsp:nvSpPr>
        <dsp:cNvPr id="0" name=""/>
        <dsp:cNvSpPr/>
      </dsp:nvSpPr>
      <dsp:spPr>
        <a:xfrm>
          <a:off x="0" y="1541388"/>
          <a:ext cx="4602089" cy="688076"/>
        </a:xfrm>
        <a:prstGeom prst="roundRect">
          <a:avLst>
            <a:gd name="adj" fmla="val 10000"/>
          </a:avLst>
        </a:prstGeom>
        <a:solidFill>
          <a:schemeClr val="accent2">
            <a:shade val="80000"/>
            <a:hueOff val="157826"/>
            <a:satOff val="-6190"/>
            <a:lumOff val="98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Center Community Benefits </a:t>
          </a:r>
        </a:p>
      </dsp:txBody>
      <dsp:txXfrm>
        <a:off x="989225" y="1541388"/>
        <a:ext cx="3612863" cy="688076"/>
      </dsp:txXfrm>
    </dsp:sp>
    <dsp:sp modelId="{9E5EE469-F810-4180-9C02-D1B45719F9CE}">
      <dsp:nvSpPr>
        <dsp:cNvPr id="0" name=""/>
        <dsp:cNvSpPr/>
      </dsp:nvSpPr>
      <dsp:spPr>
        <a:xfrm>
          <a:off x="68807" y="1582576"/>
          <a:ext cx="920417" cy="550461"/>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3683" t="-9762" r="23233" b="-6313"/>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949833-EDC6-49C1-AA4B-59221DC940F7}">
      <dsp:nvSpPr>
        <dsp:cNvPr id="0" name=""/>
        <dsp:cNvSpPr/>
      </dsp:nvSpPr>
      <dsp:spPr>
        <a:xfrm>
          <a:off x="0" y="2298272"/>
          <a:ext cx="4602089" cy="688076"/>
        </a:xfrm>
        <a:prstGeom prst="roundRect">
          <a:avLst>
            <a:gd name="adj" fmla="val 10000"/>
          </a:avLst>
        </a:prstGeom>
        <a:solidFill>
          <a:schemeClr val="accent2">
            <a:shade val="80000"/>
            <a:hueOff val="236739"/>
            <a:satOff val="-9285"/>
            <a:lumOff val="1483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Build Community Partnerships</a:t>
          </a:r>
        </a:p>
      </dsp:txBody>
      <dsp:txXfrm>
        <a:off x="989225" y="2298272"/>
        <a:ext cx="3612863" cy="688076"/>
      </dsp:txXfrm>
    </dsp:sp>
    <dsp:sp modelId="{1BD3939B-2EC3-4357-A27C-E7AFAC8F06A5}">
      <dsp:nvSpPr>
        <dsp:cNvPr id="0" name=""/>
        <dsp:cNvSpPr/>
      </dsp:nvSpPr>
      <dsp:spPr>
        <a:xfrm>
          <a:off x="68807" y="2339461"/>
          <a:ext cx="920417" cy="550461"/>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34" t="-16185" r="13000" b="-25432"/>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0B613F-55A2-4A32-9C21-D7006D92B528}">
      <dsp:nvSpPr>
        <dsp:cNvPr id="0" name=""/>
        <dsp:cNvSpPr/>
      </dsp:nvSpPr>
      <dsp:spPr>
        <a:xfrm>
          <a:off x="0" y="3055157"/>
          <a:ext cx="4602089" cy="688076"/>
        </a:xfrm>
        <a:prstGeom prst="roundRect">
          <a:avLst>
            <a:gd name="adj" fmla="val 10000"/>
          </a:avLst>
        </a:prstGeom>
        <a:solidFill>
          <a:schemeClr val="accent2">
            <a:shade val="80000"/>
            <a:hueOff val="315652"/>
            <a:satOff val="-12380"/>
            <a:lumOff val="197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Expand Funding Sources</a:t>
          </a:r>
        </a:p>
      </dsp:txBody>
      <dsp:txXfrm>
        <a:off x="989225" y="3055157"/>
        <a:ext cx="3612863" cy="688076"/>
      </dsp:txXfrm>
    </dsp:sp>
    <dsp:sp modelId="{11D6B3FD-CF82-4E91-B80F-92FBE5C614A9}">
      <dsp:nvSpPr>
        <dsp:cNvPr id="0" name=""/>
        <dsp:cNvSpPr/>
      </dsp:nvSpPr>
      <dsp:spPr>
        <a:xfrm>
          <a:off x="68807" y="3096345"/>
          <a:ext cx="920417" cy="550461"/>
        </a:xfrm>
        <a:prstGeom prst="roundRect">
          <a:avLst>
            <a:gd name="adj" fmla="val 10000"/>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1892" t="-5001" r="22414" b="2525"/>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76EBE7-7DFC-45ED-A846-DC241DF03C20}">
      <dsp:nvSpPr>
        <dsp:cNvPr id="0" name=""/>
        <dsp:cNvSpPr/>
      </dsp:nvSpPr>
      <dsp:spPr>
        <a:xfrm>
          <a:off x="0" y="3812041"/>
          <a:ext cx="4602089" cy="688076"/>
        </a:xfrm>
        <a:prstGeom prst="roundRect">
          <a:avLst>
            <a:gd name="adj" fmla="val 10000"/>
          </a:avLst>
        </a:prstGeom>
        <a:solidFill>
          <a:schemeClr val="accent2">
            <a:shade val="80000"/>
            <a:hueOff val="394566"/>
            <a:satOff val="-15475"/>
            <a:lumOff val="2473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Proactively Mitigate Displacement</a:t>
          </a:r>
        </a:p>
      </dsp:txBody>
      <dsp:txXfrm>
        <a:off x="989225" y="3812041"/>
        <a:ext cx="3612863" cy="688076"/>
      </dsp:txXfrm>
    </dsp:sp>
    <dsp:sp modelId="{81370F2C-6D3E-4D1F-8493-91D27B24B602}">
      <dsp:nvSpPr>
        <dsp:cNvPr id="0" name=""/>
        <dsp:cNvSpPr/>
      </dsp:nvSpPr>
      <dsp:spPr>
        <a:xfrm>
          <a:off x="68807" y="3853229"/>
          <a:ext cx="920417" cy="550461"/>
        </a:xfrm>
        <a:prstGeom prst="roundRect">
          <a:avLst>
            <a:gd name="adj" fmla="val 10000"/>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7367" t="1324" r="24851" b="10757"/>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C3823D-095C-4FAD-87A6-D287E8E253D6}">
      <dsp:nvSpPr>
        <dsp:cNvPr id="0" name=""/>
        <dsp:cNvSpPr/>
      </dsp:nvSpPr>
      <dsp:spPr>
        <a:xfrm>
          <a:off x="0" y="4550515"/>
          <a:ext cx="4602089" cy="688076"/>
        </a:xfrm>
        <a:prstGeom prst="roundRect">
          <a:avLst>
            <a:gd name="adj" fmla="val 10000"/>
          </a:avLst>
        </a:prstGeom>
        <a:solidFill>
          <a:schemeClr val="accent2">
            <a:shade val="80000"/>
            <a:hueOff val="473479"/>
            <a:satOff val="-18570"/>
            <a:lumOff val="2967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Adapt the Process </a:t>
          </a:r>
        </a:p>
      </dsp:txBody>
      <dsp:txXfrm>
        <a:off x="989225" y="4550515"/>
        <a:ext cx="3612863" cy="688076"/>
      </dsp:txXfrm>
    </dsp:sp>
    <dsp:sp modelId="{9AB6A89A-2C8A-426A-9AC2-2AB421A458DF}">
      <dsp:nvSpPr>
        <dsp:cNvPr id="0" name=""/>
        <dsp:cNvSpPr/>
      </dsp:nvSpPr>
      <dsp:spPr>
        <a:xfrm>
          <a:off x="68807" y="4610114"/>
          <a:ext cx="920417" cy="550461"/>
        </a:xfrm>
        <a:prstGeom prst="roundRect">
          <a:avLst>
            <a:gd name="adj" fmla="val 10000"/>
          </a:avLst>
        </a:prstGeom>
        <a:blipFill dpi="0"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4629" t="-1356" r="19386" b="-1657"/>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37060-29D8-4351-987C-C35D74C369EB}">
      <dsp:nvSpPr>
        <dsp:cNvPr id="0" name=""/>
        <dsp:cNvSpPr/>
      </dsp:nvSpPr>
      <dsp:spPr>
        <a:xfrm>
          <a:off x="0" y="0"/>
          <a:ext cx="389840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83098-F968-485C-9B77-97F7541879D7}">
      <dsp:nvSpPr>
        <dsp:cNvPr id="0" name=""/>
        <dsp:cNvSpPr/>
      </dsp:nvSpPr>
      <dsp:spPr>
        <a:xfrm>
          <a:off x="0" y="0"/>
          <a:ext cx="3898407"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Advance environmental justice and equitable development throughout the brownfields grant process. </a:t>
          </a:r>
          <a:endParaRPr lang="en-US" sz="1400" kern="1200" dirty="0"/>
        </a:p>
      </dsp:txBody>
      <dsp:txXfrm>
        <a:off x="0" y="0"/>
        <a:ext cx="3898407" cy="944438"/>
      </dsp:txXfrm>
    </dsp:sp>
    <dsp:sp modelId="{B36BCC2A-D313-4B6F-97D7-83B41B6DE844}">
      <dsp:nvSpPr>
        <dsp:cNvPr id="0" name=""/>
        <dsp:cNvSpPr/>
      </dsp:nvSpPr>
      <dsp:spPr>
        <a:xfrm>
          <a:off x="0" y="944438"/>
          <a:ext cx="389840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BAB164-B140-428D-90E3-03B18414A976}">
      <dsp:nvSpPr>
        <dsp:cNvPr id="0" name=""/>
        <dsp:cNvSpPr/>
      </dsp:nvSpPr>
      <dsp:spPr>
        <a:xfrm>
          <a:off x="0" y="944438"/>
          <a:ext cx="3898407"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Adapt the equitable development best practices to the unique context and specific needs of your community. </a:t>
          </a:r>
          <a:endParaRPr lang="en-US" sz="1400" kern="1200" dirty="0"/>
        </a:p>
      </dsp:txBody>
      <dsp:txXfrm>
        <a:off x="0" y="944438"/>
        <a:ext cx="3898407" cy="944438"/>
      </dsp:txXfrm>
    </dsp:sp>
    <dsp:sp modelId="{76E41861-57EE-453F-9727-37E9A1F55C62}">
      <dsp:nvSpPr>
        <dsp:cNvPr id="0" name=""/>
        <dsp:cNvSpPr/>
      </dsp:nvSpPr>
      <dsp:spPr>
        <a:xfrm>
          <a:off x="0" y="1888876"/>
          <a:ext cx="389840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033E63-C3DD-4606-8C03-12F80C11A32E}">
      <dsp:nvSpPr>
        <dsp:cNvPr id="0" name=""/>
        <dsp:cNvSpPr/>
      </dsp:nvSpPr>
      <dsp:spPr>
        <a:xfrm>
          <a:off x="0" y="1888877"/>
          <a:ext cx="3898407"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Develop partnerships, collaboration and deep community engagement to build implementation support and ensure investments meet community needs. </a:t>
          </a:r>
          <a:endParaRPr lang="en-US" sz="1400" kern="1200" dirty="0"/>
        </a:p>
      </dsp:txBody>
      <dsp:txXfrm>
        <a:off x="0" y="1888877"/>
        <a:ext cx="3898407" cy="944438"/>
      </dsp:txXfrm>
    </dsp:sp>
    <dsp:sp modelId="{022A11CC-8C73-450A-860B-050C08911E39}">
      <dsp:nvSpPr>
        <dsp:cNvPr id="0" name=""/>
        <dsp:cNvSpPr/>
      </dsp:nvSpPr>
      <dsp:spPr>
        <a:xfrm>
          <a:off x="0" y="2833315"/>
          <a:ext cx="389840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4924F-590C-4DF2-BB2E-83AE00CB9092}">
      <dsp:nvSpPr>
        <dsp:cNvPr id="0" name=""/>
        <dsp:cNvSpPr/>
      </dsp:nvSpPr>
      <dsp:spPr>
        <a:xfrm>
          <a:off x="0" y="2833315"/>
          <a:ext cx="3898407" cy="9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Understand specific goals of the community and identify how the brownfield investments can achieve equitable outcomes.</a:t>
          </a:r>
          <a:endParaRPr lang="en-US" sz="1400" kern="1200" dirty="0"/>
        </a:p>
      </dsp:txBody>
      <dsp:txXfrm>
        <a:off x="0" y="2833315"/>
        <a:ext cx="3898407" cy="944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87E0B-0BD6-4CCF-8824-836F2D49D642}">
      <dsp:nvSpPr>
        <dsp:cNvPr id="0" name=""/>
        <dsp:cNvSpPr/>
      </dsp:nvSpPr>
      <dsp:spPr>
        <a:xfrm>
          <a:off x="0" y="1559"/>
          <a:ext cx="304632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26DC8D-D57C-40C5-AA41-6F8F4B6AFF4B}">
      <dsp:nvSpPr>
        <dsp:cNvPr id="0" name=""/>
        <dsp:cNvSpPr/>
      </dsp:nvSpPr>
      <dsp:spPr>
        <a:xfrm>
          <a:off x="0" y="1559"/>
          <a:ext cx="3046324" cy="1063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Build the capacity of the community to achieve goals that may be outside the brownfield redevelopment process. </a:t>
          </a:r>
          <a:endParaRPr lang="en-US" sz="1400" kern="1200" dirty="0"/>
        </a:p>
      </dsp:txBody>
      <dsp:txXfrm>
        <a:off x="0" y="1559"/>
        <a:ext cx="3046324" cy="1063423"/>
      </dsp:txXfrm>
    </dsp:sp>
    <dsp:sp modelId="{E6CD6159-115A-4E7D-B605-84B5E9486F83}">
      <dsp:nvSpPr>
        <dsp:cNvPr id="0" name=""/>
        <dsp:cNvSpPr/>
      </dsp:nvSpPr>
      <dsp:spPr>
        <a:xfrm>
          <a:off x="0" y="1064982"/>
          <a:ext cx="304632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126FD-39C7-44C4-903F-61BB7D7F22BA}">
      <dsp:nvSpPr>
        <dsp:cNvPr id="0" name=""/>
        <dsp:cNvSpPr/>
      </dsp:nvSpPr>
      <dsp:spPr>
        <a:xfrm>
          <a:off x="0" y="1064982"/>
          <a:ext cx="3046324" cy="1063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Build in small, frequent wins as part of the longer cleanup and redevelopment process. </a:t>
          </a:r>
          <a:endParaRPr lang="en-US" sz="1400" kern="1200" dirty="0"/>
        </a:p>
      </dsp:txBody>
      <dsp:txXfrm>
        <a:off x="0" y="1064982"/>
        <a:ext cx="3046324" cy="1063423"/>
      </dsp:txXfrm>
    </dsp:sp>
    <dsp:sp modelId="{ACD2255A-83FF-4953-88F6-B35F5135C195}">
      <dsp:nvSpPr>
        <dsp:cNvPr id="0" name=""/>
        <dsp:cNvSpPr/>
      </dsp:nvSpPr>
      <dsp:spPr>
        <a:xfrm>
          <a:off x="0" y="2128406"/>
          <a:ext cx="304632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D03AEE-E166-402D-90A2-E80B94C3EC1F}">
      <dsp:nvSpPr>
        <dsp:cNvPr id="0" name=""/>
        <dsp:cNvSpPr/>
      </dsp:nvSpPr>
      <dsp:spPr>
        <a:xfrm>
          <a:off x="0" y="2128406"/>
          <a:ext cx="3046324" cy="1063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Adapt the process as needed based on new information and community feedback.</a:t>
          </a:r>
          <a:endParaRPr lang="en-US" sz="1400" kern="1200" dirty="0"/>
        </a:p>
      </dsp:txBody>
      <dsp:txXfrm>
        <a:off x="0" y="2128406"/>
        <a:ext cx="3046324" cy="1063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AE5DF-4EFC-42EC-8294-7497148F30A7}">
      <dsp:nvSpPr>
        <dsp:cNvPr id="0" name=""/>
        <dsp:cNvSpPr/>
      </dsp:nvSpPr>
      <dsp:spPr>
        <a:xfrm>
          <a:off x="58735" y="41988"/>
          <a:ext cx="8856664" cy="2400533"/>
        </a:xfrm>
        <a:prstGeom prst="roundRect">
          <a:avLst>
            <a:gd name="adj" fmla="val 10000"/>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None/>
          </a:pPr>
          <a:r>
            <a:rPr lang="en-US" sz="1600" b="1" kern="1200" dirty="0"/>
            <a:t>Background</a:t>
          </a:r>
          <a:r>
            <a:rPr lang="en-US" sz="1600" b="0" kern="1200" dirty="0">
              <a:solidFill>
                <a:schemeClr val="tx2"/>
              </a:solidFill>
            </a:rPr>
            <a:t>: Contaminated soils from historic mill activities.</a:t>
          </a:r>
        </a:p>
        <a:p>
          <a:pPr marL="173038" lvl="0" indent="-173038" algn="l" defTabSz="711200">
            <a:lnSpc>
              <a:spcPct val="90000"/>
            </a:lnSpc>
            <a:spcBef>
              <a:spcPct val="0"/>
            </a:spcBef>
            <a:spcAft>
              <a:spcPct val="35000"/>
            </a:spcAft>
            <a:buNone/>
          </a:pPr>
          <a:r>
            <a:rPr lang="en-US" sz="1600" b="1" kern="1200" dirty="0"/>
            <a:t>Resiliency Context</a:t>
          </a:r>
          <a:r>
            <a:rPr lang="en-US" sz="1600" b="1" kern="1200" dirty="0">
              <a:solidFill>
                <a:schemeClr val="tx2"/>
              </a:solidFill>
            </a:rPr>
            <a:t>: </a:t>
          </a:r>
          <a:r>
            <a:rPr lang="en-US" sz="1600" b="0" kern="1200" dirty="0">
              <a:solidFill>
                <a:schemeClr val="tx2"/>
              </a:solidFill>
            </a:rPr>
            <a:t>Portions of the site along the river are within the 100 year flood elevation.  Regional trends show risk of increased and extreme precipitation.  </a:t>
          </a:r>
        </a:p>
        <a:p>
          <a:pPr lvl="0" algn="l" defTabSz="711200">
            <a:lnSpc>
              <a:spcPct val="90000"/>
            </a:lnSpc>
            <a:spcBef>
              <a:spcPct val="0"/>
            </a:spcBef>
            <a:spcAft>
              <a:spcPts val="1200"/>
            </a:spcAft>
            <a:buNone/>
          </a:pPr>
          <a:r>
            <a:rPr lang="en-US" sz="1600" b="1" kern="1200" dirty="0"/>
            <a:t>Alternatives:  </a:t>
          </a:r>
          <a:r>
            <a:rPr lang="en-US" sz="1600" kern="1200" dirty="0">
              <a:solidFill>
                <a:schemeClr val="tx2"/>
              </a:solidFill>
            </a:rPr>
            <a:t>♦ No Action ♦ Soil Cap ♦ Targeted Excavation and Disposal, </a:t>
          </a:r>
          <a:r>
            <a:rPr lang="en-US" sz="1600" kern="1200" dirty="0" err="1">
              <a:solidFill>
                <a:schemeClr val="tx2"/>
              </a:solidFill>
            </a:rPr>
            <a:t>ELUR</a:t>
          </a:r>
          <a:endParaRPr lang="en-US" sz="1600" kern="1200" dirty="0">
            <a:solidFill>
              <a:schemeClr val="tx2"/>
            </a:solidFill>
          </a:endParaRPr>
        </a:p>
        <a:p>
          <a:pPr marL="168275" lvl="0" indent="-168275" algn="l" defTabSz="711200">
            <a:lnSpc>
              <a:spcPct val="90000"/>
            </a:lnSpc>
            <a:spcBef>
              <a:spcPct val="0"/>
            </a:spcBef>
            <a:spcAft>
              <a:spcPts val="756"/>
            </a:spcAft>
            <a:buNone/>
          </a:pPr>
          <a:r>
            <a:rPr lang="en-US" sz="1600" b="1" kern="1200" dirty="0"/>
            <a:t>Analysis:</a:t>
          </a:r>
          <a:r>
            <a:rPr lang="en-US" sz="1600" kern="1200" dirty="0"/>
            <a:t>  </a:t>
          </a:r>
          <a:r>
            <a:rPr lang="en-US" sz="1600" kern="1200" dirty="0">
              <a:solidFill>
                <a:schemeClr val="tx2"/>
              </a:solidFill>
            </a:rPr>
            <a:t>Appropriate erosion control measures during construction and armoring and grading to prevent future events from exposing soils along the river will protect against flood events for active alternatives. The proposed project results in an overall reduction in impervious surface which will also reduce run-off to the river.</a:t>
          </a:r>
        </a:p>
      </dsp:txBody>
      <dsp:txXfrm>
        <a:off x="129044" y="112297"/>
        <a:ext cx="8716046" cy="2259915"/>
      </dsp:txXfrm>
    </dsp:sp>
    <dsp:sp modelId="{82350F9B-F39B-4711-BABA-B9BC202FABEF}">
      <dsp:nvSpPr>
        <dsp:cNvPr id="0" name=""/>
        <dsp:cNvSpPr/>
      </dsp:nvSpPr>
      <dsp:spPr>
        <a:xfrm rot="5454838">
          <a:off x="4207522" y="2390342"/>
          <a:ext cx="374721" cy="542883"/>
        </a:xfrm>
        <a:prstGeom prst="rightArrow">
          <a:avLst>
            <a:gd name="adj1" fmla="val 60000"/>
            <a:gd name="adj2" fmla="val 50000"/>
          </a:avLst>
        </a:prstGeom>
        <a:gradFill rotWithShape="0">
          <a:gsLst>
            <a:gs pos="0">
              <a:schemeClr val="accent1">
                <a:tint val="60000"/>
                <a:hueOff val="0"/>
                <a:satOff val="0"/>
                <a:lumOff val="0"/>
                <a:alphaOff val="0"/>
                <a:tint val="65000"/>
                <a:lumMod val="110000"/>
              </a:schemeClr>
            </a:gs>
            <a:gs pos="88000">
              <a:schemeClr val="accent1">
                <a:tint val="60000"/>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4232915" y="2474430"/>
        <a:ext cx="325729" cy="262305"/>
      </dsp:txXfrm>
    </dsp:sp>
    <dsp:sp modelId="{F6D73106-E4C2-4CF1-A292-14C4D2E1F29B}">
      <dsp:nvSpPr>
        <dsp:cNvPr id="0" name=""/>
        <dsp:cNvSpPr/>
      </dsp:nvSpPr>
      <dsp:spPr>
        <a:xfrm>
          <a:off x="0" y="2886229"/>
          <a:ext cx="8915400" cy="393815"/>
        </a:xfrm>
        <a:prstGeom prst="roundRect">
          <a:avLst>
            <a:gd name="adj" fmla="val 10000"/>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Recommended Alternative: </a:t>
          </a:r>
          <a:r>
            <a:rPr lang="en-US" sz="1800" kern="1200" dirty="0">
              <a:solidFill>
                <a:schemeClr val="tx2"/>
              </a:solidFill>
            </a:rPr>
            <a:t>Targeted Excavation and Disposal, ELUR</a:t>
          </a:r>
        </a:p>
      </dsp:txBody>
      <dsp:txXfrm>
        <a:off x="11534" y="2897763"/>
        <a:ext cx="8892332" cy="370747"/>
      </dsp:txXfrm>
    </dsp:sp>
    <dsp:sp modelId="{74242BD3-7E7F-4EDB-BCEC-C77218B08D8E}">
      <dsp:nvSpPr>
        <dsp:cNvPr id="0" name=""/>
        <dsp:cNvSpPr/>
      </dsp:nvSpPr>
      <dsp:spPr>
        <a:xfrm rot="5400000">
          <a:off x="4143964" y="3290963"/>
          <a:ext cx="456966" cy="522503"/>
        </a:xfrm>
        <a:prstGeom prst="rightArrow">
          <a:avLst>
            <a:gd name="adj1" fmla="val 60000"/>
            <a:gd name="adj2" fmla="val 50000"/>
          </a:avLst>
        </a:prstGeom>
        <a:gradFill rotWithShape="0">
          <a:gsLst>
            <a:gs pos="0">
              <a:schemeClr val="accent1">
                <a:tint val="60000"/>
                <a:hueOff val="0"/>
                <a:satOff val="0"/>
                <a:lumOff val="0"/>
                <a:alphaOff val="0"/>
                <a:tint val="65000"/>
                <a:lumMod val="110000"/>
              </a:schemeClr>
            </a:gs>
            <a:gs pos="88000">
              <a:schemeClr val="accent1">
                <a:tint val="60000"/>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4215696" y="3323732"/>
        <a:ext cx="313501" cy="319876"/>
      </dsp:txXfrm>
    </dsp:sp>
    <dsp:sp modelId="{99A9B202-8F36-4347-A6A6-55D3BD2602AD}">
      <dsp:nvSpPr>
        <dsp:cNvPr id="0" name=""/>
        <dsp:cNvSpPr/>
      </dsp:nvSpPr>
      <dsp:spPr>
        <a:xfrm>
          <a:off x="76194" y="3765337"/>
          <a:ext cx="8763010" cy="2087312"/>
        </a:xfrm>
        <a:prstGeom prst="roundRect">
          <a:avLst>
            <a:gd name="adj" fmla="val 10000"/>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GSR Measures for Recommended Alternative:</a:t>
          </a:r>
        </a:p>
        <a:p>
          <a:pPr marL="0" lvl="0" indent="0" defTabSz="800100">
            <a:lnSpc>
              <a:spcPct val="90000"/>
            </a:lnSpc>
            <a:spcBef>
              <a:spcPct val="0"/>
            </a:spcBef>
            <a:spcAft>
              <a:spcPct val="35000"/>
            </a:spcAft>
            <a:buNone/>
          </a:pPr>
          <a:r>
            <a:rPr lang="en-US" sz="1600" b="0" kern="1200" dirty="0">
              <a:solidFill>
                <a:schemeClr val="tx2"/>
              </a:solidFill>
            </a:rPr>
            <a:t>Use existing office building instead of trailer;</a:t>
          </a:r>
        </a:p>
        <a:p>
          <a:pPr marL="0" lvl="0" indent="0" defTabSz="800100">
            <a:lnSpc>
              <a:spcPct val="90000"/>
            </a:lnSpc>
            <a:spcBef>
              <a:spcPct val="0"/>
            </a:spcBef>
            <a:spcAft>
              <a:spcPct val="35000"/>
            </a:spcAft>
            <a:buNone/>
          </a:pPr>
          <a:r>
            <a:rPr lang="en-US" sz="1600" b="0" kern="1200" dirty="0">
              <a:solidFill>
                <a:schemeClr val="tx2"/>
              </a:solidFill>
            </a:rPr>
            <a:t>Vegetation will be utilized for erosion control where practical;</a:t>
          </a:r>
        </a:p>
        <a:p>
          <a:pPr marL="0" lvl="0" indent="0" defTabSz="800100">
            <a:lnSpc>
              <a:spcPct val="90000"/>
            </a:lnSpc>
            <a:spcBef>
              <a:spcPct val="0"/>
            </a:spcBef>
            <a:spcAft>
              <a:spcPct val="35000"/>
            </a:spcAft>
            <a:buNone/>
          </a:pPr>
          <a:r>
            <a:rPr lang="en-US" sz="1600" b="0" kern="1200" dirty="0">
              <a:solidFill>
                <a:schemeClr val="tx2"/>
              </a:solidFill>
            </a:rPr>
            <a:t>Erosion control measures will be conservative and protective of the adjacent river;</a:t>
          </a:r>
        </a:p>
        <a:p>
          <a:pPr marL="0" lvl="0" indent="0" defTabSz="800100">
            <a:lnSpc>
              <a:spcPct val="90000"/>
            </a:lnSpc>
            <a:spcBef>
              <a:spcPct val="0"/>
            </a:spcBef>
            <a:spcAft>
              <a:spcPct val="35000"/>
            </a:spcAft>
            <a:buNone/>
          </a:pPr>
          <a:r>
            <a:rPr lang="en-US" sz="1600" b="0" kern="1200" dirty="0">
              <a:solidFill>
                <a:schemeClr val="tx2"/>
              </a:solidFill>
            </a:rPr>
            <a:t>Native tree removal will be minimized;</a:t>
          </a:r>
        </a:p>
        <a:p>
          <a:pPr marL="0" lvl="0" indent="0" defTabSz="800100">
            <a:lnSpc>
              <a:spcPct val="90000"/>
            </a:lnSpc>
            <a:spcBef>
              <a:spcPct val="0"/>
            </a:spcBef>
            <a:spcAft>
              <a:spcPct val="35000"/>
            </a:spcAft>
            <a:buNone/>
          </a:pPr>
          <a:r>
            <a:rPr lang="en-US" sz="1600" b="0" kern="1200" dirty="0">
              <a:solidFill>
                <a:schemeClr val="tx2"/>
              </a:solidFill>
            </a:rPr>
            <a:t>Contractors will be required to adhere to an idling reduction program;</a:t>
          </a:r>
        </a:p>
        <a:p>
          <a:pPr marL="0" lvl="0" indent="0" defTabSz="800100">
            <a:lnSpc>
              <a:spcPct val="90000"/>
            </a:lnSpc>
            <a:spcBef>
              <a:spcPct val="0"/>
            </a:spcBef>
            <a:spcAft>
              <a:spcPct val="35000"/>
            </a:spcAft>
            <a:buNone/>
          </a:pPr>
          <a:r>
            <a:rPr lang="en-US" sz="1600" b="0" kern="1200" dirty="0">
              <a:solidFill>
                <a:schemeClr val="tx2"/>
              </a:solidFill>
            </a:rPr>
            <a:t>Soils will be pre-characterized to facilitate direct loading and reduce handling.</a:t>
          </a:r>
        </a:p>
      </dsp:txBody>
      <dsp:txXfrm>
        <a:off x="137329" y="3826472"/>
        <a:ext cx="8640740" cy="1965042"/>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1615A-44A5-4A39-BB30-86A68893FED6}"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75D94-F653-4DAB-BE6D-D1A3A7CDBE12}" type="slidenum">
              <a:rPr lang="en-US" smtClean="0"/>
              <a:t>‹#›</a:t>
            </a:fld>
            <a:endParaRPr lang="en-US"/>
          </a:p>
        </p:txBody>
      </p:sp>
    </p:spTree>
    <p:extLst>
      <p:ext uri="{BB962C8B-B14F-4D97-AF65-F5344CB8AC3E}">
        <p14:creationId xmlns:p14="http://schemas.microsoft.com/office/powerpoint/2010/main" val="92797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2FBBAC74-9DD2-455A-ACB1-90C558E157E2}" type="slidenum">
              <a:rPr lang="en-US" smtClean="0"/>
              <a:t>4</a:t>
            </a:fld>
            <a:endParaRPr lang="en-US"/>
          </a:p>
        </p:txBody>
      </p:sp>
    </p:spTree>
    <p:extLst>
      <p:ext uri="{BB962C8B-B14F-4D97-AF65-F5344CB8AC3E}">
        <p14:creationId xmlns:p14="http://schemas.microsoft.com/office/powerpoint/2010/main" val="107941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132512"/>
                </a:solidFill>
                <a:latin typeface="Trade Gothic Next LT Pro"/>
              </a:rPr>
              <a:t>Walpole is a small, rural community in New Hampshire consisting of a mostly senior, retired and low-income population with a range of economic issues. The town has very little green space and improving walkability and parking have become important objectives for the Town. Walpole currently has a $500,000 EPA Cleanup Grant to clean up and redevelop the Central Plating Site into a parking lot and small pocket park with electric vehicle charging stations. The redevelopment aims to support Walpole’s existing senior population, attract new families, increase job growth and promote environmental stewardship.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Trade Gothic Next LT Pro"/>
              </a:rPr>
              <a:t>Multiple forms of community outreach have been utilized during the clean up process, such as </a:t>
            </a:r>
            <a:r>
              <a:rPr lang="en-US" sz="1800" b="0" i="0" u="none" strike="noStrike" baseline="0" dirty="0">
                <a:solidFill>
                  <a:srgbClr val="132512"/>
                </a:solidFill>
                <a:latin typeface="Trade Gothic Next LT Pro"/>
              </a:rPr>
              <a:t>a monthly column for a newsletter in town is used to talk about this brownfield project, community meetings, as well as select board public meetings where residents can join and participate.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community had a very positive response to the site being cleaned up and the prospect of removing the decaying building that may now be transformed into a public space and bus stop area. To meet the needs of the community and the senior population, those who do not live within walking distance, will now be able to access it via bus.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site will also provide paved and expanded parking to accommodate the nearby commercial areas.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town staff had to be very persistent in their efforts to have the property purchased and then apply for an EPA grant. In applying for the grant, the town also received support in preparing their application from the Technical Assistance to Brownfields provider. </a:t>
            </a:r>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14</a:t>
            </a:fld>
            <a:endParaRPr lang="en-US"/>
          </a:p>
        </p:txBody>
      </p:sp>
    </p:spTree>
    <p:extLst>
      <p:ext uri="{BB962C8B-B14F-4D97-AF65-F5344CB8AC3E}">
        <p14:creationId xmlns:p14="http://schemas.microsoft.com/office/powerpoint/2010/main" val="40812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A251E"/>
                </a:solidFill>
                <a:latin typeface="Trade Gothic Next LT Pro Lt"/>
              </a:rPr>
              <a:t>Feedback from these Region 1 grantees led to some key takeaways regarding best practices in incorporating EJ and equitable development principles:</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Consider how to advance environmental justice and equitable development throughout the brownfield cleanup and redevelopment process. </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Adapt the equitable development best practices to the unique context and specific needs of your community. </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Develop partnership, collaboration and deep community engagement to build implementation support and ensure investments meet community needs. </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Engage with the community to understand their specific goals and identify how the brownfield investments can achieve equitable outcomes by meeting those needs. </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Look for ways to build the capacity of the community to achieve goals that may be outside the brownfield redevelopment process. </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Build in small, frequent wins as part of the longer cleanup and redevelopment process. </a:t>
            </a:r>
          </a:p>
          <a:p>
            <a:pPr marL="285750" indent="-285750">
              <a:buFont typeface="Arial" panose="020B0604020202020204" pitchFamily="34" charset="0"/>
              <a:buChar char="•"/>
            </a:pPr>
            <a:r>
              <a:rPr lang="en-US" sz="1800" b="0" i="0" u="none" strike="noStrike" baseline="0" dirty="0">
                <a:solidFill>
                  <a:srgbClr val="1D3D1B"/>
                </a:solidFill>
                <a:latin typeface="Trade Gothic Next LT Pro"/>
              </a:rPr>
              <a:t>Adapt the process as needed based on new information and community feedback.</a:t>
            </a:r>
          </a:p>
          <a:p>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15</a:t>
            </a:fld>
            <a:endParaRPr lang="en-US"/>
          </a:p>
        </p:txBody>
      </p:sp>
    </p:spTree>
    <p:extLst>
      <p:ext uri="{BB962C8B-B14F-4D97-AF65-F5344CB8AC3E}">
        <p14:creationId xmlns:p14="http://schemas.microsoft.com/office/powerpoint/2010/main" val="2558659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dirty="0"/>
          </a:p>
        </p:txBody>
      </p:sp>
    </p:spTree>
    <p:extLst>
      <p:ext uri="{BB962C8B-B14F-4D97-AF65-F5344CB8AC3E}">
        <p14:creationId xmlns:p14="http://schemas.microsoft.com/office/powerpoint/2010/main" val="208587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36414-E0AE-4A55-997F-58D28851E08E}" type="slidenum">
              <a:rPr lang="en-US" smtClean="0"/>
              <a:t>17</a:t>
            </a:fld>
            <a:endParaRPr lang="en-US"/>
          </a:p>
        </p:txBody>
      </p:sp>
    </p:spTree>
    <p:extLst>
      <p:ext uri="{BB962C8B-B14F-4D97-AF65-F5344CB8AC3E}">
        <p14:creationId xmlns:p14="http://schemas.microsoft.com/office/powerpoint/2010/main" val="326645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540" indent="-287914">
              <a:defRPr sz="2400">
                <a:solidFill>
                  <a:schemeClr val="tx1"/>
                </a:solidFill>
                <a:latin typeface="Arial" panose="020B0604020202020204" pitchFamily="34" charset="0"/>
                <a:ea typeface="ＭＳ Ｐゴシック" panose="020B0600070205080204" pitchFamily="34" charset="-128"/>
              </a:defRPr>
            </a:lvl2pPr>
            <a:lvl3pPr marL="1153263" indent="-230010">
              <a:defRPr sz="2400">
                <a:solidFill>
                  <a:schemeClr val="tx1"/>
                </a:solidFill>
                <a:latin typeface="Arial" panose="020B0604020202020204" pitchFamily="34" charset="0"/>
                <a:ea typeface="ＭＳ Ｐゴシック" panose="020B0600070205080204" pitchFamily="34" charset="-128"/>
              </a:defRPr>
            </a:lvl3pPr>
            <a:lvl4pPr marL="1614889" indent="-230010">
              <a:defRPr sz="2400">
                <a:solidFill>
                  <a:schemeClr val="tx1"/>
                </a:solidFill>
                <a:latin typeface="Arial" panose="020B0604020202020204" pitchFamily="34" charset="0"/>
                <a:ea typeface="ＭＳ Ｐゴシック" panose="020B0600070205080204" pitchFamily="34" charset="-128"/>
              </a:defRPr>
            </a:lvl4pPr>
            <a:lvl5pPr marL="2076516" indent="-230010">
              <a:defRPr sz="2400">
                <a:solidFill>
                  <a:schemeClr val="tx1"/>
                </a:solidFill>
                <a:latin typeface="Arial" panose="020B0604020202020204" pitchFamily="34" charset="0"/>
                <a:ea typeface="ＭＳ Ｐゴシック" panose="020B0600070205080204" pitchFamily="34" charset="-128"/>
              </a:defRPr>
            </a:lvl5pPr>
            <a:lvl6pPr marL="2539751" indent="-23001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2986" indent="-23001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221" indent="-23001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9456" indent="-23001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D8E8AC-350F-4278-BAA5-DE3ECF462A28}" type="slidenum">
              <a:rPr lang="en-US" altLang="en-US" sz="1200"/>
              <a:pPr/>
              <a:t>18</a:t>
            </a:fld>
            <a:endParaRPr lang="en-US" altLang="en-US" sz="1200" dirty="0"/>
          </a:p>
        </p:txBody>
      </p:sp>
      <p:sp>
        <p:nvSpPr>
          <p:cNvPr id="21507" name="Rectangle 7"/>
          <p:cNvSpPr txBox="1">
            <a:spLocks noGrp="1" noChangeArrowheads="1"/>
          </p:cNvSpPr>
          <p:nvPr/>
        </p:nvSpPr>
        <p:spPr bwMode="auto">
          <a:xfrm>
            <a:off x="4060190" y="8976836"/>
            <a:ext cx="3104374" cy="47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84" tIns="47193" rIns="94384" bIns="47193" anchor="b"/>
          <a:lstStyle>
            <a:lvl1pPr defTabSz="927100">
              <a:defRPr sz="2400">
                <a:solidFill>
                  <a:schemeClr val="tx1"/>
                </a:solidFill>
                <a:latin typeface="Arial" panose="020B0604020202020204" pitchFamily="34" charset="0"/>
                <a:ea typeface="ＭＳ Ｐゴシック" panose="020B0600070205080204" pitchFamily="34" charset="-128"/>
              </a:defRPr>
            </a:lvl1pPr>
            <a:lvl2pPr marL="742950" indent="-285750" defTabSz="927100">
              <a:defRPr sz="2400">
                <a:solidFill>
                  <a:schemeClr val="tx1"/>
                </a:solidFill>
                <a:latin typeface="Arial" panose="020B0604020202020204" pitchFamily="34" charset="0"/>
                <a:ea typeface="ＭＳ Ｐゴシック" panose="020B0600070205080204" pitchFamily="34" charset="-128"/>
              </a:defRPr>
            </a:lvl2pPr>
            <a:lvl3pPr marL="1143000" indent="-228600" defTabSz="927100">
              <a:defRPr sz="2400">
                <a:solidFill>
                  <a:schemeClr val="tx1"/>
                </a:solidFill>
                <a:latin typeface="Arial" panose="020B0604020202020204" pitchFamily="34" charset="0"/>
                <a:ea typeface="ＭＳ Ｐゴシック" panose="020B0600070205080204" pitchFamily="34" charset="-128"/>
              </a:defRPr>
            </a:lvl3pPr>
            <a:lvl4pPr marL="1600200" indent="-228600" defTabSz="927100">
              <a:defRPr sz="2400">
                <a:solidFill>
                  <a:schemeClr val="tx1"/>
                </a:solidFill>
                <a:latin typeface="Arial" panose="020B0604020202020204" pitchFamily="34" charset="0"/>
                <a:ea typeface="ＭＳ Ｐゴシック" panose="020B0600070205080204" pitchFamily="34" charset="-128"/>
              </a:defRPr>
            </a:lvl4pPr>
            <a:lvl5pPr marL="2057400" indent="-228600" defTabSz="927100">
              <a:defRPr sz="2400">
                <a:solidFill>
                  <a:schemeClr val="tx1"/>
                </a:solidFill>
                <a:latin typeface="Arial" panose="020B0604020202020204" pitchFamily="34" charset="0"/>
                <a:ea typeface="ＭＳ Ｐゴシック" panose="020B0600070205080204" pitchFamily="34" charset="-128"/>
              </a:defRPr>
            </a:lvl5pPr>
            <a:lvl6pPr marL="2514600" indent="-228600" defTabSz="9271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71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71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71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9E87F60-A7E0-46AC-A583-D3B761783665}" type="slidenum">
              <a:rPr lang="en-US" altLang="en-US" sz="1200">
                <a:latin typeface="Times New Roman" panose="02020603050405020304" pitchFamily="18" charset="0"/>
              </a:rPr>
              <a:pPr algn="r"/>
              <a:t>18</a:t>
            </a:fld>
            <a:endParaRPr lang="en-US" altLang="en-US" sz="1200" dirty="0">
              <a:latin typeface="Times New Roman" panose="02020603050405020304" pitchFamily="18" charset="0"/>
            </a:endParaRPr>
          </a:p>
        </p:txBody>
      </p:sp>
      <p:sp>
        <p:nvSpPr>
          <p:cNvPr id="21508" name="Rectangle 2"/>
          <p:cNvSpPr>
            <a:spLocks noGrp="1" noRot="1" noChangeAspect="1" noChangeArrowheads="1" noTextEdit="1"/>
          </p:cNvSpPr>
          <p:nvPr>
            <p:ph type="sldImg"/>
          </p:nvPr>
        </p:nvSpPr>
        <p:spPr>
          <a:xfrm>
            <a:off x="715963" y="1162050"/>
            <a:ext cx="5578475" cy="3138488"/>
          </a:xfrm>
          <a:ln/>
        </p:spPr>
      </p:sp>
      <p:sp>
        <p:nvSpPr>
          <p:cNvPr id="21509" name="Rectangle 3"/>
          <p:cNvSpPr>
            <a:spLocks noGrp="1" noChangeArrowheads="1"/>
          </p:cNvSpPr>
          <p:nvPr>
            <p:ph type="body" idx="1"/>
          </p:nvPr>
        </p:nvSpPr>
        <p:spPr>
          <a:xfrm>
            <a:off x="717268" y="4490033"/>
            <a:ext cx="5731651" cy="42543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ea typeface="ＭＳ Ｐゴシック" panose="020B0600070205080204" pitchFamily="34" charset="-128"/>
              </a:rPr>
              <a:t>JD</a:t>
            </a:r>
          </a:p>
        </p:txBody>
      </p:sp>
    </p:spTree>
    <p:extLst>
      <p:ext uri="{BB962C8B-B14F-4D97-AF65-F5344CB8AC3E}">
        <p14:creationId xmlns:p14="http://schemas.microsoft.com/office/powerpoint/2010/main" val="372541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dirty="0"/>
          </a:p>
        </p:txBody>
      </p:sp>
    </p:spTree>
    <p:extLst>
      <p:ext uri="{BB962C8B-B14F-4D97-AF65-F5344CB8AC3E}">
        <p14:creationId xmlns:p14="http://schemas.microsoft.com/office/powerpoint/2010/main" val="869047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25721A0-0516-43FD-958E-F2194279B5E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62076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F1C5CE-222C-4659-9A99-B99FC42AF6EC}" type="slidenum">
              <a:rPr lang="en-US" smtClean="0"/>
              <a:t>22</a:t>
            </a:fld>
            <a:endParaRPr lang="en-US"/>
          </a:p>
        </p:txBody>
      </p:sp>
    </p:spTree>
    <p:extLst>
      <p:ext uri="{BB962C8B-B14F-4D97-AF65-F5344CB8AC3E}">
        <p14:creationId xmlns:p14="http://schemas.microsoft.com/office/powerpoint/2010/main" val="168021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dirty="0"/>
          </a:p>
        </p:txBody>
      </p:sp>
    </p:spTree>
    <p:extLst>
      <p:ext uri="{BB962C8B-B14F-4D97-AF65-F5344CB8AC3E}">
        <p14:creationId xmlns:p14="http://schemas.microsoft.com/office/powerpoint/2010/main" val="319607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8E4E04-A7EE-46C2-9571-7C95A329537C}" type="slidenum">
              <a:rPr lang="en-US" smtClean="0"/>
              <a:t>36</a:t>
            </a:fld>
            <a:endParaRPr lang="en-US"/>
          </a:p>
        </p:txBody>
      </p:sp>
    </p:spTree>
    <p:extLst>
      <p:ext uri="{BB962C8B-B14F-4D97-AF65-F5344CB8AC3E}">
        <p14:creationId xmlns:p14="http://schemas.microsoft.com/office/powerpoint/2010/main" val="105805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BAC74-9DD2-455A-ACB1-90C558E157E2}" type="slidenum">
              <a:rPr lang="en-US" smtClean="0"/>
              <a:t>5</a:t>
            </a:fld>
            <a:endParaRPr lang="en-US"/>
          </a:p>
        </p:txBody>
      </p:sp>
    </p:spTree>
    <p:extLst>
      <p:ext uri="{BB962C8B-B14F-4D97-AF65-F5344CB8AC3E}">
        <p14:creationId xmlns:p14="http://schemas.microsoft.com/office/powerpoint/2010/main" val="1593504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orbel" panose="020B0503020204020204"/>
                <a:ea typeface="+mn-ea"/>
                <a:cs typeface="+mn-cs"/>
              </a:rPr>
              <a:t>Elise</a:t>
            </a:r>
          </a:p>
          <a:p>
            <a:endParaRPr lang="en-US" dirty="0"/>
          </a:p>
        </p:txBody>
      </p:sp>
      <p:sp>
        <p:nvSpPr>
          <p:cNvPr id="4" name="Slide Number Placeholder 3"/>
          <p:cNvSpPr>
            <a:spLocks noGrp="1"/>
          </p:cNvSpPr>
          <p:nvPr>
            <p:ph type="sldNum" sz="quarter" idx="5"/>
          </p:nvPr>
        </p:nvSpPr>
        <p:spPr/>
        <p:txBody>
          <a:bodyPr/>
          <a:lstStyle/>
          <a:p>
            <a:fld id="{80890E7E-F3D8-4C8F-B9A2-41209921FBD0}" type="slidenum">
              <a:rPr lang="en-US" smtClean="0"/>
              <a:t>37</a:t>
            </a:fld>
            <a:endParaRPr lang="en-US"/>
          </a:p>
        </p:txBody>
      </p:sp>
    </p:spTree>
    <p:extLst>
      <p:ext uri="{BB962C8B-B14F-4D97-AF65-F5344CB8AC3E}">
        <p14:creationId xmlns:p14="http://schemas.microsoft.com/office/powerpoint/2010/main" val="2916179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Elise</a:t>
            </a:r>
          </a:p>
        </p:txBody>
      </p:sp>
      <p:sp>
        <p:nvSpPr>
          <p:cNvPr id="4" name="Slide Number Placeholder 3"/>
          <p:cNvSpPr>
            <a:spLocks noGrp="1"/>
          </p:cNvSpPr>
          <p:nvPr>
            <p:ph type="sldNum" sz="quarter" idx="5"/>
          </p:nvPr>
        </p:nvSpPr>
        <p:spPr/>
        <p:txBody>
          <a:bodyPr/>
          <a:lstStyle/>
          <a:p>
            <a:fld id="{80890E7E-F3D8-4C8F-B9A2-41209921FBD0}" type="slidenum">
              <a:rPr lang="en-US" smtClean="0"/>
              <a:t>38</a:t>
            </a:fld>
            <a:endParaRPr lang="en-US"/>
          </a:p>
        </p:txBody>
      </p:sp>
    </p:spTree>
    <p:extLst>
      <p:ext uri="{BB962C8B-B14F-4D97-AF65-F5344CB8AC3E}">
        <p14:creationId xmlns:p14="http://schemas.microsoft.com/office/powerpoint/2010/main" val="3349580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28202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r>
              <a:rPr lang="en-US"/>
              <a:t>Discuss the difference between HUD funding.  If a Town receives funding from HUD they can act of behalf of HUD under Section 106.  EPA does not delegate Section 106 responsibility to entities receiving our funds.</a:t>
            </a:r>
          </a:p>
        </p:txBody>
      </p:sp>
      <p:sp>
        <p:nvSpPr>
          <p:cNvPr id="19459" name="Slide Number Placeholder 3"/>
          <p:cNvSpPr>
            <a:spLocks noGrp="1"/>
          </p:cNvSpPr>
          <p:nvPr>
            <p:ph type="sldNum" sz="quarter" idx="5"/>
          </p:nvPr>
        </p:nvSpPr>
        <p:spPr>
          <a:noFill/>
        </p:spPr>
        <p:txBody>
          <a:bodyPr/>
          <a:lstStyle/>
          <a:p>
            <a:fld id="{A2290C5E-41D7-4AFD-B6ED-95AD3D99647E}" type="slidenum">
              <a:rPr lang="en-US" smtClean="0"/>
              <a:pPr/>
              <a:t>45</a:t>
            </a:fld>
            <a:endParaRPr lang="en-US"/>
          </a:p>
        </p:txBody>
      </p:sp>
    </p:spTree>
    <p:extLst>
      <p:ext uri="{BB962C8B-B14F-4D97-AF65-F5344CB8AC3E}">
        <p14:creationId xmlns:p14="http://schemas.microsoft.com/office/powerpoint/2010/main" val="61923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r>
              <a:rPr lang="en-US" sz="1200" b="0" i="0" u="none" strike="noStrike" kern="1200" dirty="0">
                <a:solidFill>
                  <a:schemeClr val="tx1"/>
                </a:solidFill>
                <a:effectLst/>
                <a:latin typeface="Times New Roman" pitchFamily="18" charset="0"/>
                <a:ea typeface="+mn-ea"/>
                <a:cs typeface="+mn-cs"/>
              </a:rPr>
              <a:t>Wood Island Lifesaving Station</a:t>
            </a:r>
            <a:r>
              <a:rPr lang="en-US" dirty="0"/>
              <a:t> in</a:t>
            </a:r>
            <a:r>
              <a:rPr lang="en-US" baseline="0" dirty="0"/>
              <a:t> Kittery, Maine. Dorrie </a:t>
            </a:r>
            <a:r>
              <a:rPr lang="en-US" baseline="0" dirty="0" err="1"/>
              <a:t>Paar</a:t>
            </a:r>
            <a:r>
              <a:rPr lang="en-US" baseline="0" dirty="0"/>
              <a:t> was the EPA PO. They had a 200,000 cleanup grant. We have written a success story.</a:t>
            </a:r>
            <a:endParaRPr lang="en-US" dirty="0"/>
          </a:p>
        </p:txBody>
      </p:sp>
      <p:sp>
        <p:nvSpPr>
          <p:cNvPr id="21507" name="Slide Number Placeholder 3"/>
          <p:cNvSpPr>
            <a:spLocks noGrp="1"/>
          </p:cNvSpPr>
          <p:nvPr>
            <p:ph type="sldNum" sz="quarter" idx="5"/>
          </p:nvPr>
        </p:nvSpPr>
        <p:spPr>
          <a:noFill/>
        </p:spPr>
        <p:txBody>
          <a:bodyPr/>
          <a:lstStyle/>
          <a:p>
            <a:fld id="{D1B53ADF-7F83-4251-96CA-2C0FD43F1FA4}" type="slidenum">
              <a:rPr lang="en-US" smtClean="0"/>
              <a:pPr/>
              <a:t>46</a:t>
            </a:fld>
            <a:endParaRPr lang="en-US"/>
          </a:p>
        </p:txBody>
      </p:sp>
    </p:spTree>
    <p:extLst>
      <p:ext uri="{BB962C8B-B14F-4D97-AF65-F5344CB8AC3E}">
        <p14:creationId xmlns:p14="http://schemas.microsoft.com/office/powerpoint/2010/main" val="249685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dirty="0"/>
              <a:t>The photo is of the Masker’s Theater and Thompsons’ Wharf site</a:t>
            </a:r>
            <a:r>
              <a:rPr lang="en-US" baseline="0" dirty="0"/>
              <a:t> in the City of Belfast, Maine. We cleaned up this site. I was the PO..</a:t>
            </a:r>
            <a:endParaRPr lang="en-US" dirty="0"/>
          </a:p>
        </p:txBody>
      </p:sp>
    </p:spTree>
    <p:extLst>
      <p:ext uri="{BB962C8B-B14F-4D97-AF65-F5344CB8AC3E}">
        <p14:creationId xmlns:p14="http://schemas.microsoft.com/office/powerpoint/2010/main" val="1147247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314A7F30-0968-4D4F-BF77-7B602FB24260}" type="slidenum">
              <a:rPr lang="en-US" smtClean="0"/>
              <a:pPr/>
              <a:t>48</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dirty="0"/>
              <a:t>You need to start planning for 106 early in the process. Section 106 of NHPA requires Federal agencies to take into account the effects of their undertakings on historic properties and afford the Advisory Council a reasonable opportunity to comment on such undertaking.</a:t>
            </a:r>
          </a:p>
        </p:txBody>
      </p:sp>
    </p:spTree>
    <p:extLst>
      <p:ext uri="{BB962C8B-B14F-4D97-AF65-F5344CB8AC3E}">
        <p14:creationId xmlns:p14="http://schemas.microsoft.com/office/powerpoint/2010/main" val="3531238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C3E7C6E8-D199-41B4-9D59-C2D97092A6E2}" type="slidenum">
              <a:rPr lang="en-US" smtClean="0"/>
              <a:pPr/>
              <a:t>49</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US"/>
              <a:t>Definition of an undertaking may be found in 36 CFR </a:t>
            </a:r>
            <a:r>
              <a:rPr lang="en-US">
                <a:cs typeface="Times New Roman" pitchFamily="18" charset="0"/>
              </a:rPr>
              <a:t>§ 800.16(y). </a:t>
            </a:r>
          </a:p>
          <a:p>
            <a:pPr eaLnBrk="1" hangingPunct="1"/>
            <a:r>
              <a:rPr lang="en-US">
                <a:cs typeface="Times New Roman" pitchFamily="18" charset="0"/>
              </a:rPr>
              <a:t>It is the Agency Official’s determination as to whether or not there is an undertaking.</a:t>
            </a:r>
          </a:p>
          <a:p>
            <a:pPr eaLnBrk="1" hangingPunct="1"/>
            <a:endParaRPr lang="en-US">
              <a:cs typeface="Times New Roman" pitchFamily="18" charset="0"/>
            </a:endParaRPr>
          </a:p>
          <a:p>
            <a:pPr eaLnBrk="1" hangingPunct="1"/>
            <a:endParaRPr lang="en-US">
              <a:cs typeface="Times New Roman" pitchFamily="18" charset="0"/>
            </a:endParaRPr>
          </a:p>
        </p:txBody>
      </p:sp>
    </p:spTree>
    <p:extLst>
      <p:ext uri="{BB962C8B-B14F-4D97-AF65-F5344CB8AC3E}">
        <p14:creationId xmlns:p14="http://schemas.microsoft.com/office/powerpoint/2010/main" val="3428695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2490134-C8C4-43F3-ADD8-CFBEC2C2E150}" type="slidenum">
              <a:rPr lang="en-US" smtClean="0"/>
              <a:pPr/>
              <a:t>50</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r>
              <a:rPr lang="en-US"/>
              <a:t>READ THIS DIRECTLY FROM SECTION 106</a:t>
            </a:r>
          </a:p>
          <a:p>
            <a:pPr eaLnBrk="1" hangingPunct="1"/>
            <a:endParaRPr lang="en-US"/>
          </a:p>
          <a:p>
            <a:pPr eaLnBrk="1" hangingPunct="1"/>
            <a:r>
              <a:rPr lang="en-US"/>
              <a:t>“The agency Official (THE EPA PROJECT OFFICER) shall determine…whether it is a type of activity that has the potential to cause effects on historic properties.  IF the undertaking is a type of activity that does not have the potential to cause effects on historic properties, assuming such historic properties were present, the agency official has no further obligations under section 106 or this part.”</a:t>
            </a:r>
          </a:p>
          <a:p>
            <a:pPr eaLnBrk="1" hangingPunct="1"/>
            <a:endParaRPr lang="en-US"/>
          </a:p>
          <a:p>
            <a:pPr eaLnBrk="1" hangingPunct="1"/>
            <a:r>
              <a:rPr lang="en-US"/>
              <a:t>Therefore, assume the property is historic.  Will the activity cause and “effect”?</a:t>
            </a:r>
          </a:p>
        </p:txBody>
      </p:sp>
    </p:spTree>
    <p:extLst>
      <p:ext uri="{BB962C8B-B14F-4D97-AF65-F5344CB8AC3E}">
        <p14:creationId xmlns:p14="http://schemas.microsoft.com/office/powerpoint/2010/main" val="897995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p:spPr>
        <p:txBody>
          <a:bodyPr/>
          <a:lstStyle/>
          <a:p>
            <a:r>
              <a:rPr lang="en-US"/>
              <a:t>Most Site Assessment activities are not activities that cause “effects”.  Most likely exception is test pitting.</a:t>
            </a:r>
          </a:p>
          <a:p>
            <a:endParaRPr lang="en-US"/>
          </a:p>
          <a:p>
            <a:r>
              <a:rPr lang="en-US"/>
              <a:t>An example of previously disturbed land – is the localized area around a tank grave , areas that have been extensively re-graded are considered previously disturbed land (clear cutting is not considered prior disturbance).</a:t>
            </a:r>
          </a:p>
          <a:p>
            <a:endParaRPr lang="en-US"/>
          </a:p>
          <a:p>
            <a:r>
              <a:rPr lang="en-US"/>
              <a:t>DEP and Grantee/Grantee’s consultant will work with activities required for the project, and determine if the activity will cause an “effect”.   If an activity may possibly cause an effect, such as test pitting, revisit the work plan to see if information can be obtained in a less obtrusive way, such as test boring, or locate test pits in already disturbed areas.</a:t>
            </a:r>
          </a:p>
          <a:p>
            <a:endParaRPr lang="en-US"/>
          </a:p>
          <a:p>
            <a:r>
              <a:rPr lang="en-US"/>
              <a:t>Please contact your PO for assistance.</a:t>
            </a:r>
          </a:p>
        </p:txBody>
      </p:sp>
      <p:sp>
        <p:nvSpPr>
          <p:cNvPr id="31747" name="Slide Number Placeholder 3"/>
          <p:cNvSpPr>
            <a:spLocks noGrp="1"/>
          </p:cNvSpPr>
          <p:nvPr>
            <p:ph type="sldNum" sz="quarter" idx="5"/>
          </p:nvPr>
        </p:nvSpPr>
        <p:spPr>
          <a:noFill/>
        </p:spPr>
        <p:txBody>
          <a:bodyPr/>
          <a:lstStyle/>
          <a:p>
            <a:fld id="{E0BC1779-C2C2-42A8-8A1B-20BE463997B8}" type="slidenum">
              <a:rPr lang="en-US" smtClean="0"/>
              <a:pPr/>
              <a:t>51</a:t>
            </a:fld>
            <a:endParaRPr lang="en-US"/>
          </a:p>
        </p:txBody>
      </p:sp>
    </p:spTree>
    <p:extLst>
      <p:ext uri="{BB962C8B-B14F-4D97-AF65-F5344CB8AC3E}">
        <p14:creationId xmlns:p14="http://schemas.microsoft.com/office/powerpoint/2010/main" val="204596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to this discussion </a:t>
            </a:r>
            <a:r>
              <a:rPr lang="en-US" b="0" dirty="0"/>
              <a:t>on </a:t>
            </a:r>
            <a:r>
              <a:rPr lang="en-US" sz="1200" b="0" i="0" u="none" strike="noStrike" baseline="0" dirty="0">
                <a:latin typeface="Franklin Gothic ATF Ult"/>
              </a:rPr>
              <a:t>Advancing Equitable Development in Brownfield Cleanup and Redevelopment, from the EPA Region 1 Brownfields Program.</a:t>
            </a:r>
            <a:endParaRPr lang="en-US" b="0" dirty="0"/>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following training is designed to provide best practices and case study examples of </a:t>
            </a:r>
            <a:r>
              <a:rPr lang="en-US" sz="1200" b="0" i="0" u="none" strike="noStrike" baseline="0" dirty="0">
                <a:solidFill>
                  <a:schemeClr val="accent1">
                    <a:lumMod val="50000"/>
                  </a:schemeClr>
                </a:solidFill>
                <a:latin typeface="Franklin Gothic ATF"/>
              </a:rPr>
              <a:t>how grantees can incorporate </a:t>
            </a:r>
            <a:r>
              <a:rPr lang="en-US" sz="1200" b="1" i="0" u="none" strike="noStrike" baseline="0" dirty="0">
                <a:solidFill>
                  <a:schemeClr val="accent1">
                    <a:lumMod val="50000"/>
                  </a:schemeClr>
                </a:solidFill>
                <a:latin typeface="Franklin Gothic ATF"/>
              </a:rPr>
              <a:t>environmental justice </a:t>
            </a:r>
            <a:r>
              <a:rPr lang="en-US" sz="1200" b="0" i="0" u="none" strike="noStrike" baseline="0" dirty="0">
                <a:solidFill>
                  <a:schemeClr val="accent1">
                    <a:lumMod val="50000"/>
                  </a:schemeClr>
                </a:solidFill>
                <a:latin typeface="Franklin Gothic ATF"/>
              </a:rPr>
              <a:t>and </a:t>
            </a:r>
            <a:r>
              <a:rPr lang="en-US" sz="1200" b="1" i="0" u="none" strike="noStrike" baseline="0" dirty="0">
                <a:solidFill>
                  <a:schemeClr val="accent1">
                    <a:lumMod val="50000"/>
                  </a:schemeClr>
                </a:solidFill>
                <a:latin typeface="Franklin Gothic ATF"/>
              </a:rPr>
              <a:t>equitable development </a:t>
            </a:r>
            <a:r>
              <a:rPr lang="en-US" sz="1200" b="0" i="0" u="none" strike="noStrike" baseline="0" dirty="0">
                <a:solidFill>
                  <a:schemeClr val="accent1">
                    <a:lumMod val="50000"/>
                  </a:schemeClr>
                </a:solidFill>
                <a:latin typeface="Franklin Gothic ATF"/>
              </a:rPr>
              <a:t>during the brownfield cleanup and reuse planning process.</a:t>
            </a:r>
          </a:p>
          <a:p>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7</a:t>
            </a:fld>
            <a:endParaRPr lang="en-US"/>
          </a:p>
        </p:txBody>
      </p:sp>
    </p:spTree>
    <p:extLst>
      <p:ext uri="{BB962C8B-B14F-4D97-AF65-F5344CB8AC3E}">
        <p14:creationId xmlns:p14="http://schemas.microsoft.com/office/powerpoint/2010/main" val="2224002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r>
              <a:rPr lang="en-US"/>
              <a:t>If the activity will not cause an effect, there is no need to contact the State Historic Planning office.</a:t>
            </a:r>
          </a:p>
        </p:txBody>
      </p:sp>
      <p:sp>
        <p:nvSpPr>
          <p:cNvPr id="33795" name="Slide Number Placeholder 3"/>
          <p:cNvSpPr>
            <a:spLocks noGrp="1"/>
          </p:cNvSpPr>
          <p:nvPr>
            <p:ph type="sldNum" sz="quarter" idx="5"/>
          </p:nvPr>
        </p:nvSpPr>
        <p:spPr>
          <a:noFill/>
        </p:spPr>
        <p:txBody>
          <a:bodyPr/>
          <a:lstStyle/>
          <a:p>
            <a:fld id="{8FCD16FD-1BE5-4742-8F32-BF2BB044A19F}" type="slidenum">
              <a:rPr lang="en-US" smtClean="0"/>
              <a:pPr/>
              <a:t>52</a:t>
            </a:fld>
            <a:endParaRPr lang="en-US"/>
          </a:p>
        </p:txBody>
      </p:sp>
    </p:spTree>
    <p:extLst>
      <p:ext uri="{BB962C8B-B14F-4D97-AF65-F5344CB8AC3E}">
        <p14:creationId xmlns:p14="http://schemas.microsoft.com/office/powerpoint/2010/main" val="1493799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p:spPr>
        <p:txBody>
          <a:bodyPr/>
          <a:lstStyle/>
          <a:p>
            <a:r>
              <a:rPr lang="en-US" dirty="0"/>
              <a:t>When in doubt ask Project Officer!! The DEP might suggest ways to implement your Scope of Work to avoid having an effect.</a:t>
            </a:r>
          </a:p>
          <a:p>
            <a:r>
              <a:rPr lang="en-US" dirty="0"/>
              <a:t>Most clean up activities would be considered potentially causing an effect.  Keep this in mind during the planning stages of a clean up to keep project from getting bogged down.</a:t>
            </a:r>
          </a:p>
          <a:p>
            <a:endParaRPr lang="en-US" dirty="0"/>
          </a:p>
          <a:p>
            <a:r>
              <a:rPr lang="en-US" dirty="0"/>
              <a:t>Public funded activities only!  If the assessment was completed with </a:t>
            </a:r>
            <a:r>
              <a:rPr lang="en-US" dirty="0" err="1"/>
              <a:t>Brownfields</a:t>
            </a:r>
            <a:r>
              <a:rPr lang="en-US" dirty="0"/>
              <a:t> money, but the clean up will be conducted with private funding, then 106 is not an issue with the clean up work.</a:t>
            </a:r>
          </a:p>
        </p:txBody>
      </p:sp>
      <p:sp>
        <p:nvSpPr>
          <p:cNvPr id="35843" name="Slide Number Placeholder 3"/>
          <p:cNvSpPr>
            <a:spLocks noGrp="1"/>
          </p:cNvSpPr>
          <p:nvPr>
            <p:ph type="sldNum" sz="quarter" idx="5"/>
          </p:nvPr>
        </p:nvSpPr>
        <p:spPr>
          <a:noFill/>
        </p:spPr>
        <p:txBody>
          <a:bodyPr/>
          <a:lstStyle/>
          <a:p>
            <a:fld id="{65620A11-C5FC-43A3-A6FD-0ED1CC86B254}" type="slidenum">
              <a:rPr lang="en-US" smtClean="0"/>
              <a:pPr/>
              <a:t>53</a:t>
            </a:fld>
            <a:endParaRPr lang="en-US"/>
          </a:p>
        </p:txBody>
      </p:sp>
    </p:spTree>
    <p:extLst>
      <p:ext uri="{BB962C8B-B14F-4D97-AF65-F5344CB8AC3E}">
        <p14:creationId xmlns:p14="http://schemas.microsoft.com/office/powerpoint/2010/main" val="3284343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r>
              <a:rPr lang="en-US" dirty="0"/>
              <a:t>Photo is</a:t>
            </a:r>
            <a:r>
              <a:rPr lang="en-US" baseline="0" dirty="0"/>
              <a:t> taken of the Norwich State Hospital in Preston, CT. </a:t>
            </a:r>
            <a:endParaRPr lang="en-US" dirty="0"/>
          </a:p>
        </p:txBody>
      </p:sp>
      <p:sp>
        <p:nvSpPr>
          <p:cNvPr id="37891" name="Slide Number Placeholder 3"/>
          <p:cNvSpPr>
            <a:spLocks noGrp="1"/>
          </p:cNvSpPr>
          <p:nvPr>
            <p:ph type="sldNum" sz="quarter" idx="5"/>
          </p:nvPr>
        </p:nvSpPr>
        <p:spPr>
          <a:noFill/>
        </p:spPr>
        <p:txBody>
          <a:bodyPr/>
          <a:lstStyle/>
          <a:p>
            <a:fld id="{D8C60727-187F-4048-870D-A340555FDF49}" type="slidenum">
              <a:rPr lang="en-US" smtClean="0"/>
              <a:pPr/>
              <a:t>54</a:t>
            </a:fld>
            <a:endParaRPr lang="en-US"/>
          </a:p>
        </p:txBody>
      </p:sp>
    </p:spTree>
    <p:extLst>
      <p:ext uri="{BB962C8B-B14F-4D97-AF65-F5344CB8AC3E}">
        <p14:creationId xmlns:p14="http://schemas.microsoft.com/office/powerpoint/2010/main" val="888804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p:spPr>
        <p:txBody>
          <a:bodyPr/>
          <a:lstStyle/>
          <a:p>
            <a:r>
              <a:rPr lang="en-US" dirty="0"/>
              <a:t>This is a picture of the Lyman</a:t>
            </a:r>
            <a:r>
              <a:rPr lang="en-US" baseline="0" dirty="0"/>
              <a:t> Cousens Memorial School in Lyman, Maine. 2015 $200,000 cleanup grant. 1937 building. Jim Byrne was the Project Officer.</a:t>
            </a:r>
            <a:endParaRPr lang="en-US" dirty="0"/>
          </a:p>
        </p:txBody>
      </p:sp>
      <p:sp>
        <p:nvSpPr>
          <p:cNvPr id="39939" name="Slide Number Placeholder 3"/>
          <p:cNvSpPr>
            <a:spLocks noGrp="1"/>
          </p:cNvSpPr>
          <p:nvPr>
            <p:ph type="sldNum" sz="quarter" idx="5"/>
          </p:nvPr>
        </p:nvSpPr>
        <p:spPr>
          <a:noFill/>
        </p:spPr>
        <p:txBody>
          <a:bodyPr/>
          <a:lstStyle/>
          <a:p>
            <a:fld id="{787E5F5F-C7D3-45E4-BFEF-E7BCB9E7A4BF}" type="slidenum">
              <a:rPr lang="en-US" smtClean="0"/>
              <a:pPr/>
              <a:t>55</a:t>
            </a:fld>
            <a:endParaRPr lang="en-US"/>
          </a:p>
        </p:txBody>
      </p:sp>
    </p:spTree>
    <p:extLst>
      <p:ext uri="{BB962C8B-B14F-4D97-AF65-F5344CB8AC3E}">
        <p14:creationId xmlns:p14="http://schemas.microsoft.com/office/powerpoint/2010/main" val="513856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p:spPr>
        <p:txBody>
          <a:bodyPr/>
          <a:lstStyle/>
          <a:p>
            <a:r>
              <a:rPr lang="en-US" dirty="0"/>
              <a:t>The World Trade Center is on the National Register because of the events that took place there (it is associated with Significant events.</a:t>
            </a:r>
          </a:p>
          <a:p>
            <a:r>
              <a:rPr lang="en-US" dirty="0"/>
              <a:t>Homes of US presidents can be considered historic.- because they are associated with significant people.</a:t>
            </a:r>
          </a:p>
          <a:p>
            <a:r>
              <a:rPr lang="en-US" dirty="0"/>
              <a:t>An example of a property that embodies distinctive characteristics would be the Bates Mill No. 5 in Lewiston because of the saw tooth roof. Albert Kahn architect.</a:t>
            </a:r>
          </a:p>
          <a:p>
            <a:r>
              <a:rPr lang="en-US" dirty="0"/>
              <a:t>The shell </a:t>
            </a:r>
            <a:r>
              <a:rPr lang="en-US" dirty="0" err="1"/>
              <a:t>middens</a:t>
            </a:r>
            <a:r>
              <a:rPr lang="en-US" dirty="0"/>
              <a:t> on North Haven contain important pre-contact information and would be a historic property.</a:t>
            </a:r>
          </a:p>
          <a:p>
            <a:endParaRPr lang="en-US" dirty="0"/>
          </a:p>
          <a:p>
            <a:r>
              <a:rPr lang="en-US" dirty="0"/>
              <a:t>Photo is of</a:t>
            </a:r>
            <a:r>
              <a:rPr lang="en-US" baseline="0" dirty="0"/>
              <a:t> the Paragon Mills in </a:t>
            </a:r>
            <a:r>
              <a:rPr lang="en-US" baseline="0" dirty="0" err="1"/>
              <a:t>Olneyville</a:t>
            </a:r>
            <a:r>
              <a:rPr lang="en-US" baseline="0" dirty="0"/>
              <a:t>, RI , Alan Peterson is the EPA PO for these three grants.</a:t>
            </a:r>
            <a:endParaRPr lang="en-US" dirty="0"/>
          </a:p>
        </p:txBody>
      </p:sp>
      <p:sp>
        <p:nvSpPr>
          <p:cNvPr id="41987" name="Slide Number Placeholder 3"/>
          <p:cNvSpPr>
            <a:spLocks noGrp="1"/>
          </p:cNvSpPr>
          <p:nvPr>
            <p:ph type="sldNum" sz="quarter" idx="5"/>
          </p:nvPr>
        </p:nvSpPr>
        <p:spPr>
          <a:noFill/>
        </p:spPr>
        <p:txBody>
          <a:bodyPr/>
          <a:lstStyle/>
          <a:p>
            <a:fld id="{2063DE9B-1438-4C51-8928-7765C6CDFC73}" type="slidenum">
              <a:rPr lang="en-US" smtClean="0"/>
              <a:pPr/>
              <a:t>56</a:t>
            </a:fld>
            <a:endParaRPr lang="en-US"/>
          </a:p>
        </p:txBody>
      </p:sp>
    </p:spTree>
    <p:extLst>
      <p:ext uri="{BB962C8B-B14F-4D97-AF65-F5344CB8AC3E}">
        <p14:creationId xmlns:p14="http://schemas.microsoft.com/office/powerpoint/2010/main" val="3849477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p:spPr>
        <p:txBody>
          <a:bodyPr/>
          <a:lstStyle/>
          <a:p>
            <a:r>
              <a:rPr lang="en-US" dirty="0"/>
              <a:t>The grantee may have to hire a historical contractor to complete this review. </a:t>
            </a:r>
          </a:p>
          <a:p>
            <a:r>
              <a:rPr lang="en-US" dirty="0"/>
              <a:t>This information may have been completed already by another party. </a:t>
            </a:r>
          </a:p>
          <a:p>
            <a:r>
              <a:rPr lang="en-US" dirty="0"/>
              <a:t>Consult with the SHPO and town. </a:t>
            </a:r>
          </a:p>
          <a:p>
            <a:r>
              <a:rPr lang="en-US" dirty="0"/>
              <a:t>If grantee hires a cultural resource specialist, we recommend that they submit their resume with the report. Additionally they certify that the meet the Secretary of the Interior's Professional Qualification Standards, found in 36 CFR 61 (48 FR 44738-9) to carry out any reviews. Said professionals shall have demonstrated understanding of how to interpret and apply the Secretary of the Interior's Standards and the National Register criteria. </a:t>
            </a:r>
          </a:p>
        </p:txBody>
      </p:sp>
      <p:sp>
        <p:nvSpPr>
          <p:cNvPr id="45059" name="Slide Number Placeholder 3"/>
          <p:cNvSpPr>
            <a:spLocks noGrp="1"/>
          </p:cNvSpPr>
          <p:nvPr>
            <p:ph type="sldNum" sz="quarter" idx="5"/>
          </p:nvPr>
        </p:nvSpPr>
        <p:spPr>
          <a:noFill/>
        </p:spPr>
        <p:txBody>
          <a:bodyPr/>
          <a:lstStyle/>
          <a:p>
            <a:fld id="{20B9CC95-77ED-4C6C-BFE6-5F7DF014505C}" type="slidenum">
              <a:rPr lang="en-US" smtClean="0"/>
              <a:pPr/>
              <a:t>58</a:t>
            </a:fld>
            <a:endParaRPr lang="en-US"/>
          </a:p>
        </p:txBody>
      </p:sp>
    </p:spTree>
    <p:extLst>
      <p:ext uri="{BB962C8B-B14F-4D97-AF65-F5344CB8AC3E}">
        <p14:creationId xmlns:p14="http://schemas.microsoft.com/office/powerpoint/2010/main" val="357522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7CC093C3-14A4-4599-ACC6-5F363F82E7BC}" type="slidenum">
              <a:rPr lang="en-US" smtClean="0"/>
              <a:pPr/>
              <a:t>59</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62947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p:spPr>
        <p:txBody>
          <a:bodyPr/>
          <a:lstStyle/>
          <a:p>
            <a:r>
              <a:rPr lang="en-US" dirty="0"/>
              <a:t>This is a photo of the underground</a:t>
            </a:r>
            <a:r>
              <a:rPr lang="en-US" baseline="0" dirty="0"/>
              <a:t> steam tunnels at the Paul Dever School in Taunton. </a:t>
            </a:r>
            <a:endParaRPr lang="en-US" dirty="0"/>
          </a:p>
        </p:txBody>
      </p:sp>
      <p:sp>
        <p:nvSpPr>
          <p:cNvPr id="49155" name="Slide Number Placeholder 3"/>
          <p:cNvSpPr>
            <a:spLocks noGrp="1"/>
          </p:cNvSpPr>
          <p:nvPr>
            <p:ph type="sldNum" sz="quarter" idx="5"/>
          </p:nvPr>
        </p:nvSpPr>
        <p:spPr>
          <a:noFill/>
        </p:spPr>
        <p:txBody>
          <a:bodyPr/>
          <a:lstStyle/>
          <a:p>
            <a:fld id="{3CD36552-0A9A-4855-A9DA-C51E6E83ECA9}" type="slidenum">
              <a:rPr lang="en-US" smtClean="0"/>
              <a:pPr/>
              <a:t>60</a:t>
            </a:fld>
            <a:endParaRPr lang="en-US"/>
          </a:p>
        </p:txBody>
      </p:sp>
    </p:spTree>
    <p:extLst>
      <p:ext uri="{BB962C8B-B14F-4D97-AF65-F5344CB8AC3E}">
        <p14:creationId xmlns:p14="http://schemas.microsoft.com/office/powerpoint/2010/main" val="4209091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99DCE74D-7B63-4CE1-9823-8EB0791ED14E}" type="slidenum">
              <a:rPr lang="en-US" smtClean="0"/>
              <a:pPr/>
              <a:t>61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a:t>SHPO may suggest changes in a project or impose conditions so that adverse effects can be avoided and thus result in a no adverse effect determination.</a:t>
            </a:r>
          </a:p>
        </p:txBody>
      </p:sp>
    </p:spTree>
    <p:extLst>
      <p:ext uri="{BB962C8B-B14F-4D97-AF65-F5344CB8AC3E}">
        <p14:creationId xmlns:p14="http://schemas.microsoft.com/office/powerpoint/2010/main" val="76658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132512"/>
                </a:solidFill>
                <a:latin typeface="Trade Gothic Next LT Pro"/>
              </a:rPr>
              <a:t>Additional websites and resources are listed here to explore information, data, and tools for assessing EJ concerns and creating a more equitable brownfield cleanup and redevelopment process.</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A fact sheet resource has also been developed with the information from this presentation as well.</a:t>
            </a:r>
            <a:endParaRPr lang="en-US" b="0" dirty="0"/>
          </a:p>
        </p:txBody>
      </p:sp>
      <p:sp>
        <p:nvSpPr>
          <p:cNvPr id="4" name="Slide Number Placeholder 3"/>
          <p:cNvSpPr>
            <a:spLocks noGrp="1"/>
          </p:cNvSpPr>
          <p:nvPr>
            <p:ph type="sldNum" sz="quarter" idx="5"/>
          </p:nvPr>
        </p:nvSpPr>
        <p:spPr/>
        <p:txBody>
          <a:bodyPr/>
          <a:lstStyle/>
          <a:p>
            <a:fld id="{5A175D94-F653-4DAB-BE6D-D1A3A7CDBE12}" type="slidenum">
              <a:rPr lang="en-US" smtClean="0"/>
              <a:t>63</a:t>
            </a:fld>
            <a:endParaRPr lang="en-US"/>
          </a:p>
        </p:txBody>
      </p:sp>
    </p:spTree>
    <p:extLst>
      <p:ext uri="{BB962C8B-B14F-4D97-AF65-F5344CB8AC3E}">
        <p14:creationId xmlns:p14="http://schemas.microsoft.com/office/powerpoint/2010/main" val="295904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250B26"/>
                </a:solidFill>
                <a:latin typeface="Trade Gothic Next LT Pro Lt"/>
              </a:rPr>
              <a:t>EPA’s Brownfields Program provides grants and technical assistance to communities, states, tribes and others to assess and safely clean up and sustainably reuse contaminated properties in New England.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211D1E"/>
                </a:solidFill>
                <a:latin typeface="FranklinGothicURWBoo"/>
              </a:rPr>
              <a:t>A primary purpose of Region 1’s Brownfields Program is to reduce environmental risks and blight from neighborhoods. These outcomes are especially important for neighborhoods in both urban and rural areas within any underserved communities, with disproportionate environmental impacts, associated health outcomes and other environmental justice concerns. Revitalizing brownfield sites can also create benefits for the community such as jobs, housing, services, resiliency and open space.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211D1E"/>
              </a:solidFill>
              <a:latin typeface="FranklinGothicURWBo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211D1E"/>
                </a:solidFill>
                <a:latin typeface="FranklinGothicURWBoo"/>
              </a:rPr>
              <a:t>Environmental justice and equitable development need to be at the forefront when cleaning up and revitalizing brownfields. Equitable development is especially important for neighborhoods that have historically been left out of decision-making and as a result, face long-term disinvestment challenges.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211D1E"/>
              </a:solidFill>
              <a:latin typeface="FranklinGothicURWBo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211D1E"/>
                </a:solidFill>
                <a:latin typeface="FranklinGothicURWBoo"/>
              </a:rPr>
              <a:t>An equitable development process needs to incorporate meaningful engagement throughout the duration of working with a community. This involves learning about the community and different stakeholder groups, assessing the community needs and addressing barriers to engage in the process. </a:t>
            </a:r>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8</a:t>
            </a:fld>
            <a:endParaRPr lang="en-US"/>
          </a:p>
        </p:txBody>
      </p:sp>
    </p:spTree>
    <p:extLst>
      <p:ext uri="{BB962C8B-B14F-4D97-AF65-F5344CB8AC3E}">
        <p14:creationId xmlns:p14="http://schemas.microsoft.com/office/powerpoint/2010/main" val="184500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211D1E"/>
                </a:solidFill>
                <a:latin typeface="FranklinGothicURWBoo"/>
              </a:rPr>
              <a:t>Environmental justice principles needs to be incorporated throughout the duration of working with a community and the entire brownfields grant process. This includes, pre-proposal, during the grant funded work, and post award.</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Pre-award, the community should be involved in creating plans and goals for the area, to build that initial trust and relationships.</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During the work, the community should continue to be engaged and informed while additional partnerships and funding opportunities are sought after to implement additional community goals.</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Lastly, after the award, you should reflect on how to improve the process and maintain the momentum generated through broader revitalization. </a:t>
            </a:r>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9</a:t>
            </a:fld>
            <a:endParaRPr lang="en-US"/>
          </a:p>
        </p:txBody>
      </p:sp>
    </p:spTree>
    <p:extLst>
      <p:ext uri="{BB962C8B-B14F-4D97-AF65-F5344CB8AC3E}">
        <p14:creationId xmlns:p14="http://schemas.microsoft.com/office/powerpoint/2010/main" val="146575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211D1E"/>
                </a:solidFill>
                <a:latin typeface="FranklinGothicURWBoo"/>
              </a:rPr>
              <a:t>Both urban and rural areas have underserved communities, with environmental justice concerns. </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Different entities must consider factors unique to them, whether small rural, urban, or at the regional or state level.</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The following recommendations from Region 1 grantees are highlighted for these different entities to keep in mind when incorporating EJ and equitable development principles.</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Small rural areas often must recognize the limited local capacity with aging and/ or low-income populations.</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Urban areas that face chronic disinvestment leading to EJ issues, can use relationship building and partnerships to be key in increasing social capacity.</a:t>
            </a:r>
          </a:p>
          <a:p>
            <a:pPr marL="285750" indent="-285750">
              <a:buFont typeface="Arial" panose="020B0604020202020204" pitchFamily="34" charset="0"/>
              <a:buChar char="•"/>
            </a:pPr>
            <a:r>
              <a:rPr lang="en-US" sz="1800" b="0" i="0" u="none" strike="noStrike" baseline="0" dirty="0">
                <a:solidFill>
                  <a:srgbClr val="211D1E"/>
                </a:solidFill>
                <a:latin typeface="FranklinGothicURWBoo"/>
              </a:rPr>
              <a:t>Regional or state entities can incorporate EJ into funding applications and selection criteria, as well as integrating community engagement and planning into the assistance given.</a:t>
            </a:r>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10</a:t>
            </a:fld>
            <a:endParaRPr lang="en-US"/>
          </a:p>
        </p:txBody>
      </p:sp>
    </p:spTree>
    <p:extLst>
      <p:ext uri="{BB962C8B-B14F-4D97-AF65-F5344CB8AC3E}">
        <p14:creationId xmlns:p14="http://schemas.microsoft.com/office/powerpoint/2010/main" val="942527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A251E"/>
                </a:solidFill>
                <a:latin typeface="Trade Gothic Next LT Pro"/>
              </a:rPr>
              <a:t>The following best practices are for advancing environmental justice and equitable development throughout the brownfields grant process.</a:t>
            </a:r>
          </a:p>
          <a:p>
            <a:pPr marL="285750" indent="-285750">
              <a:buFont typeface="Arial" panose="020B0604020202020204" pitchFamily="34" charset="0"/>
              <a:buChar char="•"/>
            </a:pPr>
            <a:endParaRPr lang="en-US" sz="1800" b="0" i="1" u="none" strike="noStrike" baseline="0" dirty="0">
              <a:solidFill>
                <a:srgbClr val="132512"/>
              </a:solidFill>
              <a:latin typeface="Trade Gothic Next LT Pro"/>
            </a:endParaRPr>
          </a:p>
          <a:p>
            <a:pPr marL="285750" indent="-285750">
              <a:buFont typeface="Arial" panose="020B0604020202020204" pitchFamily="34" charset="0"/>
              <a:buChar char="•"/>
            </a:pPr>
            <a:r>
              <a:rPr lang="en-US" sz="1800" b="0" i="1" u="none" strike="noStrike" baseline="0" dirty="0">
                <a:solidFill>
                  <a:srgbClr val="132512"/>
                </a:solidFill>
                <a:latin typeface="Trade Gothic Next LT Pro"/>
              </a:rPr>
              <a:t>Targeting community needs, Advancing community goals, Centering community benefits, Building community partnerships, Expanding funding sources, Proactively mitigating displacement, and adapting the process</a:t>
            </a:r>
          </a:p>
          <a:p>
            <a:pPr marL="285750" indent="-285750">
              <a:buFont typeface="Arial" panose="020B0604020202020204" pitchFamily="34" charset="0"/>
              <a:buChar char="•"/>
            </a:pPr>
            <a:endParaRPr lang="en-US" sz="1800" b="0" i="1" u="none" strike="noStrike" baseline="0" dirty="0">
              <a:solidFill>
                <a:srgbClr val="132512"/>
              </a:solidFill>
              <a:latin typeface="Trade Gothic Next LT 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132512"/>
                </a:solidFill>
                <a:latin typeface="Trade Gothic Next LT Pro"/>
              </a:rPr>
              <a:t>Three case studies will be featured next, and each case study highlights different best practices regarding equitable development</a:t>
            </a:r>
            <a:endParaRPr lang="en-US" i="0" dirty="0"/>
          </a:p>
        </p:txBody>
      </p:sp>
      <p:sp>
        <p:nvSpPr>
          <p:cNvPr id="4" name="Slide Number Placeholder 3"/>
          <p:cNvSpPr>
            <a:spLocks noGrp="1"/>
          </p:cNvSpPr>
          <p:nvPr>
            <p:ph type="sldNum" sz="quarter" idx="5"/>
          </p:nvPr>
        </p:nvSpPr>
        <p:spPr/>
        <p:txBody>
          <a:bodyPr/>
          <a:lstStyle/>
          <a:p>
            <a:fld id="{5A175D94-F653-4DAB-BE6D-D1A3A7CDBE12}" type="slidenum">
              <a:rPr lang="en-US" smtClean="0"/>
              <a:t>11</a:t>
            </a:fld>
            <a:endParaRPr lang="en-US"/>
          </a:p>
        </p:txBody>
      </p:sp>
    </p:spTree>
    <p:extLst>
      <p:ext uri="{BB962C8B-B14F-4D97-AF65-F5344CB8AC3E}">
        <p14:creationId xmlns:p14="http://schemas.microsoft.com/office/powerpoint/2010/main" val="78219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132512"/>
                </a:solidFill>
                <a:latin typeface="Trade Gothic Next LT Pro"/>
              </a:rPr>
              <a:t>Bartlett Station in Roxbury, Massachusetts, used to be a mass transit facility operated by the Massachusetts Bay Transit Authority. The presence of this site and other brownfields were seen as contributing to the high asthma rates and other public health issues in this densely populated and largely minority neighborhood. The racial health disparities brought environmental justice concerns to the forefront. From 2011-2013, EPA awarded $1 million in cleanup grants for the site to a nonprofit housing developer. Now that this site has been cleaned up, it has been redeveloped as an innovative urban mixed-use development. The overall development included 380 residential units with an emphasis on equitable development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project at the Bartlett Station site involved intensive community engagement throughout the cleanup and redevelopment process to keep the community informed. The city held a community event at the Bartlett Station site to activate the area and make it a focal point for the community to envision as a place they would go to in the future. The city also established an online project interface for people to access. This project also involved a Community Advisory Committee (CAC) that provided valuable input and is still in place</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results at the Bartlett Station site have been successful and met the expressed needs of the community. The overall vision for the site developed by the community included mixed-income housing, local culture, open space and cleaning up contaminated sites.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redevelopment of the site also included a mixed-income affordable housing model to address concerns about gentrification and disinvestment in Roxbury. This approach was backed by local support and the city incorporated it into its amended comprehensive plan. The success of this redevelopment came from continued communication with the community, which is still ongoing and will have long-standing benefits for the community for future projects.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One key lesson learned was the importance of managing expectations early in the process and considering the feasibility of addressing all the goals of a project, then conveying them to the community. </a:t>
            </a:r>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12</a:t>
            </a:fld>
            <a:endParaRPr lang="en-US"/>
          </a:p>
        </p:txBody>
      </p:sp>
    </p:spTree>
    <p:extLst>
      <p:ext uri="{BB962C8B-B14F-4D97-AF65-F5344CB8AC3E}">
        <p14:creationId xmlns:p14="http://schemas.microsoft.com/office/powerpoint/2010/main" val="74160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132512"/>
                </a:solidFill>
                <a:latin typeface="Trade Gothic Next LT Pro"/>
              </a:rPr>
              <a:t>New London is a distressed urban area in Connecticut, listed as the third most distressed municipality in the state, and the median household income is almost 50% less than the state median.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city currently has a $500,000 EPA Cleanup Grant to clean up and redevelop a vacant property into a neighborhood park for kids to play. With the cleanup of the site, the remediated green space will become a safe place for the community to gather.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This project provides an example of a true community-based planning process in which the community determined the goals for the project based on neighborhood needs.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The partnerships formed during the project have been instrumental in understanding the needs of the community and designing a series of projects to address those needs in the cleanup and redevelopment processes. The city has been able to collaborate with nonprofit partners during site cleanup, as well as an EPA Technical Assistance to Brownfields provider to support community engagement and application submission.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New London’s community engagement strategies were very effective in mobilizing the community around revitalization as well.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In conducting a community survey to gain input, every individual and home was contacted by mail, door-to-door engagement and other means. The survey was sent in both English and Spanish, and trusted representatives went to homes to have conversations </a:t>
            </a:r>
          </a:p>
          <a:p>
            <a:pPr marL="285750" indent="-285750">
              <a:buFont typeface="Arial" panose="020B0604020202020204" pitchFamily="34" charset="0"/>
              <a:buChar char="•"/>
            </a:pPr>
            <a:r>
              <a:rPr lang="en-US" sz="1800" b="0" i="0" u="none" strike="noStrike" baseline="0" dirty="0">
                <a:solidFill>
                  <a:srgbClr val="132512"/>
                </a:solidFill>
                <a:latin typeface="Trade Gothic Next LT Pro"/>
              </a:rPr>
              <a:t>Feedback from the surveys and neighborhood involvement conducted will inform future efforts after the cleanup. </a:t>
            </a:r>
          </a:p>
          <a:p>
            <a:pPr marL="285750" indent="-285750">
              <a:buFont typeface="Arial" panose="020B0604020202020204" pitchFamily="34" charset="0"/>
              <a:buChar char="•"/>
            </a:pPr>
            <a:r>
              <a:rPr lang="en-US" sz="1800" dirty="0">
                <a:solidFill>
                  <a:srgbClr val="112310"/>
                </a:solidFill>
                <a:latin typeface="Segoe UI" panose="020B0502040204020203" pitchFamily="34" charset="0"/>
              </a:rPr>
              <a:t>Through persistence, New London also received grants for additional items such as speed signs, traffic signs, decorative street posts and minor home repairs from sources outside EPA.</a:t>
            </a:r>
            <a:endParaRPr lang="en-US" dirty="0"/>
          </a:p>
        </p:txBody>
      </p:sp>
      <p:sp>
        <p:nvSpPr>
          <p:cNvPr id="4" name="Slide Number Placeholder 3"/>
          <p:cNvSpPr>
            <a:spLocks noGrp="1"/>
          </p:cNvSpPr>
          <p:nvPr>
            <p:ph type="sldNum" sz="quarter" idx="5"/>
          </p:nvPr>
        </p:nvSpPr>
        <p:spPr/>
        <p:txBody>
          <a:bodyPr/>
          <a:lstStyle/>
          <a:p>
            <a:fld id="{5A175D94-F653-4DAB-BE6D-D1A3A7CDBE12}" type="slidenum">
              <a:rPr lang="en-US" smtClean="0"/>
              <a:t>13</a:t>
            </a:fld>
            <a:endParaRPr lang="en-US"/>
          </a:p>
        </p:txBody>
      </p:sp>
    </p:spTree>
    <p:extLst>
      <p:ext uri="{BB962C8B-B14F-4D97-AF65-F5344CB8AC3E}">
        <p14:creationId xmlns:p14="http://schemas.microsoft.com/office/powerpoint/2010/main" val="341107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C768BB-BF40-4323-A65F-5A6A684AF756}"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13360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51368-AD32-48F5-8791-83AF83812DE1}"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170804381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51368-AD32-48F5-8791-83AF83812DE1}"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841473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51368-AD32-48F5-8791-83AF83812DE1}"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13201759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51368-AD32-48F5-8791-83AF83812DE1}"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414421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51368-AD32-48F5-8791-83AF83812DE1}"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0357406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B3A80-3C6F-4984-A090-2D7F6C107C9C}"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03062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8A621B-6181-40B9-9B69-77EFED5DE678}"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11238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83667F-2C7D-44B2-B814-10CA3FDA18ED}"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170065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8BA01-77CD-4AA3-83D6-B1EC525BC693}" type="datetime1">
              <a:rPr lang="en-US" smtClean="0"/>
              <a:t>9/19/2023</a:t>
            </a:fld>
            <a:endParaRPr lang="en-US"/>
          </a:p>
        </p:txBody>
      </p:sp>
      <p:sp>
        <p:nvSpPr>
          <p:cNvPr id="5" name="Footer Placeholder 4"/>
          <p:cNvSpPr>
            <a:spLocks noGrp="1"/>
          </p:cNvSpPr>
          <p:nvPr>
            <p:ph type="ftr" sz="quarter" idx="11"/>
          </p:nvPr>
        </p:nvSpPr>
        <p:spPr/>
        <p:txBody>
          <a:bodyPr/>
          <a:lstStyle/>
          <a:p>
            <a:r>
              <a:rPr lang="en-US"/>
              <a:t>EPA Region 1 Brownfields Program</a:t>
            </a:r>
          </a:p>
        </p:txBody>
      </p:sp>
      <p:sp>
        <p:nvSpPr>
          <p:cNvPr id="6" name="Slide Number Placeholder 5"/>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30412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CC3261-312F-404B-8B9A-20D675093E90}" type="datetime1">
              <a:rPr lang="en-US" smtClean="0"/>
              <a:t>9/19/2023</a:t>
            </a:fld>
            <a:endParaRPr lang="en-US"/>
          </a:p>
        </p:txBody>
      </p:sp>
      <p:sp>
        <p:nvSpPr>
          <p:cNvPr id="6" name="Footer Placeholder 5"/>
          <p:cNvSpPr>
            <a:spLocks noGrp="1"/>
          </p:cNvSpPr>
          <p:nvPr>
            <p:ph type="ftr" sz="quarter" idx="11"/>
          </p:nvPr>
        </p:nvSpPr>
        <p:spPr/>
        <p:txBody>
          <a:bodyPr/>
          <a:lstStyle/>
          <a:p>
            <a:r>
              <a:rPr lang="en-US"/>
              <a:t>EPA Region 1 Brownfields Program</a:t>
            </a:r>
          </a:p>
        </p:txBody>
      </p:sp>
      <p:sp>
        <p:nvSpPr>
          <p:cNvPr id="7" name="Slide Number Placeholder 6"/>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21056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DB2CF2-8224-4989-A858-A90B82690FCB}" type="datetime1">
              <a:rPr lang="en-US" smtClean="0"/>
              <a:t>9/19/2023</a:t>
            </a:fld>
            <a:endParaRPr lang="en-US"/>
          </a:p>
        </p:txBody>
      </p:sp>
      <p:sp>
        <p:nvSpPr>
          <p:cNvPr id="8" name="Footer Placeholder 7"/>
          <p:cNvSpPr>
            <a:spLocks noGrp="1"/>
          </p:cNvSpPr>
          <p:nvPr>
            <p:ph type="ftr" sz="quarter" idx="11"/>
          </p:nvPr>
        </p:nvSpPr>
        <p:spPr/>
        <p:txBody>
          <a:bodyPr/>
          <a:lstStyle/>
          <a:p>
            <a:r>
              <a:rPr lang="en-US"/>
              <a:t>EPA Region 1 Brownfields Program</a:t>
            </a:r>
          </a:p>
        </p:txBody>
      </p:sp>
      <p:sp>
        <p:nvSpPr>
          <p:cNvPr id="9" name="Slide Number Placeholder 8"/>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64295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2F3B5C-E001-441B-8869-5F9415450E82}" type="datetime1">
              <a:rPr lang="en-US" smtClean="0"/>
              <a:t>9/19/2023</a:t>
            </a:fld>
            <a:endParaRPr lang="en-US"/>
          </a:p>
        </p:txBody>
      </p:sp>
      <p:sp>
        <p:nvSpPr>
          <p:cNvPr id="4" name="Footer Placeholder 3"/>
          <p:cNvSpPr>
            <a:spLocks noGrp="1"/>
          </p:cNvSpPr>
          <p:nvPr>
            <p:ph type="ftr" sz="quarter" idx="11"/>
          </p:nvPr>
        </p:nvSpPr>
        <p:spPr/>
        <p:txBody>
          <a:bodyPr/>
          <a:lstStyle/>
          <a:p>
            <a:r>
              <a:rPr lang="en-US"/>
              <a:t>EPA Region 1 Brownfields Program</a:t>
            </a:r>
          </a:p>
        </p:txBody>
      </p:sp>
      <p:sp>
        <p:nvSpPr>
          <p:cNvPr id="5" name="Slide Number Placeholder 4"/>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214501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DC404-D7FB-41B9-BD23-49CD7EB47F4A}" type="datetime1">
              <a:rPr lang="en-US" smtClean="0"/>
              <a:t>9/19/2023</a:t>
            </a:fld>
            <a:endParaRPr lang="en-US"/>
          </a:p>
        </p:txBody>
      </p:sp>
      <p:sp>
        <p:nvSpPr>
          <p:cNvPr id="3" name="Footer Placeholder 2"/>
          <p:cNvSpPr>
            <a:spLocks noGrp="1"/>
          </p:cNvSpPr>
          <p:nvPr>
            <p:ph type="ftr" sz="quarter" idx="11"/>
          </p:nvPr>
        </p:nvSpPr>
        <p:spPr/>
        <p:txBody>
          <a:bodyPr/>
          <a:lstStyle/>
          <a:p>
            <a:r>
              <a:rPr lang="en-US"/>
              <a:t>EPA Region 1 Brownfields Program</a:t>
            </a:r>
          </a:p>
        </p:txBody>
      </p:sp>
      <p:sp>
        <p:nvSpPr>
          <p:cNvPr id="4" name="Slide Number Placeholder 3"/>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99015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61E6DC-E40C-451C-93F5-A45137B7A4B4}" type="datetime1">
              <a:rPr lang="en-US" smtClean="0"/>
              <a:t>9/19/2023</a:t>
            </a:fld>
            <a:endParaRPr lang="en-US"/>
          </a:p>
        </p:txBody>
      </p:sp>
      <p:sp>
        <p:nvSpPr>
          <p:cNvPr id="6" name="Footer Placeholder 5"/>
          <p:cNvSpPr>
            <a:spLocks noGrp="1"/>
          </p:cNvSpPr>
          <p:nvPr>
            <p:ph type="ftr" sz="quarter" idx="11"/>
          </p:nvPr>
        </p:nvSpPr>
        <p:spPr/>
        <p:txBody>
          <a:bodyPr/>
          <a:lstStyle/>
          <a:p>
            <a:r>
              <a:rPr lang="en-US"/>
              <a:t>EPA Region 1 Brownfields Program</a:t>
            </a:r>
          </a:p>
        </p:txBody>
      </p:sp>
      <p:sp>
        <p:nvSpPr>
          <p:cNvPr id="7" name="Slide Number Placeholder 6"/>
          <p:cNvSpPr>
            <a:spLocks noGrp="1"/>
          </p:cNvSpPr>
          <p:nvPr>
            <p:ph type="sldNum" sz="quarter" idx="12"/>
          </p:nvPr>
        </p:nvSpPr>
        <p:spPr/>
        <p:txBody>
          <a:bodyPr/>
          <a:lstStyle/>
          <a:p>
            <a:fld id="{5A20ED29-A6D1-4248-936A-DD28DF17F10D}" type="slidenum">
              <a:rPr lang="en-US" smtClean="0"/>
              <a:t>‹#›</a:t>
            </a:fld>
            <a:endParaRPr lang="en-US"/>
          </a:p>
        </p:txBody>
      </p:sp>
    </p:spTree>
    <p:extLst>
      <p:ext uri="{BB962C8B-B14F-4D97-AF65-F5344CB8AC3E}">
        <p14:creationId xmlns:p14="http://schemas.microsoft.com/office/powerpoint/2010/main" val="390613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EPA Region 1 Brownfields Program</a:t>
            </a:r>
          </a:p>
        </p:txBody>
      </p:sp>
      <p:sp>
        <p:nvSpPr>
          <p:cNvPr id="7" name="Slide Number Placeholder 6"/>
          <p:cNvSpPr>
            <a:spLocks noGrp="1"/>
          </p:cNvSpPr>
          <p:nvPr>
            <p:ph type="sldNum" sz="quarter" idx="12"/>
          </p:nvPr>
        </p:nvSpPr>
        <p:spPr/>
        <p:txBody>
          <a:bodyPr/>
          <a:lstStyle/>
          <a:p>
            <a:fld id="{5A20ED29-A6D1-4248-936A-DD28DF17F10D}" type="slidenum">
              <a:rPr lang="en-US" smtClean="0"/>
              <a:t>‹#›</a:t>
            </a:fld>
            <a:endParaRPr lang="en-US"/>
          </a:p>
        </p:txBody>
      </p:sp>
      <p:sp>
        <p:nvSpPr>
          <p:cNvPr id="5" name="Date Placeholder 4"/>
          <p:cNvSpPr>
            <a:spLocks noGrp="1"/>
          </p:cNvSpPr>
          <p:nvPr>
            <p:ph type="dt" sz="half" idx="10"/>
          </p:nvPr>
        </p:nvSpPr>
        <p:spPr/>
        <p:txBody>
          <a:bodyPr/>
          <a:lstStyle/>
          <a:p>
            <a:fld id="{C0F474CA-0DA1-4FC3-B27B-4599B41C1D47}" type="datetime1">
              <a:rPr lang="en-US" smtClean="0"/>
              <a:t>9/19/2023</a:t>
            </a:fld>
            <a:endParaRPr lang="en-US"/>
          </a:p>
        </p:txBody>
      </p:sp>
    </p:spTree>
    <p:extLst>
      <p:ext uri="{BB962C8B-B14F-4D97-AF65-F5344CB8AC3E}">
        <p14:creationId xmlns:p14="http://schemas.microsoft.com/office/powerpoint/2010/main" val="360671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051368-AD32-48F5-8791-83AF83812DE1}" type="datetime1">
              <a:rPr lang="en-US" smtClean="0"/>
              <a:t>9/19/2023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EPA Region 1 Brownfields Program</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A20ED29-A6D1-4248-936A-DD28DF17F10D}" type="slidenum">
              <a:rPr lang="en-US" smtClean="0"/>
              <a:t>‹#›</a:t>
            </a:fld>
            <a:endParaRPr lang="en-US"/>
          </a:p>
        </p:txBody>
      </p:sp>
    </p:spTree>
    <p:extLst>
      <p:ext uri="{BB962C8B-B14F-4D97-AF65-F5344CB8AC3E}">
        <p14:creationId xmlns:p14="http://schemas.microsoft.com/office/powerpoint/2010/main" val="9715164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QuickStyle" Target="../diagrams/quickStyle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Layout" Target="../diagrams/layout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Data" Target="../diagrams/data3.xml"/><Relationship Id="rId5" Type="http://schemas.openxmlformats.org/officeDocument/2006/relationships/diagramQuickStyle" Target="../diagrams/quickStyle2.xml"/><Relationship Id="rId15" Type="http://schemas.microsoft.com/office/2007/relationships/diagramDrawing" Target="../diagrams/drawing3.xml"/><Relationship Id="rId10" Type="http://schemas.openxmlformats.org/officeDocument/2006/relationships/image" Target="../media/image32.jpg"/><Relationship Id="rId4" Type="http://schemas.openxmlformats.org/officeDocument/2006/relationships/diagramLayout" Target="../diagrams/layout2.xml"/><Relationship Id="rId9" Type="http://schemas.openxmlformats.org/officeDocument/2006/relationships/image" Target="../media/image31.svg"/><Relationship Id="rId14"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epa.gov/climate-adaptation" TargetMode="Externa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epa.gov/brownfields/climate-adaptation-and-brownfields"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srr-1.itrcweb.org/key-sustainable-best-management-practices-for-sustainable-resilience-to-extreme-weather-events-and-wildfires/" TargetMode="External"/><Relationship Id="rId3" Type="http://schemas.openxmlformats.org/officeDocument/2006/relationships/hyperlink" Target="https://www.epa.gov/superfund/superfund-climate-resilience-vulnerability-assessment" TargetMode="External"/><Relationship Id="rId7" Type="http://schemas.openxmlformats.org/officeDocument/2006/relationships/hyperlink" Target="https://www.epa.gov/superfund/climate-resilience-technical-fact-sheet-groundwater-remediation-systems" TargetMode="External"/><Relationship Id="rId2" Type="http://schemas.openxmlformats.org/officeDocument/2006/relationships/hyperlink" Target="https://resilience.climate.gov/" TargetMode="External"/><Relationship Id="rId1" Type="http://schemas.openxmlformats.org/officeDocument/2006/relationships/slideLayout" Target="../slideLayouts/slideLayout4.xml"/><Relationship Id="rId6" Type="http://schemas.openxmlformats.org/officeDocument/2006/relationships/hyperlink" Target="https://www.epa.gov/superfund/climate-resilience-technical-fact-sheet-contaminated-waste-containment-systems" TargetMode="External"/><Relationship Id="rId5" Type="http://schemas.openxmlformats.org/officeDocument/2006/relationships/hyperlink" Target="https://www.epa.gov/superfund/climate-resilience-technical-fact-sheet-contaminated-sediment-sites" TargetMode="External"/><Relationship Id="rId4" Type="http://schemas.openxmlformats.org/officeDocument/2006/relationships/hyperlink" Target="https://www.epa.gov/rain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s://www.epa.gov/land-revitalization/brownfield-revitalization-climate-vulnerable-areas" TargetMode="External"/><Relationship Id="rId5" Type="http://schemas.openxmlformats.org/officeDocument/2006/relationships/hyperlink" Target="https://www.epa.gov/brownfields/consider-climate-protect-public-health-brownfield-redevelopment" TargetMode="External"/><Relationship Id="rId4" Type="http://schemas.openxmlformats.org/officeDocument/2006/relationships/hyperlink" Target="https://www.epa.gov/land-revitalization/climate-smart-brownfields-manua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sites/default/files/2021-01/documents/epa_oblr_slr_climateadaptation_factsheet_release_508.pdf"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teachonline.ca/tools-trends/facilitating-student-engagement/how-to-prepare-and-moderate-online-discussions-for-online-learn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epa.gov/brownfields/online-acres-training-schedule-brownfields-grantees" TargetMode="External"/><Relationship Id="rId2" Type="http://schemas.openxmlformats.org/officeDocument/2006/relationships/hyperlink" Target="https://www.epa.gov/brownfields/fy23-rlf-policy-webinar-august-28-2023"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epa.gov/brownfields/region-1-targeted-brownfields-assessments-tba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pa.gov/land-revitalizatio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s://www.epa.gov/land-revitalization/land-revitalization-technical-assistance-projects" TargetMode="External"/><Relationship Id="rId7" Type="http://schemas.openxmlformats.org/officeDocument/2006/relationships/hyperlink" Target="mailto:simons.elise@epa.gov"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hyperlink" Target="https://www.epa.gov/land-revitalization/revitalization-ready-guide" TargetMode="External"/><Relationship Id="rId4" Type="http://schemas.openxmlformats.org/officeDocument/2006/relationships/hyperlink" Target="https://www.epa.gov/land-revitalization/land-revitalization-toolkit" TargetMode="External"/><Relationship Id="rId9"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brownfields/bipartisan-infrastructure-law-historic-investment-brownfields" TargetMode="External"/><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epa.gov/system/files/documents/2021-12/bil-brownfields-fy22-draft-plan.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brownfields-toolbox.org/" TargetMode="External"/><Relationship Id="rId2" Type="http://schemas.openxmlformats.org/officeDocument/2006/relationships/hyperlink" Target="https://groundworkusa.org/ta-services/"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epa.gov/system/files/documents/2022-11/Nonprofits%20508.pdf" TargetMode="External"/><Relationship Id="rId2" Type="http://schemas.openxmlformats.org/officeDocument/2006/relationships/hyperlink" Target="https://www.epa.gov/system/files/documents/2022-11/RLF%20508.pdf" TargetMode="External"/><Relationship Id="rId1" Type="http://schemas.openxmlformats.org/officeDocument/2006/relationships/slideLayout" Target="../slideLayouts/slideLayout2.xml"/><Relationship Id="rId6" Type="http://schemas.openxmlformats.org/officeDocument/2006/relationships/hyperlink" Target="https://www.epa.gov/system/files/documents/2022-11/Land%20Banking_0.pdf" TargetMode="External"/><Relationship Id="rId5" Type="http://schemas.openxmlformats.org/officeDocument/2006/relationships/hyperlink" Target="https://www.epa.gov/system/files/documents/202211/Minimizing%20Displacement%20508_rev.pdf" TargetMode="External"/><Relationship Id="rId4" Type="http://schemas.openxmlformats.org/officeDocument/2006/relationships/hyperlink" Target="https://www.epa.gov/system/files/documents/2022-11/Local%20Gvmts_0.pdf"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tab.program.uconn.edu/servic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epa.gov/brownfields/strategies-minimize-displacemen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31A5-3830-6434-4F0C-79DAC9E1EFFA}"/>
              </a:ext>
            </a:extLst>
          </p:cNvPr>
          <p:cNvSpPr>
            <a:spLocks noGrp="1"/>
          </p:cNvSpPr>
          <p:nvPr>
            <p:ph type="ctrTitle"/>
          </p:nvPr>
        </p:nvSpPr>
        <p:spPr/>
        <p:txBody>
          <a:bodyPr/>
          <a:lstStyle/>
          <a:p>
            <a:r>
              <a:rPr lang="en-US" dirty="0">
                <a:solidFill>
                  <a:schemeClr val="accent2">
                    <a:lumMod val="75000"/>
                  </a:schemeClr>
                </a:solidFill>
              </a:rPr>
              <a:t>Region 1 Environmental Protection Agency</a:t>
            </a:r>
          </a:p>
        </p:txBody>
      </p:sp>
      <p:pic>
        <p:nvPicPr>
          <p:cNvPr id="4" name="Picture 3">
            <a:extLst>
              <a:ext uri="{FF2B5EF4-FFF2-40B4-BE49-F238E27FC236}">
                <a16:creationId xmlns:a16="http://schemas.microsoft.com/office/drawing/2014/main" id="{74063E11-28DE-0ABD-CE24-D7F624C53DA9}"/>
              </a:ext>
            </a:extLst>
          </p:cNvPr>
          <p:cNvPicPr>
            <a:picLocks noChangeAspect="1"/>
          </p:cNvPicPr>
          <p:nvPr/>
        </p:nvPicPr>
        <p:blipFill>
          <a:blip r:embed="rId2"/>
          <a:stretch>
            <a:fillRect/>
          </a:stretch>
        </p:blipFill>
        <p:spPr>
          <a:xfrm>
            <a:off x="0" y="5586287"/>
            <a:ext cx="1907569" cy="1271713"/>
          </a:xfrm>
          <a:prstGeom prst="rect">
            <a:avLst/>
          </a:prstGeom>
        </p:spPr>
      </p:pic>
    </p:spTree>
    <p:extLst>
      <p:ext uri="{BB962C8B-B14F-4D97-AF65-F5344CB8AC3E}">
        <p14:creationId xmlns:p14="http://schemas.microsoft.com/office/powerpoint/2010/main" val="3990532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A104-2EB5-8413-4F91-8821FA9E735F}"/>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dirty="0">
                <a:solidFill>
                  <a:schemeClr val="accent2">
                    <a:lumMod val="75000"/>
                  </a:schemeClr>
                </a:solidFill>
              </a:rPr>
              <a:t>Recommendations for Different Entities</a:t>
            </a:r>
          </a:p>
        </p:txBody>
      </p:sp>
      <p:sp>
        <p:nvSpPr>
          <p:cNvPr id="3" name="Slide Number Placeholder 2">
            <a:extLst>
              <a:ext uri="{FF2B5EF4-FFF2-40B4-BE49-F238E27FC236}">
                <a16:creationId xmlns:a16="http://schemas.microsoft.com/office/drawing/2014/main" id="{A8056404-3D71-A114-23E8-1CFDE6BCBB79}"/>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5A20ED29-A6D1-4248-936A-DD28DF17F10D}" type="slidenum">
              <a:rPr lang="en-US">
                <a:solidFill>
                  <a:schemeClr val="tx1">
                    <a:lumMod val="50000"/>
                    <a:lumOff val="50000"/>
                  </a:schemeClr>
                </a:solidFill>
                <a:latin typeface="Calibri" panose="020F0502020204030204"/>
              </a:rPr>
              <a:pPr>
                <a:spcAft>
                  <a:spcPts val="600"/>
                </a:spcAft>
                <a:defRPr/>
              </a:pPr>
              <a:t>10</a:t>
            </a:fld>
            <a:endParaRPr lang="en-US">
              <a:solidFill>
                <a:schemeClr val="tx1">
                  <a:lumMod val="50000"/>
                  <a:lumOff val="50000"/>
                </a:schemeClr>
              </a:solidFill>
              <a:latin typeface="Calibri" panose="020F0502020204030204"/>
            </a:endParaRPr>
          </a:p>
        </p:txBody>
      </p:sp>
      <p:pic>
        <p:nvPicPr>
          <p:cNvPr id="5" name="Picture 4">
            <a:extLst>
              <a:ext uri="{FF2B5EF4-FFF2-40B4-BE49-F238E27FC236}">
                <a16:creationId xmlns:a16="http://schemas.microsoft.com/office/drawing/2014/main" id="{7CB4517E-F32F-39DF-9783-A96F1B9E47A6}"/>
              </a:ext>
            </a:extLst>
          </p:cNvPr>
          <p:cNvPicPr>
            <a:picLocks noChangeAspect="1"/>
          </p:cNvPicPr>
          <p:nvPr/>
        </p:nvPicPr>
        <p:blipFill rotWithShape="1">
          <a:blip r:embed="rId3"/>
          <a:srcRect l="31" t="6502" r="-443" b="2"/>
          <a:stretch/>
        </p:blipFill>
        <p:spPr>
          <a:xfrm>
            <a:off x="2199457" y="2050388"/>
            <a:ext cx="8000349" cy="4274380"/>
          </a:xfrm>
          <a:prstGeom prst="rect">
            <a:avLst/>
          </a:prstGeom>
        </p:spPr>
      </p:pic>
      <p:sp>
        <p:nvSpPr>
          <p:cNvPr id="4" name="Footer Placeholder 5">
            <a:extLst>
              <a:ext uri="{FF2B5EF4-FFF2-40B4-BE49-F238E27FC236}">
                <a16:creationId xmlns:a16="http://schemas.microsoft.com/office/drawing/2014/main" id="{D4B9FC0F-0566-DB9F-9B2E-B6D6D7BD9C7B}"/>
              </a:ext>
            </a:extLst>
          </p:cNvPr>
          <p:cNvSpPr txBox="1">
            <a:spLocks/>
          </p:cNvSpPr>
          <p:nvPr/>
        </p:nvSpPr>
        <p:spPr>
          <a:xfrm>
            <a:off x="0" y="6378575"/>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EPA Region 1 Brownfields Program</a:t>
            </a:r>
          </a:p>
        </p:txBody>
      </p:sp>
      <p:sp>
        <p:nvSpPr>
          <p:cNvPr id="6" name="TextBox 5">
            <a:extLst>
              <a:ext uri="{FF2B5EF4-FFF2-40B4-BE49-F238E27FC236}">
                <a16:creationId xmlns:a16="http://schemas.microsoft.com/office/drawing/2014/main" id="{CCA7BCC9-7B28-0112-C201-D2AFF810D6BE}"/>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34629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CB88-2B8B-00EF-2436-02E95FD45B15}"/>
              </a:ext>
            </a:extLst>
          </p:cNvPr>
          <p:cNvSpPr>
            <a:spLocks noGrp="1"/>
          </p:cNvSpPr>
          <p:nvPr>
            <p:ph type="title"/>
          </p:nvPr>
        </p:nvSpPr>
        <p:spPr>
          <a:xfrm>
            <a:off x="479394" y="1070800"/>
            <a:ext cx="3939688" cy="5583126"/>
          </a:xfrm>
        </p:spPr>
        <p:txBody>
          <a:bodyPr>
            <a:normAutofit/>
          </a:bodyPr>
          <a:lstStyle/>
          <a:p>
            <a:r>
              <a:rPr lang="en-US" sz="6600" dirty="0">
                <a:solidFill>
                  <a:schemeClr val="accent2">
                    <a:lumMod val="75000"/>
                  </a:schemeClr>
                </a:solidFill>
              </a:rPr>
              <a:t>Best Practices</a:t>
            </a:r>
          </a:p>
        </p:txBody>
      </p:sp>
      <p:graphicFrame>
        <p:nvGraphicFramePr>
          <p:cNvPr id="10" name="Content Placeholder 2">
            <a:extLst>
              <a:ext uri="{FF2B5EF4-FFF2-40B4-BE49-F238E27FC236}">
                <a16:creationId xmlns:a16="http://schemas.microsoft.com/office/drawing/2014/main" id="{30867002-AC1D-0258-4BC3-C09C4ECD2B5F}"/>
              </a:ext>
            </a:extLst>
          </p:cNvPr>
          <p:cNvGraphicFramePr>
            <a:graphicFrameLocks noGrp="1"/>
          </p:cNvGraphicFramePr>
          <p:nvPr>
            <p:ph idx="1"/>
            <p:extLst>
              <p:ext uri="{D42A27DB-BD31-4B8C-83A1-F6EECF244321}">
                <p14:modId xmlns:p14="http://schemas.microsoft.com/office/powerpoint/2010/main" val="3443207230"/>
              </p:ext>
            </p:extLst>
          </p:nvPr>
        </p:nvGraphicFramePr>
        <p:xfrm>
          <a:off x="6160975" y="973124"/>
          <a:ext cx="4602089" cy="523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5F27D64-69D7-F033-BE4C-B48C5C234D58}"/>
              </a:ext>
            </a:extLst>
          </p:cNvPr>
          <p:cNvSpPr>
            <a:spLocks noGrp="1"/>
          </p:cNvSpPr>
          <p:nvPr>
            <p:ph type="sldNum" sz="quarter" idx="12"/>
          </p:nvPr>
        </p:nvSpPr>
        <p:spPr>
          <a:xfrm>
            <a:off x="8628355" y="6501188"/>
            <a:ext cx="2743200" cy="365125"/>
          </a:xfrm>
        </p:spPr>
        <p:txBody>
          <a:bodyPr/>
          <a:lstStyle/>
          <a:p>
            <a:fld id="{5A20ED29-A6D1-4248-936A-DD28DF17F10D}" type="slidenum">
              <a:rPr lang="en-US" smtClean="0"/>
              <a:t>11</a:t>
            </a:fld>
            <a:endParaRPr lang="en-US" dirty="0"/>
          </a:p>
        </p:txBody>
      </p:sp>
      <p:sp>
        <p:nvSpPr>
          <p:cNvPr id="12" name="Footer Placeholder 5">
            <a:extLst>
              <a:ext uri="{FF2B5EF4-FFF2-40B4-BE49-F238E27FC236}">
                <a16:creationId xmlns:a16="http://schemas.microsoft.com/office/drawing/2014/main" id="{1D0C38CE-CC51-DE8D-A431-84B2510D52C5}"/>
              </a:ext>
            </a:extLst>
          </p:cNvPr>
          <p:cNvSpPr txBox="1">
            <a:spLocks/>
          </p:cNvSpPr>
          <p:nvPr/>
        </p:nvSpPr>
        <p:spPr>
          <a:xfrm>
            <a:off x="0" y="6501188"/>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EPA Region 1 Brownfields Program</a:t>
            </a:r>
          </a:p>
        </p:txBody>
      </p:sp>
      <p:sp>
        <p:nvSpPr>
          <p:cNvPr id="5" name="TextBox 4">
            <a:extLst>
              <a:ext uri="{FF2B5EF4-FFF2-40B4-BE49-F238E27FC236}">
                <a16:creationId xmlns:a16="http://schemas.microsoft.com/office/drawing/2014/main" id="{CE95C933-D2D7-876B-C167-1CAA60A28FBD}"/>
              </a:ext>
            </a:extLst>
          </p:cNvPr>
          <p:cNvSpPr txBox="1"/>
          <p:nvPr/>
        </p:nvSpPr>
        <p:spPr>
          <a:xfrm>
            <a:off x="9297684" y="6545250"/>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166633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sky, building, road&#10;&#10;Description automatically generated">
            <a:extLst>
              <a:ext uri="{FF2B5EF4-FFF2-40B4-BE49-F238E27FC236}">
                <a16:creationId xmlns:a16="http://schemas.microsoft.com/office/drawing/2014/main" id="{748F1102-5604-8E9E-436D-3EFB915D3054}"/>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342" t="-5997" r="342" b="11433"/>
          <a:stretch/>
        </p:blipFill>
        <p:spPr>
          <a:xfrm>
            <a:off x="4583584" y="1325365"/>
            <a:ext cx="7608416" cy="5396109"/>
          </a:xfrm>
          <a:prstGeom prst="rect">
            <a:avLst/>
          </a:prstGeom>
        </p:spPr>
      </p:pic>
      <p:sp>
        <p:nvSpPr>
          <p:cNvPr id="2" name="Title 1">
            <a:extLst>
              <a:ext uri="{FF2B5EF4-FFF2-40B4-BE49-F238E27FC236}">
                <a16:creationId xmlns:a16="http://schemas.microsoft.com/office/drawing/2014/main" id="{FC13AAC2-1A86-5B11-B3B2-E614B83CFBB8}"/>
              </a:ext>
            </a:extLst>
          </p:cNvPr>
          <p:cNvSpPr>
            <a:spLocks noGrp="1"/>
          </p:cNvSpPr>
          <p:nvPr>
            <p:ph type="title"/>
          </p:nvPr>
        </p:nvSpPr>
        <p:spPr>
          <a:xfrm>
            <a:off x="251669" y="434915"/>
            <a:ext cx="4408719" cy="1899912"/>
          </a:xfrm>
        </p:spPr>
        <p:txBody>
          <a:bodyPr>
            <a:normAutofit/>
          </a:bodyPr>
          <a:lstStyle/>
          <a:p>
            <a:r>
              <a:rPr lang="en-US" sz="2800" dirty="0">
                <a:solidFill>
                  <a:schemeClr val="accent2">
                    <a:lumMod val="75000"/>
                  </a:schemeClr>
                </a:solidFill>
              </a:rPr>
              <a:t>Urban EJ Case Study</a:t>
            </a:r>
            <a:br>
              <a:rPr lang="en-US" sz="4000" dirty="0">
                <a:solidFill>
                  <a:schemeClr val="accent2">
                    <a:lumMod val="75000"/>
                  </a:schemeClr>
                </a:solidFill>
              </a:rPr>
            </a:br>
            <a:r>
              <a:rPr lang="en-US" sz="4000" dirty="0">
                <a:solidFill>
                  <a:schemeClr val="accent2">
                    <a:lumMod val="75000"/>
                  </a:schemeClr>
                </a:solidFill>
              </a:rPr>
              <a:t>Roxbury, MA</a:t>
            </a:r>
          </a:p>
        </p:txBody>
      </p:sp>
      <p:sp>
        <p:nvSpPr>
          <p:cNvPr id="3" name="Content Placeholder 2">
            <a:extLst>
              <a:ext uri="{FF2B5EF4-FFF2-40B4-BE49-F238E27FC236}">
                <a16:creationId xmlns:a16="http://schemas.microsoft.com/office/drawing/2014/main" id="{8131418B-975E-A5EA-DF92-4071F4D61A4F}"/>
              </a:ext>
            </a:extLst>
          </p:cNvPr>
          <p:cNvSpPr>
            <a:spLocks noGrp="1"/>
          </p:cNvSpPr>
          <p:nvPr>
            <p:ph idx="1"/>
          </p:nvPr>
        </p:nvSpPr>
        <p:spPr>
          <a:xfrm>
            <a:off x="251669" y="1957639"/>
            <a:ext cx="4051883" cy="3672972"/>
          </a:xfrm>
        </p:spPr>
        <p:txBody>
          <a:bodyPr>
            <a:normAutofit/>
          </a:bodyPr>
          <a:lstStyle/>
          <a:p>
            <a:r>
              <a:rPr lang="en-US" sz="1400" i="0" u="none" strike="noStrike" baseline="0" dirty="0">
                <a:latin typeface="Trade Gothic Next LT Pro"/>
              </a:rPr>
              <a:t>$1 million in cleanup grants for the site </a:t>
            </a:r>
          </a:p>
          <a:p>
            <a:r>
              <a:rPr lang="en-US" sz="1400" dirty="0">
                <a:latin typeface="Trade Gothic Next LT Pro"/>
              </a:rPr>
              <a:t>R</a:t>
            </a:r>
            <a:r>
              <a:rPr lang="en-US" sz="1400" i="0" u="none" strike="noStrike" baseline="0" dirty="0">
                <a:latin typeface="Trade Gothic Next LT Pro"/>
              </a:rPr>
              <a:t>edeveloped as an urban mixed-use development</a:t>
            </a:r>
            <a:r>
              <a:rPr lang="en-US" sz="1400" dirty="0">
                <a:latin typeface="Trade Gothic Next LT Pro"/>
              </a:rPr>
              <a:t> - I</a:t>
            </a:r>
            <a:r>
              <a:rPr lang="en-US" sz="1400" i="0" u="none" strike="noStrike" baseline="0" dirty="0">
                <a:latin typeface="Trade Gothic Next LT Pro"/>
              </a:rPr>
              <a:t>ncluded 380 residential units</a:t>
            </a:r>
          </a:p>
          <a:p>
            <a:r>
              <a:rPr lang="en-US" sz="1400" dirty="0">
                <a:latin typeface="Trade Gothic Next LT Pro"/>
              </a:rPr>
              <a:t>I</a:t>
            </a:r>
            <a:r>
              <a:rPr lang="en-US" sz="1400" i="0" u="none" strike="noStrike" baseline="0" dirty="0">
                <a:latin typeface="Trade Gothic Next LT Pro"/>
              </a:rPr>
              <a:t>ntensive community engagement that involved a Community Advisory Committee (CAC)</a:t>
            </a:r>
          </a:p>
          <a:p>
            <a:r>
              <a:rPr lang="en-US" sz="1400" i="0" u="none" strike="noStrike" baseline="0" dirty="0">
                <a:latin typeface="Trade Gothic Next LT Pro"/>
              </a:rPr>
              <a:t>The overall vision for the site developed by the community included mixed-income housing, local culture, open space and cleaning up contaminated sites</a:t>
            </a:r>
          </a:p>
          <a:p>
            <a:r>
              <a:rPr lang="en-US" sz="1400" dirty="0">
                <a:latin typeface="Trade Gothic Next LT Pro"/>
              </a:rPr>
              <a:t>K</a:t>
            </a:r>
            <a:r>
              <a:rPr lang="en-US" sz="1400" i="0" u="none" strike="noStrike" baseline="0" dirty="0">
                <a:latin typeface="Trade Gothic Next LT Pro"/>
              </a:rPr>
              <a:t>ey lesson learned: Importance of managing expectations early in the process and conveying them to the community</a:t>
            </a:r>
            <a:endParaRPr lang="en-US" sz="1400" dirty="0"/>
          </a:p>
        </p:txBody>
      </p:sp>
      <p:sp>
        <p:nvSpPr>
          <p:cNvPr id="4" name="Slide Number Placeholder 3">
            <a:extLst>
              <a:ext uri="{FF2B5EF4-FFF2-40B4-BE49-F238E27FC236}">
                <a16:creationId xmlns:a16="http://schemas.microsoft.com/office/drawing/2014/main" id="{273CFADE-9A28-0945-CEF8-3C3239F79AC3}"/>
              </a:ext>
            </a:extLst>
          </p:cNvPr>
          <p:cNvSpPr>
            <a:spLocks noGrp="1"/>
          </p:cNvSpPr>
          <p:nvPr>
            <p:ph type="sldNum" sz="quarter" idx="12"/>
          </p:nvPr>
        </p:nvSpPr>
        <p:spPr/>
        <p:txBody>
          <a:bodyPr/>
          <a:lstStyle/>
          <a:p>
            <a:fld id="{5A20ED29-A6D1-4248-936A-DD28DF17F10D}" type="slidenum">
              <a:rPr lang="en-US" smtClean="0"/>
              <a:t>12</a:t>
            </a:fld>
            <a:endParaRPr lang="en-US"/>
          </a:p>
        </p:txBody>
      </p:sp>
      <p:sp>
        <p:nvSpPr>
          <p:cNvPr id="5" name="Footer Placeholder 5">
            <a:extLst>
              <a:ext uri="{FF2B5EF4-FFF2-40B4-BE49-F238E27FC236}">
                <a16:creationId xmlns:a16="http://schemas.microsoft.com/office/drawing/2014/main" id="{065E1EF8-6685-1600-0CFB-A8C4F1B82588}"/>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bg1"/>
                </a:solidFill>
              </a:rPr>
              <a:t>EPA Region 1 Brownfields Program</a:t>
            </a:r>
          </a:p>
        </p:txBody>
      </p:sp>
      <p:sp>
        <p:nvSpPr>
          <p:cNvPr id="6" name="TextBox 5">
            <a:extLst>
              <a:ext uri="{FF2B5EF4-FFF2-40B4-BE49-F238E27FC236}">
                <a16:creationId xmlns:a16="http://schemas.microsoft.com/office/drawing/2014/main" id="{6FC58AE9-9718-04B2-ECD0-E2A95BBA694C}"/>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179426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0472-748D-759E-F359-1ECAB837EF21}"/>
              </a:ext>
            </a:extLst>
          </p:cNvPr>
          <p:cNvSpPr>
            <a:spLocks noGrp="1"/>
          </p:cNvSpPr>
          <p:nvPr>
            <p:ph type="title"/>
          </p:nvPr>
        </p:nvSpPr>
        <p:spPr>
          <a:xfrm>
            <a:off x="612648" y="1078992"/>
            <a:ext cx="6272784" cy="1536192"/>
          </a:xfrm>
        </p:spPr>
        <p:txBody>
          <a:bodyPr anchor="b">
            <a:normAutofit/>
          </a:bodyPr>
          <a:lstStyle/>
          <a:p>
            <a:r>
              <a:rPr lang="en-US" sz="2800" dirty="0">
                <a:solidFill>
                  <a:schemeClr val="accent2">
                    <a:lumMod val="75000"/>
                  </a:schemeClr>
                </a:solidFill>
              </a:rPr>
              <a:t>Urban EJ Case Study</a:t>
            </a:r>
            <a:br>
              <a:rPr lang="en-US" sz="2800" dirty="0">
                <a:solidFill>
                  <a:schemeClr val="accent2">
                    <a:lumMod val="75000"/>
                  </a:schemeClr>
                </a:solidFill>
              </a:rPr>
            </a:br>
            <a:r>
              <a:rPr lang="en-US" dirty="0">
                <a:solidFill>
                  <a:schemeClr val="accent2">
                    <a:lumMod val="75000"/>
                  </a:schemeClr>
                </a:solidFill>
              </a:rPr>
              <a:t>New London, CT</a:t>
            </a:r>
            <a:endParaRPr lang="en-US" sz="4800" dirty="0">
              <a:solidFill>
                <a:schemeClr val="accent2">
                  <a:lumMod val="75000"/>
                </a:schemeClr>
              </a:solidFill>
            </a:endParaRPr>
          </a:p>
        </p:txBody>
      </p:sp>
      <p:sp>
        <p:nvSpPr>
          <p:cNvPr id="3" name="Content Placeholder 2">
            <a:extLst>
              <a:ext uri="{FF2B5EF4-FFF2-40B4-BE49-F238E27FC236}">
                <a16:creationId xmlns:a16="http://schemas.microsoft.com/office/drawing/2014/main" id="{87DDF36C-2068-2F8B-0E56-77578C4148CE}"/>
              </a:ext>
            </a:extLst>
          </p:cNvPr>
          <p:cNvSpPr>
            <a:spLocks noGrp="1"/>
          </p:cNvSpPr>
          <p:nvPr>
            <p:ph idx="1"/>
          </p:nvPr>
        </p:nvSpPr>
        <p:spPr>
          <a:xfrm>
            <a:off x="545973" y="3074812"/>
            <a:ext cx="5343018" cy="3081276"/>
          </a:xfrm>
        </p:spPr>
        <p:txBody>
          <a:bodyPr>
            <a:normAutofit lnSpcReduction="10000"/>
          </a:bodyPr>
          <a:lstStyle/>
          <a:p>
            <a:r>
              <a:rPr lang="en-US" sz="1600" b="0" i="0" u="none" strike="noStrike" baseline="0" dirty="0">
                <a:solidFill>
                  <a:srgbClr val="132512"/>
                </a:solidFill>
                <a:latin typeface="Trade Gothic Next LT Pro"/>
              </a:rPr>
              <a:t>$500,000 EPA Cleanup Grant to clean up and redevelop a vacant property into a neighborhood park for kids to play</a:t>
            </a:r>
          </a:p>
          <a:p>
            <a:r>
              <a:rPr lang="en-US" sz="1600" dirty="0">
                <a:solidFill>
                  <a:srgbClr val="132512"/>
                </a:solidFill>
                <a:latin typeface="Trade Gothic Next LT Pro"/>
              </a:rPr>
              <a:t>E</a:t>
            </a:r>
            <a:r>
              <a:rPr lang="en-US" sz="1600" b="0" i="0" u="none" strike="noStrike" baseline="0" dirty="0">
                <a:solidFill>
                  <a:srgbClr val="132512"/>
                </a:solidFill>
                <a:latin typeface="Trade Gothic Next LT Pro"/>
              </a:rPr>
              <a:t>xample of a true community-based planning process in which the community determined the goals for the project based on neighborhood needs</a:t>
            </a:r>
          </a:p>
          <a:p>
            <a:r>
              <a:rPr lang="en-US" sz="1600" b="0" i="0" u="none" strike="noStrike" baseline="0" dirty="0">
                <a:solidFill>
                  <a:srgbClr val="132512"/>
                </a:solidFill>
                <a:latin typeface="Trade Gothic Next LT Pro"/>
              </a:rPr>
              <a:t>Importance of partnership forming </a:t>
            </a:r>
          </a:p>
          <a:p>
            <a:r>
              <a:rPr lang="en-US" sz="1600" dirty="0">
                <a:solidFill>
                  <a:srgbClr val="132512"/>
                </a:solidFill>
                <a:latin typeface="Trade Gothic Next LT Pro"/>
              </a:rPr>
              <a:t>Highly effective community engagement strategies</a:t>
            </a:r>
            <a:endParaRPr lang="en-US" sz="1600" b="0" i="0" u="none" strike="noStrike" baseline="0" dirty="0">
              <a:solidFill>
                <a:srgbClr val="132512"/>
              </a:solidFill>
              <a:latin typeface="Trade Gothic Next LT Pro"/>
            </a:endParaRPr>
          </a:p>
          <a:p>
            <a:r>
              <a:rPr lang="en-US" sz="1600" dirty="0">
                <a:solidFill>
                  <a:srgbClr val="132512"/>
                </a:solidFill>
                <a:latin typeface="Trade Gothic Next LT Pro"/>
              </a:rPr>
              <a:t>R</a:t>
            </a:r>
            <a:r>
              <a:rPr lang="en-US" sz="1600" b="0" i="0" u="none" strike="noStrike" baseline="0" dirty="0">
                <a:solidFill>
                  <a:srgbClr val="132512"/>
                </a:solidFill>
                <a:latin typeface="Trade Gothic Next LT Pro"/>
              </a:rPr>
              <a:t>elationships built within the community will translate to long-term benefits for future projects</a:t>
            </a:r>
          </a:p>
          <a:p>
            <a:r>
              <a:rPr lang="en-US" sz="1600" dirty="0">
                <a:solidFill>
                  <a:srgbClr val="132512"/>
                </a:solidFill>
                <a:latin typeface="Trade Gothic Next LT Pro"/>
              </a:rPr>
              <a:t>Leveraged success for additional funding</a:t>
            </a:r>
            <a:endParaRPr lang="en-US" sz="1600" dirty="0"/>
          </a:p>
        </p:txBody>
      </p:sp>
      <p:sp>
        <p:nvSpPr>
          <p:cNvPr id="7" name="Slide Number Placeholder 6">
            <a:extLst>
              <a:ext uri="{FF2B5EF4-FFF2-40B4-BE49-F238E27FC236}">
                <a16:creationId xmlns:a16="http://schemas.microsoft.com/office/drawing/2014/main" id="{6A8A04CC-BE47-6601-239D-C7A1C861DA34}"/>
              </a:ext>
            </a:extLst>
          </p:cNvPr>
          <p:cNvSpPr>
            <a:spLocks noGrp="1"/>
          </p:cNvSpPr>
          <p:nvPr>
            <p:ph type="sldNum" sz="quarter" idx="12"/>
          </p:nvPr>
        </p:nvSpPr>
        <p:spPr/>
        <p:txBody>
          <a:bodyPr/>
          <a:lstStyle/>
          <a:p>
            <a:fld id="{5A20ED29-A6D1-4248-936A-DD28DF17F10D}" type="slidenum">
              <a:rPr lang="en-US" smtClean="0"/>
              <a:t>13</a:t>
            </a:fld>
            <a:endParaRPr lang="en-US"/>
          </a:p>
        </p:txBody>
      </p:sp>
      <p:sp>
        <p:nvSpPr>
          <p:cNvPr id="5" name="Footer Placeholder 5">
            <a:extLst>
              <a:ext uri="{FF2B5EF4-FFF2-40B4-BE49-F238E27FC236}">
                <a16:creationId xmlns:a16="http://schemas.microsoft.com/office/drawing/2014/main" id="{C805F764-176B-109A-7A24-01820EBA4A82}"/>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EPA Region 1 Brownfields Program</a:t>
            </a:r>
          </a:p>
        </p:txBody>
      </p:sp>
      <p:pic>
        <p:nvPicPr>
          <p:cNvPr id="4" name="Picture 3" descr="A picture containing text, screenshot, diagram, line&#10;&#10;Description automatically generated">
            <a:extLst>
              <a:ext uri="{FF2B5EF4-FFF2-40B4-BE49-F238E27FC236}">
                <a16:creationId xmlns:a16="http://schemas.microsoft.com/office/drawing/2014/main" id="{8BCE1267-09FB-7A3F-F01F-D09B51909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604" y="2949607"/>
            <a:ext cx="5343018" cy="3128417"/>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22462670-7B99-95B1-BF83-DD93E3A2B654}"/>
              </a:ext>
            </a:extLst>
          </p:cNvPr>
          <p:cNvSpPr txBox="1"/>
          <p:nvPr/>
        </p:nvSpPr>
        <p:spPr>
          <a:xfrm>
            <a:off x="7645867" y="6043520"/>
            <a:ext cx="3707933" cy="307777"/>
          </a:xfrm>
          <a:prstGeom prst="rect">
            <a:avLst/>
          </a:prstGeom>
          <a:noFill/>
        </p:spPr>
        <p:txBody>
          <a:bodyPr wrap="square" rtlCol="0">
            <a:spAutoFit/>
          </a:bodyPr>
          <a:lstStyle/>
          <a:p>
            <a:pPr algn="ctr"/>
            <a:r>
              <a:rPr lang="en-US" sz="1400" i="1" dirty="0"/>
              <a:t>New London Neighborhood Survey Results</a:t>
            </a:r>
          </a:p>
        </p:txBody>
      </p:sp>
      <p:pic>
        <p:nvPicPr>
          <p:cNvPr id="9" name="Picture 8" descr="A sign on the grass&#10;&#10;Description automatically generated with low confidence">
            <a:extLst>
              <a:ext uri="{FF2B5EF4-FFF2-40B4-BE49-F238E27FC236}">
                <a16:creationId xmlns:a16="http://schemas.microsoft.com/office/drawing/2014/main" id="{F9171085-F53A-884B-9C9D-FAD3D08EA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867" y="294176"/>
            <a:ext cx="3518942" cy="2555300"/>
          </a:xfrm>
          <a:prstGeom prst="rect">
            <a:avLst/>
          </a:prstGeom>
          <a:ln>
            <a:solidFill>
              <a:schemeClr val="tx1">
                <a:lumMod val="95000"/>
                <a:lumOff val="5000"/>
              </a:schemeClr>
            </a:solidFill>
          </a:ln>
          <a:effectLst/>
        </p:spPr>
      </p:pic>
      <p:sp>
        <p:nvSpPr>
          <p:cNvPr id="8" name="TextBox 7">
            <a:extLst>
              <a:ext uri="{FF2B5EF4-FFF2-40B4-BE49-F238E27FC236}">
                <a16:creationId xmlns:a16="http://schemas.microsoft.com/office/drawing/2014/main" id="{F712C6A6-5CE3-C068-6281-A0B2F2CA27FD}"/>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380693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5">
            <a:extLst>
              <a:ext uri="{FF2B5EF4-FFF2-40B4-BE49-F238E27FC236}">
                <a16:creationId xmlns:a16="http://schemas.microsoft.com/office/drawing/2014/main" id="{C805F764-176B-109A-7A24-01820EBA4A82}"/>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bg1"/>
                </a:solidFill>
              </a:rPr>
              <a:t>EPA Region 1 Brownfields Program</a:t>
            </a:r>
          </a:p>
        </p:txBody>
      </p:sp>
      <p:sp>
        <p:nvSpPr>
          <p:cNvPr id="2" name="Title 1">
            <a:extLst>
              <a:ext uri="{FF2B5EF4-FFF2-40B4-BE49-F238E27FC236}">
                <a16:creationId xmlns:a16="http://schemas.microsoft.com/office/drawing/2014/main" id="{A4FF0472-748D-759E-F359-1ECAB837EF21}"/>
              </a:ext>
            </a:extLst>
          </p:cNvPr>
          <p:cNvSpPr>
            <a:spLocks noGrp="1"/>
          </p:cNvSpPr>
          <p:nvPr>
            <p:ph type="title"/>
          </p:nvPr>
        </p:nvSpPr>
        <p:spPr>
          <a:xfrm>
            <a:off x="438913" y="859536"/>
            <a:ext cx="4832802" cy="1243584"/>
          </a:xfrm>
        </p:spPr>
        <p:txBody>
          <a:bodyPr>
            <a:normAutofit/>
          </a:bodyPr>
          <a:lstStyle/>
          <a:p>
            <a:r>
              <a:rPr lang="en-US" sz="3400" dirty="0">
                <a:solidFill>
                  <a:schemeClr val="accent2">
                    <a:lumMod val="75000"/>
                  </a:schemeClr>
                </a:solidFill>
              </a:rPr>
              <a:t>Small, Rural Case Study</a:t>
            </a:r>
            <a:br>
              <a:rPr lang="en-US" sz="3400" dirty="0">
                <a:solidFill>
                  <a:schemeClr val="accent2">
                    <a:lumMod val="75000"/>
                  </a:schemeClr>
                </a:solidFill>
              </a:rPr>
            </a:br>
            <a:r>
              <a:rPr lang="en-US" sz="3400" dirty="0">
                <a:solidFill>
                  <a:schemeClr val="accent2">
                    <a:lumMod val="75000"/>
                  </a:schemeClr>
                </a:solidFill>
              </a:rPr>
              <a:t>Walpole, NH</a:t>
            </a:r>
          </a:p>
        </p:txBody>
      </p:sp>
      <p:sp>
        <p:nvSpPr>
          <p:cNvPr id="3" name="Content Placeholder 2">
            <a:extLst>
              <a:ext uri="{FF2B5EF4-FFF2-40B4-BE49-F238E27FC236}">
                <a16:creationId xmlns:a16="http://schemas.microsoft.com/office/drawing/2014/main" id="{87DDF36C-2068-2F8B-0E56-77578C4148CE}"/>
              </a:ext>
            </a:extLst>
          </p:cNvPr>
          <p:cNvSpPr>
            <a:spLocks noGrp="1"/>
          </p:cNvSpPr>
          <p:nvPr>
            <p:ph idx="1"/>
          </p:nvPr>
        </p:nvSpPr>
        <p:spPr>
          <a:xfrm>
            <a:off x="438912" y="2512611"/>
            <a:ext cx="4832803" cy="3664351"/>
          </a:xfrm>
        </p:spPr>
        <p:txBody>
          <a:bodyPr>
            <a:normAutofit/>
          </a:bodyPr>
          <a:lstStyle/>
          <a:p>
            <a:r>
              <a:rPr lang="en-US" sz="1700" b="0" i="0" u="none" strike="noStrike" baseline="0" dirty="0">
                <a:latin typeface="Trade Gothic Next LT Pro"/>
              </a:rPr>
              <a:t>$500,000 EPA Cleanup Grant </a:t>
            </a:r>
          </a:p>
          <a:p>
            <a:r>
              <a:rPr lang="en-US" sz="1700" dirty="0">
                <a:latin typeface="Trade Gothic Next LT Pro"/>
              </a:rPr>
              <a:t>C</a:t>
            </a:r>
            <a:r>
              <a:rPr lang="en-US" sz="1700" b="0" i="0" u="none" strike="noStrike" baseline="0" dirty="0">
                <a:latin typeface="Trade Gothic Next LT Pro"/>
              </a:rPr>
              <a:t>lean up and redevelop a parking lot </a:t>
            </a:r>
            <a:r>
              <a:rPr lang="en-US" sz="1700" dirty="0">
                <a:latin typeface="Trade Gothic Next LT Pro"/>
              </a:rPr>
              <a:t>and small pocket park with electric vehicle charging stations</a:t>
            </a:r>
          </a:p>
          <a:p>
            <a:r>
              <a:rPr lang="en-US" sz="1700" dirty="0">
                <a:latin typeface="Trade Gothic Next LT Pro"/>
              </a:rPr>
              <a:t>Redevelopment aims to support existing senior population, attract new families, increase job growth and promote environmental stewardship</a:t>
            </a:r>
          </a:p>
          <a:p>
            <a:r>
              <a:rPr lang="en-US" sz="1700" dirty="0">
                <a:latin typeface="Trade Gothic Next LT Pro"/>
              </a:rPr>
              <a:t>Multiple forms of community outreach utilized</a:t>
            </a:r>
          </a:p>
          <a:p>
            <a:r>
              <a:rPr lang="en-US" sz="1700" dirty="0">
                <a:latin typeface="Trade Gothic Next LT Pro"/>
              </a:rPr>
              <a:t>Very positive community response</a:t>
            </a:r>
          </a:p>
          <a:p>
            <a:r>
              <a:rPr lang="en-US" sz="1700" dirty="0">
                <a:latin typeface="Trade Gothic Next LT Pro"/>
              </a:rPr>
              <a:t>Persistent town effort to have the property purchased and apply for EPA grant</a:t>
            </a:r>
          </a:p>
        </p:txBody>
      </p:sp>
      <p:sp>
        <p:nvSpPr>
          <p:cNvPr id="4" name="Slide Number Placeholder 3">
            <a:extLst>
              <a:ext uri="{FF2B5EF4-FFF2-40B4-BE49-F238E27FC236}">
                <a16:creationId xmlns:a16="http://schemas.microsoft.com/office/drawing/2014/main" id="{8301CAA6-398B-4AB6-D806-E7344D3ABB6E}"/>
              </a:ext>
            </a:extLst>
          </p:cNvPr>
          <p:cNvSpPr>
            <a:spLocks noGrp="1"/>
          </p:cNvSpPr>
          <p:nvPr>
            <p:ph type="sldNum" sz="quarter" idx="12"/>
          </p:nvPr>
        </p:nvSpPr>
        <p:spPr>
          <a:xfrm>
            <a:off x="9986253" y="6356349"/>
            <a:ext cx="1426464" cy="365125"/>
          </a:xfrm>
        </p:spPr>
        <p:txBody>
          <a:bodyPr>
            <a:normAutofit/>
          </a:bodyPr>
          <a:lstStyle/>
          <a:p>
            <a:pPr>
              <a:spcAft>
                <a:spcPts val="600"/>
              </a:spcAft>
            </a:pPr>
            <a:fld id="{5A20ED29-A6D1-4248-936A-DD28DF17F10D}" type="slidenum">
              <a:rPr lang="en-US">
                <a:solidFill>
                  <a:schemeClr val="tx1">
                    <a:lumMod val="50000"/>
                    <a:lumOff val="50000"/>
                  </a:schemeClr>
                </a:solidFill>
              </a:rPr>
              <a:pPr>
                <a:spcAft>
                  <a:spcPts val="600"/>
                </a:spcAft>
              </a:pPr>
              <a:t>14</a:t>
            </a:fld>
            <a:endParaRPr lang="en-US" dirty="0">
              <a:solidFill>
                <a:schemeClr val="tx1">
                  <a:lumMod val="50000"/>
                  <a:lumOff val="50000"/>
                </a:schemeClr>
              </a:solidFill>
            </a:endParaRPr>
          </a:p>
        </p:txBody>
      </p:sp>
      <p:pic>
        <p:nvPicPr>
          <p:cNvPr id="9" name="Picture 8" descr="A picture containing outdoor, ground, car, tree&#10;&#10;Description automatically generated">
            <a:extLst>
              <a:ext uri="{FF2B5EF4-FFF2-40B4-BE49-F238E27FC236}">
                <a16:creationId xmlns:a16="http://schemas.microsoft.com/office/drawing/2014/main" id="{13C23AAB-5CF4-447F-EF8D-259A8DED659B}"/>
              </a:ext>
            </a:extLst>
          </p:cNvPr>
          <p:cNvPicPr>
            <a:picLocks noChangeAspect="1"/>
          </p:cNvPicPr>
          <p:nvPr/>
        </p:nvPicPr>
        <p:blipFill rotWithShape="1">
          <a:blip r:embed="rId3">
            <a:extLst>
              <a:ext uri="{28A0092B-C50C-407E-A947-70E740481C1C}">
                <a14:useLocalDpi xmlns:a14="http://schemas.microsoft.com/office/drawing/2010/main" val="0"/>
              </a:ext>
            </a:extLst>
          </a:blip>
          <a:srcRect l="1" t="18" r="733"/>
          <a:stretch/>
        </p:blipFill>
        <p:spPr>
          <a:xfrm>
            <a:off x="7047118" y="3272103"/>
            <a:ext cx="3992737" cy="3016153"/>
          </a:xfrm>
          <a:prstGeom prst="rect">
            <a:avLst/>
          </a:prstGeom>
          <a:ln>
            <a:solidFill>
              <a:schemeClr val="tx1">
                <a:lumMod val="50000"/>
                <a:lumOff val="50000"/>
              </a:schemeClr>
            </a:solidFill>
          </a:ln>
          <a:effectLst/>
        </p:spPr>
      </p:pic>
      <p:pic>
        <p:nvPicPr>
          <p:cNvPr id="7" name="Picture 6" descr="A picture containing outdoor, sky, power shovel, transport&#10;&#10;Description automatically generated">
            <a:extLst>
              <a:ext uri="{FF2B5EF4-FFF2-40B4-BE49-F238E27FC236}">
                <a16:creationId xmlns:a16="http://schemas.microsoft.com/office/drawing/2014/main" id="{B2E38ADF-E41C-3D87-6F7D-C09AA5D4B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118" y="183622"/>
            <a:ext cx="3992737" cy="2994553"/>
          </a:xfrm>
          <a:prstGeom prst="rect">
            <a:avLst/>
          </a:prstGeom>
          <a:ln>
            <a:solidFill>
              <a:schemeClr val="tx1">
                <a:lumMod val="50000"/>
                <a:lumOff val="50000"/>
              </a:schemeClr>
            </a:solidFill>
          </a:ln>
          <a:effectLst/>
        </p:spPr>
      </p:pic>
      <p:sp>
        <p:nvSpPr>
          <p:cNvPr id="6" name="TextBox 5">
            <a:extLst>
              <a:ext uri="{FF2B5EF4-FFF2-40B4-BE49-F238E27FC236}">
                <a16:creationId xmlns:a16="http://schemas.microsoft.com/office/drawing/2014/main" id="{4FB1E071-EA4F-03C1-8D3B-60250FBB5F0E}"/>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2069236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A104-2EB5-8413-4F91-8821FA9E735F}"/>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4000" dirty="0">
                <a:solidFill>
                  <a:schemeClr val="accent2">
                    <a:lumMod val="75000"/>
                  </a:schemeClr>
                </a:solidFill>
              </a:rPr>
              <a:t>Key Takeaways</a:t>
            </a:r>
            <a:endParaRPr lang="en-US" sz="4000" kern="1200" dirty="0">
              <a:solidFill>
                <a:schemeClr val="accent2">
                  <a:lumMod val="75000"/>
                </a:schemeClr>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EDF9FBC9-E2EF-61A0-240C-335EE28FDD04}"/>
              </a:ext>
            </a:extLst>
          </p:cNvPr>
          <p:cNvGraphicFramePr>
            <a:graphicFrameLocks noGrp="1"/>
          </p:cNvGraphicFramePr>
          <p:nvPr>
            <p:ph idx="1"/>
            <p:extLst>
              <p:ext uri="{D42A27DB-BD31-4B8C-83A1-F6EECF244321}">
                <p14:modId xmlns:p14="http://schemas.microsoft.com/office/powerpoint/2010/main" val="3428558123"/>
              </p:ext>
            </p:extLst>
          </p:nvPr>
        </p:nvGraphicFramePr>
        <p:xfrm>
          <a:off x="645018" y="2365871"/>
          <a:ext cx="3898407" cy="3777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6973B1A-318E-D540-0C59-28EE7626F941}"/>
              </a:ext>
            </a:extLst>
          </p:cNvPr>
          <p:cNvSpPr>
            <a:spLocks noGrp="1"/>
          </p:cNvSpPr>
          <p:nvPr>
            <p:ph type="sldNum" sz="quarter" idx="12"/>
          </p:nvPr>
        </p:nvSpPr>
        <p:spPr/>
        <p:txBody>
          <a:bodyPr/>
          <a:lstStyle/>
          <a:p>
            <a:fld id="{5A20ED29-A6D1-4248-936A-DD28DF17F10D}" type="slidenum">
              <a:rPr lang="en-US" smtClean="0"/>
              <a:t>15</a:t>
            </a:fld>
            <a:endParaRPr lang="en-US"/>
          </a:p>
        </p:txBody>
      </p:sp>
      <p:sp>
        <p:nvSpPr>
          <p:cNvPr id="4" name="Footer Placeholder 5">
            <a:extLst>
              <a:ext uri="{FF2B5EF4-FFF2-40B4-BE49-F238E27FC236}">
                <a16:creationId xmlns:a16="http://schemas.microsoft.com/office/drawing/2014/main" id="{500B222A-223F-DA8A-82C7-137EF93C6BD5}"/>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EPA Region 1 Brownfields Program</a:t>
            </a:r>
          </a:p>
        </p:txBody>
      </p:sp>
      <p:pic>
        <p:nvPicPr>
          <p:cNvPr id="8" name="Graphic 7" descr="Classroom with solid fill">
            <a:extLst>
              <a:ext uri="{FF2B5EF4-FFF2-40B4-BE49-F238E27FC236}">
                <a16:creationId xmlns:a16="http://schemas.microsoft.com/office/drawing/2014/main" id="{60ED3BAE-38FF-260A-6CED-F633975F57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67016" y="596410"/>
            <a:ext cx="1032449" cy="1032449"/>
          </a:xfrm>
          <a:prstGeom prst="rect">
            <a:avLst/>
          </a:prstGeom>
        </p:spPr>
      </p:pic>
      <p:pic>
        <p:nvPicPr>
          <p:cNvPr id="7" name="Picture 6" descr="A person standing next to a person&#10;&#10;Description automatically generated with low confidence">
            <a:extLst>
              <a:ext uri="{FF2B5EF4-FFF2-40B4-BE49-F238E27FC236}">
                <a16:creationId xmlns:a16="http://schemas.microsoft.com/office/drawing/2014/main" id="{B4017670-9036-C60E-767E-0310FF11CD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3028" y="2056403"/>
            <a:ext cx="3701143" cy="4299947"/>
          </a:xfrm>
          <a:prstGeom prst="rect">
            <a:avLst/>
          </a:prstGeom>
          <a:ln>
            <a:noFill/>
          </a:ln>
          <a:effectLst>
            <a:outerShdw blurRad="292100" dist="139700" dir="2700000" algn="tl" rotWithShape="0">
              <a:srgbClr val="333333">
                <a:alpha val="65000"/>
              </a:srgbClr>
            </a:outerShdw>
          </a:effectLst>
        </p:spPr>
      </p:pic>
      <p:graphicFrame>
        <p:nvGraphicFramePr>
          <p:cNvPr id="27" name="Content Placeholder 5">
            <a:extLst>
              <a:ext uri="{FF2B5EF4-FFF2-40B4-BE49-F238E27FC236}">
                <a16:creationId xmlns:a16="http://schemas.microsoft.com/office/drawing/2014/main" id="{CAC0A251-E380-1BCD-04C3-111CE6F617A2}"/>
              </a:ext>
            </a:extLst>
          </p:cNvPr>
          <p:cNvGraphicFramePr>
            <a:graphicFrameLocks/>
          </p:cNvGraphicFramePr>
          <p:nvPr>
            <p:extLst>
              <p:ext uri="{D42A27DB-BD31-4B8C-83A1-F6EECF244321}">
                <p14:modId xmlns:p14="http://schemas.microsoft.com/office/powerpoint/2010/main" val="2469625247"/>
              </p:ext>
            </p:extLst>
          </p:nvPr>
        </p:nvGraphicFramePr>
        <p:xfrm>
          <a:off x="4786651" y="2658053"/>
          <a:ext cx="3046324" cy="319338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TextBox 4">
            <a:extLst>
              <a:ext uri="{FF2B5EF4-FFF2-40B4-BE49-F238E27FC236}">
                <a16:creationId xmlns:a16="http://schemas.microsoft.com/office/drawing/2014/main" id="{14A44EAB-2D19-AAF8-E75D-2A99FA8EF39A}"/>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316630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755" y="2252334"/>
            <a:ext cx="6922616" cy="1974709"/>
          </a:xfrm>
        </p:spPr>
        <p:txBody>
          <a:bodyPr>
            <a:noAutofit/>
          </a:bodyPr>
          <a:lstStyle/>
          <a:p>
            <a:pPr eaLnBrk="0" fontAlgn="base" hangingPunct="0">
              <a:lnSpc>
                <a:spcPct val="100000"/>
              </a:lnSpc>
              <a:spcAft>
                <a:spcPct val="0"/>
              </a:spcAft>
            </a:pPr>
            <a:r>
              <a:rPr lang="en-US" altLang="en-US" sz="5400" dirty="0">
                <a:solidFill>
                  <a:schemeClr val="accent2">
                    <a:lumMod val="75000"/>
                  </a:schemeClr>
                </a:solidFill>
                <a:latin typeface="Calibri" panose="020F0502020204030204" pitchFamily="34" charset="0"/>
              </a:rPr>
              <a:t>How Climate Ready are Your Cleanups?</a:t>
            </a:r>
            <a:br>
              <a:rPr lang="en-US" altLang="en-US" sz="4800" dirty="0">
                <a:solidFill>
                  <a:srgbClr val="F8CBAD"/>
                </a:solidFill>
                <a:latin typeface="Calibri" panose="020F0502020204030204" pitchFamily="34" charset="0"/>
              </a:rPr>
            </a:br>
            <a:r>
              <a:rPr lang="en-US" altLang="en-US" sz="2000" i="1" dirty="0">
                <a:solidFill>
                  <a:srgbClr val="000000"/>
                </a:solidFill>
                <a:latin typeface="Calibri" panose="020F0502020204030204" pitchFamily="34" charset="0"/>
              </a:rPr>
              <a:t>(do you know EPA has both evaluation requirements and tools that can help?)</a:t>
            </a:r>
            <a:endParaRPr lang="en-US" altLang="en-US" sz="1800" dirty="0">
              <a:latin typeface="Arial" panose="020B0604020202020204" pitchFamily="34" charset="0"/>
            </a:endParaRPr>
          </a:p>
        </p:txBody>
      </p:sp>
      <p:sp>
        <p:nvSpPr>
          <p:cNvPr id="4" name="TextBox 3">
            <a:extLst>
              <a:ext uri="{FF2B5EF4-FFF2-40B4-BE49-F238E27FC236}">
                <a16:creationId xmlns:a16="http://schemas.microsoft.com/office/drawing/2014/main" id="{F814FCDB-376E-4651-85EC-C4DB7DED0BA4}"/>
              </a:ext>
            </a:extLst>
          </p:cNvPr>
          <p:cNvSpPr txBox="1"/>
          <p:nvPr/>
        </p:nvSpPr>
        <p:spPr>
          <a:xfrm>
            <a:off x="2837833" y="4605666"/>
            <a:ext cx="4822562" cy="646331"/>
          </a:xfrm>
          <a:prstGeom prst="rect">
            <a:avLst/>
          </a:prstGeom>
          <a:noFill/>
        </p:spPr>
        <p:txBody>
          <a:bodyPr wrap="square" rtlCol="0">
            <a:spAutoFit/>
          </a:bodyPr>
          <a:lstStyle/>
          <a:p>
            <a:r>
              <a:rPr lang="en-US" dirty="0">
                <a:solidFill>
                  <a:schemeClr val="bg1"/>
                </a:solidFill>
              </a:rPr>
              <a:t>ME All-Grantee Meeting</a:t>
            </a:r>
          </a:p>
          <a:p>
            <a:r>
              <a:rPr lang="en-US" dirty="0">
                <a:solidFill>
                  <a:schemeClr val="bg1"/>
                </a:solidFill>
              </a:rPr>
              <a:t>September 14, 2023</a:t>
            </a:r>
          </a:p>
        </p:txBody>
      </p:sp>
    </p:spTree>
    <p:extLst>
      <p:ext uri="{BB962C8B-B14F-4D97-AF65-F5344CB8AC3E}">
        <p14:creationId xmlns:p14="http://schemas.microsoft.com/office/powerpoint/2010/main" val="14689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768E4BC-D139-460A-89C3-7E12213BCE75}"/>
              </a:ext>
            </a:extLst>
          </p:cNvPr>
          <p:cNvCxnSpPr>
            <a:cxnSpLocks/>
          </p:cNvCxnSpPr>
          <p:nvPr/>
        </p:nvCxnSpPr>
        <p:spPr>
          <a:xfrm flipH="1">
            <a:off x="4609313" y="754892"/>
            <a:ext cx="2349909" cy="5360159"/>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BD441C9-F097-4E94-851C-94F7898EF47A}"/>
              </a:ext>
            </a:extLst>
          </p:cNvPr>
          <p:cNvCxnSpPr>
            <a:cxnSpLocks/>
          </p:cNvCxnSpPr>
          <p:nvPr/>
        </p:nvCxnSpPr>
        <p:spPr>
          <a:xfrm flipH="1">
            <a:off x="4541150" y="754892"/>
            <a:ext cx="2469251" cy="5360159"/>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DDFB29B-A316-4AA9-A847-444937C91453}"/>
              </a:ext>
            </a:extLst>
          </p:cNvPr>
          <p:cNvCxnSpPr>
            <a:cxnSpLocks/>
          </p:cNvCxnSpPr>
          <p:nvPr/>
        </p:nvCxnSpPr>
        <p:spPr>
          <a:xfrm flipH="1">
            <a:off x="4541149" y="869192"/>
            <a:ext cx="2409540" cy="534822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DAEAD2D-C6BB-454E-834F-66105617B90E}"/>
              </a:ext>
            </a:extLst>
          </p:cNvPr>
          <p:cNvCxnSpPr>
            <a:cxnSpLocks/>
          </p:cNvCxnSpPr>
          <p:nvPr/>
        </p:nvCxnSpPr>
        <p:spPr>
          <a:xfrm flipH="1">
            <a:off x="4419455" y="818009"/>
            <a:ext cx="2409540" cy="534822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4" name="Title 1">
            <a:extLst>
              <a:ext uri="{FF2B5EF4-FFF2-40B4-BE49-F238E27FC236}">
                <a16:creationId xmlns:a16="http://schemas.microsoft.com/office/drawing/2014/main" id="{528E50F8-E8FB-4BAC-8C31-1DBABB8F7407}"/>
              </a:ext>
            </a:extLst>
          </p:cNvPr>
          <p:cNvSpPr txBox="1">
            <a:spLocks/>
          </p:cNvSpPr>
          <p:nvPr/>
        </p:nvSpPr>
        <p:spPr>
          <a:xfrm>
            <a:off x="1935379" y="109246"/>
            <a:ext cx="7966502" cy="814797"/>
          </a:xfrm>
          <a:prstGeom prst="rect">
            <a:avLst/>
          </a:prstGeom>
        </p:spPr>
        <p:txBody>
          <a:bodyPr vert="horz" lIns="91440" tIns="45720" rIns="91440" bIns="45720" rtlCol="0" anchor="ctr">
            <a:noAutofit/>
          </a:bodyPr>
          <a:lstStyle>
            <a:lvl1pPr algn="l" defTabSz="685783" rtl="0" eaLnBrk="1" latinLnBrk="0" hangingPunct="1">
              <a:spcBef>
                <a:spcPct val="0"/>
              </a:spcBef>
              <a:buNone/>
              <a:defRPr sz="2550" kern="1200">
                <a:solidFill>
                  <a:schemeClr val="accent1"/>
                </a:solidFill>
                <a:latin typeface="+mj-lt"/>
                <a:ea typeface="+mj-ea"/>
                <a:cs typeface="+mj-cs"/>
              </a:defRPr>
            </a:lvl1pPr>
          </a:lstStyle>
          <a:p>
            <a:r>
              <a:rPr lang="en-US" sz="3200" dirty="0">
                <a:solidFill>
                  <a:schemeClr val="accent2">
                    <a:lumMod val="75000"/>
                  </a:schemeClr>
                </a:solidFill>
                <a:latin typeface="Corbel" panose="020B0503020204020204" pitchFamily="34" charset="0"/>
              </a:rPr>
              <a:t>Know the Climate Trends in Your Area</a:t>
            </a:r>
          </a:p>
        </p:txBody>
      </p:sp>
      <p:pic>
        <p:nvPicPr>
          <p:cNvPr id="12" name="Picture 11">
            <a:extLst>
              <a:ext uri="{FF2B5EF4-FFF2-40B4-BE49-F238E27FC236}">
                <a16:creationId xmlns:a16="http://schemas.microsoft.com/office/drawing/2014/main" id="{7EADDC44-89EA-4D80-ADA9-9E219EA37C9C}"/>
              </a:ext>
            </a:extLst>
          </p:cNvPr>
          <p:cNvPicPr>
            <a:picLocks noChangeAspect="1"/>
          </p:cNvPicPr>
          <p:nvPr/>
        </p:nvPicPr>
        <p:blipFill>
          <a:blip r:embed="rId3"/>
          <a:stretch>
            <a:fillRect/>
          </a:stretch>
        </p:blipFill>
        <p:spPr>
          <a:xfrm>
            <a:off x="1772420" y="869191"/>
            <a:ext cx="5359675" cy="3035456"/>
          </a:xfrm>
          <a:prstGeom prst="rect">
            <a:avLst/>
          </a:prstGeom>
        </p:spPr>
      </p:pic>
      <p:pic>
        <p:nvPicPr>
          <p:cNvPr id="15" name="Picture 14">
            <a:extLst>
              <a:ext uri="{FF2B5EF4-FFF2-40B4-BE49-F238E27FC236}">
                <a16:creationId xmlns:a16="http://schemas.microsoft.com/office/drawing/2014/main" id="{6EA094F4-FAE4-4034-A626-AD39D4C9E6F1}"/>
              </a:ext>
            </a:extLst>
          </p:cNvPr>
          <p:cNvPicPr>
            <a:picLocks noChangeAspect="1"/>
          </p:cNvPicPr>
          <p:nvPr/>
        </p:nvPicPr>
        <p:blipFill>
          <a:blip r:embed="rId4"/>
          <a:stretch>
            <a:fillRect/>
          </a:stretch>
        </p:blipFill>
        <p:spPr>
          <a:xfrm>
            <a:off x="3410996" y="2251400"/>
            <a:ext cx="5258070" cy="3054507"/>
          </a:xfrm>
          <a:prstGeom prst="rect">
            <a:avLst/>
          </a:prstGeom>
        </p:spPr>
      </p:pic>
      <p:pic>
        <p:nvPicPr>
          <p:cNvPr id="18" name="Picture 17">
            <a:extLst>
              <a:ext uri="{FF2B5EF4-FFF2-40B4-BE49-F238E27FC236}">
                <a16:creationId xmlns:a16="http://schemas.microsoft.com/office/drawing/2014/main" id="{75712C43-DB93-431B-852E-568AFA63C0B7}"/>
              </a:ext>
            </a:extLst>
          </p:cNvPr>
          <p:cNvPicPr>
            <a:picLocks noChangeAspect="1"/>
          </p:cNvPicPr>
          <p:nvPr/>
        </p:nvPicPr>
        <p:blipFill>
          <a:blip r:embed="rId5"/>
          <a:stretch>
            <a:fillRect/>
          </a:stretch>
        </p:blipFill>
        <p:spPr>
          <a:xfrm>
            <a:off x="5066257" y="3342793"/>
            <a:ext cx="5353325" cy="3162463"/>
          </a:xfrm>
          <a:prstGeom prst="rect">
            <a:avLst/>
          </a:prstGeom>
        </p:spPr>
      </p:pic>
      <p:sp>
        <p:nvSpPr>
          <p:cNvPr id="24" name="Title 1">
            <a:extLst>
              <a:ext uri="{FF2B5EF4-FFF2-40B4-BE49-F238E27FC236}">
                <a16:creationId xmlns:a16="http://schemas.microsoft.com/office/drawing/2014/main" id="{7839BA4D-2E64-4110-BD4B-46515F08FAB2}"/>
              </a:ext>
            </a:extLst>
          </p:cNvPr>
          <p:cNvSpPr txBox="1">
            <a:spLocks/>
          </p:cNvSpPr>
          <p:nvPr/>
        </p:nvSpPr>
        <p:spPr>
          <a:xfrm>
            <a:off x="7375404" y="538076"/>
            <a:ext cx="2587324" cy="2375887"/>
          </a:xfrm>
          <a:prstGeom prst="rect">
            <a:avLst/>
          </a:prstGeom>
        </p:spPr>
        <p:txBody>
          <a:bodyPr vert="horz" lIns="91440" tIns="45720" rIns="91440" bIns="45720" rtlCol="0" anchor="ctr">
            <a:noAutofit/>
          </a:bodyPr>
          <a:lstStyle>
            <a:lvl1pPr algn="l" defTabSz="685783" rtl="0" eaLnBrk="1" latinLnBrk="0" hangingPunct="1">
              <a:spcBef>
                <a:spcPct val="0"/>
              </a:spcBef>
              <a:buNone/>
              <a:defRPr sz="2550" kern="1200">
                <a:solidFill>
                  <a:schemeClr val="accent1"/>
                </a:solidFill>
                <a:latin typeface="+mj-lt"/>
                <a:ea typeface="+mj-ea"/>
                <a:cs typeface="+mj-cs"/>
              </a:defRPr>
            </a:lvl1pPr>
          </a:lstStyle>
          <a:p>
            <a:r>
              <a:rPr lang="en-US" sz="2400" b="1" dirty="0">
                <a:latin typeface="Corbel" panose="020B0503020204020204" pitchFamily="34" charset="0"/>
              </a:rPr>
              <a:t>Assess Vulnerabilities of </a:t>
            </a:r>
            <a:r>
              <a:rPr lang="en-US" sz="2400" b="1" u="sng" dirty="0">
                <a:latin typeface="Corbel" panose="020B0503020204020204" pitchFamily="34" charset="0"/>
              </a:rPr>
              <a:t>both</a:t>
            </a:r>
            <a:r>
              <a:rPr lang="en-US" sz="2400" b="1" dirty="0">
                <a:latin typeface="Corbel" panose="020B0503020204020204" pitchFamily="34" charset="0"/>
              </a:rPr>
              <a:t> Remedy and 		Reuse</a:t>
            </a:r>
          </a:p>
        </p:txBody>
      </p:sp>
    </p:spTree>
    <p:extLst>
      <p:ext uri="{BB962C8B-B14F-4D97-AF65-F5344CB8AC3E}">
        <p14:creationId xmlns:p14="http://schemas.microsoft.com/office/powerpoint/2010/main" val="286045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p:cNvSpPr>
            <a:spLocks noGrp="1" noChangeArrowheads="1"/>
          </p:cNvSpPr>
          <p:nvPr>
            <p:ph type="title"/>
          </p:nvPr>
        </p:nvSpPr>
        <p:spPr>
          <a:xfrm>
            <a:off x="2581521" y="276088"/>
            <a:ext cx="7028962" cy="620503"/>
          </a:xfrm>
        </p:spPr>
        <p:txBody>
          <a:bodyPr>
            <a:normAutofit fontScale="90000"/>
          </a:bodyPr>
          <a:lstStyle/>
          <a:p>
            <a:pPr algn="ctr"/>
            <a:r>
              <a:rPr lang="en-US" altLang="en-US" sz="3600" dirty="0">
                <a:solidFill>
                  <a:schemeClr val="accent2">
                    <a:lumMod val="75000"/>
                  </a:schemeClr>
                </a:solidFill>
              </a:rPr>
              <a:t>Climate Change Terms</a:t>
            </a:r>
          </a:p>
        </p:txBody>
      </p:sp>
      <p:sp>
        <p:nvSpPr>
          <p:cNvPr id="5" name="Title"/>
          <p:cNvSpPr txBox="1">
            <a:spLocks noChangeArrowheads="1"/>
          </p:cNvSpPr>
          <p:nvPr/>
        </p:nvSpPr>
        <p:spPr>
          <a:xfrm>
            <a:off x="9862585" y="6360320"/>
            <a:ext cx="533954" cy="497681"/>
          </a:xfrm>
          <a:prstGeom prst="rect">
            <a:avLst/>
          </a:prstGeom>
        </p:spPr>
        <p:txBody>
          <a:bodyPr vert="horz" lIns="68580" tIns="34290" rIns="68580" bIns="34290" rtlCol="0" anchor="b">
            <a:norm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pPr algn="ctr"/>
            <a:r>
              <a:rPr lang="en-US" altLang="en-US" sz="1350" b="1" dirty="0"/>
              <a:t>5</a:t>
            </a:r>
          </a:p>
        </p:txBody>
      </p:sp>
      <p:sp>
        <p:nvSpPr>
          <p:cNvPr id="3" name="TextBox 2"/>
          <p:cNvSpPr txBox="1"/>
          <p:nvPr/>
        </p:nvSpPr>
        <p:spPr>
          <a:xfrm>
            <a:off x="1926374" y="1035269"/>
            <a:ext cx="3601131" cy="1261884"/>
          </a:xfrm>
          <a:prstGeom prst="rect">
            <a:avLst/>
          </a:prstGeom>
          <a:noFill/>
        </p:spPr>
        <p:txBody>
          <a:bodyPr wrap="square" rtlCol="0">
            <a:spAutoFit/>
          </a:bodyPr>
          <a:lstStyle/>
          <a:p>
            <a:r>
              <a:rPr lang="en-US" sz="2500" b="1" dirty="0"/>
              <a:t>Climate Adaptation</a:t>
            </a:r>
          </a:p>
          <a:p>
            <a:r>
              <a:rPr lang="en-US" sz="1700" dirty="0"/>
              <a:t>Taking action to prepare for and adjust to both the current and projected impacts of climate change</a:t>
            </a:r>
          </a:p>
        </p:txBody>
      </p:sp>
      <p:sp>
        <p:nvSpPr>
          <p:cNvPr id="8" name="TextBox 7"/>
          <p:cNvSpPr txBox="1"/>
          <p:nvPr/>
        </p:nvSpPr>
        <p:spPr>
          <a:xfrm>
            <a:off x="2737077" y="6628641"/>
            <a:ext cx="6016398" cy="253916"/>
          </a:xfrm>
          <a:prstGeom prst="rect">
            <a:avLst/>
          </a:prstGeom>
          <a:noFill/>
        </p:spPr>
        <p:txBody>
          <a:bodyPr wrap="square" rtlCol="0">
            <a:spAutoFit/>
          </a:bodyPr>
          <a:lstStyle/>
          <a:p>
            <a:r>
              <a:rPr lang="en-US" sz="1050" dirty="0"/>
              <a:t>Sources: https://www.epa.gov/climate-adaptation/climate-adaptation-and-epas-role </a:t>
            </a:r>
          </a:p>
        </p:txBody>
      </p:sp>
      <p:sp>
        <p:nvSpPr>
          <p:cNvPr id="10" name="TextBox 9"/>
          <p:cNvSpPr txBox="1"/>
          <p:nvPr/>
        </p:nvSpPr>
        <p:spPr>
          <a:xfrm>
            <a:off x="6447202" y="1035269"/>
            <a:ext cx="3601131" cy="1785104"/>
          </a:xfrm>
          <a:prstGeom prst="rect">
            <a:avLst/>
          </a:prstGeom>
          <a:noFill/>
        </p:spPr>
        <p:txBody>
          <a:bodyPr wrap="square" rtlCol="0">
            <a:spAutoFit/>
          </a:bodyPr>
          <a:lstStyle/>
          <a:p>
            <a:r>
              <a:rPr lang="en-US" sz="2500" b="1" dirty="0"/>
              <a:t>Climate Mitigation</a:t>
            </a:r>
          </a:p>
          <a:p>
            <a:r>
              <a:rPr lang="en-US" sz="1700" dirty="0"/>
              <a:t>Actions limiting the magnitude and rate of future climate change by reducing greenhouse gas emissions and/or advancing nature-based solutions</a:t>
            </a:r>
          </a:p>
        </p:txBody>
      </p:sp>
      <p:pic>
        <p:nvPicPr>
          <p:cNvPr id="1026" name="Picture 2" descr="Downtown Davenport, Iowa, covered by Mississippi River floodwaters on May 3, 2019.">
            <a:extLst>
              <a:ext uri="{FF2B5EF4-FFF2-40B4-BE49-F238E27FC236}">
                <a16:creationId xmlns:a16="http://schemas.microsoft.com/office/drawing/2014/main" id="{ABF01A95-D4F3-4EB7-BA1A-B4CD8D3061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2"/>
          <a:stretch/>
        </p:blipFill>
        <p:spPr bwMode="auto">
          <a:xfrm>
            <a:off x="1926376" y="2820373"/>
            <a:ext cx="3601131" cy="28357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l could determine solar power's future in Illinois - Chicago Tribune">
            <a:extLst>
              <a:ext uri="{FF2B5EF4-FFF2-40B4-BE49-F238E27FC236}">
                <a16:creationId xmlns:a16="http://schemas.microsoft.com/office/drawing/2014/main" id="{F13FBC8B-F428-4541-8460-3C699D47EE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04" t="11760" r="218" b="12363"/>
          <a:stretch/>
        </p:blipFill>
        <p:spPr bwMode="auto">
          <a:xfrm>
            <a:off x="6323716" y="2835292"/>
            <a:ext cx="3848100" cy="28357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CF4D91-8172-459A-9850-DB05A9E2FF5D}"/>
              </a:ext>
            </a:extLst>
          </p:cNvPr>
          <p:cNvSpPr txBox="1"/>
          <p:nvPr/>
        </p:nvSpPr>
        <p:spPr>
          <a:xfrm>
            <a:off x="1926375" y="5692149"/>
            <a:ext cx="3601131" cy="954107"/>
          </a:xfrm>
          <a:prstGeom prst="rect">
            <a:avLst/>
          </a:prstGeom>
          <a:noFill/>
        </p:spPr>
        <p:txBody>
          <a:bodyPr wrap="square" rtlCol="0">
            <a:spAutoFit/>
          </a:bodyPr>
          <a:lstStyle/>
          <a:p>
            <a:pPr algn="ctr"/>
            <a:r>
              <a:rPr lang="en-US" sz="2800" b="1" dirty="0">
                <a:solidFill>
                  <a:schemeClr val="accent1"/>
                </a:solidFill>
              </a:rPr>
              <a:t>Adjust to and prepare for impacts</a:t>
            </a:r>
          </a:p>
        </p:txBody>
      </p:sp>
      <p:sp>
        <p:nvSpPr>
          <p:cNvPr id="11" name="TextBox 10">
            <a:extLst>
              <a:ext uri="{FF2B5EF4-FFF2-40B4-BE49-F238E27FC236}">
                <a16:creationId xmlns:a16="http://schemas.microsoft.com/office/drawing/2014/main" id="{7C2025FC-5FD8-4793-8DAA-A42143CD21E5}"/>
              </a:ext>
            </a:extLst>
          </p:cNvPr>
          <p:cNvSpPr txBox="1"/>
          <p:nvPr/>
        </p:nvSpPr>
        <p:spPr>
          <a:xfrm>
            <a:off x="6323717" y="5685952"/>
            <a:ext cx="3601131" cy="954107"/>
          </a:xfrm>
          <a:prstGeom prst="rect">
            <a:avLst/>
          </a:prstGeom>
          <a:noFill/>
        </p:spPr>
        <p:txBody>
          <a:bodyPr wrap="square" rtlCol="0">
            <a:spAutoFit/>
          </a:bodyPr>
          <a:lstStyle/>
          <a:p>
            <a:pPr algn="ctr"/>
            <a:r>
              <a:rPr lang="en-US" sz="2800" b="1" dirty="0">
                <a:solidFill>
                  <a:schemeClr val="accent1"/>
                </a:solidFill>
              </a:rPr>
              <a:t>Prevent and reduce emissions</a:t>
            </a:r>
          </a:p>
        </p:txBody>
      </p:sp>
      <p:sp>
        <p:nvSpPr>
          <p:cNvPr id="12" name="TextBox 11">
            <a:extLst>
              <a:ext uri="{FF2B5EF4-FFF2-40B4-BE49-F238E27FC236}">
                <a16:creationId xmlns:a16="http://schemas.microsoft.com/office/drawing/2014/main" id="{D4EFCE24-7A97-43B6-BBA7-F0A483FCB403}"/>
              </a:ext>
            </a:extLst>
          </p:cNvPr>
          <p:cNvSpPr txBox="1"/>
          <p:nvPr/>
        </p:nvSpPr>
        <p:spPr>
          <a:xfrm>
            <a:off x="1926373" y="2333188"/>
            <a:ext cx="4572000" cy="369332"/>
          </a:xfrm>
          <a:prstGeom prst="rect">
            <a:avLst/>
          </a:prstGeom>
          <a:noFill/>
        </p:spPr>
        <p:txBody>
          <a:bodyPr wrap="square">
            <a:spAutoFit/>
          </a:bodyPr>
          <a:lstStyle/>
          <a:p>
            <a:r>
              <a:rPr lang="en-US" dirty="0">
                <a:hlinkClick r:id="rId5"/>
              </a:rPr>
              <a:t>https://www.epa.gov/climate-adaptation</a:t>
            </a:r>
            <a:r>
              <a:rPr lang="en-US" dirty="0"/>
              <a:t> </a:t>
            </a:r>
          </a:p>
        </p:txBody>
      </p:sp>
    </p:spTree>
    <p:extLst>
      <p:ext uri="{BB962C8B-B14F-4D97-AF65-F5344CB8AC3E}">
        <p14:creationId xmlns:p14="http://schemas.microsoft.com/office/powerpoint/2010/main" val="379016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109173-589B-4A16-A228-472B84599C34}"/>
              </a:ext>
            </a:extLst>
          </p:cNvPr>
          <p:cNvSpPr>
            <a:spLocks noGrp="1"/>
          </p:cNvSpPr>
          <p:nvPr>
            <p:ph type="title"/>
          </p:nvPr>
        </p:nvSpPr>
        <p:spPr>
          <a:xfrm>
            <a:off x="1904999" y="276087"/>
            <a:ext cx="8382002" cy="649330"/>
          </a:xfrm>
        </p:spPr>
        <p:txBody>
          <a:bodyPr>
            <a:normAutofit fontScale="90000"/>
          </a:bodyPr>
          <a:lstStyle/>
          <a:p>
            <a:r>
              <a:rPr lang="en-US" sz="3200" dirty="0">
                <a:solidFill>
                  <a:schemeClr val="accent2">
                    <a:lumMod val="75000"/>
                  </a:schemeClr>
                </a:solidFill>
              </a:rPr>
              <a:t>What does this mean for EPA Brownfield Projects?</a:t>
            </a:r>
          </a:p>
        </p:txBody>
      </p:sp>
      <p:sp>
        <p:nvSpPr>
          <p:cNvPr id="9" name="Content Placeholder 8">
            <a:extLst>
              <a:ext uri="{FF2B5EF4-FFF2-40B4-BE49-F238E27FC236}">
                <a16:creationId xmlns:a16="http://schemas.microsoft.com/office/drawing/2014/main" id="{D13C5CDA-96A6-4DBB-9B44-F29223AB902E}"/>
              </a:ext>
            </a:extLst>
          </p:cNvPr>
          <p:cNvSpPr>
            <a:spLocks noGrp="1"/>
          </p:cNvSpPr>
          <p:nvPr>
            <p:ph sz="half" idx="1"/>
          </p:nvPr>
        </p:nvSpPr>
        <p:spPr>
          <a:xfrm>
            <a:off x="1905001" y="1237028"/>
            <a:ext cx="4190999" cy="5464497"/>
          </a:xfrm>
        </p:spPr>
        <p:txBody>
          <a:bodyPr>
            <a:noAutofit/>
          </a:bodyPr>
          <a:lstStyle/>
          <a:p>
            <a:pPr marL="0" indent="0">
              <a:lnSpc>
                <a:spcPct val="120000"/>
              </a:lnSpc>
              <a:spcAft>
                <a:spcPts val="600"/>
              </a:spcAft>
              <a:buNone/>
            </a:pPr>
            <a:r>
              <a:rPr lang="en-US" sz="2200" u="sng" dirty="0"/>
              <a:t>REQUIRED</a:t>
            </a:r>
          </a:p>
          <a:p>
            <a:pPr marL="0" indent="0">
              <a:lnSpc>
                <a:spcPct val="120000"/>
              </a:lnSpc>
              <a:spcAft>
                <a:spcPts val="600"/>
              </a:spcAft>
              <a:buNone/>
            </a:pPr>
            <a:r>
              <a:rPr lang="en-US" sz="2200" dirty="0"/>
              <a:t>Climate Change Vulnerability Consideration in ABCAs</a:t>
            </a:r>
          </a:p>
          <a:p>
            <a:pPr marL="0" indent="0">
              <a:lnSpc>
                <a:spcPct val="120000"/>
              </a:lnSpc>
              <a:spcAft>
                <a:spcPts val="600"/>
              </a:spcAft>
              <a:buNone/>
            </a:pPr>
            <a:r>
              <a:rPr lang="en-US" sz="2200" u="sng" dirty="0"/>
              <a:t>INTEGRATED</a:t>
            </a:r>
          </a:p>
          <a:p>
            <a:pPr marL="0" indent="0">
              <a:lnSpc>
                <a:spcPct val="120000"/>
              </a:lnSpc>
              <a:spcAft>
                <a:spcPts val="600"/>
              </a:spcAft>
              <a:buNone/>
            </a:pPr>
            <a:r>
              <a:rPr lang="en-US" sz="2200" dirty="0"/>
              <a:t>ACRES Reporting (</a:t>
            </a:r>
            <a:r>
              <a:rPr lang="en-US" sz="2200" dirty="0">
                <a:solidFill>
                  <a:srgbClr val="FF0000"/>
                </a:solidFill>
              </a:rPr>
              <a:t>NEW!</a:t>
            </a:r>
            <a:r>
              <a:rPr lang="en-US" sz="2200" dirty="0"/>
              <a:t>)</a:t>
            </a:r>
          </a:p>
          <a:p>
            <a:pPr marL="0" indent="0">
              <a:lnSpc>
                <a:spcPct val="120000"/>
              </a:lnSpc>
              <a:spcAft>
                <a:spcPts val="600"/>
              </a:spcAft>
              <a:buNone/>
            </a:pPr>
            <a:r>
              <a:rPr lang="en-US" sz="2200" dirty="0"/>
              <a:t>Site Eligibility Review (</a:t>
            </a:r>
            <a:r>
              <a:rPr lang="en-US" sz="2200" dirty="0">
                <a:solidFill>
                  <a:srgbClr val="FF0000"/>
                </a:solidFill>
              </a:rPr>
              <a:t>NEW!</a:t>
            </a:r>
            <a:r>
              <a:rPr lang="en-US" sz="2200" dirty="0"/>
              <a:t>)</a:t>
            </a:r>
          </a:p>
          <a:p>
            <a:pPr marL="0" indent="0">
              <a:lnSpc>
                <a:spcPct val="120000"/>
              </a:lnSpc>
              <a:spcAft>
                <a:spcPts val="600"/>
              </a:spcAft>
              <a:buNone/>
            </a:pPr>
            <a:r>
              <a:rPr lang="en-US" sz="2200" u="sng" dirty="0"/>
              <a:t>ENCOURAGED</a:t>
            </a:r>
          </a:p>
          <a:p>
            <a:pPr marL="0" indent="0">
              <a:lnSpc>
                <a:spcPct val="120000"/>
              </a:lnSpc>
              <a:spcAft>
                <a:spcPts val="600"/>
              </a:spcAft>
              <a:buNone/>
            </a:pPr>
            <a:r>
              <a:rPr lang="en-US" sz="2200" dirty="0"/>
              <a:t>Climate vulnerability analysis in site prioritization and reuse planning.</a:t>
            </a:r>
          </a:p>
        </p:txBody>
      </p:sp>
      <p:sp>
        <p:nvSpPr>
          <p:cNvPr id="2" name="Content Placeholder 1">
            <a:extLst>
              <a:ext uri="{FF2B5EF4-FFF2-40B4-BE49-F238E27FC236}">
                <a16:creationId xmlns:a16="http://schemas.microsoft.com/office/drawing/2014/main" id="{092FDFBC-CBEB-4765-9818-6956A47FB96C}"/>
              </a:ext>
            </a:extLst>
          </p:cNvPr>
          <p:cNvSpPr>
            <a:spLocks noGrp="1"/>
          </p:cNvSpPr>
          <p:nvPr>
            <p:ph sz="half" idx="2"/>
          </p:nvPr>
        </p:nvSpPr>
        <p:spPr>
          <a:xfrm>
            <a:off x="6096000" y="1045029"/>
            <a:ext cx="4373697" cy="5536884"/>
          </a:xfrm>
          <a:solidFill>
            <a:srgbClr val="C9E7A7"/>
          </a:solidFill>
        </p:spPr>
        <p:txBody>
          <a:bodyPr anchor="ctr">
            <a:normAutofit fontScale="47500" lnSpcReduction="20000"/>
          </a:bodyPr>
          <a:lstStyle/>
          <a:p>
            <a:pPr marL="119063" indent="0">
              <a:lnSpc>
                <a:spcPct val="120000"/>
              </a:lnSpc>
              <a:spcAft>
                <a:spcPts val="600"/>
              </a:spcAft>
              <a:buNone/>
            </a:pPr>
            <a:r>
              <a:rPr lang="en-US" sz="3400" b="1" dirty="0">
                <a:solidFill>
                  <a:srgbClr val="FF0000"/>
                </a:solidFill>
              </a:rPr>
              <a:t>R1 EPA Brownfields is Tracking</a:t>
            </a:r>
          </a:p>
          <a:p>
            <a:pPr marL="576263" indent="-457200">
              <a:lnSpc>
                <a:spcPct val="120000"/>
              </a:lnSpc>
              <a:spcAft>
                <a:spcPts val="600"/>
              </a:spcAft>
            </a:pPr>
            <a:r>
              <a:rPr lang="en-US" sz="3400" dirty="0"/>
              <a:t>Percent compliance of </a:t>
            </a:r>
            <a:r>
              <a:rPr lang="en-US" sz="3400" b="1" dirty="0"/>
              <a:t>ABCA climate change vulnerability considerations</a:t>
            </a:r>
            <a:br>
              <a:rPr lang="en-US" sz="3400" b="1" dirty="0"/>
            </a:br>
            <a:r>
              <a:rPr lang="en-US" sz="3400" dirty="0"/>
              <a:t>(ACRES reporting)</a:t>
            </a:r>
          </a:p>
          <a:p>
            <a:pPr marL="576263" indent="-457200">
              <a:lnSpc>
                <a:spcPct val="120000"/>
              </a:lnSpc>
              <a:spcAft>
                <a:spcPts val="600"/>
              </a:spcAft>
            </a:pPr>
            <a:r>
              <a:rPr lang="en-US" sz="3400" dirty="0"/>
              <a:t>Projects with </a:t>
            </a:r>
            <a:r>
              <a:rPr lang="en-US" sz="3400" b="1" dirty="0"/>
              <a:t>identified climate vulnerabilities connected to climate adaptation resources</a:t>
            </a:r>
            <a:r>
              <a:rPr lang="en-US" sz="3400" dirty="0"/>
              <a:t>.</a:t>
            </a:r>
            <a:br>
              <a:rPr lang="en-US" sz="3400" dirty="0"/>
            </a:br>
            <a:r>
              <a:rPr lang="en-US" sz="3400" dirty="0"/>
              <a:t>(site eligibility prompt)</a:t>
            </a:r>
          </a:p>
          <a:p>
            <a:pPr marL="119063" indent="0">
              <a:lnSpc>
                <a:spcPct val="120000"/>
              </a:lnSpc>
              <a:spcAft>
                <a:spcPts val="600"/>
              </a:spcAft>
              <a:buNone/>
            </a:pPr>
            <a:r>
              <a:rPr lang="en-US" sz="3300" dirty="0"/>
              <a:t>THAT BEING SAID….while targets are important, we need to consider climate vulnerabilities and mitigation opportunities because: </a:t>
            </a:r>
          </a:p>
          <a:p>
            <a:pPr marL="282575" indent="-157163">
              <a:lnSpc>
                <a:spcPct val="120000"/>
              </a:lnSpc>
              <a:spcAft>
                <a:spcPts val="600"/>
              </a:spcAft>
            </a:pPr>
            <a:r>
              <a:rPr lang="en-US" sz="3300" dirty="0"/>
              <a:t>it is </a:t>
            </a:r>
            <a:r>
              <a:rPr lang="en-US" sz="3300" b="1" dirty="0"/>
              <a:t>necessary for the effectiveness of our cleanups </a:t>
            </a:r>
            <a:r>
              <a:rPr lang="en-US" sz="3300" dirty="0"/>
              <a:t>and </a:t>
            </a:r>
          </a:p>
          <a:p>
            <a:pPr marL="282575" indent="-157163">
              <a:lnSpc>
                <a:spcPct val="120000"/>
              </a:lnSpc>
            </a:pPr>
            <a:r>
              <a:rPr lang="en-US" sz="3300" b="1" dirty="0"/>
              <a:t>the right thing to do for the climate-vulnerable communities we work in</a:t>
            </a:r>
            <a:r>
              <a:rPr lang="en-US" sz="3300" dirty="0"/>
              <a:t>.</a:t>
            </a:r>
          </a:p>
          <a:p>
            <a:pPr algn="r"/>
            <a:endParaRPr lang="en-US" dirty="0"/>
          </a:p>
        </p:txBody>
      </p:sp>
      <p:sp>
        <p:nvSpPr>
          <p:cNvPr id="7" name="Slide Number Placeholder 6">
            <a:extLst>
              <a:ext uri="{FF2B5EF4-FFF2-40B4-BE49-F238E27FC236}">
                <a16:creationId xmlns:a16="http://schemas.microsoft.com/office/drawing/2014/main" id="{427BB9E8-6B65-4C7B-B644-0CAB4E29B7A9}"/>
              </a:ext>
            </a:extLst>
          </p:cNvPr>
          <p:cNvSpPr>
            <a:spLocks noGrp="1"/>
          </p:cNvSpPr>
          <p:nvPr>
            <p:ph type="sldNum" sz="quarter" idx="12"/>
          </p:nvPr>
        </p:nvSpPr>
        <p:spPr/>
        <p:txBody>
          <a:bodyPr/>
          <a:lstStyle/>
          <a:p>
            <a:fld id="{84DB5A6B-6972-4379-A791-5094D0CBDED8}" type="slidenum">
              <a:rPr lang="en-US" smtClean="0">
                <a:solidFill>
                  <a:prstClr val="black">
                    <a:lumMod val="90000"/>
                    <a:lumOff val="10000"/>
                  </a:prstClr>
                </a:solidFill>
              </a:rPr>
              <a:pPr/>
              <a:t>19</a:t>
            </a:fld>
            <a:endParaRPr lang="en-US" dirty="0">
              <a:solidFill>
                <a:prstClr val="black">
                  <a:lumMod val="90000"/>
                  <a:lumOff val="10000"/>
                </a:prstClr>
              </a:solidFill>
            </a:endParaRPr>
          </a:p>
        </p:txBody>
      </p:sp>
    </p:spTree>
    <p:extLst>
      <p:ext uri="{BB962C8B-B14F-4D97-AF65-F5344CB8AC3E}">
        <p14:creationId xmlns:p14="http://schemas.microsoft.com/office/powerpoint/2010/main" val="3309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9B30-5CAF-BC02-189B-3EE65EBC6565}"/>
              </a:ext>
            </a:extLst>
          </p:cNvPr>
          <p:cNvSpPr>
            <a:spLocks noGrp="1"/>
          </p:cNvSpPr>
          <p:nvPr>
            <p:ph type="title"/>
          </p:nvPr>
        </p:nvSpPr>
        <p:spPr/>
        <p:txBody>
          <a:bodyPr/>
          <a:lstStyle/>
          <a:p>
            <a:r>
              <a:rPr lang="en-US" dirty="0">
                <a:solidFill>
                  <a:schemeClr val="accent2">
                    <a:lumMod val="75000"/>
                  </a:schemeClr>
                </a:solidFill>
              </a:rPr>
              <a:t>Upcoming Events </a:t>
            </a:r>
          </a:p>
        </p:txBody>
      </p:sp>
      <p:sp>
        <p:nvSpPr>
          <p:cNvPr id="3" name="Content Placeholder 2">
            <a:extLst>
              <a:ext uri="{FF2B5EF4-FFF2-40B4-BE49-F238E27FC236}">
                <a16:creationId xmlns:a16="http://schemas.microsoft.com/office/drawing/2014/main" id="{02538435-21A8-2DDB-8F0F-36A1FC20FA7C}"/>
              </a:ext>
            </a:extLst>
          </p:cNvPr>
          <p:cNvSpPr>
            <a:spLocks noGrp="1"/>
          </p:cNvSpPr>
          <p:nvPr>
            <p:ph idx="1"/>
          </p:nvPr>
        </p:nvSpPr>
        <p:spPr/>
        <p:txBody>
          <a:bodyPr/>
          <a:lstStyle/>
          <a:p>
            <a:r>
              <a:rPr lang="en-US" dirty="0"/>
              <a:t>National Brownfields Conference: August 7-11, 2023</a:t>
            </a:r>
          </a:p>
          <a:p>
            <a:r>
              <a:rPr lang="en-US" dirty="0"/>
              <a:t>Maine Brownfields All Grantee Meeting: September 14, 2023</a:t>
            </a:r>
          </a:p>
          <a:p>
            <a:r>
              <a:rPr lang="en-US" dirty="0"/>
              <a:t>BCONE: September 19-20, 2023</a:t>
            </a:r>
          </a:p>
          <a:p>
            <a:r>
              <a:rPr lang="en-US" dirty="0"/>
              <a:t>New Grantee Training: September 27, 2023</a:t>
            </a:r>
          </a:p>
          <a:p>
            <a:r>
              <a:rPr lang="en-US" dirty="0"/>
              <a:t>Region 1 Brownfields Summit: May 29-30,2024</a:t>
            </a:r>
          </a:p>
        </p:txBody>
      </p:sp>
      <p:sp>
        <p:nvSpPr>
          <p:cNvPr id="4" name="Slide Number Placeholder 3">
            <a:extLst>
              <a:ext uri="{FF2B5EF4-FFF2-40B4-BE49-F238E27FC236}">
                <a16:creationId xmlns:a16="http://schemas.microsoft.com/office/drawing/2014/main" id="{673C9D62-A531-9993-3455-69304263B107}"/>
              </a:ext>
            </a:extLst>
          </p:cNvPr>
          <p:cNvSpPr>
            <a:spLocks noGrp="1"/>
          </p:cNvSpPr>
          <p:nvPr>
            <p:ph type="sldNum" sz="quarter" idx="12"/>
          </p:nvPr>
        </p:nvSpPr>
        <p:spPr/>
        <p:txBody>
          <a:bodyPr/>
          <a:lstStyle/>
          <a:p>
            <a:fld id="{5A20ED29-A6D1-4248-936A-DD28DF17F10D}" type="slidenum">
              <a:rPr lang="en-US" smtClean="0"/>
              <a:t>2</a:t>
            </a:fld>
            <a:endParaRPr lang="en-US"/>
          </a:p>
        </p:txBody>
      </p:sp>
    </p:spTree>
    <p:extLst>
      <p:ext uri="{BB962C8B-B14F-4D97-AF65-F5344CB8AC3E}">
        <p14:creationId xmlns:p14="http://schemas.microsoft.com/office/powerpoint/2010/main" val="78320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071652616"/>
              </p:ext>
            </p:extLst>
          </p:nvPr>
        </p:nvGraphicFramePr>
        <p:xfrm>
          <a:off x="227744" y="937334"/>
          <a:ext cx="8915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p:cNvSpPr txBox="1">
            <a:spLocks noChangeArrowheads="1"/>
          </p:cNvSpPr>
          <p:nvPr/>
        </p:nvSpPr>
        <p:spPr>
          <a:xfrm>
            <a:off x="9237407" y="6360320"/>
            <a:ext cx="660573" cy="497681"/>
          </a:xfrm>
          <a:prstGeom prst="rect">
            <a:avLst/>
          </a:prstGeom>
        </p:spPr>
        <p:txBody>
          <a:bodyPr vert="horz" lIns="68580" tIns="34290" rIns="68580" bIns="34290" rtlCol="0" anchor="b">
            <a:norm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pPr algn="ctr"/>
            <a:r>
              <a:rPr lang="en-US" altLang="en-US" sz="1350" b="1" dirty="0"/>
              <a:t>38</a:t>
            </a:r>
          </a:p>
        </p:txBody>
      </p:sp>
      <p:sp>
        <p:nvSpPr>
          <p:cNvPr id="2" name="Title 1">
            <a:extLst>
              <a:ext uri="{FF2B5EF4-FFF2-40B4-BE49-F238E27FC236}">
                <a16:creationId xmlns:a16="http://schemas.microsoft.com/office/drawing/2014/main" id="{10F28BC5-7987-42B6-A2F3-E86C7FCEB1C1}"/>
              </a:ext>
            </a:extLst>
          </p:cNvPr>
          <p:cNvSpPr>
            <a:spLocks noGrp="1"/>
          </p:cNvSpPr>
          <p:nvPr>
            <p:ph type="title"/>
          </p:nvPr>
        </p:nvSpPr>
        <p:spPr>
          <a:xfrm>
            <a:off x="1676400" y="242633"/>
            <a:ext cx="8501743" cy="649464"/>
          </a:xfrm>
        </p:spPr>
        <p:txBody>
          <a:bodyPr>
            <a:normAutofit/>
          </a:bodyPr>
          <a:lstStyle/>
          <a:p>
            <a:pPr rtl="0" eaLnBrk="1" fontAlgn="auto" latinLnBrk="0" hangingPunct="1"/>
            <a:r>
              <a:rPr lang="en-US" sz="2400" dirty="0">
                <a:solidFill>
                  <a:srgbClr val="2A6CB2"/>
                </a:solidFill>
                <a:latin typeface="Corbel" panose="020B0503020204020204" pitchFamily="34" charset="0"/>
                <a:ea typeface="+mn-ea"/>
                <a:cs typeface="+mn-cs"/>
              </a:rPr>
              <a:t>Example Process – Brownfield Cleanup Alternative Analysis</a:t>
            </a:r>
            <a:endParaRPr lang="en-US" dirty="0">
              <a:effectLst/>
            </a:endParaRPr>
          </a:p>
          <a:p>
            <a:endParaRPr lang="en-US" dirty="0"/>
          </a:p>
        </p:txBody>
      </p:sp>
      <p:sp>
        <p:nvSpPr>
          <p:cNvPr id="4" name="TextBox 3">
            <a:extLst>
              <a:ext uri="{FF2B5EF4-FFF2-40B4-BE49-F238E27FC236}">
                <a16:creationId xmlns:a16="http://schemas.microsoft.com/office/drawing/2014/main" id="{49A74A88-AE4C-207F-8F4A-DAC8F4665AED}"/>
              </a:ext>
            </a:extLst>
          </p:cNvPr>
          <p:cNvSpPr txBox="1"/>
          <p:nvPr/>
        </p:nvSpPr>
        <p:spPr>
          <a:xfrm>
            <a:off x="8243697" y="3098274"/>
            <a:ext cx="3955551" cy="2031325"/>
          </a:xfrm>
          <a:prstGeom prst="rect">
            <a:avLst/>
          </a:prstGeom>
          <a:solidFill>
            <a:srgbClr val="C9E7A7"/>
          </a:solidFill>
          <a:effectLst>
            <a:outerShdw blurRad="63500" sx="102000" sy="102000" algn="ctr" rotWithShape="0">
              <a:prstClr val="black">
                <a:alpha val="40000"/>
              </a:prstClr>
            </a:outerShdw>
          </a:effectLst>
        </p:spPr>
        <p:txBody>
          <a:bodyPr wrap="square">
            <a:spAutoFit/>
          </a:bodyPr>
          <a:lstStyle/>
          <a:p>
            <a:r>
              <a:rPr lang="en-US" dirty="0">
                <a:solidFill>
                  <a:schemeClr val="tx2"/>
                </a:solidFill>
                <a:hlinkClick r:id="rId8">
                  <a:extLst>
                    <a:ext uri="{A12FA001-AC4F-418D-AE19-62706E023703}">
                      <ahyp:hlinkClr xmlns:ahyp="http://schemas.microsoft.com/office/drawing/2018/hyperlinkcolor" val="tx"/>
                    </a:ext>
                  </a:extLst>
                </a:hlinkClick>
              </a:rPr>
              <a:t>Optional ABCA Climate Consideration Checklist:  </a:t>
            </a:r>
            <a:r>
              <a:rPr lang="en-US" dirty="0">
                <a:solidFill>
                  <a:srgbClr val="2A6CB2"/>
                </a:solidFill>
                <a:hlinkClick r:id="rId8">
                  <a:extLst>
                    <a:ext uri="{A12FA001-AC4F-418D-AE19-62706E023703}">
                      <ahyp:hlinkClr xmlns:ahyp="http://schemas.microsoft.com/office/drawing/2018/hyperlinkcolor" val="tx"/>
                    </a:ext>
                  </a:extLst>
                </a:hlinkClick>
              </a:rPr>
              <a:t>https://www.epa.gov/brownfields/climate-adaptation-and-brownfields</a:t>
            </a:r>
            <a:r>
              <a:rPr lang="en-US" dirty="0"/>
              <a:t> </a:t>
            </a:r>
          </a:p>
          <a:p>
            <a:endParaRPr lang="en-US" dirty="0"/>
          </a:p>
          <a:p>
            <a:r>
              <a:rPr lang="en-US" dirty="0"/>
              <a:t>…..the checklist is optional, not the consideration.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233277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D388-464C-8ECB-04EE-78359D04DCAC}"/>
              </a:ext>
            </a:extLst>
          </p:cNvPr>
          <p:cNvSpPr>
            <a:spLocks noGrp="1"/>
          </p:cNvSpPr>
          <p:nvPr>
            <p:ph type="title"/>
          </p:nvPr>
        </p:nvSpPr>
        <p:spPr>
          <a:xfrm>
            <a:off x="2032001" y="358049"/>
            <a:ext cx="8324772" cy="606415"/>
          </a:xfrm>
        </p:spPr>
        <p:txBody>
          <a:bodyPr>
            <a:normAutofit fontScale="90000"/>
          </a:bodyPr>
          <a:lstStyle/>
          <a:p>
            <a:r>
              <a:rPr lang="en-US" i="1" dirty="0">
                <a:solidFill>
                  <a:schemeClr val="accent2">
                    <a:lumMod val="75000"/>
                  </a:schemeClr>
                </a:solidFill>
              </a:rPr>
              <a:t>In Addition to the ABCA Checklist</a:t>
            </a:r>
            <a:r>
              <a:rPr lang="en-US" dirty="0">
                <a:solidFill>
                  <a:schemeClr val="accent2">
                    <a:lumMod val="75000"/>
                  </a:schemeClr>
                </a:solidFill>
              </a:rPr>
              <a:t>:</a:t>
            </a:r>
            <a:br>
              <a:rPr lang="en-US" dirty="0">
                <a:solidFill>
                  <a:schemeClr val="accent2">
                    <a:lumMod val="75000"/>
                  </a:schemeClr>
                </a:solidFill>
              </a:rPr>
            </a:br>
            <a:r>
              <a:rPr lang="en-US" dirty="0">
                <a:solidFill>
                  <a:schemeClr val="accent2">
                    <a:lumMod val="75000"/>
                  </a:schemeClr>
                </a:solidFill>
              </a:rPr>
              <a:t>More Recent Guidance for Fielding Climate Vulnerability Concerns</a:t>
            </a:r>
          </a:p>
        </p:txBody>
      </p:sp>
      <p:sp>
        <p:nvSpPr>
          <p:cNvPr id="4" name="Content Placeholder 3">
            <a:extLst>
              <a:ext uri="{FF2B5EF4-FFF2-40B4-BE49-F238E27FC236}">
                <a16:creationId xmlns:a16="http://schemas.microsoft.com/office/drawing/2014/main" id="{765ED936-22FD-4523-5330-CEA850E949BD}"/>
              </a:ext>
            </a:extLst>
          </p:cNvPr>
          <p:cNvSpPr>
            <a:spLocks noGrp="1"/>
          </p:cNvSpPr>
          <p:nvPr>
            <p:ph sz="half" idx="1"/>
          </p:nvPr>
        </p:nvSpPr>
        <p:spPr>
          <a:xfrm>
            <a:off x="1584809" y="2157572"/>
            <a:ext cx="7713303" cy="4700427"/>
          </a:xfrm>
          <a:solidFill>
            <a:srgbClr val="C9E7A7">
              <a:alpha val="75000"/>
            </a:srgbClr>
          </a:solidFill>
          <a:effectLst>
            <a:glow rad="228600">
              <a:srgbClr val="0070C0">
                <a:alpha val="40000"/>
              </a:srgbClr>
            </a:glow>
          </a:effectLst>
          <a:scene3d>
            <a:camera prst="orthographicFront"/>
            <a:lightRig rig="threePt" dir="t"/>
          </a:scene3d>
          <a:sp3d>
            <a:bevelT/>
          </a:sp3d>
        </p:spPr>
        <p:txBody>
          <a:bodyPr anchor="ctr">
            <a:normAutofit lnSpcReduction="10000"/>
          </a:bodyPr>
          <a:lstStyle/>
          <a:p>
            <a:pPr marL="0" indent="0">
              <a:spcBef>
                <a:spcPts val="0"/>
              </a:spcBef>
              <a:spcAft>
                <a:spcPts val="450"/>
              </a:spcAft>
              <a:buNone/>
            </a:pPr>
            <a:r>
              <a:rPr lang="en-US" b="1" dirty="0">
                <a:latin typeface="Calibri" panose="020F0502020204030204" pitchFamily="34" charset="0"/>
                <a:ea typeface="Calibri" panose="020F0502020204030204" pitchFamily="34" charset="0"/>
              </a:rPr>
              <a:t>To determine forecasted climate change risks:</a:t>
            </a:r>
            <a:endParaRPr lang="en-US" dirty="0">
              <a:latin typeface="Calibri" panose="020F0502020204030204" pitchFamily="34" charset="0"/>
              <a:ea typeface="Calibri" panose="020F0502020204030204" pitchFamily="34" charset="0"/>
            </a:endParaRPr>
          </a:p>
          <a:p>
            <a:pPr marL="0" indent="0">
              <a:spcBef>
                <a:spcPts val="0"/>
              </a:spcBef>
              <a:buNone/>
            </a:pPr>
            <a:r>
              <a:rPr lang="en-US" dirty="0">
                <a:latin typeface="Calibri" panose="020F0502020204030204" pitchFamily="34" charset="0"/>
                <a:ea typeface="Calibri" panose="020F0502020204030204" pitchFamily="34" charset="0"/>
              </a:rPr>
              <a:t>CMRA Website - </a:t>
            </a:r>
            <a:r>
              <a:rPr lang="en-US" u="sng" dirty="0">
                <a:solidFill>
                  <a:srgbClr val="0070C0"/>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https://resilience.climate.gov/</a:t>
            </a:r>
            <a:endParaRPr lang="en-US" dirty="0">
              <a:solidFill>
                <a:srgbClr val="0070C0"/>
              </a:solidFill>
              <a:latin typeface="Calibri" panose="020F0502020204030204" pitchFamily="34" charset="0"/>
              <a:ea typeface="Calibri" panose="020F0502020204030204" pitchFamily="34" charset="0"/>
            </a:endParaRPr>
          </a:p>
          <a:p>
            <a:pPr marL="0" indent="0">
              <a:spcBef>
                <a:spcPts val="0"/>
              </a:spcBef>
              <a:buNone/>
            </a:pPr>
            <a:r>
              <a:rPr lang="en-US" dirty="0">
                <a:latin typeface="Calibri" panose="020F0502020204030204" pitchFamily="34" charset="0"/>
                <a:ea typeface="Calibri" panose="020F0502020204030204" pitchFamily="34" charset="0"/>
              </a:rPr>
              <a:t>EPA Superfund </a:t>
            </a:r>
            <a:r>
              <a:rPr lang="en-US" dirty="0">
                <a:latin typeface="Calibri" panose="020F0502020204030204" pitchFamily="34" charset="0"/>
                <a:ea typeface="Calibri" panose="020F0502020204030204" pitchFamily="34" charset="0"/>
                <a:hlinkClick r:id="rId3"/>
              </a:rPr>
              <a:t>Vulnerability Assessment Resources </a:t>
            </a:r>
            <a:endParaRPr lang="en-US" dirty="0">
              <a:latin typeface="Calibri" panose="020F0502020204030204" pitchFamily="34" charset="0"/>
              <a:ea typeface="Calibri" panose="020F0502020204030204" pitchFamily="34" charset="0"/>
            </a:endParaRPr>
          </a:p>
          <a:p>
            <a:pPr marL="0" indent="0">
              <a:spcBef>
                <a:spcPts val="0"/>
              </a:spcBef>
              <a:buNone/>
            </a:pPr>
            <a:r>
              <a:rPr lang="en-US" dirty="0">
                <a:latin typeface="Calibri" panose="020F0502020204030204" pitchFamily="34" charset="0"/>
                <a:ea typeface="Calibri" panose="020F0502020204030204" pitchFamily="34" charset="0"/>
              </a:rPr>
              <a:t>Or can refer to local climate change planning that might exist - </a:t>
            </a:r>
            <a:r>
              <a:rPr lang="en-US" u="sng" dirty="0">
                <a:solidFill>
                  <a:srgbClr val="0070C0"/>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https://www.epa.gov/raine</a:t>
            </a:r>
            <a:endParaRPr lang="en-US" dirty="0">
              <a:solidFill>
                <a:srgbClr val="0070C0"/>
              </a:solidFill>
              <a:latin typeface="Calibri" panose="020F0502020204030204" pitchFamily="34" charset="0"/>
              <a:ea typeface="Calibri" panose="020F0502020204030204" pitchFamily="34" charset="0"/>
            </a:endParaRPr>
          </a:p>
          <a:p>
            <a:pPr marL="0" indent="0">
              <a:spcBef>
                <a:spcPts val="0"/>
              </a:spcBef>
              <a:buNone/>
            </a:pPr>
            <a:r>
              <a:rPr lang="en-US" dirty="0">
                <a:latin typeface="Calibri" panose="020F0502020204030204" pitchFamily="34" charset="0"/>
                <a:ea typeface="Calibri" panose="020F0502020204030204" pitchFamily="34" charset="0"/>
              </a:rPr>
              <a:t> </a:t>
            </a:r>
          </a:p>
          <a:p>
            <a:pPr marL="0" indent="0">
              <a:spcBef>
                <a:spcPts val="0"/>
              </a:spcBef>
              <a:spcAft>
                <a:spcPts val="450"/>
              </a:spcAft>
              <a:buNone/>
            </a:pPr>
            <a:r>
              <a:rPr lang="en-US" b="1" dirty="0">
                <a:solidFill>
                  <a:srgbClr val="1B1B1B"/>
                </a:solidFill>
                <a:latin typeface="Calibri" panose="020F0502020204030204" pitchFamily="34" charset="0"/>
                <a:ea typeface="Calibri" panose="020F0502020204030204" pitchFamily="34" charset="0"/>
              </a:rPr>
              <a:t>To determine potential vulnerabilities of a potential remedy to climate change impacts:</a:t>
            </a:r>
            <a:endParaRPr lang="en-US" dirty="0">
              <a:latin typeface="Calibri" panose="020F0502020204030204" pitchFamily="34" charset="0"/>
              <a:ea typeface="Calibri" panose="020F0502020204030204" pitchFamily="34" charset="0"/>
            </a:endParaRPr>
          </a:p>
          <a:p>
            <a:pPr marL="0" indent="0">
              <a:spcBef>
                <a:spcPts val="0"/>
              </a:spcBef>
              <a:buNone/>
            </a:pPr>
            <a:r>
              <a:rPr lang="en-US" dirty="0">
                <a:solidFill>
                  <a:srgbClr val="1B1B1B"/>
                </a:solidFill>
                <a:latin typeface="Calibri" panose="020F0502020204030204" pitchFamily="34" charset="0"/>
                <a:ea typeface="Calibri" panose="020F0502020204030204" pitchFamily="34" charset="0"/>
              </a:rPr>
              <a:t>Superfund Technical Fact Sheets:  Identify, prioritize and implement  resilience measures for:</a:t>
            </a:r>
            <a:endParaRPr lang="en-US" dirty="0">
              <a:latin typeface="Calibri" panose="020F0502020204030204" pitchFamily="34" charset="0"/>
              <a:ea typeface="Calibri" panose="020F0502020204030204" pitchFamily="34" charset="0"/>
            </a:endParaRPr>
          </a:p>
          <a:p>
            <a:pPr marL="0" indent="0">
              <a:spcBef>
                <a:spcPts val="0"/>
              </a:spcBef>
              <a:spcAft>
                <a:spcPts val="225"/>
              </a:spcAft>
              <a:buSzPts val="1000"/>
              <a:buNone/>
              <a:tabLst>
                <a:tab pos="342900" algn="l"/>
              </a:tabLst>
            </a:pPr>
            <a:r>
              <a:rPr lang="en-US" u="sng" dirty="0">
                <a:solidFill>
                  <a:srgbClr val="0070C0"/>
                </a:solidFill>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Contaminated Sediment Sites</a:t>
            </a:r>
            <a:r>
              <a:rPr lang="en-US" dirty="0">
                <a:solidFill>
                  <a:srgbClr val="0070C0"/>
                </a:solidFill>
                <a:latin typeface="Calibri" panose="020F0502020204030204" pitchFamily="34" charset="0"/>
                <a:ea typeface="Times New Roman" panose="02020603050405020304" pitchFamily="18" charset="0"/>
              </a:rPr>
              <a:t>  </a:t>
            </a:r>
            <a:endParaRPr lang="en-US" dirty="0">
              <a:solidFill>
                <a:srgbClr val="0070C0"/>
              </a:solidFill>
              <a:latin typeface="Calibri" panose="020F0502020204030204" pitchFamily="34" charset="0"/>
              <a:ea typeface="Calibri" panose="020F0502020204030204" pitchFamily="34" charset="0"/>
            </a:endParaRPr>
          </a:p>
          <a:p>
            <a:pPr marL="0" indent="0">
              <a:spcBef>
                <a:spcPts val="0"/>
              </a:spcBef>
              <a:spcAft>
                <a:spcPts val="225"/>
              </a:spcAft>
              <a:buSzPts val="1000"/>
              <a:buNone/>
              <a:tabLst>
                <a:tab pos="342900" algn="l"/>
              </a:tabLst>
            </a:pPr>
            <a:r>
              <a:rPr lang="en-US" u="sng" dirty="0">
                <a:solidFill>
                  <a:srgbClr val="0070C0"/>
                </a:solidFill>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Contaminated Waste Containment Systems</a:t>
            </a:r>
            <a:r>
              <a:rPr lang="en-US" dirty="0">
                <a:solidFill>
                  <a:srgbClr val="0070C0"/>
                </a:solidFill>
                <a:latin typeface="Calibri" panose="020F0502020204030204" pitchFamily="34" charset="0"/>
                <a:ea typeface="Times New Roman" panose="02020603050405020304" pitchFamily="18" charset="0"/>
              </a:rPr>
              <a:t> </a:t>
            </a:r>
            <a:endParaRPr lang="en-US" dirty="0">
              <a:solidFill>
                <a:srgbClr val="0070C0"/>
              </a:solidFill>
              <a:latin typeface="Calibri" panose="020F0502020204030204" pitchFamily="34" charset="0"/>
              <a:ea typeface="Calibri" panose="020F0502020204030204" pitchFamily="34" charset="0"/>
            </a:endParaRPr>
          </a:p>
          <a:p>
            <a:pPr marL="0" indent="0">
              <a:spcBef>
                <a:spcPts val="0"/>
              </a:spcBef>
              <a:buSzPts val="1000"/>
              <a:buNone/>
              <a:tabLst>
                <a:tab pos="342900" algn="l"/>
              </a:tabLst>
            </a:pPr>
            <a:r>
              <a:rPr lang="en-US" u="sng" dirty="0">
                <a:solidFill>
                  <a:srgbClr val="0070C0"/>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Groundwater Remediation Systems</a:t>
            </a:r>
            <a:r>
              <a:rPr lang="en-US" dirty="0">
                <a:solidFill>
                  <a:srgbClr val="0070C0"/>
                </a:solidFill>
                <a:latin typeface="Calibri" panose="020F0502020204030204" pitchFamily="34" charset="0"/>
                <a:ea typeface="Times New Roman" panose="02020603050405020304" pitchFamily="18" charset="0"/>
              </a:rPr>
              <a:t> </a:t>
            </a:r>
            <a:endParaRPr lang="en-US" dirty="0">
              <a:solidFill>
                <a:srgbClr val="0070C0"/>
              </a:solidFill>
              <a:latin typeface="Calibri" panose="020F0502020204030204" pitchFamily="34" charset="0"/>
              <a:ea typeface="Calibri" panose="020F0502020204030204" pitchFamily="34" charset="0"/>
            </a:endParaRPr>
          </a:p>
          <a:p>
            <a:pPr marL="0" indent="0">
              <a:spcBef>
                <a:spcPts val="0"/>
              </a:spcBef>
              <a:buNone/>
            </a:pPr>
            <a:r>
              <a:rPr lang="en-US" dirty="0">
                <a:latin typeface="Calibri" panose="020F0502020204030204" pitchFamily="34" charset="0"/>
                <a:ea typeface="Calibri" panose="020F0502020204030204" pitchFamily="34" charset="0"/>
              </a:rPr>
              <a:t> </a:t>
            </a:r>
          </a:p>
          <a:p>
            <a:pPr marL="0" indent="0">
              <a:spcBef>
                <a:spcPts val="0"/>
              </a:spcBef>
              <a:spcAft>
                <a:spcPts val="450"/>
              </a:spcAft>
              <a:buNone/>
            </a:pPr>
            <a:r>
              <a:rPr lang="en-US" b="1" dirty="0">
                <a:latin typeface="Calibri" panose="020F0502020204030204" pitchFamily="34" charset="0"/>
                <a:ea typeface="Calibri" panose="020F0502020204030204" pitchFamily="34" charset="0"/>
              </a:rPr>
              <a:t>If there is potential unmitigated risk to climate change risks based on the above, some more helpful BMPs can be found here:</a:t>
            </a:r>
            <a:endParaRPr lang="en-US" dirty="0">
              <a:latin typeface="Calibri" panose="020F0502020204030204" pitchFamily="34" charset="0"/>
              <a:ea typeface="Calibri" panose="020F0502020204030204" pitchFamily="34" charset="0"/>
            </a:endParaRPr>
          </a:p>
          <a:p>
            <a:pPr marL="0" indent="0">
              <a:spcBef>
                <a:spcPts val="0"/>
              </a:spcBef>
              <a:buNone/>
            </a:pPr>
            <a:r>
              <a:rPr lang="en-US" dirty="0">
                <a:latin typeface="Calibri" panose="020F0502020204030204" pitchFamily="34" charset="0"/>
                <a:ea typeface="Calibri" panose="020F0502020204030204" pitchFamily="34" charset="0"/>
              </a:rPr>
              <a:t> ITRC’s </a:t>
            </a:r>
            <a:r>
              <a:rPr lang="en-US" dirty="0">
                <a:latin typeface="Calibri" panose="020F0502020204030204" pitchFamily="34" charset="0"/>
                <a:ea typeface="Calibri" panose="020F0502020204030204" pitchFamily="34" charset="0"/>
                <a:hlinkClick r:id="rId8"/>
              </a:rPr>
              <a:t>Sustainable and Resilient Remediation (SRR) Guidance</a:t>
            </a:r>
            <a:endParaRPr lang="en-US"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9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F84F98E-EAC3-F058-1F2A-C419A69F64D5}"/>
              </a:ext>
            </a:extLst>
          </p:cNvPr>
          <p:cNvPicPr>
            <a:picLocks noChangeAspect="1" noChangeArrowheads="1"/>
          </p:cNvPicPr>
          <p:nvPr/>
        </p:nvPicPr>
        <p:blipFill rotWithShape="1">
          <a:blip r:embed="rId3" cstate="print"/>
          <a:srcRect l="16273" r="16272" b="-2"/>
          <a:stretch/>
        </p:blipFill>
        <p:spPr bwMode="auto">
          <a:xfrm>
            <a:off x="4515786" y="724376"/>
            <a:ext cx="6152214" cy="61336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2" name="Title 1"/>
          <p:cNvSpPr>
            <a:spLocks noGrp="1"/>
          </p:cNvSpPr>
          <p:nvPr>
            <p:ph type="title"/>
          </p:nvPr>
        </p:nvSpPr>
        <p:spPr>
          <a:xfrm>
            <a:off x="1758561" y="99152"/>
            <a:ext cx="7028962" cy="625224"/>
          </a:xfrm>
        </p:spPr>
        <p:txBody>
          <a:bodyPr>
            <a:normAutofit/>
          </a:bodyPr>
          <a:lstStyle/>
          <a:p>
            <a:r>
              <a:rPr lang="en-US" sz="2800" dirty="0">
                <a:solidFill>
                  <a:schemeClr val="accent2">
                    <a:lumMod val="75000"/>
                  </a:schemeClr>
                </a:solidFill>
              </a:rPr>
              <a:t>EPA 1 Recovery Coordination</a:t>
            </a:r>
          </a:p>
        </p:txBody>
      </p:sp>
      <p:sp>
        <p:nvSpPr>
          <p:cNvPr id="3" name="Content Placeholder 2"/>
          <p:cNvSpPr>
            <a:spLocks noGrp="1"/>
          </p:cNvSpPr>
          <p:nvPr>
            <p:ph idx="1"/>
          </p:nvPr>
        </p:nvSpPr>
        <p:spPr>
          <a:xfrm>
            <a:off x="1758561" y="830724"/>
            <a:ext cx="2841547" cy="5812447"/>
          </a:xfrm>
        </p:spPr>
        <p:txBody>
          <a:bodyPr>
            <a:normAutofit/>
          </a:bodyPr>
          <a:lstStyle/>
          <a:p>
            <a:pPr marL="0" indent="0">
              <a:spcBef>
                <a:spcPts val="0"/>
              </a:spcBef>
              <a:buNone/>
            </a:pPr>
            <a:r>
              <a:rPr lang="en-US" sz="18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Recovery Support Functions</a:t>
            </a:r>
          </a:p>
          <a:p>
            <a:pPr marL="0" indent="0">
              <a:lnSpc>
                <a:spcPct val="107000"/>
              </a:lnSpc>
              <a:spcBef>
                <a:spcPts val="0"/>
              </a:spcBef>
              <a:spcAft>
                <a:spcPts val="800"/>
              </a:spcAft>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The National Disaster Recovery Framework (NDRF) is organized into six Recovery Support Functions (RSFs): </a:t>
            </a:r>
          </a:p>
          <a:p>
            <a:pPr marL="0" indent="0">
              <a:lnSpc>
                <a:spcPct val="107000"/>
              </a:lnSpc>
              <a:spcBef>
                <a:spcPts val="0"/>
              </a:spcBef>
              <a:spcAft>
                <a:spcPts val="800"/>
              </a:spcAft>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Each RSF is led by a single Federal coordinating agency with multiple primary and support agencies.  EPA is not the coordinating (leading) agency for any RSF but is a primary or a support agency under all six RSFs (see box, right).  </a:t>
            </a:r>
          </a:p>
          <a:p>
            <a:pPr marL="0" indent="0">
              <a:lnSpc>
                <a:spcPct val="107000"/>
              </a:lnSpc>
              <a:spcBef>
                <a:spcPts val="0"/>
              </a:spcBef>
              <a:spcAft>
                <a:spcPts val="800"/>
              </a:spcAft>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The EPA program involved in a given recovery action varies by RSFs activated.</a:t>
            </a:r>
          </a:p>
          <a:p>
            <a:endParaRPr lang="en-US" dirty="0"/>
          </a:p>
        </p:txBody>
      </p:sp>
      <p:sp>
        <p:nvSpPr>
          <p:cNvPr id="5" name="Text Box 2">
            <a:extLst>
              <a:ext uri="{FF2B5EF4-FFF2-40B4-BE49-F238E27FC236}">
                <a16:creationId xmlns:a16="http://schemas.microsoft.com/office/drawing/2014/main" id="{B45AD7A0-C97F-45E8-C43A-C65107D4EC87}"/>
              </a:ext>
            </a:extLst>
          </p:cNvPr>
          <p:cNvSpPr txBox="1">
            <a:spLocks noChangeArrowheads="1"/>
          </p:cNvSpPr>
          <p:nvPr/>
        </p:nvSpPr>
        <p:spPr bwMode="auto">
          <a:xfrm>
            <a:off x="7591893" y="830724"/>
            <a:ext cx="2933700" cy="3162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pPr>
            <a:r>
              <a:rPr lang="en-US" sz="1600" b="1" dirty="0">
                <a:solidFill>
                  <a:srgbClr val="70AD47"/>
                </a:solidFill>
                <a:latin typeface="Arial Rounded MT Bold" panose="020F0704030504030204" pitchFamily="34" charset="0"/>
                <a:ea typeface="Times New Roman" panose="02020603050405020304" pitchFamily="18" charset="0"/>
                <a:cs typeface="Times New Roman" panose="02020603050405020304" pitchFamily="18" charset="0"/>
              </a:rPr>
              <a:t>EPA RSF Roles:</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Community Planning and Capacity Building RSF – </a:t>
            </a:r>
            <a:r>
              <a:rPr lang="en-US" sz="1100" b="1" dirty="0">
                <a:solidFill>
                  <a:srgbClr val="5B9BD5"/>
                </a:solidFill>
                <a:latin typeface="Arial Rounded MT Bold" panose="020F0704030504030204" pitchFamily="34" charset="0"/>
                <a:ea typeface="Times New Roman" panose="02020603050405020304" pitchFamily="18" charset="0"/>
                <a:cs typeface="Times New Roman" panose="02020603050405020304" pitchFamily="18" charset="0"/>
              </a:rPr>
              <a:t>EPA is a Support Agency</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Economic RSF – </a:t>
            </a:r>
            <a:r>
              <a:rPr lang="en-US" sz="1100" b="1" dirty="0">
                <a:solidFill>
                  <a:srgbClr val="5B9BD5"/>
                </a:solidFill>
                <a:latin typeface="Arial Rounded MT Bold" panose="020F0704030504030204" pitchFamily="34" charset="0"/>
                <a:ea typeface="Times New Roman" panose="02020603050405020304" pitchFamily="18" charset="0"/>
                <a:cs typeface="Times New Roman" panose="02020603050405020304" pitchFamily="18" charset="0"/>
              </a:rPr>
              <a:t>EPA is a Support Agency</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Health and Social Services RSF – </a:t>
            </a:r>
            <a:r>
              <a:rPr lang="en-US" sz="1100" b="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EPA is a Primary Agency</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Housing RSF – </a:t>
            </a:r>
            <a:r>
              <a:rPr lang="en-US" sz="1100" b="1" dirty="0">
                <a:solidFill>
                  <a:srgbClr val="5B9BD5"/>
                </a:solidFill>
                <a:latin typeface="Arial Rounded MT Bold" panose="020F0704030504030204" pitchFamily="34" charset="0"/>
                <a:ea typeface="Times New Roman" panose="02020603050405020304" pitchFamily="18" charset="0"/>
                <a:cs typeface="Times New Roman" panose="02020603050405020304" pitchFamily="18" charset="0"/>
              </a:rPr>
              <a:t>EPA is a Support Agency</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Infrastructure RSF – </a:t>
            </a:r>
            <a:r>
              <a:rPr lang="en-US" sz="1100" b="1" dirty="0">
                <a:solidFill>
                  <a:srgbClr val="5B9BD5"/>
                </a:solidFill>
                <a:latin typeface="Arial Rounded MT Bold" panose="020F0704030504030204" pitchFamily="34" charset="0"/>
                <a:ea typeface="Times New Roman" panose="02020603050405020304" pitchFamily="18" charset="0"/>
                <a:cs typeface="Times New Roman" panose="02020603050405020304" pitchFamily="18" charset="0"/>
              </a:rPr>
              <a:t>EPA is a Support Agency</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100" b="1" dirty="0">
                <a:latin typeface="Arial Rounded MT Bold" panose="020F0704030504030204" pitchFamily="34" charset="0"/>
                <a:ea typeface="Times New Roman" panose="02020603050405020304" pitchFamily="18" charset="0"/>
                <a:cs typeface="Times New Roman" panose="02020603050405020304" pitchFamily="18" charset="0"/>
              </a:rPr>
              <a:t>Natural and Cultural Resources RSF – </a:t>
            </a:r>
            <a:r>
              <a:rPr lang="en-US" sz="1100" b="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EPA is a Primary Agency</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56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frame" descr="J:\Division\Document\Graphics\2016_TO62_FEMA_R1allhazards\frame_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09" y="1818625"/>
            <a:ext cx="7612668" cy="46742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label"/>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6658" y="1818625"/>
            <a:ext cx="7611807" cy="4674214"/>
          </a:xfrm>
          <a:prstGeom prst="rect">
            <a:avLst/>
          </a:prstGeom>
          <a:noFill/>
          <a:extLst>
            <a:ext uri="{909E8E84-426E-40DD-AFC4-6F175D3DCCD1}">
              <a14:hiddenFill xmlns:a14="http://schemas.microsoft.com/office/drawing/2010/main">
                <a:solidFill>
                  <a:srgbClr val="FFFFFF"/>
                </a:solidFill>
              </a14:hiddenFill>
            </a:ext>
          </a:extLst>
        </p:spPr>
      </p:pic>
      <p:pic>
        <p:nvPicPr>
          <p:cNvPr id="1041" name="red" descr="J:\Division\Document\Graphics\2016_TO62_FEMA_R1allhazards\a line red_grap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309" y="1818625"/>
            <a:ext cx="7612668" cy="46742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grey" descr="J:\Division\Document\Graphics\2016_TO62_FEMA_R1allhazards\a line grey_gra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309" y="1818625"/>
            <a:ext cx="7612668" cy="4674214"/>
          </a:xfrm>
          <a:prstGeom prst="rect">
            <a:avLst/>
          </a:prstGeom>
          <a:noFill/>
          <a:extLst>
            <a:ext uri="{909E8E84-426E-40DD-AFC4-6F175D3DCCD1}">
              <a14:hiddenFill xmlns:a14="http://schemas.microsoft.com/office/drawing/2010/main">
                <a:solidFill>
                  <a:srgbClr val="FFFFFF"/>
                </a:solidFill>
              </a14:hiddenFill>
            </a:ext>
          </a:extLst>
        </p:spPr>
      </p:pic>
      <p:pic>
        <p:nvPicPr>
          <p:cNvPr id="1043" name="blue" descr="J:\Division\Document\Graphics\2016_TO62_FEMA_R1allhazards\a line blue_grap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6309" y="1818625"/>
            <a:ext cx="7612668" cy="4674214"/>
          </a:xfrm>
          <a:prstGeom prst="rect">
            <a:avLst/>
          </a:prstGeom>
          <a:noFill/>
          <a:extLst>
            <a:ext uri="{909E8E84-426E-40DD-AFC4-6F175D3DCCD1}">
              <a14:hiddenFill xmlns:a14="http://schemas.microsoft.com/office/drawing/2010/main">
                <a:solidFill>
                  <a:srgbClr val="FFFFFF"/>
                </a:solidFill>
              </a14:hiddenFill>
            </a:ext>
          </a:extLst>
        </p:spPr>
      </p:pic>
      <p:pic>
        <p:nvPicPr>
          <p:cNvPr id="1031" name="Incident"/>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376309" y="1818526"/>
            <a:ext cx="7612668" cy="46747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solidFill>
                  <a:schemeClr val="accent2">
                    <a:lumMod val="75000"/>
                  </a:schemeClr>
                </a:solidFill>
              </a:rPr>
              <a:t>Response vs. Recovery Staff Effort Over Time</a:t>
            </a:r>
          </a:p>
        </p:txBody>
      </p:sp>
    </p:spTree>
    <p:extLst>
      <p:ext uri="{BB962C8B-B14F-4D97-AF65-F5344CB8AC3E}">
        <p14:creationId xmlns:p14="http://schemas.microsoft.com/office/powerpoint/2010/main" val="104883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1"/>
                                        </p:tgtEl>
                                        <p:attrNameLst>
                                          <p:attrName>style.visibility</p:attrName>
                                        </p:attrNameLst>
                                      </p:cBhvr>
                                      <p:to>
                                        <p:strVal val="visible"/>
                                      </p:to>
                                    </p:set>
                                    <p:animEffect transition="in" filter="wipe(left)">
                                      <p:cBhvr>
                                        <p:cTn id="7" dur="500"/>
                                        <p:tgtEl>
                                          <p:spTgt spid="10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42"/>
                                        </p:tgtEl>
                                        <p:attrNameLst>
                                          <p:attrName>style.visibility</p:attrName>
                                        </p:attrNameLst>
                                      </p:cBhvr>
                                      <p:to>
                                        <p:strVal val="visible"/>
                                      </p:to>
                                    </p:set>
                                    <p:animEffect transition="in" filter="wipe(left)">
                                      <p:cBhvr>
                                        <p:cTn id="12" dur="500"/>
                                        <p:tgtEl>
                                          <p:spTgt spid="10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wipe(left)">
                                      <p:cBhvr>
                                        <p:cTn id="17" dur="50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286" y="435819"/>
            <a:ext cx="8696784" cy="1145772"/>
          </a:xfrm>
        </p:spPr>
        <p:txBody>
          <a:bodyPr>
            <a:noAutofit/>
          </a:bodyPr>
          <a:lstStyle/>
          <a:p>
            <a:r>
              <a:rPr lang="en-US" sz="2800" b="1" dirty="0">
                <a:solidFill>
                  <a:schemeClr val="accent2">
                    <a:lumMod val="75000"/>
                  </a:schemeClr>
                </a:solidFill>
              </a:rPr>
              <a:t>Site Reuse Planning:  </a:t>
            </a:r>
            <a:r>
              <a:rPr lang="en-US" sz="2800" dirty="0">
                <a:solidFill>
                  <a:schemeClr val="accent2">
                    <a:lumMod val="75000"/>
                  </a:schemeClr>
                </a:solidFill>
              </a:rPr>
              <a:t>Leveraging the Brownfields Program to Help Meet Climate Adaptation Needs</a:t>
            </a:r>
          </a:p>
        </p:txBody>
      </p:sp>
      <p:sp>
        <p:nvSpPr>
          <p:cNvPr id="3" name="Content Placeholder 2"/>
          <p:cNvSpPr>
            <a:spLocks noGrp="1"/>
          </p:cNvSpPr>
          <p:nvPr>
            <p:ph idx="1"/>
          </p:nvPr>
        </p:nvSpPr>
        <p:spPr>
          <a:xfrm>
            <a:off x="4278430" y="2603034"/>
            <a:ext cx="6165962" cy="1806214"/>
          </a:xfrm>
        </p:spPr>
        <p:txBody>
          <a:bodyPr>
            <a:noAutofit/>
          </a:bodyPr>
          <a:lstStyle/>
          <a:p>
            <a:pPr lvl="1">
              <a:lnSpc>
                <a:spcPct val="100000"/>
              </a:lnSpc>
              <a:spcBef>
                <a:spcPts val="0"/>
              </a:spcBef>
              <a:spcAft>
                <a:spcPts val="900"/>
              </a:spcAft>
            </a:pPr>
            <a:r>
              <a:rPr lang="en-US" sz="1600" dirty="0"/>
              <a:t>often exist in those locations due to historic industrial need for cooling, power, waste discharge, and transport.</a:t>
            </a:r>
          </a:p>
          <a:p>
            <a:pPr lvl="1">
              <a:lnSpc>
                <a:spcPct val="100000"/>
              </a:lnSpc>
              <a:spcBef>
                <a:spcPts val="0"/>
              </a:spcBef>
              <a:spcAft>
                <a:spcPts val="900"/>
              </a:spcAft>
            </a:pPr>
            <a:r>
              <a:rPr lang="en-US" sz="1600" dirty="0"/>
              <a:t>can have limited options for addressing flood storage from extreme weather events and sea level rise.</a:t>
            </a:r>
          </a:p>
          <a:p>
            <a:pPr lvl="1">
              <a:lnSpc>
                <a:spcPct val="100000"/>
              </a:lnSpc>
              <a:spcBef>
                <a:spcPts val="0"/>
              </a:spcBef>
              <a:spcAft>
                <a:spcPts val="900"/>
              </a:spcAft>
            </a:pPr>
            <a:r>
              <a:rPr lang="en-US" sz="1600" dirty="0"/>
              <a:t>the need to improve their infrastructure may require utilizing their vacant and underutilized land (brownfields) for solutions.</a:t>
            </a:r>
          </a:p>
        </p:txBody>
      </p:sp>
      <p:grpSp>
        <p:nvGrpSpPr>
          <p:cNvPr id="4" name="Group 3">
            <a:extLst>
              <a:ext uri="{FF2B5EF4-FFF2-40B4-BE49-F238E27FC236}">
                <a16:creationId xmlns:a16="http://schemas.microsoft.com/office/drawing/2014/main" id="{9DDAFB77-2FED-4E1B-99EA-62058C2B55D7}"/>
              </a:ext>
            </a:extLst>
          </p:cNvPr>
          <p:cNvGrpSpPr/>
          <p:nvPr/>
        </p:nvGrpSpPr>
        <p:grpSpPr>
          <a:xfrm>
            <a:off x="1636083" y="2704369"/>
            <a:ext cx="5579495" cy="3883231"/>
            <a:chOff x="223608" y="2603034"/>
            <a:chExt cx="5579495" cy="3883231"/>
          </a:xfrm>
        </p:grpSpPr>
        <p:pic>
          <p:nvPicPr>
            <p:cNvPr id="6" name="Picture 2">
              <a:extLst>
                <a:ext uri="{FF2B5EF4-FFF2-40B4-BE49-F238E27FC236}">
                  <a16:creationId xmlns:a16="http://schemas.microsoft.com/office/drawing/2014/main" id="{6E78F514-06E4-4346-BC3A-BCBE0A6717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608" y="2603034"/>
              <a:ext cx="2685257" cy="21410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eriden Green">
              <a:extLst>
                <a:ext uri="{FF2B5EF4-FFF2-40B4-BE49-F238E27FC236}">
                  <a16:creationId xmlns:a16="http://schemas.microsoft.com/office/drawing/2014/main" id="{50DA5A24-8335-477C-A27F-8CCC6FA8A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72" y="4462938"/>
              <a:ext cx="3452031" cy="20233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507D99-E080-4BBE-AF39-3D8857D3258E}"/>
                </a:ext>
              </a:extLst>
            </p:cNvPr>
            <p:cNvSpPr txBox="1"/>
            <p:nvPr/>
          </p:nvSpPr>
          <p:spPr>
            <a:xfrm>
              <a:off x="223608" y="2647845"/>
              <a:ext cx="1982546" cy="253916"/>
            </a:xfrm>
            <a:prstGeom prst="rect">
              <a:avLst/>
            </a:prstGeom>
            <a:noFill/>
          </p:spPr>
          <p:txBody>
            <a:bodyPr wrap="square" rtlCol="0">
              <a:spAutoFit/>
            </a:bodyPr>
            <a:lstStyle/>
            <a:p>
              <a:r>
                <a:rPr lang="en-US" sz="1050" i="1" dirty="0">
                  <a:latin typeface="Corbel" panose="020B0503020204020204" pitchFamily="34" charset="0"/>
                </a:rPr>
                <a:t>Meriden Green Design</a:t>
              </a:r>
            </a:p>
          </p:txBody>
        </p:sp>
        <p:sp>
          <p:nvSpPr>
            <p:cNvPr id="9" name="TextBox 8">
              <a:extLst>
                <a:ext uri="{FF2B5EF4-FFF2-40B4-BE49-F238E27FC236}">
                  <a16:creationId xmlns:a16="http://schemas.microsoft.com/office/drawing/2014/main" id="{980F3235-21EF-4B6C-BDDC-A5A511AFECF5}"/>
                </a:ext>
              </a:extLst>
            </p:cNvPr>
            <p:cNvSpPr txBox="1"/>
            <p:nvPr/>
          </p:nvSpPr>
          <p:spPr>
            <a:xfrm>
              <a:off x="2675873" y="6218290"/>
              <a:ext cx="1982546" cy="253916"/>
            </a:xfrm>
            <a:prstGeom prst="rect">
              <a:avLst/>
            </a:prstGeom>
            <a:noFill/>
          </p:spPr>
          <p:txBody>
            <a:bodyPr wrap="square" rtlCol="0">
              <a:spAutoFit/>
            </a:bodyPr>
            <a:lstStyle/>
            <a:p>
              <a:pPr algn="r"/>
              <a:r>
                <a:rPr lang="en-US" sz="1050" i="1" dirty="0">
                  <a:latin typeface="Corbel" panose="020B0503020204020204" pitchFamily="34" charset="0"/>
                </a:rPr>
                <a:t>Meriden Green Completed</a:t>
              </a:r>
            </a:p>
          </p:txBody>
        </p:sp>
      </p:grpSp>
      <p:sp>
        <p:nvSpPr>
          <p:cNvPr id="11" name="TextBox 10">
            <a:extLst>
              <a:ext uri="{FF2B5EF4-FFF2-40B4-BE49-F238E27FC236}">
                <a16:creationId xmlns:a16="http://schemas.microsoft.com/office/drawing/2014/main" id="{1C06EB21-2212-4351-B8C3-8851C9EDDD7A}"/>
              </a:ext>
            </a:extLst>
          </p:cNvPr>
          <p:cNvSpPr txBox="1"/>
          <p:nvPr/>
        </p:nvSpPr>
        <p:spPr>
          <a:xfrm>
            <a:off x="1747608" y="1521904"/>
            <a:ext cx="8774002" cy="830997"/>
          </a:xfrm>
          <a:prstGeom prst="rect">
            <a:avLst/>
          </a:prstGeom>
          <a:noFill/>
        </p:spPr>
        <p:txBody>
          <a:bodyPr wrap="square">
            <a:spAutoFit/>
          </a:bodyPr>
          <a:lstStyle/>
          <a:p>
            <a:pPr>
              <a:spcAft>
                <a:spcPts val="900"/>
              </a:spcAft>
            </a:pPr>
            <a:r>
              <a:rPr lang="en-US" sz="2400" dirty="0"/>
              <a:t>New England has many “built-out” communities and densely populated areas along rivers and on the coast. </a:t>
            </a:r>
          </a:p>
        </p:txBody>
      </p:sp>
      <p:sp>
        <p:nvSpPr>
          <p:cNvPr id="15" name="TextBox 14">
            <a:extLst>
              <a:ext uri="{FF2B5EF4-FFF2-40B4-BE49-F238E27FC236}">
                <a16:creationId xmlns:a16="http://schemas.microsoft.com/office/drawing/2014/main" id="{9DC9506F-B685-4728-8A95-D30E732B578B}"/>
              </a:ext>
            </a:extLst>
          </p:cNvPr>
          <p:cNvSpPr txBox="1"/>
          <p:nvPr/>
        </p:nvSpPr>
        <p:spPr>
          <a:xfrm>
            <a:off x="7361412" y="4395787"/>
            <a:ext cx="3194507" cy="2308324"/>
          </a:xfrm>
          <a:prstGeom prst="rect">
            <a:avLst/>
          </a:prstGeom>
          <a:noFill/>
        </p:spPr>
        <p:txBody>
          <a:bodyPr wrap="square">
            <a:spAutoFit/>
          </a:bodyPr>
          <a:lstStyle/>
          <a:p>
            <a:pPr algn="r"/>
            <a:r>
              <a:rPr lang="en-US" sz="1600" b="1" dirty="0">
                <a:latin typeface="Calibri" panose="020F0502020204030204" pitchFamily="34" charset="0"/>
                <a:ea typeface="Times New Roman" panose="02020603050405020304" pitchFamily="18" charset="0"/>
                <a:cs typeface="Calibri" panose="020F0502020204030204" pitchFamily="34" charset="0"/>
              </a:rPr>
              <a:t>Guidance and Resources:</a:t>
            </a:r>
            <a:endParaRPr lang="en-US" sz="1600" b="1" dirty="0">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algn="r"/>
            <a:r>
              <a:rPr lang="en-US" sz="1600" u="sng" dirty="0">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EPA Climate Smart Brownfields Manual</a:t>
            </a:r>
            <a:endParaRPr lang="en-US" sz="1600" u="sng" dirty="0">
              <a:latin typeface="Calibri" panose="020F0502020204030204" pitchFamily="34" charset="0"/>
              <a:ea typeface="Times New Roman" panose="02020603050405020304" pitchFamily="18" charset="0"/>
              <a:cs typeface="Calibri" panose="020F0502020204030204" pitchFamily="34" charset="0"/>
            </a:endParaRPr>
          </a:p>
          <a:p>
            <a:pPr algn="r"/>
            <a:endParaRPr lang="en-US" sz="1600" u="sng" dirty="0">
              <a:latin typeface="Calibri" panose="020F0502020204030204" pitchFamily="34" charset="0"/>
              <a:cs typeface="Calibri" panose="020F0502020204030204" pitchFamily="34" charset="0"/>
            </a:endParaRPr>
          </a:p>
          <a:p>
            <a:pPr algn="r"/>
            <a:r>
              <a:rPr lang="en-US" sz="1600" u="sng"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Considering Climate and Public Health in Brownfield Projects</a:t>
            </a:r>
          </a:p>
          <a:p>
            <a:pPr algn="r"/>
            <a:endParaRPr lang="en-US" sz="1600" u="sng" dirty="0">
              <a:latin typeface="Calibri" panose="020F0502020204030204" pitchFamily="34" charset="0"/>
              <a:cs typeface="Calibri" panose="020F0502020204030204" pitchFamily="34" charset="0"/>
            </a:endParaRPr>
          </a:p>
          <a:p>
            <a:pPr algn="r"/>
            <a:r>
              <a:rPr lang="en-US" sz="1600" u="sng"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Land Revitalization in Climate Vulnerable Areas Project Examples</a:t>
            </a:r>
            <a:endParaRPr lang="en-US" sz="1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300F6E0-DED3-E5D5-5EF2-1A2A7B306593}"/>
              </a:ext>
            </a:extLst>
          </p:cNvPr>
          <p:cNvSpPr txBox="1"/>
          <p:nvPr/>
        </p:nvSpPr>
        <p:spPr>
          <a:xfrm>
            <a:off x="1747608" y="4845421"/>
            <a:ext cx="1870104" cy="1754326"/>
          </a:xfrm>
          <a:prstGeom prst="rect">
            <a:avLst/>
          </a:prstGeom>
          <a:noFill/>
        </p:spPr>
        <p:txBody>
          <a:bodyPr wrap="square" rtlCol="0">
            <a:spAutoFit/>
          </a:bodyPr>
          <a:lstStyle/>
          <a:p>
            <a:r>
              <a:rPr lang="en-US" b="1" dirty="0">
                <a:solidFill>
                  <a:srgbClr val="FF0000"/>
                </a:solidFill>
              </a:rPr>
              <a:t>NEW!</a:t>
            </a:r>
          </a:p>
          <a:p>
            <a:r>
              <a:rPr lang="en-US" dirty="0"/>
              <a:t>Eligible planning activity under Assessment and Multipurpose Grants</a:t>
            </a:r>
          </a:p>
        </p:txBody>
      </p:sp>
    </p:spTree>
    <p:extLst>
      <p:ext uri="{BB962C8B-B14F-4D97-AF65-F5344CB8AC3E}">
        <p14:creationId xmlns:p14="http://schemas.microsoft.com/office/powerpoint/2010/main" val="307757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C2A2E-B884-1EE4-139A-A91B5BECBDB1}"/>
              </a:ext>
            </a:extLst>
          </p:cNvPr>
          <p:cNvPicPr>
            <a:picLocks noChangeAspect="1"/>
          </p:cNvPicPr>
          <p:nvPr/>
        </p:nvPicPr>
        <p:blipFill>
          <a:blip r:embed="rId2"/>
          <a:stretch>
            <a:fillRect/>
          </a:stretch>
        </p:blipFill>
        <p:spPr>
          <a:xfrm>
            <a:off x="3273280" y="1177810"/>
            <a:ext cx="5645440" cy="4502381"/>
          </a:xfrm>
          <a:prstGeom prst="rect">
            <a:avLst/>
          </a:prstGeom>
        </p:spPr>
      </p:pic>
      <p:sp>
        <p:nvSpPr>
          <p:cNvPr id="4" name="TextBox 3">
            <a:extLst>
              <a:ext uri="{FF2B5EF4-FFF2-40B4-BE49-F238E27FC236}">
                <a16:creationId xmlns:a16="http://schemas.microsoft.com/office/drawing/2014/main" id="{AE760D50-E2FF-E3C7-AC9A-F40BD4847E61}"/>
              </a:ext>
            </a:extLst>
          </p:cNvPr>
          <p:cNvSpPr txBox="1"/>
          <p:nvPr/>
        </p:nvSpPr>
        <p:spPr>
          <a:xfrm>
            <a:off x="1909591" y="6077890"/>
            <a:ext cx="8758410" cy="523220"/>
          </a:xfrm>
          <a:prstGeom prst="rect">
            <a:avLst/>
          </a:prstGeom>
          <a:noFill/>
        </p:spPr>
        <p:txBody>
          <a:bodyPr wrap="square">
            <a:spAutoFit/>
          </a:bodyPr>
          <a:lstStyle/>
          <a:p>
            <a:pPr algn="r"/>
            <a:r>
              <a:rPr lang="en-US" sz="1400" dirty="0"/>
              <a:t>Fact Sheet on Sea Level Rise and Brownfields:  </a:t>
            </a:r>
            <a:r>
              <a:rPr lang="en-US" sz="1400" dirty="0">
                <a:hlinkClick r:id="rId3"/>
              </a:rPr>
              <a:t>https://www.epa.gov/sites/default/files/2021-01/documents/epa_oblr_slr_climateadaptation_factsheet_release_508.pdf</a:t>
            </a:r>
            <a:r>
              <a:rPr lang="en-US" sz="1400" dirty="0"/>
              <a:t>   </a:t>
            </a:r>
          </a:p>
        </p:txBody>
      </p:sp>
      <p:sp>
        <p:nvSpPr>
          <p:cNvPr id="6" name="TextBox 5">
            <a:extLst>
              <a:ext uri="{FF2B5EF4-FFF2-40B4-BE49-F238E27FC236}">
                <a16:creationId xmlns:a16="http://schemas.microsoft.com/office/drawing/2014/main" id="{02B3E194-A0DB-044B-C611-AA57498F089E}"/>
              </a:ext>
            </a:extLst>
          </p:cNvPr>
          <p:cNvSpPr txBox="1"/>
          <p:nvPr/>
        </p:nvSpPr>
        <p:spPr>
          <a:xfrm>
            <a:off x="2030776" y="350975"/>
            <a:ext cx="8130448" cy="461665"/>
          </a:xfrm>
          <a:prstGeom prst="rect">
            <a:avLst/>
          </a:prstGeom>
          <a:noFill/>
        </p:spPr>
        <p:txBody>
          <a:bodyPr wrap="square" rtlCol="0">
            <a:spAutoFit/>
          </a:bodyPr>
          <a:lstStyle/>
          <a:p>
            <a:r>
              <a:rPr lang="en-US" sz="2400" dirty="0">
                <a:solidFill>
                  <a:schemeClr val="accent2">
                    <a:lumMod val="75000"/>
                  </a:schemeClr>
                </a:solidFill>
              </a:rPr>
              <a:t>Major Forecasted Impacts in New England: Sea level Rise</a:t>
            </a:r>
          </a:p>
        </p:txBody>
      </p:sp>
    </p:spTree>
    <p:extLst>
      <p:ext uri="{BB962C8B-B14F-4D97-AF65-F5344CB8AC3E}">
        <p14:creationId xmlns:p14="http://schemas.microsoft.com/office/powerpoint/2010/main" val="18790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698FB-37D1-3607-FB6C-3DF9CE63E0D6}"/>
              </a:ext>
            </a:extLst>
          </p:cNvPr>
          <p:cNvPicPr>
            <a:picLocks noChangeAspect="1"/>
          </p:cNvPicPr>
          <p:nvPr/>
        </p:nvPicPr>
        <p:blipFill>
          <a:blip r:embed="rId2"/>
          <a:stretch>
            <a:fillRect/>
          </a:stretch>
        </p:blipFill>
        <p:spPr>
          <a:xfrm>
            <a:off x="3282806" y="1028577"/>
            <a:ext cx="5626389" cy="4800847"/>
          </a:xfrm>
          <a:prstGeom prst="rect">
            <a:avLst/>
          </a:prstGeom>
        </p:spPr>
      </p:pic>
      <p:sp>
        <p:nvSpPr>
          <p:cNvPr id="2" name="TextBox 1">
            <a:extLst>
              <a:ext uri="{FF2B5EF4-FFF2-40B4-BE49-F238E27FC236}">
                <a16:creationId xmlns:a16="http://schemas.microsoft.com/office/drawing/2014/main" id="{EBCF23EB-9760-8C98-6D41-69634E86F883}"/>
              </a:ext>
            </a:extLst>
          </p:cNvPr>
          <p:cNvSpPr txBox="1"/>
          <p:nvPr/>
        </p:nvSpPr>
        <p:spPr>
          <a:xfrm>
            <a:off x="2030776" y="350975"/>
            <a:ext cx="8130448" cy="461665"/>
          </a:xfrm>
          <a:prstGeom prst="rect">
            <a:avLst/>
          </a:prstGeom>
          <a:noFill/>
        </p:spPr>
        <p:txBody>
          <a:bodyPr wrap="square" rtlCol="0">
            <a:spAutoFit/>
          </a:bodyPr>
          <a:lstStyle/>
          <a:p>
            <a:r>
              <a:rPr lang="en-US" sz="2400" dirty="0">
                <a:solidFill>
                  <a:schemeClr val="accent2">
                    <a:lumMod val="75000"/>
                  </a:schemeClr>
                </a:solidFill>
              </a:rPr>
              <a:t>Major Forecasted Impacts in New England: Sea level Rise</a:t>
            </a:r>
          </a:p>
        </p:txBody>
      </p:sp>
    </p:spTree>
    <p:extLst>
      <p:ext uri="{BB962C8B-B14F-4D97-AF65-F5344CB8AC3E}">
        <p14:creationId xmlns:p14="http://schemas.microsoft.com/office/powerpoint/2010/main" val="62934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FABDBD-97E1-D929-98A6-0B29A2D0DBB2}"/>
              </a:ext>
            </a:extLst>
          </p:cNvPr>
          <p:cNvSpPr>
            <a:spLocks noGrp="1"/>
          </p:cNvSpPr>
          <p:nvPr>
            <p:ph type="sldNum" sz="quarter" idx="12"/>
          </p:nvPr>
        </p:nvSpPr>
        <p:spPr>
          <a:xfrm>
            <a:off x="1524001" y="6629400"/>
            <a:ext cx="307975" cy="228600"/>
          </a:xfrm>
        </p:spPr>
        <p:txBody>
          <a:bodyPr/>
          <a:lstStyle/>
          <a:p>
            <a:fld id="{84DB5A6B-6972-4379-A791-5094D0CBDED8}" type="slidenum">
              <a:rPr lang="en-US" smtClean="0">
                <a:solidFill>
                  <a:prstClr val="black">
                    <a:lumMod val="90000"/>
                    <a:lumOff val="10000"/>
                  </a:prstClr>
                </a:solidFill>
              </a:rPr>
              <a:pPr/>
              <a:t>27</a:t>
            </a:fld>
            <a:endParaRPr lang="en-US" dirty="0">
              <a:solidFill>
                <a:prstClr val="black">
                  <a:lumMod val="90000"/>
                  <a:lumOff val="10000"/>
                </a:prstClr>
              </a:solidFill>
            </a:endParaRPr>
          </a:p>
        </p:txBody>
      </p:sp>
      <p:pic>
        <p:nvPicPr>
          <p:cNvPr id="6" name="Picture 5">
            <a:extLst>
              <a:ext uri="{FF2B5EF4-FFF2-40B4-BE49-F238E27FC236}">
                <a16:creationId xmlns:a16="http://schemas.microsoft.com/office/drawing/2014/main" id="{EFB4FBAD-5580-0ED1-B97F-EC3312CEDAA0}"/>
              </a:ext>
            </a:extLst>
          </p:cNvPr>
          <p:cNvPicPr>
            <a:picLocks noChangeAspect="1"/>
          </p:cNvPicPr>
          <p:nvPr/>
        </p:nvPicPr>
        <p:blipFill>
          <a:blip r:embed="rId2"/>
          <a:stretch>
            <a:fillRect/>
          </a:stretch>
        </p:blipFill>
        <p:spPr>
          <a:xfrm>
            <a:off x="3273280" y="1180985"/>
            <a:ext cx="5645440" cy="4496031"/>
          </a:xfrm>
          <a:prstGeom prst="rect">
            <a:avLst/>
          </a:prstGeom>
        </p:spPr>
      </p:pic>
      <p:sp>
        <p:nvSpPr>
          <p:cNvPr id="2" name="TextBox 1">
            <a:extLst>
              <a:ext uri="{FF2B5EF4-FFF2-40B4-BE49-F238E27FC236}">
                <a16:creationId xmlns:a16="http://schemas.microsoft.com/office/drawing/2014/main" id="{7434FFE1-A85D-E78F-BBB6-B9B222BF5718}"/>
              </a:ext>
            </a:extLst>
          </p:cNvPr>
          <p:cNvSpPr txBox="1"/>
          <p:nvPr/>
        </p:nvSpPr>
        <p:spPr>
          <a:xfrm>
            <a:off x="2030776" y="350975"/>
            <a:ext cx="8130448" cy="461665"/>
          </a:xfrm>
          <a:prstGeom prst="rect">
            <a:avLst/>
          </a:prstGeom>
          <a:noFill/>
        </p:spPr>
        <p:txBody>
          <a:bodyPr wrap="square" rtlCol="0">
            <a:spAutoFit/>
          </a:bodyPr>
          <a:lstStyle/>
          <a:p>
            <a:r>
              <a:rPr lang="en-US" sz="2400" dirty="0">
                <a:solidFill>
                  <a:schemeClr val="accent2">
                    <a:lumMod val="75000"/>
                  </a:schemeClr>
                </a:solidFill>
              </a:rPr>
              <a:t>Major Forecasted Impacts in New England: High Heat</a:t>
            </a:r>
          </a:p>
        </p:txBody>
      </p:sp>
    </p:spTree>
    <p:extLst>
      <p:ext uri="{BB962C8B-B14F-4D97-AF65-F5344CB8AC3E}">
        <p14:creationId xmlns:p14="http://schemas.microsoft.com/office/powerpoint/2010/main" val="141166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FABDBD-97E1-D929-98A6-0B29A2D0DBB2}"/>
              </a:ext>
            </a:extLst>
          </p:cNvPr>
          <p:cNvSpPr>
            <a:spLocks noGrp="1"/>
          </p:cNvSpPr>
          <p:nvPr>
            <p:ph type="sldNum" sz="quarter" idx="12"/>
          </p:nvPr>
        </p:nvSpPr>
        <p:spPr>
          <a:xfrm>
            <a:off x="1524001" y="6629400"/>
            <a:ext cx="307975" cy="228600"/>
          </a:xfrm>
        </p:spPr>
        <p:txBody>
          <a:bodyPr/>
          <a:lstStyle/>
          <a:p>
            <a:fld id="{84DB5A6B-6972-4379-A791-5094D0CBDED8}" type="slidenum">
              <a:rPr lang="en-US" smtClean="0">
                <a:solidFill>
                  <a:prstClr val="black">
                    <a:lumMod val="90000"/>
                    <a:lumOff val="10000"/>
                  </a:prstClr>
                </a:solidFill>
              </a:rPr>
              <a:pPr/>
              <a:t>28</a:t>
            </a:fld>
            <a:endParaRPr lang="en-US" dirty="0">
              <a:solidFill>
                <a:prstClr val="black">
                  <a:lumMod val="90000"/>
                  <a:lumOff val="10000"/>
                </a:prstClr>
              </a:solidFill>
            </a:endParaRPr>
          </a:p>
        </p:txBody>
      </p:sp>
      <p:pic>
        <p:nvPicPr>
          <p:cNvPr id="5" name="Picture 4">
            <a:extLst>
              <a:ext uri="{FF2B5EF4-FFF2-40B4-BE49-F238E27FC236}">
                <a16:creationId xmlns:a16="http://schemas.microsoft.com/office/drawing/2014/main" id="{F8BFD30C-5C98-741E-D0F5-FD01DF299C31}"/>
              </a:ext>
            </a:extLst>
          </p:cNvPr>
          <p:cNvPicPr>
            <a:picLocks noChangeAspect="1"/>
          </p:cNvPicPr>
          <p:nvPr/>
        </p:nvPicPr>
        <p:blipFill>
          <a:blip r:embed="rId2"/>
          <a:stretch>
            <a:fillRect/>
          </a:stretch>
        </p:blipFill>
        <p:spPr>
          <a:xfrm>
            <a:off x="3276455" y="1015876"/>
            <a:ext cx="5639090" cy="4826248"/>
          </a:xfrm>
          <a:prstGeom prst="rect">
            <a:avLst/>
          </a:prstGeom>
        </p:spPr>
      </p:pic>
      <p:sp>
        <p:nvSpPr>
          <p:cNvPr id="2" name="TextBox 1">
            <a:extLst>
              <a:ext uri="{FF2B5EF4-FFF2-40B4-BE49-F238E27FC236}">
                <a16:creationId xmlns:a16="http://schemas.microsoft.com/office/drawing/2014/main" id="{F7989D1F-2C27-0F85-B12E-2AC19B86A143}"/>
              </a:ext>
            </a:extLst>
          </p:cNvPr>
          <p:cNvSpPr txBox="1"/>
          <p:nvPr/>
        </p:nvSpPr>
        <p:spPr>
          <a:xfrm>
            <a:off x="2030776" y="350975"/>
            <a:ext cx="8130448" cy="461665"/>
          </a:xfrm>
          <a:prstGeom prst="rect">
            <a:avLst/>
          </a:prstGeom>
          <a:noFill/>
        </p:spPr>
        <p:txBody>
          <a:bodyPr wrap="square" rtlCol="0">
            <a:spAutoFit/>
          </a:bodyPr>
          <a:lstStyle/>
          <a:p>
            <a:r>
              <a:rPr lang="en-US" sz="2400" dirty="0">
                <a:solidFill>
                  <a:schemeClr val="accent2">
                    <a:lumMod val="75000"/>
                  </a:schemeClr>
                </a:solidFill>
              </a:rPr>
              <a:t>Major Forecasted Impacts in New England: High Heat</a:t>
            </a:r>
          </a:p>
        </p:txBody>
      </p:sp>
    </p:spTree>
    <p:extLst>
      <p:ext uri="{BB962C8B-B14F-4D97-AF65-F5344CB8AC3E}">
        <p14:creationId xmlns:p14="http://schemas.microsoft.com/office/powerpoint/2010/main" val="380546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FABDBD-97E1-D929-98A6-0B29A2D0DBB2}"/>
              </a:ext>
            </a:extLst>
          </p:cNvPr>
          <p:cNvSpPr>
            <a:spLocks noGrp="1"/>
          </p:cNvSpPr>
          <p:nvPr>
            <p:ph type="sldNum" sz="quarter" idx="12"/>
          </p:nvPr>
        </p:nvSpPr>
        <p:spPr>
          <a:xfrm>
            <a:off x="1524001" y="6629400"/>
            <a:ext cx="307975" cy="228600"/>
          </a:xfrm>
        </p:spPr>
        <p:txBody>
          <a:bodyPr/>
          <a:lstStyle/>
          <a:p>
            <a:fld id="{84DB5A6B-6972-4379-A791-5094D0CBDED8}" type="slidenum">
              <a:rPr lang="en-US" smtClean="0">
                <a:solidFill>
                  <a:prstClr val="black">
                    <a:lumMod val="90000"/>
                    <a:lumOff val="10000"/>
                  </a:prstClr>
                </a:solidFill>
              </a:rPr>
              <a:pPr/>
              <a:t>29</a:t>
            </a:fld>
            <a:endParaRPr lang="en-US" dirty="0">
              <a:solidFill>
                <a:prstClr val="black">
                  <a:lumMod val="90000"/>
                  <a:lumOff val="10000"/>
                </a:prstClr>
              </a:solidFill>
            </a:endParaRPr>
          </a:p>
        </p:txBody>
      </p:sp>
      <p:pic>
        <p:nvPicPr>
          <p:cNvPr id="8" name="Picture 7">
            <a:extLst>
              <a:ext uri="{FF2B5EF4-FFF2-40B4-BE49-F238E27FC236}">
                <a16:creationId xmlns:a16="http://schemas.microsoft.com/office/drawing/2014/main" id="{875613F8-51E0-9F08-E65A-E4FB1A051A43}"/>
              </a:ext>
            </a:extLst>
          </p:cNvPr>
          <p:cNvPicPr>
            <a:picLocks noChangeAspect="1"/>
          </p:cNvPicPr>
          <p:nvPr/>
        </p:nvPicPr>
        <p:blipFill>
          <a:blip r:embed="rId2"/>
          <a:stretch>
            <a:fillRect/>
          </a:stretch>
        </p:blipFill>
        <p:spPr>
          <a:xfrm>
            <a:off x="3266930" y="1101606"/>
            <a:ext cx="5658141" cy="4654789"/>
          </a:xfrm>
          <a:prstGeom prst="rect">
            <a:avLst/>
          </a:prstGeom>
        </p:spPr>
      </p:pic>
      <p:sp>
        <p:nvSpPr>
          <p:cNvPr id="2" name="TextBox 1">
            <a:extLst>
              <a:ext uri="{FF2B5EF4-FFF2-40B4-BE49-F238E27FC236}">
                <a16:creationId xmlns:a16="http://schemas.microsoft.com/office/drawing/2014/main" id="{9D97A2C8-6BF8-EFC9-6413-4DAAC7F74012}"/>
              </a:ext>
            </a:extLst>
          </p:cNvPr>
          <p:cNvSpPr txBox="1"/>
          <p:nvPr/>
        </p:nvSpPr>
        <p:spPr>
          <a:xfrm>
            <a:off x="2030776" y="373009"/>
            <a:ext cx="8130448" cy="461665"/>
          </a:xfrm>
          <a:prstGeom prst="rect">
            <a:avLst/>
          </a:prstGeom>
          <a:noFill/>
        </p:spPr>
        <p:txBody>
          <a:bodyPr wrap="square" rtlCol="0">
            <a:spAutoFit/>
          </a:bodyPr>
          <a:lstStyle/>
          <a:p>
            <a:r>
              <a:rPr lang="en-US" sz="2400" dirty="0">
                <a:solidFill>
                  <a:schemeClr val="accent2">
                    <a:lumMod val="75000"/>
                  </a:schemeClr>
                </a:solidFill>
              </a:rPr>
              <a:t>Major Forecasted Impacts in New England: Flooding</a:t>
            </a:r>
          </a:p>
        </p:txBody>
      </p:sp>
    </p:spTree>
    <p:extLst>
      <p:ext uri="{BB962C8B-B14F-4D97-AF65-F5344CB8AC3E}">
        <p14:creationId xmlns:p14="http://schemas.microsoft.com/office/powerpoint/2010/main" val="279474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900E-3CAD-DC36-B1AD-2D91FC3349E1}"/>
              </a:ext>
            </a:extLst>
          </p:cNvPr>
          <p:cNvSpPr>
            <a:spLocks noGrp="1"/>
          </p:cNvSpPr>
          <p:nvPr>
            <p:ph type="ctrTitle"/>
          </p:nvPr>
        </p:nvSpPr>
        <p:spPr/>
        <p:txBody>
          <a:bodyPr/>
          <a:lstStyle/>
          <a:p>
            <a:pPr algn="ctr"/>
            <a:r>
              <a:rPr lang="en-US" dirty="0">
                <a:solidFill>
                  <a:schemeClr val="accent2">
                    <a:lumMod val="75000"/>
                  </a:schemeClr>
                </a:solidFill>
              </a:rPr>
              <a:t>Updates to the Bipartisan Infrastructure Law</a:t>
            </a:r>
          </a:p>
        </p:txBody>
      </p:sp>
    </p:spTree>
    <p:extLst>
      <p:ext uri="{BB962C8B-B14F-4D97-AF65-F5344CB8AC3E}">
        <p14:creationId xmlns:p14="http://schemas.microsoft.com/office/powerpoint/2010/main" val="522640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0A77F-74E4-6782-48CE-5589FB67D22E}"/>
              </a:ext>
            </a:extLst>
          </p:cNvPr>
          <p:cNvPicPr>
            <a:picLocks noChangeAspect="1"/>
          </p:cNvPicPr>
          <p:nvPr/>
        </p:nvPicPr>
        <p:blipFill>
          <a:blip r:embed="rId2"/>
          <a:stretch>
            <a:fillRect/>
          </a:stretch>
        </p:blipFill>
        <p:spPr>
          <a:xfrm>
            <a:off x="3266930" y="1047628"/>
            <a:ext cx="5658141" cy="4762745"/>
          </a:xfrm>
          <a:prstGeom prst="rect">
            <a:avLst/>
          </a:prstGeom>
        </p:spPr>
      </p:pic>
      <p:sp>
        <p:nvSpPr>
          <p:cNvPr id="2" name="TextBox 1">
            <a:extLst>
              <a:ext uri="{FF2B5EF4-FFF2-40B4-BE49-F238E27FC236}">
                <a16:creationId xmlns:a16="http://schemas.microsoft.com/office/drawing/2014/main" id="{C517B3F6-1C1F-1263-F3A7-BDE74C3D0893}"/>
              </a:ext>
            </a:extLst>
          </p:cNvPr>
          <p:cNvSpPr txBox="1"/>
          <p:nvPr/>
        </p:nvSpPr>
        <p:spPr>
          <a:xfrm>
            <a:off x="2030776" y="350975"/>
            <a:ext cx="8130448" cy="461665"/>
          </a:xfrm>
          <a:prstGeom prst="rect">
            <a:avLst/>
          </a:prstGeom>
          <a:noFill/>
        </p:spPr>
        <p:txBody>
          <a:bodyPr wrap="square" rtlCol="0">
            <a:spAutoFit/>
          </a:bodyPr>
          <a:lstStyle/>
          <a:p>
            <a:r>
              <a:rPr lang="en-US" sz="2400" dirty="0">
                <a:solidFill>
                  <a:schemeClr val="accent2">
                    <a:lumMod val="75000"/>
                  </a:schemeClr>
                </a:solidFill>
              </a:rPr>
              <a:t>Major Forecasted Impacts in New England: Flooding</a:t>
            </a:r>
          </a:p>
        </p:txBody>
      </p:sp>
    </p:spTree>
    <p:extLst>
      <p:ext uri="{BB962C8B-B14F-4D97-AF65-F5344CB8AC3E}">
        <p14:creationId xmlns:p14="http://schemas.microsoft.com/office/powerpoint/2010/main" val="94093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10;&#10;Description automatically generated with medium confidence">
            <a:extLst>
              <a:ext uri="{FF2B5EF4-FFF2-40B4-BE49-F238E27FC236}">
                <a16:creationId xmlns:a16="http://schemas.microsoft.com/office/drawing/2014/main" id="{1350C0C8-43AB-42F6-B8E1-4969685288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0" y="3866920"/>
            <a:ext cx="9144000" cy="2991080"/>
          </a:xfrm>
          <a:prstGeom prst="rect">
            <a:avLst/>
          </a:prstGeom>
        </p:spPr>
      </p:pic>
      <p:sp>
        <p:nvSpPr>
          <p:cNvPr id="2" name="Title 1">
            <a:extLst>
              <a:ext uri="{FF2B5EF4-FFF2-40B4-BE49-F238E27FC236}">
                <a16:creationId xmlns:a16="http://schemas.microsoft.com/office/drawing/2014/main" id="{2A1E0C59-41F2-4A38-BE1F-D8BA5E93EFB1}"/>
              </a:ext>
            </a:extLst>
          </p:cNvPr>
          <p:cNvSpPr>
            <a:spLocks noGrp="1"/>
          </p:cNvSpPr>
          <p:nvPr>
            <p:ph type="title"/>
          </p:nvPr>
        </p:nvSpPr>
        <p:spPr>
          <a:xfrm>
            <a:off x="2067699" y="276087"/>
            <a:ext cx="7542785" cy="1183566"/>
          </a:xfrm>
        </p:spPr>
        <p:txBody>
          <a:bodyPr anchor="ctr">
            <a:normAutofit/>
          </a:bodyPr>
          <a:lstStyle/>
          <a:p>
            <a:r>
              <a:rPr lang="en-US" sz="3200" dirty="0">
                <a:solidFill>
                  <a:schemeClr val="accent2">
                    <a:lumMod val="75000"/>
                  </a:schemeClr>
                </a:solidFill>
              </a:rPr>
              <a:t>Things to Think About….</a:t>
            </a:r>
          </a:p>
        </p:txBody>
      </p:sp>
      <p:sp>
        <p:nvSpPr>
          <p:cNvPr id="3" name="Content Placeholder 2">
            <a:extLst>
              <a:ext uri="{FF2B5EF4-FFF2-40B4-BE49-F238E27FC236}">
                <a16:creationId xmlns:a16="http://schemas.microsoft.com/office/drawing/2014/main" id="{D65F9AE0-A916-46F8-9E69-A860C2033D89}"/>
              </a:ext>
            </a:extLst>
          </p:cNvPr>
          <p:cNvSpPr>
            <a:spLocks noGrp="1"/>
          </p:cNvSpPr>
          <p:nvPr>
            <p:ph idx="1"/>
          </p:nvPr>
        </p:nvSpPr>
        <p:spPr>
          <a:xfrm>
            <a:off x="2067698" y="1371601"/>
            <a:ext cx="8081318" cy="2836843"/>
          </a:xfrm>
        </p:spPr>
        <p:txBody>
          <a:bodyPr>
            <a:normAutofit fontScale="85000" lnSpcReduction="10000"/>
          </a:bodyPr>
          <a:lstStyle/>
          <a:p>
            <a:pPr>
              <a:spcBef>
                <a:spcPts val="1200"/>
              </a:spcBef>
            </a:pPr>
            <a:r>
              <a:rPr lang="en-US" sz="2400" dirty="0"/>
              <a:t>Have any of you encountered any climate change vulnerability issues cleanup planning?</a:t>
            </a:r>
          </a:p>
          <a:p>
            <a:pPr>
              <a:spcBef>
                <a:spcPts val="1200"/>
              </a:spcBef>
            </a:pPr>
            <a:r>
              <a:rPr lang="en-US" sz="2400" dirty="0"/>
              <a:t>What are the best opportunities in Maine to identify vulnerabilities and connect projects to tools and resources?</a:t>
            </a:r>
          </a:p>
          <a:p>
            <a:pPr>
              <a:spcBef>
                <a:spcPts val="1200"/>
              </a:spcBef>
            </a:pPr>
            <a:r>
              <a:rPr lang="en-US" sz="2400" dirty="0"/>
              <a:t>What can be done with the reuse of a site to help the site and/or community be more resilient to future extreme events?</a:t>
            </a:r>
          </a:p>
          <a:p>
            <a:pPr>
              <a:spcBef>
                <a:spcPts val="1200"/>
              </a:spcBef>
            </a:pPr>
            <a:r>
              <a:rPr lang="en-US" sz="2400" dirty="0"/>
              <a:t>What underserved populations may be disproportionately vulnerable?</a:t>
            </a:r>
          </a:p>
        </p:txBody>
      </p:sp>
      <p:sp>
        <p:nvSpPr>
          <p:cNvPr id="4" name="Slide Number Placeholder 3">
            <a:extLst>
              <a:ext uri="{FF2B5EF4-FFF2-40B4-BE49-F238E27FC236}">
                <a16:creationId xmlns:a16="http://schemas.microsoft.com/office/drawing/2014/main" id="{AFE07CFA-FBDD-44C1-ABBD-64909582CE7A}"/>
              </a:ext>
            </a:extLst>
          </p:cNvPr>
          <p:cNvSpPr>
            <a:spLocks noGrp="1"/>
          </p:cNvSpPr>
          <p:nvPr>
            <p:ph type="sldNum" sz="quarter" idx="12"/>
          </p:nvPr>
        </p:nvSpPr>
        <p:spPr/>
        <p:txBody>
          <a:bodyPr/>
          <a:lstStyle/>
          <a:p>
            <a:fld id="{84DB5A6B-6972-4379-A791-5094D0CBDED8}" type="slidenum">
              <a:rPr lang="en-US" smtClean="0">
                <a:solidFill>
                  <a:prstClr val="black">
                    <a:lumMod val="90000"/>
                    <a:lumOff val="10000"/>
                  </a:prstClr>
                </a:solidFill>
              </a:rPr>
              <a:pPr/>
              <a:t>31</a:t>
            </a:fld>
            <a:endParaRPr lang="en-US" dirty="0">
              <a:solidFill>
                <a:prstClr val="black">
                  <a:lumMod val="90000"/>
                  <a:lumOff val="10000"/>
                </a:prstClr>
              </a:solidFill>
            </a:endParaRPr>
          </a:p>
        </p:txBody>
      </p:sp>
    </p:spTree>
    <p:extLst>
      <p:ext uri="{BB962C8B-B14F-4D97-AF65-F5344CB8AC3E}">
        <p14:creationId xmlns:p14="http://schemas.microsoft.com/office/powerpoint/2010/main" val="381184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A6E4-2756-F2C8-EF21-2839E3A4D348}"/>
              </a:ext>
            </a:extLst>
          </p:cNvPr>
          <p:cNvSpPr>
            <a:spLocks noGrp="1"/>
          </p:cNvSpPr>
          <p:nvPr>
            <p:ph type="ctrTitle"/>
          </p:nvPr>
        </p:nvSpPr>
        <p:spPr>
          <a:xfrm>
            <a:off x="1507067" y="2404531"/>
            <a:ext cx="7766936" cy="1646302"/>
          </a:xfrm>
        </p:spPr>
        <p:txBody>
          <a:bodyPr/>
          <a:lstStyle/>
          <a:p>
            <a:r>
              <a:rPr lang="en-US" dirty="0">
                <a:solidFill>
                  <a:schemeClr val="accent2">
                    <a:lumMod val="75000"/>
                  </a:schemeClr>
                </a:solidFill>
              </a:rPr>
              <a:t>Revolving Loan Fund Program</a:t>
            </a:r>
          </a:p>
        </p:txBody>
      </p:sp>
      <p:sp>
        <p:nvSpPr>
          <p:cNvPr id="3" name="Subtitle 2">
            <a:extLst>
              <a:ext uri="{FF2B5EF4-FFF2-40B4-BE49-F238E27FC236}">
                <a16:creationId xmlns:a16="http://schemas.microsoft.com/office/drawing/2014/main" id="{2F66D8C2-7D15-62E2-BB60-57198026BB0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4753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B4A2-5429-0EA4-56A6-A792072BB82A}"/>
              </a:ext>
            </a:extLst>
          </p:cNvPr>
          <p:cNvSpPr>
            <a:spLocks noGrp="1"/>
          </p:cNvSpPr>
          <p:nvPr>
            <p:ph type="title"/>
          </p:nvPr>
        </p:nvSpPr>
        <p:spPr/>
        <p:txBody>
          <a:bodyPr/>
          <a:lstStyle/>
          <a:p>
            <a:r>
              <a:rPr lang="en-US" dirty="0">
                <a:solidFill>
                  <a:schemeClr val="accent2">
                    <a:lumMod val="75000"/>
                  </a:schemeClr>
                </a:solidFill>
              </a:rPr>
              <a:t>Revolving Loan Fund</a:t>
            </a:r>
          </a:p>
        </p:txBody>
      </p:sp>
      <p:sp>
        <p:nvSpPr>
          <p:cNvPr id="3" name="Content Placeholder 2">
            <a:extLst>
              <a:ext uri="{FF2B5EF4-FFF2-40B4-BE49-F238E27FC236}">
                <a16:creationId xmlns:a16="http://schemas.microsoft.com/office/drawing/2014/main" id="{B174635D-3729-47E9-D8CC-2DE767BFDA87}"/>
              </a:ext>
            </a:extLst>
          </p:cNvPr>
          <p:cNvSpPr>
            <a:spLocks noGrp="1"/>
          </p:cNvSpPr>
          <p:nvPr>
            <p:ph idx="1"/>
          </p:nvPr>
        </p:nvSpPr>
        <p:spPr/>
        <p:txBody>
          <a:bodyPr>
            <a:norm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FY23 RLF Policy Webinar (which was a repeat of the EPA part of the RLF Workshop) </a:t>
            </a:r>
            <a:r>
              <a:rPr lang="en-US" sz="1800">
                <a:effectLst/>
                <a:latin typeface="Calibri" panose="020F0502020204030204" pitchFamily="34" charset="0"/>
                <a:ea typeface="Calibri" panose="020F0502020204030204" pitchFamily="34" charset="0"/>
              </a:rPr>
              <a:t>was recorded </a:t>
            </a:r>
            <a:r>
              <a:rPr lang="en-US" sz="1800" dirty="0">
                <a:effectLst/>
                <a:latin typeface="Calibri" panose="020F0502020204030204" pitchFamily="34" charset="0"/>
                <a:ea typeface="Calibri" panose="020F0502020204030204" pitchFamily="34" charset="0"/>
              </a:rPr>
              <a:t>and is now available </a:t>
            </a:r>
            <a:r>
              <a:rPr lang="en-US" sz="1800" u="sng" dirty="0">
                <a:solidFill>
                  <a:srgbClr val="0563C1"/>
                </a:solidFill>
                <a:effectLst/>
                <a:latin typeface="Calibri" panose="020F0502020204030204" pitchFamily="34" charset="0"/>
                <a:ea typeface="Calibri" panose="020F0502020204030204" pitchFamily="34" charset="0"/>
                <a:hlinkClick r:id="rId2"/>
              </a:rPr>
              <a:t>https://www.epa.gov/brownfields/fy23-rlf-policy-webinar-august-28-2023</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webinar for </a:t>
            </a:r>
            <a:r>
              <a:rPr lang="en-US" sz="1800" dirty="0">
                <a:solidFill>
                  <a:srgbClr val="1B1B1B"/>
                </a:solidFill>
                <a:effectLst/>
                <a:latin typeface="Calibri" panose="020F0502020204030204" pitchFamily="34" charset="0"/>
                <a:ea typeface="Calibri" panose="020F0502020204030204" pitchFamily="34" charset="0"/>
              </a:rPr>
              <a:t>ACRES Training for RLF Grantees is scheduled for Sep 21</a:t>
            </a:r>
            <a:r>
              <a:rPr lang="en-US" sz="1800" baseline="30000" dirty="0">
                <a:solidFill>
                  <a:srgbClr val="1B1B1B"/>
                </a:solidFill>
                <a:effectLst/>
                <a:latin typeface="Calibri" panose="020F0502020204030204" pitchFamily="34" charset="0"/>
                <a:ea typeface="Calibri" panose="020F0502020204030204" pitchFamily="34" charset="0"/>
              </a:rPr>
              <a:t>st</a:t>
            </a:r>
            <a:r>
              <a:rPr lang="en-US" sz="1800" dirty="0">
                <a:solidFill>
                  <a:srgbClr val="1B1B1B"/>
                </a:solidFill>
                <a:effectLst/>
                <a:latin typeface="Calibri" panose="020F0502020204030204" pitchFamily="34" charset="0"/>
                <a:ea typeface="Calibri" panose="020F0502020204030204" pitchFamily="34" charset="0"/>
              </a:rPr>
              <a:t> from 1 – 2:30 pm EASTERN.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B1B1B"/>
                </a:solidFill>
                <a:effectLst/>
                <a:latin typeface="Calibri" panose="020F0502020204030204" pitchFamily="34" charset="0"/>
                <a:ea typeface="Calibri" panose="020F0502020204030204" pitchFamily="34" charset="0"/>
              </a:rPr>
              <a:t>To join this training, use the Teams link at the bottom of the </a:t>
            </a:r>
            <a:r>
              <a:rPr lang="en-US" sz="1800" u="sng" dirty="0">
                <a:solidFill>
                  <a:srgbClr val="1B1B1B"/>
                </a:solidFill>
                <a:effectLst/>
                <a:latin typeface="Calibri" panose="020F0502020204030204" pitchFamily="34" charset="0"/>
                <a:ea typeface="Calibri" panose="020F0502020204030204" pitchFamily="34" charset="0"/>
                <a:hlinkClick r:id="rId3"/>
              </a:rPr>
              <a:t>Online ACRES Training</a:t>
            </a:r>
            <a:r>
              <a:rPr lang="en-US" sz="1800" dirty="0">
                <a:solidFill>
                  <a:srgbClr val="1B1B1B"/>
                </a:solidFill>
                <a:effectLst/>
                <a:latin typeface="Calibri" panose="020F0502020204030204" pitchFamily="34" charset="0"/>
                <a:ea typeface="Calibri" panose="020F0502020204030204" pitchFamily="34" charset="0"/>
              </a:rPr>
              <a:t> webpage.  The intent is to train RLF CARs and answer their questions, and is a repeat of the presentation at the Brownfields Conference.  This training will go over the recent RLF changes in ACRES for open and post-closeout grants.  It is especially recommended for those CARs who will be completing Post-Closeout Reports and ACRES reporting on PCPI by October 31</a:t>
            </a:r>
            <a:r>
              <a:rPr lang="en-US" sz="1800" baseline="30000" dirty="0">
                <a:solidFill>
                  <a:srgbClr val="1B1B1B"/>
                </a:solidFill>
                <a:effectLst/>
                <a:latin typeface="Calibri" panose="020F0502020204030204" pitchFamily="34" charset="0"/>
                <a:ea typeface="Calibri" panose="020F0502020204030204" pitchFamily="34" charset="0"/>
              </a:rPr>
              <a:t>st</a:t>
            </a:r>
            <a:r>
              <a:rPr lang="en-US" sz="1800" dirty="0">
                <a:solidFill>
                  <a:srgbClr val="1B1B1B"/>
                </a:solidFill>
                <a:effectLst/>
                <a:latin typeface="Calibri" panose="020F0502020204030204" pitchFamily="34" charset="0"/>
                <a:ea typeface="Calibri" panose="020F0502020204030204" pitchFamily="34" charset="0"/>
              </a:rPr>
              <a:t> (i.e., reporting as of Sep 30</a:t>
            </a:r>
            <a:r>
              <a:rPr lang="en-US" sz="1800" baseline="30000" dirty="0">
                <a:solidFill>
                  <a:srgbClr val="1B1B1B"/>
                </a:solidFill>
                <a:effectLst/>
                <a:latin typeface="Calibri" panose="020F0502020204030204" pitchFamily="34" charset="0"/>
                <a:ea typeface="Calibri" panose="020F0502020204030204" pitchFamily="34" charset="0"/>
              </a:rPr>
              <a:t>th</a:t>
            </a:r>
            <a:r>
              <a:rPr lang="en-US" sz="1800" dirty="0">
                <a:solidFill>
                  <a:srgbClr val="1B1B1B"/>
                </a:solidFill>
                <a:effectLst/>
                <a:latin typeface="Calibri" panose="020F0502020204030204" pitchFamily="34" charset="0"/>
                <a:ea typeface="Calibri" panose="020F0502020204030204" pitchFamily="34" charset="0"/>
              </a:rPr>
              <a:t> as required by the FY22 COA).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845F4C42-44D3-70CE-826E-EE2B70F2EC7A}"/>
              </a:ext>
            </a:extLst>
          </p:cNvPr>
          <p:cNvSpPr>
            <a:spLocks noGrp="1"/>
          </p:cNvSpPr>
          <p:nvPr>
            <p:ph type="sldNum" sz="quarter" idx="12"/>
          </p:nvPr>
        </p:nvSpPr>
        <p:spPr/>
        <p:txBody>
          <a:bodyPr/>
          <a:lstStyle/>
          <a:p>
            <a:fld id="{5A20ED29-A6D1-4248-936A-DD28DF17F10D}" type="slidenum">
              <a:rPr lang="en-US" smtClean="0"/>
              <a:t>33</a:t>
            </a:fld>
            <a:endParaRPr lang="en-US"/>
          </a:p>
        </p:txBody>
      </p:sp>
    </p:spTree>
    <p:extLst>
      <p:ext uri="{BB962C8B-B14F-4D97-AF65-F5344CB8AC3E}">
        <p14:creationId xmlns:p14="http://schemas.microsoft.com/office/powerpoint/2010/main" val="1280411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9C1F-A6B0-99A4-4852-C1B4DCC55A93}"/>
              </a:ext>
            </a:extLst>
          </p:cNvPr>
          <p:cNvSpPr>
            <a:spLocks noGrp="1"/>
          </p:cNvSpPr>
          <p:nvPr>
            <p:ph type="title"/>
          </p:nvPr>
        </p:nvSpPr>
        <p:spPr/>
        <p:txBody>
          <a:bodyPr/>
          <a:lstStyle/>
          <a:p>
            <a:r>
              <a:rPr lang="en-US" dirty="0">
                <a:solidFill>
                  <a:schemeClr val="accent2">
                    <a:lumMod val="75000"/>
                  </a:schemeClr>
                </a:solidFill>
              </a:rPr>
              <a:t>Revolving Loan Fund continued</a:t>
            </a:r>
            <a:endParaRPr lang="en-US" dirty="0"/>
          </a:p>
        </p:txBody>
      </p:sp>
      <p:sp>
        <p:nvSpPr>
          <p:cNvPr id="3" name="Content Placeholder 2">
            <a:extLst>
              <a:ext uri="{FF2B5EF4-FFF2-40B4-BE49-F238E27FC236}">
                <a16:creationId xmlns:a16="http://schemas.microsoft.com/office/drawing/2014/main" id="{506E24BF-2E58-5E5C-64CC-AD3EABC5AF4E}"/>
              </a:ext>
            </a:extLst>
          </p:cNvPr>
          <p:cNvSpPr>
            <a:spLocks noGrp="1"/>
          </p:cNvSpPr>
          <p:nvPr>
            <p:ph idx="1"/>
          </p:nvPr>
        </p:nvSpPr>
        <p:spPr/>
        <p:txBody>
          <a:bodyPr/>
          <a:lstStyle/>
          <a:p>
            <a:pPr marL="0" marR="0">
              <a:spcBef>
                <a:spcPts val="0"/>
              </a:spcBef>
              <a:spcAft>
                <a:spcPts val="0"/>
              </a:spcAft>
            </a:pPr>
            <a:r>
              <a:rPr lang="en-US" sz="1800" dirty="0">
                <a:solidFill>
                  <a:srgbClr val="1B1B1B"/>
                </a:solidFill>
                <a:effectLst/>
                <a:latin typeface="Calibri" panose="020F0502020204030204" pitchFamily="34" charset="0"/>
                <a:ea typeface="Calibri" panose="020F0502020204030204" pitchFamily="34" charset="0"/>
              </a:rPr>
              <a:t>There was a RLF TA Listening Session on Aug 21</a:t>
            </a:r>
            <a:r>
              <a:rPr lang="en-US" sz="1800" baseline="30000" dirty="0">
                <a:solidFill>
                  <a:srgbClr val="1B1B1B"/>
                </a:solidFill>
                <a:effectLst/>
                <a:latin typeface="Calibri" panose="020F0502020204030204" pitchFamily="34" charset="0"/>
                <a:ea typeface="Calibri" panose="020F0502020204030204" pitchFamily="34" charset="0"/>
              </a:rPr>
              <a:t>st </a:t>
            </a:r>
            <a:r>
              <a:rPr lang="en-US" sz="1800" dirty="0">
                <a:effectLst/>
                <a:latin typeface="Calibri" panose="020F0502020204030204" pitchFamily="34" charset="0"/>
                <a:ea typeface="Calibri" panose="020F0502020204030204" pitchFamily="34" charset="0"/>
              </a:rPr>
              <a:t>and the recording can be made available to the CARs if requested.  Thanks to all those who attended and provided comments.  TA anticipated to be released by the end of the year.</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For those who have post-closeout grants and signed the FY22 COA, a reminder that you will need to submit a post-closeout report and complete ACRES reporting by 10/31 with info accurate as of 9/30.</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HQ would like to know if any CARs are going to seek an Option 1 or 2 50/50 split waiver from the updated Policy Memo.</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RLF will not be offered for the FY24 MAC competition, but supplemental funding will be available in March, 2024 and RLF will be part of the FY25 MARC announcement.</a:t>
            </a:r>
          </a:p>
          <a:p>
            <a:endParaRPr lang="en-US" dirty="0"/>
          </a:p>
        </p:txBody>
      </p:sp>
      <p:sp>
        <p:nvSpPr>
          <p:cNvPr id="4" name="Slide Number Placeholder 3">
            <a:extLst>
              <a:ext uri="{FF2B5EF4-FFF2-40B4-BE49-F238E27FC236}">
                <a16:creationId xmlns:a16="http://schemas.microsoft.com/office/drawing/2014/main" id="{387E2EEB-6128-315A-ECFA-DFAADD4EC23C}"/>
              </a:ext>
            </a:extLst>
          </p:cNvPr>
          <p:cNvSpPr>
            <a:spLocks noGrp="1"/>
          </p:cNvSpPr>
          <p:nvPr>
            <p:ph type="sldNum" sz="quarter" idx="12"/>
          </p:nvPr>
        </p:nvSpPr>
        <p:spPr/>
        <p:txBody>
          <a:bodyPr/>
          <a:lstStyle/>
          <a:p>
            <a:fld id="{5A20ED29-A6D1-4248-936A-DD28DF17F10D}" type="slidenum">
              <a:rPr lang="en-US" smtClean="0"/>
              <a:t>34</a:t>
            </a:fld>
            <a:endParaRPr lang="en-US"/>
          </a:p>
        </p:txBody>
      </p:sp>
    </p:spTree>
    <p:extLst>
      <p:ext uri="{BB962C8B-B14F-4D97-AF65-F5344CB8AC3E}">
        <p14:creationId xmlns:p14="http://schemas.microsoft.com/office/powerpoint/2010/main" val="1681700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6BDA-F25A-B7F4-0D68-8FBF28F7B388}"/>
              </a:ext>
            </a:extLst>
          </p:cNvPr>
          <p:cNvSpPr>
            <a:spLocks noGrp="1"/>
          </p:cNvSpPr>
          <p:nvPr>
            <p:ph type="ctrTitle"/>
          </p:nvPr>
        </p:nvSpPr>
        <p:spPr/>
        <p:txBody>
          <a:bodyPr/>
          <a:lstStyle/>
          <a:p>
            <a:pPr algn="ctr"/>
            <a:r>
              <a:rPr lang="en-US" dirty="0">
                <a:solidFill>
                  <a:schemeClr val="accent2">
                    <a:lumMod val="75000"/>
                  </a:schemeClr>
                </a:solidFill>
              </a:rPr>
              <a:t>Additional Resources the EPA Offers</a:t>
            </a:r>
          </a:p>
        </p:txBody>
      </p:sp>
      <p:sp>
        <p:nvSpPr>
          <p:cNvPr id="3" name="Subtitle 2">
            <a:extLst>
              <a:ext uri="{FF2B5EF4-FFF2-40B4-BE49-F238E27FC236}">
                <a16:creationId xmlns:a16="http://schemas.microsoft.com/office/drawing/2014/main" id="{FC0DEFCE-726F-433D-92D4-364BDF1C12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6595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3C41-84AA-875E-0BF9-711F8B036679}"/>
              </a:ext>
            </a:extLst>
          </p:cNvPr>
          <p:cNvSpPr>
            <a:spLocks noGrp="1"/>
          </p:cNvSpPr>
          <p:nvPr>
            <p:ph type="title"/>
          </p:nvPr>
        </p:nvSpPr>
        <p:spPr>
          <a:xfrm>
            <a:off x="1158240" y="457200"/>
            <a:ext cx="9875520" cy="1356360"/>
          </a:xfrm>
        </p:spPr>
        <p:txBody>
          <a:bodyPr>
            <a:normAutofit/>
          </a:bodyPr>
          <a:lstStyle/>
          <a:p>
            <a:pPr algn="ctr"/>
            <a:r>
              <a:rPr lang="en-US" sz="3600" dirty="0">
                <a:solidFill>
                  <a:schemeClr val="accent2">
                    <a:lumMod val="75000"/>
                  </a:schemeClr>
                </a:solidFill>
              </a:rPr>
              <a:t>Ta</a:t>
            </a:r>
            <a:r>
              <a:rPr lang="en-US" sz="3200" dirty="0">
                <a:solidFill>
                  <a:schemeClr val="accent2">
                    <a:lumMod val="75000"/>
                  </a:schemeClr>
                </a:solidFill>
              </a:rPr>
              <a:t>rgeted Brownfields Assessment (TBA) Program </a:t>
            </a:r>
          </a:p>
        </p:txBody>
      </p:sp>
      <p:sp>
        <p:nvSpPr>
          <p:cNvPr id="3" name="Content Placeholder 2">
            <a:extLst>
              <a:ext uri="{FF2B5EF4-FFF2-40B4-BE49-F238E27FC236}">
                <a16:creationId xmlns:a16="http://schemas.microsoft.com/office/drawing/2014/main" id="{CCCC2FE0-7DBA-820B-872F-061101E57B9D}"/>
              </a:ext>
            </a:extLst>
          </p:cNvPr>
          <p:cNvSpPr>
            <a:spLocks noGrp="1"/>
          </p:cNvSpPr>
          <p:nvPr>
            <p:ph idx="1"/>
          </p:nvPr>
        </p:nvSpPr>
        <p:spPr>
          <a:xfrm>
            <a:off x="838200" y="1678675"/>
            <a:ext cx="10515600" cy="4722125"/>
          </a:xfrm>
        </p:spPr>
        <p:txBody>
          <a:bodyPr>
            <a:normAutofit fontScale="92500" lnSpcReduction="20000"/>
          </a:bodyPr>
          <a:lstStyle/>
          <a:p>
            <a:r>
              <a:rPr lang="en-US" sz="2800" dirty="0"/>
              <a:t>The TBA Program is a form of direct technical assistance where an EPA contractor conducts assessment activities on behalf of an eligible entity. </a:t>
            </a:r>
          </a:p>
          <a:p>
            <a:r>
              <a:rPr lang="en-US" sz="2800" dirty="0"/>
              <a:t>Who can request services? </a:t>
            </a:r>
          </a:p>
          <a:p>
            <a:pPr lvl="1"/>
            <a:r>
              <a:rPr lang="en-US" sz="2400" dirty="0"/>
              <a:t>Public entities (e.g., municipalities, regional planning commissions) or non-profits </a:t>
            </a:r>
            <a:endParaRPr lang="en-US" sz="2800" dirty="0"/>
          </a:p>
          <a:p>
            <a:r>
              <a:rPr lang="en-US" sz="2800" dirty="0"/>
              <a:t>Services include: </a:t>
            </a:r>
          </a:p>
          <a:p>
            <a:pPr lvl="1"/>
            <a:r>
              <a:rPr lang="en-US" sz="2400" dirty="0"/>
              <a:t>Site Assessments (e.g., Phase I, Phase II, Hazardous Building Materials Survey)</a:t>
            </a:r>
          </a:p>
          <a:p>
            <a:pPr lvl="1"/>
            <a:r>
              <a:rPr lang="en-US" sz="2400" dirty="0"/>
              <a:t>Quality Assurance Project Plans </a:t>
            </a:r>
          </a:p>
          <a:p>
            <a:pPr lvl="1"/>
            <a:r>
              <a:rPr lang="en-US" sz="2400" dirty="0"/>
              <a:t>Cleanup Options and Cost Estimates </a:t>
            </a:r>
          </a:p>
          <a:p>
            <a:r>
              <a:rPr lang="en-US" sz="2800" dirty="0">
                <a:hlinkClick r:id="rId3"/>
              </a:rPr>
              <a:t>TBA Request Link </a:t>
            </a:r>
            <a:r>
              <a:rPr lang="en-US" sz="2800" dirty="0"/>
              <a:t>(Requests accepted on a rolling basis)</a:t>
            </a:r>
          </a:p>
        </p:txBody>
      </p:sp>
    </p:spTree>
    <p:extLst>
      <p:ext uri="{BB962C8B-B14F-4D97-AF65-F5344CB8AC3E}">
        <p14:creationId xmlns:p14="http://schemas.microsoft.com/office/powerpoint/2010/main" val="81441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4C47-1457-6EB7-FAF0-C676E98B6625}"/>
              </a:ext>
            </a:extLst>
          </p:cNvPr>
          <p:cNvSpPr>
            <a:spLocks noGrp="1"/>
          </p:cNvSpPr>
          <p:nvPr>
            <p:ph type="title"/>
          </p:nvPr>
        </p:nvSpPr>
        <p:spPr/>
        <p:txBody>
          <a:bodyPr>
            <a:normAutofit fontScale="90000"/>
          </a:bodyPr>
          <a:lstStyle/>
          <a:p>
            <a:pPr algn="ctr"/>
            <a:r>
              <a:rPr lang="en-US" sz="4400" i="0" u="none" strike="noStrike" baseline="0" dirty="0">
                <a:solidFill>
                  <a:srgbClr val="006FC0"/>
                </a:solidFill>
                <a:latin typeface="+mn-lt"/>
              </a:rPr>
              <a:t>REDEVELOPMENT TECHNICAL ASSISTANCE (TA)</a:t>
            </a:r>
            <a:endParaRPr lang="en-US" dirty="0">
              <a:latin typeface="+mn-lt"/>
            </a:endParaRPr>
          </a:p>
        </p:txBody>
      </p:sp>
      <p:sp>
        <p:nvSpPr>
          <p:cNvPr id="3" name="Content Placeholder 2">
            <a:extLst>
              <a:ext uri="{FF2B5EF4-FFF2-40B4-BE49-F238E27FC236}">
                <a16:creationId xmlns:a16="http://schemas.microsoft.com/office/drawing/2014/main" id="{D56CDFD4-AC85-8F4E-B1CA-46DA75B4DD39}"/>
              </a:ext>
            </a:extLst>
          </p:cNvPr>
          <p:cNvSpPr>
            <a:spLocks noGrp="1"/>
          </p:cNvSpPr>
          <p:nvPr>
            <p:ph sz="half" idx="1"/>
          </p:nvPr>
        </p:nvSpPr>
        <p:spPr>
          <a:xfrm>
            <a:off x="856882" y="5282568"/>
            <a:ext cx="10515600" cy="1210307"/>
          </a:xfrm>
        </p:spPr>
        <p:txBody>
          <a:bodyPr>
            <a:normAutofit/>
          </a:bodyPr>
          <a:lstStyle/>
          <a:p>
            <a:pPr marL="0" indent="0" algn="ctr">
              <a:buNone/>
            </a:pPr>
            <a:r>
              <a:rPr lang="en-US" b="0" i="0" u="none" strike="noStrike" baseline="0" dirty="0">
                <a:solidFill>
                  <a:srgbClr val="211F1F"/>
                </a:solidFill>
                <a:latin typeface="Gill Sans MT" panose="020B0502020104020203" pitchFamily="34" charset="0"/>
              </a:rPr>
              <a:t>EPA’s </a:t>
            </a:r>
            <a:r>
              <a:rPr lang="en-US" b="0" i="0" u="none" strike="noStrike" baseline="0" dirty="0">
                <a:solidFill>
                  <a:srgbClr val="009DD9"/>
                </a:solidFill>
                <a:latin typeface="Gill Sans MT" panose="020B0502020104020203" pitchFamily="34" charset="0"/>
                <a:hlinkClick r:id="rId3"/>
              </a:rPr>
              <a:t>Land Revitalization Program </a:t>
            </a:r>
            <a:r>
              <a:rPr lang="en-US" b="0" i="0" u="none" strike="noStrike" baseline="0" dirty="0">
                <a:solidFill>
                  <a:srgbClr val="211F1F"/>
                </a:solidFill>
                <a:latin typeface="Gill Sans MT" panose="020B0502020104020203" pitchFamily="34" charset="0"/>
              </a:rPr>
              <a:t>supports the safe and sustainable reuse of brownfield properties through small investments of expert technical assistance to help communities identify practical reuse approaches</a:t>
            </a:r>
            <a:r>
              <a:rPr lang="en-US" b="0" i="0" u="none" strike="noStrike" baseline="0" dirty="0">
                <a:solidFill>
                  <a:srgbClr val="000000"/>
                </a:solidFill>
                <a:latin typeface="Gill Sans MT" panose="020B0502020104020203" pitchFamily="34" charset="0"/>
              </a:rPr>
              <a:t>. </a:t>
            </a:r>
            <a:endParaRPr lang="en-US" sz="4000" dirty="0"/>
          </a:p>
        </p:txBody>
      </p:sp>
      <p:pic>
        <p:nvPicPr>
          <p:cNvPr id="12" name="Content Placeholder 11">
            <a:extLst>
              <a:ext uri="{FF2B5EF4-FFF2-40B4-BE49-F238E27FC236}">
                <a16:creationId xmlns:a16="http://schemas.microsoft.com/office/drawing/2014/main" id="{9A104D40-49F1-03F5-CC90-B383ACD41E45}"/>
              </a:ext>
            </a:extLst>
          </p:cNvPr>
          <p:cNvPicPr>
            <a:picLocks noGrp="1" noChangeAspect="1"/>
          </p:cNvPicPr>
          <p:nvPr>
            <p:ph sz="half" idx="2"/>
          </p:nvPr>
        </p:nvPicPr>
        <p:blipFill>
          <a:blip r:embed="rId4"/>
          <a:stretch>
            <a:fillRect/>
          </a:stretch>
        </p:blipFill>
        <p:spPr>
          <a:xfrm>
            <a:off x="484669" y="1844223"/>
            <a:ext cx="10253161" cy="3524522"/>
          </a:xfrm>
        </p:spPr>
      </p:pic>
    </p:spTree>
    <p:extLst>
      <p:ext uri="{BB962C8B-B14F-4D97-AF65-F5344CB8AC3E}">
        <p14:creationId xmlns:p14="http://schemas.microsoft.com/office/powerpoint/2010/main" val="3768437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32FF-03EF-0251-DB42-D63D3B59B5E7}"/>
              </a:ext>
            </a:extLst>
          </p:cNvPr>
          <p:cNvSpPr>
            <a:spLocks noGrp="1"/>
          </p:cNvSpPr>
          <p:nvPr>
            <p:ph type="title"/>
          </p:nvPr>
        </p:nvSpPr>
        <p:spPr>
          <a:xfrm>
            <a:off x="622092" y="368815"/>
            <a:ext cx="5181600" cy="1325563"/>
          </a:xfrm>
        </p:spPr>
        <p:txBody>
          <a:bodyPr/>
          <a:lstStyle/>
          <a:p>
            <a:pPr algn="ctr"/>
            <a:r>
              <a:rPr lang="en-US" dirty="0">
                <a:solidFill>
                  <a:schemeClr val="accent2">
                    <a:lumMod val="75000"/>
                  </a:schemeClr>
                </a:solidFill>
                <a:latin typeface="+mn-lt"/>
              </a:rPr>
              <a:t>TA PROJECTS IN REGION 1</a:t>
            </a:r>
          </a:p>
        </p:txBody>
      </p:sp>
      <p:sp>
        <p:nvSpPr>
          <p:cNvPr id="3" name="Content Placeholder 2">
            <a:extLst>
              <a:ext uri="{FF2B5EF4-FFF2-40B4-BE49-F238E27FC236}">
                <a16:creationId xmlns:a16="http://schemas.microsoft.com/office/drawing/2014/main" id="{4928DC13-AF8B-BB12-2D0A-FFB53E4D8587}"/>
              </a:ext>
            </a:extLst>
          </p:cNvPr>
          <p:cNvSpPr>
            <a:spLocks noGrp="1"/>
          </p:cNvSpPr>
          <p:nvPr>
            <p:ph sz="half" idx="1"/>
          </p:nvPr>
        </p:nvSpPr>
        <p:spPr>
          <a:xfrm>
            <a:off x="661907" y="1694378"/>
            <a:ext cx="5181600" cy="4078340"/>
          </a:xfrm>
        </p:spPr>
        <p:txBody>
          <a:bodyPr>
            <a:normAutofit lnSpcReduction="10000"/>
          </a:bodyPr>
          <a:lstStyle/>
          <a:p>
            <a:r>
              <a:rPr lang="en-US" sz="2800" b="0" i="0" u="none" strike="noStrike" baseline="0" dirty="0">
                <a:solidFill>
                  <a:srgbClr val="211F1F"/>
                </a:solidFill>
                <a:latin typeface="Gill Sans MT" panose="020B0502020104020203" pitchFamily="34" charset="0"/>
              </a:rPr>
              <a:t>Projects can include site design, market analysis, community engagement, sustainable development and </a:t>
            </a:r>
            <a:r>
              <a:rPr lang="en-US" sz="2800" b="0" i="0" u="none" strike="noStrike" baseline="0" dirty="0">
                <a:latin typeface="Gill Sans MT" panose="020B0502020104020203" pitchFamily="34" charset="0"/>
              </a:rPr>
              <a:t>other topics. </a:t>
            </a:r>
          </a:p>
          <a:p>
            <a:pPr marL="0" indent="0">
              <a:buNone/>
            </a:pPr>
            <a:endParaRPr lang="en-US" sz="2800" b="0" i="0" u="none" strike="noStrike" baseline="0" dirty="0">
              <a:latin typeface="Gill Sans MT" panose="020B0502020104020203" pitchFamily="34" charset="0"/>
            </a:endParaRPr>
          </a:p>
          <a:p>
            <a:r>
              <a:rPr lang="en-US" sz="2800" b="0" i="0" u="none" strike="noStrike" baseline="0" dirty="0">
                <a:latin typeface="Gill Sans MT" panose="020B0502020104020203" pitchFamily="34" charset="0"/>
              </a:rPr>
              <a:t>Tools and guidance from </a:t>
            </a:r>
            <a:r>
              <a:rPr lang="en-US" sz="2800" b="0" i="0" u="none" strike="noStrike" baseline="0" dirty="0">
                <a:latin typeface="Gill Sans MT" panose="020B0502020104020203" pitchFamily="34" charset="0"/>
                <a:hlinkClick r:id="rId3"/>
              </a:rPr>
              <a:t>past projects</a:t>
            </a:r>
            <a:r>
              <a:rPr lang="en-US" sz="2800" b="0" i="0" u="none" strike="noStrike" baseline="0" dirty="0">
                <a:latin typeface="Gill Sans MT" panose="020B0502020104020203" pitchFamily="34" charset="0"/>
              </a:rPr>
              <a:t> can be found in the </a:t>
            </a:r>
            <a:r>
              <a:rPr lang="en-US" sz="2800" b="0" i="0" u="none" strike="noStrike" baseline="0" dirty="0">
                <a:latin typeface="Gill Sans MT" panose="020B0502020104020203" pitchFamily="34" charset="0"/>
                <a:hlinkClick r:id="rId4"/>
              </a:rPr>
              <a:t>Land Revitalization Toolkit </a:t>
            </a:r>
            <a:r>
              <a:rPr lang="en-US" sz="2800" b="0" i="0" u="none" strike="noStrike" baseline="0" dirty="0">
                <a:latin typeface="Gill Sans MT" panose="020B0502020104020203" pitchFamily="34" charset="0"/>
              </a:rPr>
              <a:t>and the </a:t>
            </a:r>
            <a:r>
              <a:rPr lang="en-US" sz="2800" b="0" i="0" u="none" strike="noStrike" baseline="0" dirty="0">
                <a:latin typeface="Gill Sans MT" panose="020B0502020104020203" pitchFamily="34" charset="0"/>
                <a:hlinkClick r:id="rId5"/>
              </a:rPr>
              <a:t>Revitalization Ready Guide</a:t>
            </a:r>
            <a:r>
              <a:rPr lang="en-US" sz="2800" b="0" i="0" u="none" strike="noStrike" baseline="0" dirty="0">
                <a:latin typeface="Gill Sans MT" panose="020B0502020104020203" pitchFamily="34" charset="0"/>
              </a:rPr>
              <a:t>. </a:t>
            </a:r>
          </a:p>
        </p:txBody>
      </p:sp>
      <p:pic>
        <p:nvPicPr>
          <p:cNvPr id="7" name="Content Placeholder 5" descr="Map&#10;&#10;Description automatically generated">
            <a:extLst>
              <a:ext uri="{FF2B5EF4-FFF2-40B4-BE49-F238E27FC236}">
                <a16:creationId xmlns:a16="http://schemas.microsoft.com/office/drawing/2014/main" id="{67F2DF26-0589-7DF0-4322-0B7316BC8D34}"/>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7000518" y="3307431"/>
            <a:ext cx="4184650" cy="2834816"/>
          </a:xfrm>
        </p:spPr>
      </p:pic>
      <p:sp>
        <p:nvSpPr>
          <p:cNvPr id="6" name="TextBox 5">
            <a:extLst>
              <a:ext uri="{FF2B5EF4-FFF2-40B4-BE49-F238E27FC236}">
                <a16:creationId xmlns:a16="http://schemas.microsoft.com/office/drawing/2014/main" id="{B7EF485C-F988-0EE1-925D-0CD048DD11D4}"/>
              </a:ext>
            </a:extLst>
          </p:cNvPr>
          <p:cNvSpPr txBox="1"/>
          <p:nvPr/>
        </p:nvSpPr>
        <p:spPr>
          <a:xfrm>
            <a:off x="624590" y="5565545"/>
            <a:ext cx="5608820" cy="1015663"/>
          </a:xfrm>
          <a:prstGeom prst="rect">
            <a:avLst/>
          </a:prstGeom>
          <a:noFill/>
        </p:spPr>
        <p:txBody>
          <a:bodyPr wrap="square">
            <a:spAutoFit/>
          </a:bodyPr>
          <a:lstStyle/>
          <a:p>
            <a:pPr algn="ctr"/>
            <a:r>
              <a:rPr lang="en-US" sz="2000" b="0" i="0" u="none" strike="noStrike" baseline="0" dirty="0">
                <a:solidFill>
                  <a:srgbClr val="000000"/>
                </a:solidFill>
                <a:latin typeface="Gill Sans MT" panose="020B0502020104020203" pitchFamily="34" charset="0"/>
              </a:rPr>
              <a:t>Contact </a:t>
            </a:r>
            <a:r>
              <a:rPr lang="en-US" sz="2000" dirty="0">
                <a:solidFill>
                  <a:srgbClr val="000000"/>
                </a:solidFill>
                <a:latin typeface="Gill Sans MT" panose="020B0502020104020203" pitchFamily="34" charset="0"/>
              </a:rPr>
              <a:t>your EPA Project Officer or </a:t>
            </a:r>
            <a:r>
              <a:rPr lang="en-US" sz="2000" b="0" i="0" u="none" strike="noStrike" baseline="0" dirty="0">
                <a:solidFill>
                  <a:srgbClr val="085295"/>
                </a:solidFill>
                <a:latin typeface="Gill Sans MT" panose="020B0502020104020203" pitchFamily="34" charset="0"/>
              </a:rPr>
              <a:t>Elise Simons (</a:t>
            </a:r>
            <a:r>
              <a:rPr lang="en-US" sz="2000" b="0" i="0" u="none" strike="noStrike" baseline="0" dirty="0">
                <a:solidFill>
                  <a:srgbClr val="085295"/>
                </a:solidFill>
                <a:latin typeface="Gill Sans MT" panose="020B0502020104020203" pitchFamily="34" charset="0"/>
                <a:hlinkClick r:id="rId7"/>
              </a:rPr>
              <a:t>simons.elise@epa.gov</a:t>
            </a:r>
            <a:r>
              <a:rPr lang="en-US" sz="2000" b="0" i="0" u="none" strike="noStrike" baseline="0" dirty="0">
                <a:solidFill>
                  <a:srgbClr val="085295"/>
                </a:solidFill>
                <a:latin typeface="Gill Sans MT" panose="020B0502020104020203" pitchFamily="34" charset="0"/>
              </a:rPr>
              <a:t>, </a:t>
            </a:r>
            <a:r>
              <a:rPr lang="en-US" sz="2000" b="0" i="0" u="none" strike="noStrike" baseline="0" dirty="0">
                <a:solidFill>
                  <a:srgbClr val="211F1F"/>
                </a:solidFill>
                <a:latin typeface="Gill Sans MT" panose="020B0502020104020203" pitchFamily="34" charset="0"/>
              </a:rPr>
              <a:t>617-918-1220</a:t>
            </a:r>
            <a:r>
              <a:rPr lang="en-US" sz="2000" b="0" i="0" u="none" strike="noStrike" baseline="0" dirty="0">
                <a:solidFill>
                  <a:srgbClr val="000000"/>
                </a:solidFill>
                <a:latin typeface="Gill Sans MT" panose="020B0502020104020203" pitchFamily="34" charset="0"/>
              </a:rPr>
              <a:t>) for further information</a:t>
            </a:r>
            <a:endParaRPr lang="en-US" sz="2000" dirty="0"/>
          </a:p>
        </p:txBody>
      </p:sp>
      <p:pic>
        <p:nvPicPr>
          <p:cNvPr id="9" name="Picture 8" descr="A group of people walking down a road&#10;&#10;Description automatically generated with medium confidence">
            <a:extLst>
              <a:ext uri="{FF2B5EF4-FFF2-40B4-BE49-F238E27FC236}">
                <a16:creationId xmlns:a16="http://schemas.microsoft.com/office/drawing/2014/main" id="{D4C50DB4-C506-DB8E-B93E-88C94EAC8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0023" y="191145"/>
            <a:ext cx="3362794" cy="2522096"/>
          </a:xfrm>
          <a:prstGeom prst="rect">
            <a:avLst/>
          </a:prstGeom>
        </p:spPr>
      </p:pic>
      <p:pic>
        <p:nvPicPr>
          <p:cNvPr id="11" name="Picture 10" descr="A parking lot full of cars&#10;&#10;Description automatically generated with medium confidence">
            <a:extLst>
              <a:ext uri="{FF2B5EF4-FFF2-40B4-BE49-F238E27FC236}">
                <a16:creationId xmlns:a16="http://schemas.microsoft.com/office/drawing/2014/main" id="{B5E6CFA1-1C2C-3348-3E3F-49B5750A4A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7020" y="191144"/>
            <a:ext cx="1891571" cy="2522095"/>
          </a:xfrm>
          <a:prstGeom prst="rect">
            <a:avLst/>
          </a:prstGeom>
        </p:spPr>
      </p:pic>
    </p:spTree>
    <p:extLst>
      <p:ext uri="{BB962C8B-B14F-4D97-AF65-F5344CB8AC3E}">
        <p14:creationId xmlns:p14="http://schemas.microsoft.com/office/powerpoint/2010/main" val="380519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0B34-83B4-17E1-0085-5C478C841DA4}"/>
              </a:ext>
            </a:extLst>
          </p:cNvPr>
          <p:cNvSpPr>
            <a:spLocks noGrp="1"/>
          </p:cNvSpPr>
          <p:nvPr>
            <p:ph type="title"/>
          </p:nvPr>
        </p:nvSpPr>
        <p:spPr>
          <a:xfrm>
            <a:off x="1202918" y="284176"/>
            <a:ext cx="10271905" cy="1508760"/>
          </a:xfrm>
        </p:spPr>
        <p:txBody>
          <a:bodyPr/>
          <a:lstStyle/>
          <a:p>
            <a:pPr algn="ctr"/>
            <a:r>
              <a:rPr lang="en-US" kern="1200" dirty="0">
                <a:solidFill>
                  <a:schemeClr val="accent2">
                    <a:lumMod val="75000"/>
                  </a:schemeClr>
                </a:solidFill>
                <a:cs typeface="Segoe UI Semilight"/>
              </a:rPr>
              <a:t>Technical Assistance to Brownfields (TAB)</a:t>
            </a:r>
            <a:endParaRPr lang="en-US" dirty="0">
              <a:solidFill>
                <a:schemeClr val="accent2">
                  <a:lumMod val="75000"/>
                </a:schemeClr>
              </a:solidFill>
            </a:endParaRPr>
          </a:p>
        </p:txBody>
      </p:sp>
      <p:sp>
        <p:nvSpPr>
          <p:cNvPr id="3" name="Content Placeholder 2">
            <a:extLst>
              <a:ext uri="{FF2B5EF4-FFF2-40B4-BE49-F238E27FC236}">
                <a16:creationId xmlns:a16="http://schemas.microsoft.com/office/drawing/2014/main" id="{D4DC86AE-B5B0-BBEC-46C1-9DBF3BD38953}"/>
              </a:ext>
            </a:extLst>
          </p:cNvPr>
          <p:cNvSpPr>
            <a:spLocks noGrp="1"/>
          </p:cNvSpPr>
          <p:nvPr>
            <p:ph idx="1"/>
          </p:nvPr>
        </p:nvSpPr>
        <p:spPr/>
        <p:txBody>
          <a:bodyPr>
            <a:normAutofit lnSpcReduction="10000"/>
          </a:bodyPr>
          <a:lstStyle/>
          <a:p>
            <a:r>
              <a:rPr lang="en-US" sz="2400" dirty="0"/>
              <a:t>In addition to the assessment and cleanup grants of the Brownfields and Land Revitalization Program, there are various free resources available to help inform assessment, cleanup, and reuse decisions.</a:t>
            </a:r>
            <a:r>
              <a:rPr lang="en-US" sz="2400" b="1" dirty="0">
                <a:solidFill>
                  <a:schemeClr val="tx2"/>
                </a:solidFill>
              </a:rPr>
              <a:t> </a:t>
            </a:r>
          </a:p>
          <a:p>
            <a:r>
              <a:rPr lang="en-US" sz="2400" dirty="0"/>
              <a:t>These technical assistance programs can help further the success of a brownfield investment.  </a:t>
            </a:r>
          </a:p>
          <a:p>
            <a:r>
              <a:rPr lang="en-US" sz="2400" dirty="0"/>
              <a:t>Considering things such as market analyses, equitable development, and climate resiliency can help bring both project success and broad, long-lasting benefits to a community.</a:t>
            </a:r>
          </a:p>
          <a:p>
            <a:endParaRPr lang="en-US" dirty="0"/>
          </a:p>
        </p:txBody>
      </p:sp>
    </p:spTree>
    <p:extLst>
      <p:ext uri="{BB962C8B-B14F-4D97-AF65-F5344CB8AC3E}">
        <p14:creationId xmlns:p14="http://schemas.microsoft.com/office/powerpoint/2010/main" val="2497142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857-914C-4480-832D-D003F1C1A2AB}"/>
              </a:ext>
            </a:extLst>
          </p:cNvPr>
          <p:cNvSpPr>
            <a:spLocks noGrp="1"/>
          </p:cNvSpPr>
          <p:nvPr>
            <p:ph type="title"/>
          </p:nvPr>
        </p:nvSpPr>
        <p:spPr>
          <a:xfrm>
            <a:off x="647700" y="284176"/>
            <a:ext cx="11039475" cy="1508760"/>
          </a:xfrm>
        </p:spPr>
        <p:txBody>
          <a:bodyPr>
            <a:normAutofit/>
          </a:bodyPr>
          <a:lstStyle/>
          <a:p>
            <a:pPr algn="ctr"/>
            <a:r>
              <a:rPr lang="en-US" dirty="0">
                <a:solidFill>
                  <a:schemeClr val="accent2">
                    <a:lumMod val="75000"/>
                  </a:schemeClr>
                </a:solidFill>
              </a:rPr>
              <a:t>Bipartisan Infrastructure Law – </a:t>
            </a:r>
            <a:br>
              <a:rPr lang="en-US" dirty="0">
                <a:solidFill>
                  <a:schemeClr val="accent2">
                    <a:lumMod val="75000"/>
                  </a:schemeClr>
                </a:solidFill>
              </a:rPr>
            </a:br>
            <a:r>
              <a:rPr lang="en-US" dirty="0">
                <a:solidFill>
                  <a:schemeClr val="accent2">
                    <a:lumMod val="75000"/>
                  </a:schemeClr>
                </a:solidFill>
              </a:rPr>
              <a:t>A historic Investment for Brownfields</a:t>
            </a:r>
          </a:p>
        </p:txBody>
      </p:sp>
      <p:sp>
        <p:nvSpPr>
          <p:cNvPr id="3" name="Content Placeholder 2">
            <a:extLst>
              <a:ext uri="{FF2B5EF4-FFF2-40B4-BE49-F238E27FC236}">
                <a16:creationId xmlns:a16="http://schemas.microsoft.com/office/drawing/2014/main" id="{243A5914-09D1-4E17-8E3A-461AD96DAD0D}"/>
              </a:ext>
            </a:extLst>
          </p:cNvPr>
          <p:cNvSpPr>
            <a:spLocks noGrp="1"/>
          </p:cNvSpPr>
          <p:nvPr>
            <p:ph idx="1"/>
          </p:nvPr>
        </p:nvSpPr>
        <p:spPr>
          <a:xfrm>
            <a:off x="6420770" y="2235053"/>
            <a:ext cx="5173911" cy="4218134"/>
          </a:xfrm>
        </p:spPr>
        <p:txBody>
          <a:bodyPr>
            <a:normAutofit fontScale="92500" lnSpcReduction="20000"/>
          </a:bodyPr>
          <a:lstStyle/>
          <a:p>
            <a:r>
              <a:rPr lang="en-US" sz="2400" dirty="0"/>
              <a:t>$1.5 billion for Brownfields </a:t>
            </a:r>
          </a:p>
          <a:p>
            <a:pPr lvl="2"/>
            <a:r>
              <a:rPr lang="en-US" sz="2000" dirty="0"/>
              <a:t>$150 million in Multipurpose Grants </a:t>
            </a:r>
          </a:p>
          <a:p>
            <a:pPr lvl="2"/>
            <a:r>
              <a:rPr lang="en-US" sz="2000" dirty="0"/>
              <a:t>$600 million in Assessment Grants </a:t>
            </a:r>
          </a:p>
          <a:p>
            <a:pPr lvl="2"/>
            <a:r>
              <a:rPr lang="en-US" sz="2000" dirty="0"/>
              <a:t>$160 million in Cleanup Grants</a:t>
            </a:r>
          </a:p>
          <a:p>
            <a:pPr lvl="2"/>
            <a:r>
              <a:rPr lang="en-US" sz="2000" dirty="0"/>
              <a:t>$150 million in RLF Grants</a:t>
            </a:r>
          </a:p>
          <a:p>
            <a:pPr lvl="2"/>
            <a:r>
              <a:rPr lang="en-US" sz="2000" dirty="0"/>
              <a:t>$30 million in Job Training Grants</a:t>
            </a:r>
          </a:p>
          <a:p>
            <a:pPr lvl="2"/>
            <a:r>
              <a:rPr lang="en-US" sz="2000" dirty="0"/>
              <a:t>$300 million in Cooperative Agreements to State and Tribal Response Programs </a:t>
            </a:r>
          </a:p>
          <a:p>
            <a:pPr lvl="2"/>
            <a:r>
              <a:rPr lang="en-US" sz="2000" dirty="0"/>
              <a:t>$110 million in Technical Assistance, including Targeted Brownfields Assessment </a:t>
            </a:r>
            <a:endParaRPr lang="en-US" sz="2400" dirty="0">
              <a:solidFill>
                <a:srgbClr val="2998E3"/>
              </a:solidFill>
            </a:endParaRPr>
          </a:p>
          <a:p>
            <a:pPr lvl="1"/>
            <a:r>
              <a:rPr lang="en-US" sz="2400" u="sng"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Fact Sheet Available </a:t>
            </a:r>
            <a:r>
              <a:rPr lang="en-US" sz="2400" u="sng"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Here </a:t>
            </a:r>
            <a:endParaRPr lang="en-US" sz="2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F5E2183-C693-49A3-9F95-9C5B2BF87FF4}"/>
              </a:ext>
            </a:extLst>
          </p:cNvPr>
          <p:cNvPicPr>
            <a:picLocks noChangeAspect="1"/>
          </p:cNvPicPr>
          <p:nvPr/>
        </p:nvPicPr>
        <p:blipFill>
          <a:blip r:embed="rId5">
            <a:extLst>
              <a:ext uri="{28A0092B-C50C-407E-A947-70E740481C1C}">
                <a14:useLocalDpi xmlns:a14="http://schemas.microsoft.com/office/drawing/2010/main" val="0"/>
              </a:ext>
            </a:extLst>
          </a:blip>
          <a:srcRect t="315" b="315"/>
          <a:stretch/>
        </p:blipFill>
        <p:spPr>
          <a:xfrm>
            <a:off x="3136440" y="2335835"/>
            <a:ext cx="2807160" cy="358648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F5114ADB-C471-4B14-8A74-B2705D5389C5}"/>
              </a:ext>
            </a:extLst>
          </p:cNvPr>
          <p:cNvPicPr>
            <a:picLocks noChangeAspect="1"/>
          </p:cNvPicPr>
          <p:nvPr/>
        </p:nvPicPr>
        <p:blipFill rotWithShape="1">
          <a:blip r:embed="rId6">
            <a:extLst>
              <a:ext uri="{28A0092B-C50C-407E-A947-70E740481C1C}">
                <a14:useLocalDpi xmlns:a14="http://schemas.microsoft.com/office/drawing/2010/main" val="0"/>
              </a:ext>
            </a:extLst>
          </a:blip>
          <a:srcRect l="425" r="1829" b="-2"/>
          <a:stretch/>
        </p:blipFill>
        <p:spPr>
          <a:xfrm>
            <a:off x="367503" y="2335835"/>
            <a:ext cx="2708031" cy="3586480"/>
          </a:xfrm>
          <a:prstGeom prst="rect">
            <a:avLst/>
          </a:prstGeom>
        </p:spPr>
      </p:pic>
      <p:pic>
        <p:nvPicPr>
          <p:cNvPr id="4" name="Picture 3">
            <a:extLst>
              <a:ext uri="{FF2B5EF4-FFF2-40B4-BE49-F238E27FC236}">
                <a16:creationId xmlns:a16="http://schemas.microsoft.com/office/drawing/2014/main" id="{F1D799F5-46F9-4E0A-8329-1AFFF3E3B030}"/>
              </a:ext>
            </a:extLst>
          </p:cNvPr>
          <p:cNvPicPr/>
          <p:nvPr/>
        </p:nvPicPr>
        <p:blipFill>
          <a:blip r:embed="rId7">
            <a:extLst>
              <a:ext uri="{28A0092B-C50C-407E-A947-70E740481C1C}">
                <a14:useLocalDpi xmlns:a14="http://schemas.microsoft.com/office/drawing/2010/main" val="0"/>
              </a:ext>
            </a:extLst>
          </a:blip>
          <a:stretch>
            <a:fillRect/>
          </a:stretch>
        </p:blipFill>
        <p:spPr>
          <a:xfrm>
            <a:off x="11268075" y="6048375"/>
            <a:ext cx="923925" cy="809625"/>
          </a:xfrm>
          <a:prstGeom prst="rect">
            <a:avLst/>
          </a:prstGeom>
        </p:spPr>
      </p:pic>
    </p:spTree>
    <p:extLst>
      <p:ext uri="{BB962C8B-B14F-4D97-AF65-F5344CB8AC3E}">
        <p14:creationId xmlns:p14="http://schemas.microsoft.com/office/powerpoint/2010/main" val="20594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6A07-4EBA-7EEE-B84A-4C35F1B65802}"/>
              </a:ext>
            </a:extLst>
          </p:cNvPr>
          <p:cNvSpPr>
            <a:spLocks noGrp="1"/>
          </p:cNvSpPr>
          <p:nvPr>
            <p:ph type="title"/>
          </p:nvPr>
        </p:nvSpPr>
        <p:spPr/>
        <p:txBody>
          <a:bodyPr>
            <a:normAutofit/>
          </a:bodyPr>
          <a:lstStyle/>
          <a:p>
            <a:pPr algn="ctr"/>
            <a:r>
              <a:rPr lang="en-US" sz="3200" dirty="0">
                <a:solidFill>
                  <a:schemeClr val="accent2">
                    <a:lumMod val="75000"/>
                  </a:schemeClr>
                </a:solidFill>
              </a:rPr>
              <a:t>National Direct Technical Assistance</a:t>
            </a:r>
            <a:br>
              <a:rPr lang="en-US" sz="3200" dirty="0">
                <a:solidFill>
                  <a:schemeClr val="accent2">
                    <a:lumMod val="75000"/>
                  </a:schemeClr>
                </a:solidFill>
              </a:rPr>
            </a:br>
            <a:r>
              <a:rPr lang="en-US" sz="3200" dirty="0">
                <a:solidFill>
                  <a:schemeClr val="accent2">
                    <a:lumMod val="75000"/>
                  </a:schemeClr>
                </a:solidFill>
              </a:rPr>
              <a:t>(available to all)</a:t>
            </a:r>
          </a:p>
        </p:txBody>
      </p:sp>
      <p:sp>
        <p:nvSpPr>
          <p:cNvPr id="3" name="Content Placeholder 2">
            <a:extLst>
              <a:ext uri="{FF2B5EF4-FFF2-40B4-BE49-F238E27FC236}">
                <a16:creationId xmlns:a16="http://schemas.microsoft.com/office/drawing/2014/main" id="{C29785F5-43BF-A376-040C-4FC995B3CA0A}"/>
              </a:ext>
            </a:extLst>
          </p:cNvPr>
          <p:cNvSpPr>
            <a:spLocks noGrp="1"/>
          </p:cNvSpPr>
          <p:nvPr>
            <p:ph sz="half" idx="1"/>
          </p:nvPr>
        </p:nvSpPr>
        <p:spPr>
          <a:xfrm>
            <a:off x="340659" y="2011680"/>
            <a:ext cx="4948517" cy="4206240"/>
          </a:xfrm>
        </p:spPr>
        <p:txBody>
          <a:bodyPr>
            <a:normAutofit fontScale="70000" lnSpcReduction="20000"/>
          </a:bodyPr>
          <a:lstStyle/>
          <a:p>
            <a:pPr marL="0" marR="0" indent="0" algn="ctr">
              <a:spcBef>
                <a:spcPts val="0"/>
              </a:spcBef>
              <a:spcAft>
                <a:spcPts val="0"/>
              </a:spcAft>
              <a:buNone/>
            </a:pPr>
            <a:r>
              <a:rPr lang="en-US" sz="2400" dirty="0">
                <a:effectLst/>
                <a:latin typeface="Times New Roman" panose="02020603050405020304" pitchFamily="18" charset="0"/>
                <a:ea typeface="Calibri" panose="020F0502020204030204" pitchFamily="34" charset="0"/>
              </a:rPr>
              <a:t>GROUNDWORK USA</a:t>
            </a:r>
          </a:p>
          <a:p>
            <a:pPr marL="0" marR="0" indent="0" algn="ctr">
              <a:spcBef>
                <a:spcPts val="0"/>
              </a:spcBef>
              <a:spcAft>
                <a:spcPts val="0"/>
              </a:spcAft>
              <a:buNone/>
            </a:pPr>
            <a:r>
              <a:rPr lang="en-US" sz="2400" dirty="0">
                <a:effectLst/>
                <a:latin typeface="Times New Roman" panose="02020603050405020304" pitchFamily="18" charset="0"/>
                <a:ea typeface="Calibri" panose="020F0502020204030204" pitchFamily="34" charset="0"/>
              </a:rPr>
              <a:t>National Program (Strong NE ties)</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help navigate the BF process, help engage your community</a:t>
            </a:r>
          </a:p>
          <a:p>
            <a:pPr marL="342900" marR="0" lvl="0" indent="-342900">
              <a:spcBef>
                <a:spcPts val="0"/>
              </a:spcBef>
              <a:spcAft>
                <a:spcPts val="0"/>
              </a:spcAft>
              <a:buFont typeface="+mj-lt"/>
              <a:buAutoNum type="arabicParenR"/>
            </a:pPr>
            <a:endParaRPr lang="en-US" sz="2400" dirty="0">
              <a:effectLst/>
              <a:latin typeface="Calibri" panose="020F0502020204030204" pitchFamily="34" charset="0"/>
              <a:ea typeface="Calibri" panose="020F0502020204030204" pitchFamily="34"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help with creative land use strategies</a:t>
            </a:r>
          </a:p>
          <a:p>
            <a:pP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help you access, navigate and use GIS tools to integrate data into your decision-making</a:t>
            </a:r>
          </a:p>
          <a:p>
            <a:pPr marL="342900" marR="0" lvl="0" indent="-342900" algn="ctr">
              <a:spcBef>
                <a:spcPts val="0"/>
              </a:spcBef>
              <a:spcAft>
                <a:spcPts val="0"/>
              </a:spcAft>
              <a:buFont typeface="+mj-lt"/>
              <a:buAutoNum type="arabicParenR"/>
            </a:pPr>
            <a:endParaRPr lang="en-US" sz="2400" dirty="0">
              <a:latin typeface="Times New Roman" panose="02020603050405020304" pitchFamily="18" charset="0"/>
            </a:endParaRPr>
          </a:p>
          <a:p>
            <a:pPr marL="0" marR="0" lvl="0" indent="0">
              <a:spcBef>
                <a:spcPts val="0"/>
              </a:spcBef>
              <a:spcAft>
                <a:spcPts val="0"/>
              </a:spcAft>
              <a:buNone/>
            </a:pPr>
            <a:r>
              <a:rPr lang="en-US" sz="2000" u="sng" dirty="0">
                <a:solidFill>
                  <a:srgbClr val="2998E3"/>
                </a:solidFill>
                <a:effectLst/>
                <a:latin typeface="Times New Roman" panose="02020603050405020304" pitchFamily="18" charset="0"/>
                <a:ea typeface="Calibri" panose="020F0502020204030204" pitchFamily="34" charset="0"/>
                <a:hlinkClick r:id="rId2">
                  <a:extLst>
                    <a:ext uri="{A12FA001-AC4F-418D-AE19-62706E023703}">
                      <ahyp:hlinkClr xmlns:ahyp="http://schemas.microsoft.com/office/drawing/2018/hyperlinkcolor" val="tx"/>
                    </a:ext>
                  </a:extLst>
                </a:hlinkClick>
              </a:rPr>
              <a:t>https://groundworkusa.org/ta-services/</a:t>
            </a:r>
            <a:r>
              <a:rPr lang="en-US" sz="2000" dirty="0">
                <a:effectLst/>
                <a:latin typeface="Times New Roman" panose="02020603050405020304" pitchFamily="18" charset="0"/>
                <a:ea typeface="Calibri" panose="020F0502020204030204" pitchFamily="34" charset="0"/>
              </a:rPr>
              <a:t>  </a:t>
            </a:r>
            <a:endParaRPr lang="en-US" dirty="0"/>
          </a:p>
        </p:txBody>
      </p:sp>
      <p:sp>
        <p:nvSpPr>
          <p:cNvPr id="4" name="Content Placeholder 3">
            <a:extLst>
              <a:ext uri="{FF2B5EF4-FFF2-40B4-BE49-F238E27FC236}">
                <a16:creationId xmlns:a16="http://schemas.microsoft.com/office/drawing/2014/main" id="{B837BE1A-93B0-00AE-70F6-5074781580BE}"/>
              </a:ext>
            </a:extLst>
          </p:cNvPr>
          <p:cNvSpPr>
            <a:spLocks noGrp="1"/>
          </p:cNvSpPr>
          <p:nvPr>
            <p:ph sz="half" idx="2"/>
          </p:nvPr>
        </p:nvSpPr>
        <p:spPr>
          <a:xfrm>
            <a:off x="6391835" y="2011680"/>
            <a:ext cx="5253318" cy="4206240"/>
          </a:xfrm>
        </p:spPr>
        <p:txBody>
          <a:bodyPr>
            <a:normAutofit fontScale="70000" lnSpcReduction="20000"/>
          </a:bodyPr>
          <a:lstStyle/>
          <a:p>
            <a:pPr marL="0" marR="0" indent="0" algn="ctr">
              <a:spcBef>
                <a:spcPts val="0"/>
              </a:spcBef>
              <a:spcAft>
                <a:spcPts val="0"/>
              </a:spcAft>
              <a:buNone/>
            </a:pPr>
            <a:r>
              <a:rPr lang="en-US" sz="2400" dirty="0">
                <a:latin typeface="Times New Roman" panose="02020603050405020304" pitchFamily="18" charset="0"/>
                <a:ea typeface="Calibri" panose="020F0502020204030204" pitchFamily="34" charset="0"/>
              </a:rPr>
              <a:t>HMTRI</a:t>
            </a:r>
            <a:endParaRPr lang="en-US" sz="2400" dirty="0">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1900" dirty="0">
                <a:effectLst/>
                <a:latin typeface="Times New Roman" panose="02020603050405020304" pitchFamily="18" charset="0"/>
                <a:ea typeface="Calibri" panose="020F0502020204030204" pitchFamily="34" charset="0"/>
              </a:rPr>
              <a:t>National Program for those interested in Brownfields Job Training Grants ($500K)</a:t>
            </a:r>
          </a:p>
          <a:p>
            <a:pPr marL="0" marR="0" indent="0" algn="ctr">
              <a:spcBef>
                <a:spcPts val="0"/>
              </a:spcBef>
              <a:spcAft>
                <a:spcPts val="0"/>
              </a:spcAft>
              <a:buNone/>
            </a:pPr>
            <a:r>
              <a:rPr lang="en-US" sz="1900" dirty="0">
                <a:effectLst/>
                <a:latin typeface="Times New Roman" panose="02020603050405020304" pitchFamily="18" charset="0"/>
                <a:ea typeface="Calibri" panose="020F0502020204030204" pitchFamily="34" charset="0"/>
              </a:rPr>
              <a:t>Contract </a:t>
            </a:r>
            <a:r>
              <a:rPr lang="en-US" sz="1900" dirty="0">
                <a:latin typeface="Times New Roman" panose="02020603050405020304" pitchFamily="18" charset="0"/>
                <a:ea typeface="Calibri" panose="020F0502020204030204" pitchFamily="34" charset="0"/>
              </a:rPr>
              <a:t>with EPA ends October 15 but they still have recorded webinars and helpful tools on their site</a:t>
            </a:r>
            <a:endParaRPr lang="en-US" sz="19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conduct meetings and webinars for all funded and prospective JT grantees</a:t>
            </a:r>
          </a:p>
          <a:p>
            <a:pPr>
              <a:spcBef>
                <a:spcPts val="0"/>
              </a:spcBef>
              <a:spcAft>
                <a:spcPts val="0"/>
              </a:spcAft>
            </a:pPr>
            <a:endParaRPr lang="en-US" sz="2400" dirty="0">
              <a:effectLst/>
              <a:latin typeface="Calibri" panose="020F0502020204030204" pitchFamily="34" charset="0"/>
              <a:ea typeface="Calibri" panose="020F0502020204030204" pitchFamily="34"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maintain an outreach listserv for direct contact and interactions</a:t>
            </a:r>
            <a:endParaRPr lang="en-US" sz="24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maintain a mentor link program</a:t>
            </a:r>
          </a:p>
          <a:p>
            <a:pPr>
              <a:spcBef>
                <a:spcPts val="0"/>
              </a:spcBef>
              <a:spcAft>
                <a:spcPts val="0"/>
              </a:spcAft>
            </a:pPr>
            <a:endParaRPr lang="en-US" sz="2400" dirty="0">
              <a:effectLst/>
              <a:latin typeface="Calibri" panose="020F0502020204030204" pitchFamily="34" charset="0"/>
              <a:ea typeface="Calibri" panose="020F0502020204030204" pitchFamily="34" charset="0"/>
            </a:endParaRPr>
          </a:p>
          <a:p>
            <a:pPr>
              <a:spcBef>
                <a:spcPts val="0"/>
              </a:spcBef>
              <a:spcAft>
                <a:spcPts val="0"/>
              </a:spcAft>
            </a:pPr>
            <a:r>
              <a:rPr lang="en-US" sz="2400" dirty="0">
                <a:effectLst/>
                <a:latin typeface="Times New Roman" panose="02020603050405020304" pitchFamily="18" charset="0"/>
                <a:ea typeface="Times New Roman" panose="02020603050405020304" pitchFamily="18" charset="0"/>
              </a:rPr>
              <a:t>host bi-weekly Professional Learning Community (PLC) conference call that feature various aspect of building and sustaining a successful job development program.</a:t>
            </a:r>
          </a:p>
          <a:p>
            <a:pP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sz="2400" u="sng" dirty="0">
                <a:solidFill>
                  <a:srgbClr val="0563C1"/>
                </a:solidFill>
                <a:effectLst/>
                <a:latin typeface="Times New Roman" panose="02020603050405020304" pitchFamily="18" charset="0"/>
                <a:ea typeface="Calibri" panose="020F0502020204030204" pitchFamily="34" charset="0"/>
                <a:hlinkClick r:id="rId3"/>
              </a:rPr>
              <a:t>https://brownfields-toolbox.org/</a:t>
            </a:r>
            <a:endParaRPr lang="en-US" sz="2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28265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3D91-D082-3B8E-37A2-9CC07FE77868}"/>
              </a:ext>
            </a:extLst>
          </p:cNvPr>
          <p:cNvSpPr>
            <a:spLocks noGrp="1"/>
          </p:cNvSpPr>
          <p:nvPr>
            <p:ph type="title"/>
          </p:nvPr>
        </p:nvSpPr>
        <p:spPr/>
        <p:txBody>
          <a:bodyPr/>
          <a:lstStyle/>
          <a:p>
            <a:pPr algn="ctr"/>
            <a:r>
              <a:rPr lang="en-US" sz="3600" dirty="0">
                <a:solidFill>
                  <a:schemeClr val="accent2">
                    <a:lumMod val="75000"/>
                  </a:schemeClr>
                </a:solidFill>
              </a:rPr>
              <a:t>National Direct Technical Assistance</a:t>
            </a:r>
            <a:br>
              <a:rPr lang="en-US" sz="3600" dirty="0">
                <a:solidFill>
                  <a:schemeClr val="accent2">
                    <a:lumMod val="75000"/>
                  </a:schemeClr>
                </a:solidFill>
              </a:rPr>
            </a:br>
            <a:r>
              <a:rPr lang="en-US" sz="3600" dirty="0">
                <a:solidFill>
                  <a:schemeClr val="accent2">
                    <a:lumMod val="75000"/>
                  </a:schemeClr>
                </a:solidFill>
              </a:rPr>
              <a:t>(available to all)</a:t>
            </a:r>
            <a:endParaRPr lang="en-US" dirty="0"/>
          </a:p>
        </p:txBody>
      </p:sp>
      <p:sp>
        <p:nvSpPr>
          <p:cNvPr id="3" name="Content Placeholder 2">
            <a:extLst>
              <a:ext uri="{FF2B5EF4-FFF2-40B4-BE49-F238E27FC236}">
                <a16:creationId xmlns:a16="http://schemas.microsoft.com/office/drawing/2014/main" id="{734CB023-C30F-7AC5-4113-D4BC49DFC78F}"/>
              </a:ext>
            </a:extLst>
          </p:cNvPr>
          <p:cNvSpPr>
            <a:spLocks noGrp="1"/>
          </p:cNvSpPr>
          <p:nvPr>
            <p:ph idx="1"/>
          </p:nvPr>
        </p:nvSpPr>
        <p:spPr/>
        <p:txBody>
          <a:bodyPr>
            <a:normAutofit/>
          </a:bodyPr>
          <a:lstStyle/>
          <a:p>
            <a:pPr>
              <a:buFont typeface="Arial" panose="020B0604020202020204" pitchFamily="34" charset="0"/>
              <a:buChar char="•"/>
            </a:pPr>
            <a:r>
              <a:rPr lang="en-US" sz="2000" b="1" dirty="0">
                <a:effectLst/>
                <a:latin typeface="Calibri" panose="020F0502020204030204" pitchFamily="34" charset="0"/>
                <a:ea typeface="Times New Roman" panose="02020603050405020304" pitchFamily="18" charset="0"/>
              </a:rPr>
              <a:t>Revolving Loan Fund Technical Assistance </a:t>
            </a:r>
            <a:r>
              <a:rPr lang="en-US" sz="1800" dirty="0">
                <a:effectLst/>
                <a:latin typeface="Calibri" panose="020F0502020204030204" pitchFamily="34" charset="0"/>
                <a:ea typeface="Times New Roman" panose="02020603050405020304" pitchFamily="18" charset="0"/>
              </a:rPr>
              <a:t>(</a:t>
            </a:r>
            <a:r>
              <a:rPr lang="en-US" sz="1800" u="sng" dirty="0">
                <a:solidFill>
                  <a:srgbClr val="0000FF"/>
                </a:solidFill>
                <a:effectLst/>
                <a:latin typeface="Calibri" panose="020F0502020204030204" pitchFamily="34" charset="0"/>
                <a:ea typeface="Times New Roman" panose="02020603050405020304" pitchFamily="18" charset="0"/>
                <a:hlinkClick r:id="rId2"/>
              </a:rPr>
              <a:t>https://www.epa.gov/system/files/documents/2022-11/RLF%20508.pdf</a:t>
            </a:r>
            <a:r>
              <a:rPr lang="en-US" sz="1800" dirty="0">
                <a:effectLst/>
                <a:latin typeface="Calibri" panose="020F0502020204030204" pitchFamily="34" charset="0"/>
                <a:ea typeface="Times New Roman" panose="02020603050405020304" pitchFamily="18" charset="0"/>
              </a:rPr>
              <a:t>) </a:t>
            </a:r>
          </a:p>
          <a:p>
            <a:pPr>
              <a:buFont typeface="Arial" panose="020B0604020202020204" pitchFamily="34" charset="0"/>
              <a:buChar char="•"/>
            </a:pPr>
            <a:r>
              <a:rPr lang="en-US" sz="2000" b="1" dirty="0">
                <a:effectLst/>
                <a:latin typeface="Calibri" panose="020F0502020204030204" pitchFamily="34" charset="0"/>
                <a:ea typeface="Times New Roman" panose="02020603050405020304" pitchFamily="18" charset="0"/>
              </a:rPr>
              <a:t>Nonprofit Technical Assistance </a:t>
            </a:r>
            <a:r>
              <a:rPr lang="en-US" sz="1800" dirty="0">
                <a:effectLst/>
                <a:latin typeface="Calibri" panose="020F0502020204030204" pitchFamily="34" charset="0"/>
                <a:ea typeface="Times New Roman" panose="02020603050405020304" pitchFamily="18" charset="0"/>
              </a:rPr>
              <a:t>(</a:t>
            </a:r>
            <a:r>
              <a:rPr lang="en-US" sz="1800" u="sng" dirty="0">
                <a:solidFill>
                  <a:srgbClr val="0000FF"/>
                </a:solidFill>
                <a:effectLst/>
                <a:latin typeface="Calibri" panose="020F0502020204030204" pitchFamily="34" charset="0"/>
                <a:ea typeface="Times New Roman" panose="02020603050405020304" pitchFamily="18" charset="0"/>
                <a:hlinkClick r:id="rId3"/>
              </a:rPr>
              <a:t>https://www.epa.gov/system/files/documents/2022-11/Nonprofits%20508.pdf</a:t>
            </a:r>
            <a:r>
              <a:rPr lang="en-US" sz="1800" dirty="0">
                <a:effectLst/>
                <a:latin typeface="Calibri" panose="020F0502020204030204" pitchFamily="34" charset="0"/>
                <a:ea typeface="Times New Roman" panose="02020603050405020304" pitchFamily="18" charset="0"/>
              </a:rPr>
              <a:t>) </a:t>
            </a:r>
          </a:p>
          <a:p>
            <a:pPr>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Local Government Leaders Technical Assistance (pdf) (</a:t>
            </a:r>
            <a:r>
              <a:rPr lang="en-US" sz="1800" u="sng" dirty="0">
                <a:solidFill>
                  <a:srgbClr val="0000FF"/>
                </a:solidFill>
                <a:effectLst/>
                <a:latin typeface="Calibri" panose="020F0502020204030204" pitchFamily="34" charset="0"/>
                <a:ea typeface="Times New Roman" panose="02020603050405020304" pitchFamily="18" charset="0"/>
                <a:hlinkClick r:id="rId4"/>
              </a:rPr>
              <a:t>https://www.epa.gov/system/files/documents/2022-11/Local%20Gvmts_0.pdf</a:t>
            </a:r>
            <a:r>
              <a:rPr lang="en-US" sz="1800" dirty="0">
                <a:effectLst/>
                <a:latin typeface="Calibri" panose="020F0502020204030204" pitchFamily="34" charset="0"/>
                <a:ea typeface="Times New Roman" panose="02020603050405020304" pitchFamily="18" charset="0"/>
              </a:rPr>
              <a:t>)</a:t>
            </a:r>
          </a:p>
          <a:p>
            <a:pPr>
              <a:buFont typeface="Arial" panose="020B0604020202020204" pitchFamily="34" charset="0"/>
              <a:buChar char="•"/>
            </a:pPr>
            <a:r>
              <a:rPr lang="en-US" sz="2000" b="1" dirty="0">
                <a:effectLst/>
                <a:latin typeface="Calibri" panose="020F0502020204030204" pitchFamily="34" charset="0"/>
                <a:ea typeface="Times New Roman" panose="02020603050405020304" pitchFamily="18" charset="0"/>
              </a:rPr>
              <a:t>Minimizing Displacement Research (pdf) </a:t>
            </a:r>
            <a:r>
              <a:rPr lang="en-US" sz="1800" dirty="0">
                <a:effectLst/>
                <a:latin typeface="Calibri" panose="020F0502020204030204" pitchFamily="34" charset="0"/>
                <a:ea typeface="Times New Roman" panose="02020603050405020304" pitchFamily="18" charset="0"/>
              </a:rPr>
              <a:t>(</a:t>
            </a:r>
            <a:r>
              <a:rPr lang="en-US" sz="1800" u="sng" dirty="0">
                <a:solidFill>
                  <a:srgbClr val="0000FF"/>
                </a:solidFill>
                <a:effectLst/>
                <a:latin typeface="Calibri" panose="020F0502020204030204" pitchFamily="34" charset="0"/>
                <a:ea typeface="Times New Roman" panose="02020603050405020304" pitchFamily="18" charset="0"/>
                <a:hlinkClick r:id="rId5"/>
              </a:rPr>
              <a:t>https://www.epa.gov/system/files/documents/202211/Minimizing%20Displacement%20508_rev.pdf</a:t>
            </a:r>
            <a:r>
              <a:rPr lang="en-US" sz="1800">
                <a:effectLst/>
                <a:latin typeface="Calibri" panose="020F0502020204030204" pitchFamily="34" charset="0"/>
                <a:ea typeface="Times New Roman" panose="02020603050405020304" pitchFamily="18" charset="0"/>
              </a:rPr>
              <a:t>)     </a:t>
            </a:r>
          </a:p>
          <a:p>
            <a:pPr>
              <a:buFont typeface="Arial" panose="020B0604020202020204" pitchFamily="34" charset="0"/>
              <a:buChar char="•"/>
            </a:pPr>
            <a:r>
              <a:rPr lang="en-US" sz="2000" b="1">
                <a:effectLst/>
                <a:latin typeface="Calibri" panose="020F0502020204030204" pitchFamily="34" charset="0"/>
                <a:ea typeface="Times New Roman" panose="02020603050405020304" pitchFamily="18" charset="0"/>
              </a:rPr>
              <a:t>Land </a:t>
            </a:r>
            <a:r>
              <a:rPr lang="en-US" sz="2000" b="1" dirty="0">
                <a:effectLst/>
                <a:latin typeface="Calibri" panose="020F0502020204030204" pitchFamily="34" charset="0"/>
                <a:ea typeface="Times New Roman" panose="02020603050405020304" pitchFamily="18" charset="0"/>
              </a:rPr>
              <a:t>Bank Research  </a:t>
            </a:r>
            <a:r>
              <a:rPr lang="en-US" sz="1800" dirty="0">
                <a:effectLst/>
                <a:latin typeface="Calibri" panose="020F0502020204030204" pitchFamily="34" charset="0"/>
                <a:ea typeface="Times New Roman" panose="02020603050405020304" pitchFamily="18" charset="0"/>
              </a:rPr>
              <a:t>(</a:t>
            </a:r>
            <a:r>
              <a:rPr lang="en-US" sz="1800" u="sng" dirty="0">
                <a:solidFill>
                  <a:srgbClr val="0000FF"/>
                </a:solidFill>
                <a:effectLst/>
                <a:latin typeface="Calibri" panose="020F0502020204030204" pitchFamily="34" charset="0"/>
                <a:ea typeface="Times New Roman" panose="02020603050405020304" pitchFamily="18" charset="0"/>
                <a:hlinkClick r:id="rId6"/>
              </a:rPr>
              <a:t>https://www.epa.gov/system/files/documents/2022-11/Land%20Banking_0.pdf</a:t>
            </a:r>
            <a:r>
              <a:rPr lang="en-US" sz="18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a:extLst>
              <a:ext uri="{FF2B5EF4-FFF2-40B4-BE49-F238E27FC236}">
                <a16:creationId xmlns:a16="http://schemas.microsoft.com/office/drawing/2014/main" id="{8C8FEA33-E6D0-61EB-E578-3A790AB092CF}"/>
              </a:ext>
            </a:extLst>
          </p:cNvPr>
          <p:cNvSpPr>
            <a:spLocks noGrp="1"/>
          </p:cNvSpPr>
          <p:nvPr>
            <p:ph type="sldNum" sz="quarter" idx="12"/>
          </p:nvPr>
        </p:nvSpPr>
        <p:spPr/>
        <p:txBody>
          <a:bodyPr/>
          <a:lstStyle/>
          <a:p>
            <a:fld id="{5A20ED29-A6D1-4248-936A-DD28DF17F10D}" type="slidenum">
              <a:rPr lang="en-US" smtClean="0"/>
              <a:t>41</a:t>
            </a:fld>
            <a:endParaRPr lang="en-US"/>
          </a:p>
        </p:txBody>
      </p:sp>
    </p:spTree>
    <p:extLst>
      <p:ext uri="{BB962C8B-B14F-4D97-AF65-F5344CB8AC3E}">
        <p14:creationId xmlns:p14="http://schemas.microsoft.com/office/powerpoint/2010/main" val="818941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9EC8-2633-828C-B7FD-04D6C92BAC8E}"/>
              </a:ext>
            </a:extLst>
          </p:cNvPr>
          <p:cNvSpPr>
            <a:spLocks noGrp="1"/>
          </p:cNvSpPr>
          <p:nvPr>
            <p:ph type="title"/>
          </p:nvPr>
        </p:nvSpPr>
        <p:spPr/>
        <p:txBody>
          <a:bodyPr/>
          <a:lstStyle/>
          <a:p>
            <a:pPr algn="ctr"/>
            <a:r>
              <a:rPr lang="en-US" dirty="0">
                <a:solidFill>
                  <a:schemeClr val="accent2">
                    <a:lumMod val="75000"/>
                  </a:schemeClr>
                </a:solidFill>
              </a:rPr>
              <a:t>UConn TAB</a:t>
            </a:r>
            <a:br>
              <a:rPr lang="en-US" dirty="0">
                <a:solidFill>
                  <a:schemeClr val="accent2">
                    <a:lumMod val="75000"/>
                  </a:schemeClr>
                </a:solidFill>
              </a:rPr>
            </a:br>
            <a:r>
              <a:rPr lang="en-US" dirty="0">
                <a:solidFill>
                  <a:schemeClr val="accent2">
                    <a:lumMod val="75000"/>
                  </a:schemeClr>
                </a:solidFill>
              </a:rPr>
              <a:t>(Available to Region I only)</a:t>
            </a:r>
          </a:p>
        </p:txBody>
      </p:sp>
      <p:sp>
        <p:nvSpPr>
          <p:cNvPr id="3" name="Content Placeholder 2">
            <a:extLst>
              <a:ext uri="{FF2B5EF4-FFF2-40B4-BE49-F238E27FC236}">
                <a16:creationId xmlns:a16="http://schemas.microsoft.com/office/drawing/2014/main" id="{F2CE209D-EA02-9AA5-A1B9-09D0FC8664F2}"/>
              </a:ext>
            </a:extLst>
          </p:cNvPr>
          <p:cNvSpPr>
            <a:spLocks noGrp="1"/>
          </p:cNvSpPr>
          <p:nvPr>
            <p:ph idx="1"/>
          </p:nvPr>
        </p:nvSpPr>
        <p:spPr/>
        <p:txBody>
          <a:bodyPr>
            <a:normAutofit/>
          </a:bodyPr>
          <a:lstStyle/>
          <a:p>
            <a:r>
              <a:rPr lang="en-US" sz="2400" dirty="0"/>
              <a:t>Region I Technical Assistance can provide a wide variety of direct technical assistance to any community or entity that is eligible for Brownfields funding.</a:t>
            </a:r>
          </a:p>
          <a:p>
            <a:r>
              <a:rPr lang="en-US" sz="2400" dirty="0"/>
              <a:t>UCONN offers municipal assistance, continuing education and grant writing.</a:t>
            </a:r>
          </a:p>
          <a:p>
            <a:endParaRPr lang="en-US" sz="2400" dirty="0"/>
          </a:p>
          <a:p>
            <a:pPr marL="0" indent="0" algn="ctr">
              <a:buNone/>
            </a:pPr>
            <a:r>
              <a:rPr lang="en-US" sz="2400" dirty="0">
                <a:hlinkClick r:id="rId2"/>
              </a:rPr>
              <a:t>https://tab.program.uconn.edu/services/</a:t>
            </a:r>
            <a:endParaRPr lang="en-US" sz="2400" dirty="0"/>
          </a:p>
          <a:p>
            <a:endParaRPr lang="en-US" sz="2400" dirty="0"/>
          </a:p>
        </p:txBody>
      </p:sp>
    </p:spTree>
    <p:extLst>
      <p:ext uri="{BB962C8B-B14F-4D97-AF65-F5344CB8AC3E}">
        <p14:creationId xmlns:p14="http://schemas.microsoft.com/office/powerpoint/2010/main" val="1228967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5E08-02B2-BB02-DAF0-61D8F50DC213}"/>
              </a:ext>
            </a:extLst>
          </p:cNvPr>
          <p:cNvSpPr>
            <a:spLocks noGrp="1"/>
          </p:cNvSpPr>
          <p:nvPr>
            <p:ph type="ctrTitle"/>
          </p:nvPr>
        </p:nvSpPr>
        <p:spPr>
          <a:xfrm>
            <a:off x="1476244" y="3429000"/>
            <a:ext cx="7766936" cy="1646302"/>
          </a:xfrm>
        </p:spPr>
        <p:txBody>
          <a:bodyPr/>
          <a:lstStyle/>
          <a:p>
            <a:pPr algn="ctr"/>
            <a:r>
              <a:rPr lang="en-US" dirty="0">
                <a:solidFill>
                  <a:schemeClr val="accent2">
                    <a:lumMod val="75000"/>
                  </a:schemeClr>
                </a:solidFill>
              </a:rPr>
              <a:t>How to comply with  Section 106 of the National Historic Preservation Act</a:t>
            </a:r>
          </a:p>
        </p:txBody>
      </p:sp>
    </p:spTree>
    <p:extLst>
      <p:ext uri="{BB962C8B-B14F-4D97-AF65-F5344CB8AC3E}">
        <p14:creationId xmlns:p14="http://schemas.microsoft.com/office/powerpoint/2010/main" val="862358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rtlCol="0">
            <a:normAutofit/>
          </a:bodyPr>
          <a:lstStyle/>
          <a:p>
            <a:pPr>
              <a:defRPr/>
            </a:pPr>
            <a:r>
              <a:rPr lang="en-US" dirty="0">
                <a:solidFill>
                  <a:schemeClr val="accent2">
                    <a:lumMod val="75000"/>
                  </a:schemeClr>
                </a:solidFill>
              </a:rPr>
              <a:t>National Historic Preservation Act </a:t>
            </a:r>
            <a:br>
              <a:rPr lang="en-US" dirty="0">
                <a:solidFill>
                  <a:schemeClr val="accent2">
                    <a:lumMod val="75000"/>
                  </a:schemeClr>
                </a:solidFill>
              </a:rPr>
            </a:br>
            <a:r>
              <a:rPr lang="en-US" dirty="0">
                <a:solidFill>
                  <a:schemeClr val="accent2">
                    <a:lumMod val="75000"/>
                  </a:schemeClr>
                </a:solidFill>
              </a:rPr>
              <a:t>of 1966 </a:t>
            </a:r>
            <a:r>
              <a:rPr lang="en-US" sz="3200" dirty="0">
                <a:solidFill>
                  <a:schemeClr val="accent2">
                    <a:lumMod val="75000"/>
                  </a:schemeClr>
                </a:solidFill>
              </a:rPr>
              <a:t>(as amended)</a:t>
            </a:r>
          </a:p>
        </p:txBody>
      </p:sp>
      <p:sp>
        <p:nvSpPr>
          <p:cNvPr id="17411" name="Rectangle 1027"/>
          <p:cNvSpPr>
            <a:spLocks noGrp="1" noChangeArrowheads="1"/>
          </p:cNvSpPr>
          <p:nvPr>
            <p:ph idx="1"/>
          </p:nvPr>
        </p:nvSpPr>
        <p:spPr>
          <a:xfrm>
            <a:off x="677334" y="1816813"/>
            <a:ext cx="7543800" cy="4572000"/>
          </a:xfrm>
        </p:spPr>
        <p:txBody>
          <a:bodyPr>
            <a:normAutofit lnSpcReduction="10000"/>
          </a:bodyPr>
          <a:lstStyle/>
          <a:p>
            <a:pPr eaLnBrk="1" hangingPunct="1">
              <a:lnSpc>
                <a:spcPct val="90000"/>
              </a:lnSpc>
            </a:pPr>
            <a:endParaRPr lang="en-US" sz="2800" dirty="0"/>
          </a:p>
          <a:p>
            <a:pPr eaLnBrk="1" hangingPunct="1">
              <a:lnSpc>
                <a:spcPct val="90000"/>
              </a:lnSpc>
            </a:pPr>
            <a:r>
              <a:rPr lang="en-US" sz="2800" dirty="0"/>
              <a:t>Established the National Register of Historic Places.</a:t>
            </a:r>
          </a:p>
          <a:p>
            <a:pPr eaLnBrk="1" hangingPunct="1">
              <a:lnSpc>
                <a:spcPct val="90000"/>
              </a:lnSpc>
            </a:pPr>
            <a:r>
              <a:rPr lang="en-US" sz="2800" dirty="0"/>
              <a:t>Established the Advisory Council on Historic Preservation and authorized them to develop implementing regulations.</a:t>
            </a:r>
          </a:p>
          <a:p>
            <a:pPr eaLnBrk="1" hangingPunct="1">
              <a:lnSpc>
                <a:spcPct val="90000"/>
              </a:lnSpc>
            </a:pPr>
            <a:r>
              <a:rPr lang="en-US" sz="2800" dirty="0"/>
              <a:t>Established a required review process which is now commonly known as “106 Review”.</a:t>
            </a:r>
          </a:p>
          <a:p>
            <a:pPr eaLnBrk="1" hangingPunct="1">
              <a:lnSpc>
                <a:spcPct val="90000"/>
              </a:lnSpc>
            </a:pPr>
            <a:r>
              <a:rPr lang="en-US" sz="2800" dirty="0"/>
              <a:t>Required all Federal Agencies to develop a Preservation Program.</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solidFill>
                  <a:schemeClr val="accent2">
                    <a:lumMod val="75000"/>
                  </a:schemeClr>
                </a:solidFill>
              </a:rPr>
              <a:t>Overview of Section 106	</a:t>
            </a:r>
          </a:p>
        </p:txBody>
      </p:sp>
      <p:sp>
        <p:nvSpPr>
          <p:cNvPr id="18435" name="Content Placeholder 2"/>
          <p:cNvSpPr>
            <a:spLocks noGrp="1"/>
          </p:cNvSpPr>
          <p:nvPr>
            <p:ph idx="1"/>
          </p:nvPr>
        </p:nvSpPr>
        <p:spPr>
          <a:xfrm>
            <a:off x="677334" y="1534275"/>
            <a:ext cx="8229600" cy="4525963"/>
          </a:xfrm>
        </p:spPr>
        <p:txBody>
          <a:bodyPr/>
          <a:lstStyle/>
          <a:p>
            <a:r>
              <a:rPr lang="en-US" sz="2500" dirty="0"/>
              <a:t>Section 106 of the National Historic Preservation Act requires all federal agencies to take into account the effects of their undertakings on historic properties.</a:t>
            </a:r>
          </a:p>
          <a:p>
            <a:r>
              <a:rPr lang="en-US" sz="2500" dirty="0"/>
              <a:t>Section 106 is “triggered” by federal involvement; not by the presence of historic properties.</a:t>
            </a:r>
          </a:p>
          <a:p>
            <a:pPr>
              <a:buFont typeface="Arial" charset="0"/>
              <a:buNone/>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08588" y="2515457"/>
            <a:ext cx="8229600" cy="1600200"/>
          </a:xfrm>
        </p:spPr>
        <p:txBody>
          <a:bodyPr/>
          <a:lstStyle/>
          <a:p>
            <a:pPr eaLnBrk="1" hangingPunct="1"/>
            <a:r>
              <a:rPr lang="en-US" sz="5400" dirty="0">
                <a:solidFill>
                  <a:schemeClr val="accent2">
                    <a:lumMod val="75000"/>
                  </a:schemeClr>
                </a:solidFill>
              </a:rPr>
              <a:t>Why Do I have to Comply?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olidFill>
                  <a:schemeClr val="accent2">
                    <a:lumMod val="75000"/>
                  </a:schemeClr>
                </a:solidFill>
              </a:rPr>
              <a:t>Assessment and Cleanup </a:t>
            </a:r>
            <a:br>
              <a:rPr lang="en-US" dirty="0">
                <a:solidFill>
                  <a:schemeClr val="accent2">
                    <a:lumMod val="75000"/>
                  </a:schemeClr>
                </a:solidFill>
              </a:rPr>
            </a:br>
            <a:r>
              <a:rPr lang="en-US" dirty="0">
                <a:solidFill>
                  <a:schemeClr val="accent2">
                    <a:lumMod val="75000"/>
                  </a:schemeClr>
                </a:solidFill>
              </a:rPr>
              <a:t>Grant T&amp;Cs</a:t>
            </a:r>
          </a:p>
        </p:txBody>
      </p:sp>
      <p:sp>
        <p:nvSpPr>
          <p:cNvPr id="23555" name="Rectangle 3"/>
          <p:cNvSpPr>
            <a:spLocks noGrp="1" noChangeArrowheads="1"/>
          </p:cNvSpPr>
          <p:nvPr>
            <p:ph idx="1"/>
          </p:nvPr>
        </p:nvSpPr>
        <p:spPr>
          <a:xfrm>
            <a:off x="390418" y="1651001"/>
            <a:ext cx="8534400" cy="3276600"/>
          </a:xfrm>
        </p:spPr>
        <p:txBody>
          <a:bodyPr>
            <a:normAutofit fontScale="92500" lnSpcReduction="10000"/>
          </a:bodyPr>
          <a:lstStyle/>
          <a:p>
            <a:pPr eaLnBrk="1" hangingPunct="1">
              <a:buClr>
                <a:schemeClr val="tx1"/>
              </a:buClr>
              <a:buFont typeface="Wingdings" pitchFamily="2" charset="2"/>
              <a:buNone/>
            </a:pPr>
            <a:r>
              <a:rPr lang="en-US" sz="2800" dirty="0"/>
              <a:t>	</a:t>
            </a:r>
          </a:p>
          <a:p>
            <a:pPr eaLnBrk="1" hangingPunct="1">
              <a:buClr>
                <a:schemeClr val="tx1"/>
              </a:buClr>
              <a:buFont typeface="Wingdings" pitchFamily="2" charset="2"/>
              <a:buNone/>
            </a:pPr>
            <a:r>
              <a:rPr lang="en-US" sz="2800" dirty="0"/>
              <a:t>	“Prior to conducting or engaging in any on-site activity with the potential to impact historic properties (such as invasive sampling or cleanup), the CAR shall </a:t>
            </a:r>
            <a:r>
              <a:rPr lang="en-US" sz="2800" i="1" dirty="0"/>
              <a:t>consult with EPA</a:t>
            </a:r>
            <a:r>
              <a:rPr lang="en-US" sz="2800" dirty="0"/>
              <a:t> regarding potential applicability of the NHPA and, if applicable, shall </a:t>
            </a:r>
            <a:r>
              <a:rPr lang="en-US" sz="2800" i="1" dirty="0"/>
              <a:t>assist EPA</a:t>
            </a:r>
            <a:r>
              <a:rPr lang="en-US" sz="2800" dirty="0"/>
              <a:t> in complying with any requirements of the Act and implementing regulations.”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39843" y="4648200"/>
            <a:ext cx="2946400" cy="2209800"/>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dirty="0">
                <a:solidFill>
                  <a:schemeClr val="accent2">
                    <a:lumMod val="75000"/>
                  </a:schemeClr>
                </a:solidFill>
              </a:rPr>
              <a:t>Section 106 Process</a:t>
            </a:r>
          </a:p>
        </p:txBody>
      </p:sp>
      <p:sp>
        <p:nvSpPr>
          <p:cNvPr id="24578" name="Rectangle 3"/>
          <p:cNvSpPr>
            <a:spLocks noGrp="1" noChangeArrowheads="1"/>
          </p:cNvSpPr>
          <p:nvPr>
            <p:ph idx="1"/>
          </p:nvPr>
        </p:nvSpPr>
        <p:spPr>
          <a:xfrm>
            <a:off x="677334" y="1642152"/>
            <a:ext cx="7543800" cy="4114800"/>
          </a:xfrm>
        </p:spPr>
        <p:txBody>
          <a:bodyPr>
            <a:normAutofit/>
          </a:bodyPr>
          <a:lstStyle/>
          <a:p>
            <a:pPr eaLnBrk="1" hangingPunct="1">
              <a:buFont typeface="Wingdings" pitchFamily="2" charset="2"/>
              <a:buNone/>
            </a:pPr>
            <a:r>
              <a:rPr lang="en-US" sz="2400" dirty="0"/>
              <a:t>Step 1:  Initiate Review</a:t>
            </a:r>
          </a:p>
          <a:p>
            <a:pPr eaLnBrk="1" hangingPunct="1">
              <a:buFont typeface="Wingdings" pitchFamily="2" charset="2"/>
              <a:buNone/>
            </a:pPr>
            <a:r>
              <a:rPr lang="en-US" sz="2400" dirty="0"/>
              <a:t>Step 2:  Determine if activities have potential to cause “effect”</a:t>
            </a:r>
          </a:p>
          <a:p>
            <a:pPr eaLnBrk="1" hangingPunct="1">
              <a:buFont typeface="Wingdings" pitchFamily="2" charset="2"/>
              <a:buNone/>
            </a:pPr>
            <a:r>
              <a:rPr lang="en-US" sz="2400" dirty="0"/>
              <a:t>Step 3:  Determine if property is historically or culturally significant</a:t>
            </a:r>
          </a:p>
          <a:p>
            <a:pPr eaLnBrk="1" hangingPunct="1">
              <a:buFont typeface="Wingdings" pitchFamily="2" charset="2"/>
              <a:buNone/>
            </a:pPr>
            <a:r>
              <a:rPr lang="en-US" sz="2400" dirty="0"/>
              <a:t>Step 4: Mitigate, if necessary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2209800" y="381000"/>
            <a:ext cx="7772400" cy="1066800"/>
          </a:xfrm>
        </p:spPr>
        <p:txBody>
          <a:bodyPr/>
          <a:lstStyle/>
          <a:p>
            <a:pPr eaLnBrk="1" hangingPunct="1"/>
            <a:r>
              <a:rPr lang="en-US" dirty="0">
                <a:solidFill>
                  <a:schemeClr val="accent2">
                    <a:lumMod val="75000"/>
                  </a:schemeClr>
                </a:solidFill>
              </a:rPr>
              <a:t>Step 1: Initiate Review</a:t>
            </a:r>
          </a:p>
        </p:txBody>
      </p:sp>
      <p:sp>
        <p:nvSpPr>
          <p:cNvPr id="34819" name="Rectangle 3"/>
          <p:cNvSpPr>
            <a:spLocks noGrp="1" noChangeArrowheads="1"/>
          </p:cNvSpPr>
          <p:nvPr>
            <p:ph type="subTitle" idx="1"/>
          </p:nvPr>
        </p:nvSpPr>
        <p:spPr>
          <a:xfrm>
            <a:off x="1828800" y="1676400"/>
            <a:ext cx="8153400" cy="4724400"/>
          </a:xfrm>
        </p:spPr>
        <p:txBody>
          <a:bodyPr>
            <a:normAutofit/>
          </a:bodyPr>
          <a:lstStyle/>
          <a:p>
            <a:pPr algn="ctr" eaLnBrk="1" hangingPunct="1">
              <a:lnSpc>
                <a:spcPct val="80000"/>
              </a:lnSpc>
              <a:defRPr/>
            </a:pPr>
            <a:r>
              <a:rPr lang="en-US" dirty="0">
                <a:solidFill>
                  <a:schemeClr val="tx1"/>
                </a:solidFill>
              </a:rPr>
              <a:t>Do you have an “undertaking”</a:t>
            </a:r>
          </a:p>
          <a:p>
            <a:pPr algn="ctr" eaLnBrk="1" hangingPunct="1">
              <a:lnSpc>
                <a:spcPct val="80000"/>
              </a:lnSpc>
              <a:defRPr/>
            </a:pPr>
            <a:endParaRPr lang="en-US" dirty="0">
              <a:solidFill>
                <a:schemeClr val="tx1"/>
              </a:solidFill>
            </a:endParaRPr>
          </a:p>
          <a:p>
            <a:pPr algn="ctr" eaLnBrk="1" hangingPunct="1">
              <a:lnSpc>
                <a:spcPct val="80000"/>
              </a:lnSpc>
              <a:defRPr/>
            </a:pPr>
            <a:r>
              <a:rPr lang="en-US" dirty="0">
                <a:solidFill>
                  <a:schemeClr val="tx1"/>
                </a:solidFill>
              </a:rPr>
              <a:t>Definition of an “undertaking”:</a:t>
            </a:r>
          </a:p>
          <a:p>
            <a:pPr algn="ctr" eaLnBrk="1" hangingPunct="1">
              <a:lnSpc>
                <a:spcPct val="80000"/>
              </a:lnSpc>
              <a:defRPr/>
            </a:pPr>
            <a:r>
              <a:rPr lang="en-US" dirty="0">
                <a:solidFill>
                  <a:schemeClr val="tx1"/>
                </a:solidFill>
              </a:rPr>
              <a:t>“…a project, activity, or program funded in whole or in part under the direct or indirect jurisdiction of a federal agency, including those…carried out with federal financial assistance…”</a:t>
            </a:r>
          </a:p>
          <a:p>
            <a:pPr algn="ctr" eaLnBrk="1" hangingPunct="1">
              <a:lnSpc>
                <a:spcPct val="80000"/>
              </a:lnSpc>
              <a:defRPr/>
            </a:pPr>
            <a:r>
              <a:rPr lang="en-US" dirty="0">
                <a:solidFill>
                  <a:schemeClr val="tx1"/>
                </a:solidFill>
              </a:rPr>
              <a:t>BROWNFIELD ACTIVITY = UNDERTAKING</a:t>
            </a:r>
          </a:p>
          <a:p>
            <a:pPr algn="ctr" eaLnBrk="1" hangingPunct="1">
              <a:lnSpc>
                <a:spcPct val="80000"/>
              </a:lnSpc>
              <a:defRPr/>
            </a:pPr>
            <a:endParaRPr lang="en-US" sz="2800" dirty="0">
              <a:solidFill>
                <a:schemeClr val="tx1"/>
              </a:solidFill>
            </a:endParaRPr>
          </a:p>
          <a:p>
            <a:pPr algn="ctr" eaLnBrk="1" hangingPunct="1">
              <a:lnSpc>
                <a:spcPct val="80000"/>
              </a:lnSpc>
              <a:defRPr/>
            </a:pPr>
            <a:r>
              <a:rPr lang="en-US" sz="2800" dirty="0">
                <a:solidFill>
                  <a:schemeClr val="tx1"/>
                </a:solidFill>
              </a:rPr>
              <a:t>Note:  No federal dollars, no NHPA.</a:t>
            </a:r>
          </a:p>
          <a:p>
            <a:pPr algn="ctr" eaLnBrk="1" hangingPunct="1">
              <a:lnSpc>
                <a:spcPct val="80000"/>
              </a:lnSpc>
              <a:defRPr/>
            </a:pPr>
            <a:endParaRPr lang="en-US" sz="3600" dirty="0">
              <a:solidFill>
                <a:schemeClr val="tx1"/>
              </a:solidFill>
              <a:cs typeface="Times New Roman" pitchFamily="18" charset="0"/>
            </a:endParaRPr>
          </a:p>
          <a:p>
            <a:pPr algn="ctr" eaLnBrk="1" hangingPunct="1">
              <a:lnSpc>
                <a:spcPct val="80000"/>
              </a:lnSpc>
              <a:defRPr/>
            </a:pPr>
            <a:endParaRPr lang="en-US" sz="2800" dirty="0">
              <a:solidFill>
                <a:schemeClr val="tx1"/>
              </a:solidFill>
            </a:endParaRPr>
          </a:p>
          <a:p>
            <a:pPr algn="ctr" eaLnBrk="1" hangingPunct="1">
              <a:lnSpc>
                <a:spcPct val="80000"/>
              </a:lnSpc>
              <a:defRPr/>
            </a:pPr>
            <a:endParaRPr lang="en-US" sz="2800" u="sng" dirty="0">
              <a:solidFill>
                <a:schemeClr val="tx1"/>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005E-0A7D-93C3-26AA-406EB77D17DA}"/>
              </a:ext>
            </a:extLst>
          </p:cNvPr>
          <p:cNvSpPr>
            <a:spLocks noGrp="1"/>
          </p:cNvSpPr>
          <p:nvPr>
            <p:ph type="title"/>
          </p:nvPr>
        </p:nvSpPr>
        <p:spPr/>
        <p:txBody>
          <a:bodyPr/>
          <a:lstStyle/>
          <a:p>
            <a:pPr algn="ctr"/>
            <a:r>
              <a:rPr lang="en-US" dirty="0">
                <a:solidFill>
                  <a:schemeClr val="accent2">
                    <a:lumMod val="75000"/>
                  </a:schemeClr>
                </a:solidFill>
                <a:cs typeface="Segoe UI Semilight"/>
              </a:rPr>
              <a:t>Summary of EPA Grant Types</a:t>
            </a:r>
          </a:p>
        </p:txBody>
      </p:sp>
      <p:sp>
        <p:nvSpPr>
          <p:cNvPr id="5" name="Line 7">
            <a:extLst>
              <a:ext uri="{FF2B5EF4-FFF2-40B4-BE49-F238E27FC236}">
                <a16:creationId xmlns:a16="http://schemas.microsoft.com/office/drawing/2014/main" id="{1CE384D6-6244-F1B6-A7B0-B963B3642466}"/>
              </a:ext>
            </a:extLst>
          </p:cNvPr>
          <p:cNvSpPr>
            <a:spLocks noChangeShapeType="1"/>
          </p:cNvSpPr>
          <p:nvPr/>
        </p:nvSpPr>
        <p:spPr bwMode="auto">
          <a:xfrm>
            <a:off x="6486753" y="4966144"/>
            <a:ext cx="1122895" cy="520699"/>
          </a:xfrm>
          <a:prstGeom prst="line">
            <a:avLst/>
          </a:prstGeom>
          <a:noFill/>
          <a:ln w="63500">
            <a:solidFill>
              <a:srgbClr val="FFC000"/>
            </a:solidFill>
            <a:round/>
            <a:headEnd/>
            <a:tailEnd/>
          </a:ln>
          <a:effectLst/>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Line 6">
            <a:extLst>
              <a:ext uri="{FF2B5EF4-FFF2-40B4-BE49-F238E27FC236}">
                <a16:creationId xmlns:a16="http://schemas.microsoft.com/office/drawing/2014/main" id="{3FD94274-B0F9-13EF-F58A-D596149BC3F8}"/>
              </a:ext>
            </a:extLst>
          </p:cNvPr>
          <p:cNvSpPr>
            <a:spLocks noChangeShapeType="1"/>
          </p:cNvSpPr>
          <p:nvPr/>
        </p:nvSpPr>
        <p:spPr bwMode="auto">
          <a:xfrm flipH="1">
            <a:off x="4702931" y="4951591"/>
            <a:ext cx="1258734" cy="496095"/>
          </a:xfrm>
          <a:prstGeom prst="line">
            <a:avLst/>
          </a:prstGeom>
          <a:noFill/>
          <a:ln w="63500">
            <a:solidFill>
              <a:srgbClr val="FFC000"/>
            </a:solidFill>
            <a:round/>
            <a:headEnd/>
            <a:tailEnd/>
          </a:ln>
          <a:effectLst/>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Line 2">
            <a:extLst>
              <a:ext uri="{FF2B5EF4-FFF2-40B4-BE49-F238E27FC236}">
                <a16:creationId xmlns:a16="http://schemas.microsoft.com/office/drawing/2014/main" id="{CD7818DF-3EB5-5A93-EB00-7985F41B3389}"/>
              </a:ext>
            </a:extLst>
          </p:cNvPr>
          <p:cNvSpPr>
            <a:spLocks noChangeShapeType="1"/>
          </p:cNvSpPr>
          <p:nvPr/>
        </p:nvSpPr>
        <p:spPr bwMode="auto">
          <a:xfrm flipH="1">
            <a:off x="4477430" y="3762430"/>
            <a:ext cx="990600" cy="1590"/>
          </a:xfrm>
          <a:prstGeom prst="line">
            <a:avLst/>
          </a:prstGeom>
          <a:noFill/>
          <a:ln w="63500">
            <a:solidFill>
              <a:srgbClr val="FFC000"/>
            </a:solidFill>
            <a:round/>
            <a:headEnd/>
            <a:tailEnd/>
          </a:ln>
          <a:effectLst/>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8" name="Line 2">
            <a:extLst>
              <a:ext uri="{FF2B5EF4-FFF2-40B4-BE49-F238E27FC236}">
                <a16:creationId xmlns:a16="http://schemas.microsoft.com/office/drawing/2014/main" id="{4A630625-4A27-77E5-26E9-DDADFF1BFC54}"/>
              </a:ext>
            </a:extLst>
          </p:cNvPr>
          <p:cNvSpPr>
            <a:spLocks noChangeShapeType="1"/>
          </p:cNvSpPr>
          <p:nvPr/>
        </p:nvSpPr>
        <p:spPr bwMode="auto">
          <a:xfrm flipH="1">
            <a:off x="7093001" y="3820508"/>
            <a:ext cx="990600" cy="1590"/>
          </a:xfrm>
          <a:prstGeom prst="line">
            <a:avLst/>
          </a:prstGeom>
          <a:noFill/>
          <a:ln w="63500">
            <a:solidFill>
              <a:srgbClr val="FFC000"/>
            </a:solidFill>
            <a:round/>
            <a:headEnd/>
            <a:tailEnd/>
          </a:ln>
          <a:effectLst/>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9" name="Line 5">
            <a:extLst>
              <a:ext uri="{FF2B5EF4-FFF2-40B4-BE49-F238E27FC236}">
                <a16:creationId xmlns:a16="http://schemas.microsoft.com/office/drawing/2014/main" id="{AB51DD66-6843-9372-8279-8FD91F57DE3E}"/>
              </a:ext>
            </a:extLst>
          </p:cNvPr>
          <p:cNvSpPr>
            <a:spLocks noChangeShapeType="1"/>
          </p:cNvSpPr>
          <p:nvPr/>
        </p:nvSpPr>
        <p:spPr bwMode="auto">
          <a:xfrm>
            <a:off x="6346787" y="2439781"/>
            <a:ext cx="9525" cy="838200"/>
          </a:xfrm>
          <a:prstGeom prst="line">
            <a:avLst/>
          </a:prstGeom>
          <a:noFill/>
          <a:ln w="63500">
            <a:solidFill>
              <a:srgbClr val="FFC000"/>
            </a:solidFill>
            <a:round/>
            <a:headEnd/>
            <a:tailEnd/>
          </a:ln>
          <a:effectLst/>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10" name="Picture 9" descr="Process_propose">
            <a:extLst>
              <a:ext uri="{FF2B5EF4-FFF2-40B4-BE49-F238E27FC236}">
                <a16:creationId xmlns:a16="http://schemas.microsoft.com/office/drawing/2014/main" id="{BFD1E0EE-C3F2-89CC-62BE-C84BF123805E}"/>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72730" y="2951351"/>
            <a:ext cx="2590800" cy="2101850"/>
          </a:xfrm>
          <a:prstGeom prst="rect">
            <a:avLst/>
          </a:prstGeom>
          <a:noFill/>
        </p:spPr>
      </p:pic>
      <p:grpSp>
        <p:nvGrpSpPr>
          <p:cNvPr id="11" name="Group 10">
            <a:extLst>
              <a:ext uri="{FF2B5EF4-FFF2-40B4-BE49-F238E27FC236}">
                <a16:creationId xmlns:a16="http://schemas.microsoft.com/office/drawing/2014/main" id="{E33BB8CE-77FB-D0DE-D546-89B75978CFD4}"/>
              </a:ext>
            </a:extLst>
          </p:cNvPr>
          <p:cNvGrpSpPr>
            <a:grpSpLocks/>
          </p:cNvGrpSpPr>
          <p:nvPr/>
        </p:nvGrpSpPr>
        <p:grpSpPr bwMode="auto">
          <a:xfrm>
            <a:off x="7836104" y="3370717"/>
            <a:ext cx="2771266" cy="976313"/>
            <a:chOff x="6246790" y="3087689"/>
            <a:chExt cx="2113" cy="615"/>
          </a:xfrm>
          <a:solidFill>
            <a:schemeClr val="tx2">
              <a:lumMod val="75000"/>
            </a:schemeClr>
          </a:solidFill>
        </p:grpSpPr>
        <p:grpSp>
          <p:nvGrpSpPr>
            <p:cNvPr id="32" name="Group 31">
              <a:extLst>
                <a:ext uri="{FF2B5EF4-FFF2-40B4-BE49-F238E27FC236}">
                  <a16:creationId xmlns:a16="http://schemas.microsoft.com/office/drawing/2014/main" id="{364830E4-0654-9038-0E0D-40364341910B}"/>
                </a:ext>
              </a:extLst>
            </p:cNvPr>
            <p:cNvGrpSpPr>
              <a:grpSpLocks/>
            </p:cNvGrpSpPr>
            <p:nvPr/>
          </p:nvGrpSpPr>
          <p:grpSpPr bwMode="auto">
            <a:xfrm>
              <a:off x="6246790" y="3087689"/>
              <a:ext cx="2113" cy="615"/>
              <a:chOff x="6246790" y="3087689"/>
              <a:chExt cx="2113" cy="615"/>
            </a:xfrm>
            <a:grpFill/>
          </p:grpSpPr>
          <p:sp>
            <p:nvSpPr>
              <p:cNvPr id="34" name="Rectangle 33">
                <a:extLst>
                  <a:ext uri="{FF2B5EF4-FFF2-40B4-BE49-F238E27FC236}">
                    <a16:creationId xmlns:a16="http://schemas.microsoft.com/office/drawing/2014/main" id="{898F3C0E-79D7-DC5A-014D-300A95FA65A1}"/>
                  </a:ext>
                </a:extLst>
              </p:cNvPr>
              <p:cNvSpPr>
                <a:spLocks noChangeArrowheads="1"/>
              </p:cNvSpPr>
              <p:nvPr/>
            </p:nvSpPr>
            <p:spPr bwMode="auto">
              <a:xfrm>
                <a:off x="6246790" y="3087738"/>
                <a:ext cx="2069" cy="566"/>
              </a:xfrm>
              <a:prstGeom prst="rect">
                <a:avLst/>
              </a:prstGeom>
              <a:grp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5" name="Rectangle 34">
                <a:extLst>
                  <a:ext uri="{FF2B5EF4-FFF2-40B4-BE49-F238E27FC236}">
                    <a16:creationId xmlns:a16="http://schemas.microsoft.com/office/drawing/2014/main" id="{3CD142FA-5DED-7568-0B03-B5EC3685CE87}"/>
                  </a:ext>
                </a:extLst>
              </p:cNvPr>
              <p:cNvSpPr>
                <a:spLocks noChangeArrowheads="1"/>
              </p:cNvSpPr>
              <p:nvPr/>
            </p:nvSpPr>
            <p:spPr bwMode="auto">
              <a:xfrm>
                <a:off x="6246826" y="3087689"/>
                <a:ext cx="2077" cy="576"/>
              </a:xfrm>
              <a:prstGeom prst="rect">
                <a:avLst/>
              </a:prstGeom>
              <a:grp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33" name="Rectangle 32">
              <a:extLst>
                <a:ext uri="{FF2B5EF4-FFF2-40B4-BE49-F238E27FC236}">
                  <a16:creationId xmlns:a16="http://schemas.microsoft.com/office/drawing/2014/main" id="{010E926C-A43B-F600-C993-A2AB4BC0075E}"/>
                </a:ext>
              </a:extLst>
            </p:cNvPr>
            <p:cNvSpPr>
              <a:spLocks noChangeArrowheads="1"/>
            </p:cNvSpPr>
            <p:nvPr/>
          </p:nvSpPr>
          <p:spPr bwMode="auto">
            <a:xfrm>
              <a:off x="6246974" y="3087725"/>
              <a:ext cx="1748" cy="432"/>
            </a:xfrm>
            <a:prstGeom prst="rect">
              <a:avLst/>
            </a:prstGeom>
            <a:grpFill/>
            <a:ln w="9525">
              <a:noFill/>
              <a:miter lim="800000"/>
              <a:headEnd/>
              <a:tailEnd/>
            </a:ln>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chemeClr val="bg1"/>
                  </a:solidFill>
                </a:rPr>
                <a:t>Cleanup</a:t>
              </a:r>
            </a:p>
            <a:p>
              <a:pPr algn="ctr"/>
              <a:r>
                <a:rPr lang="en-US" sz="2400" b="1" dirty="0">
                  <a:solidFill>
                    <a:schemeClr val="bg1"/>
                  </a:solidFill>
                </a:rPr>
                <a:t>$500k - </a:t>
              </a:r>
              <a:r>
                <a:rPr lang="en-US" sz="2400" b="1" dirty="0">
                  <a:solidFill>
                    <a:schemeClr val="bg1"/>
                  </a:solidFill>
                  <a:ea typeface="+mn-lt"/>
                  <a:cs typeface="+mn-lt"/>
                </a:rPr>
                <a:t>$5M</a:t>
              </a:r>
            </a:p>
          </p:txBody>
        </p:sp>
      </p:grpSp>
      <p:grpSp>
        <p:nvGrpSpPr>
          <p:cNvPr id="12" name="Group 11">
            <a:extLst>
              <a:ext uri="{FF2B5EF4-FFF2-40B4-BE49-F238E27FC236}">
                <a16:creationId xmlns:a16="http://schemas.microsoft.com/office/drawing/2014/main" id="{E3755F41-9AC1-8783-2F93-B06D10AFBF88}"/>
              </a:ext>
            </a:extLst>
          </p:cNvPr>
          <p:cNvGrpSpPr>
            <a:grpSpLocks/>
          </p:cNvGrpSpPr>
          <p:nvPr/>
        </p:nvGrpSpPr>
        <p:grpSpPr bwMode="auto">
          <a:xfrm>
            <a:off x="4704406" y="1560153"/>
            <a:ext cx="3352801" cy="965201"/>
            <a:chOff x="3113617" y="1275028"/>
            <a:chExt cx="2112" cy="608"/>
          </a:xfrm>
          <a:solidFill>
            <a:schemeClr val="tx2">
              <a:lumMod val="75000"/>
            </a:schemeClr>
          </a:solidFill>
        </p:grpSpPr>
        <p:grpSp>
          <p:nvGrpSpPr>
            <p:cNvPr id="28" name="Group 27">
              <a:extLst>
                <a:ext uri="{FF2B5EF4-FFF2-40B4-BE49-F238E27FC236}">
                  <a16:creationId xmlns:a16="http://schemas.microsoft.com/office/drawing/2014/main" id="{D34C2EE7-2C18-A1F0-EC7C-C3753D7DE7FE}"/>
                </a:ext>
              </a:extLst>
            </p:cNvPr>
            <p:cNvGrpSpPr>
              <a:grpSpLocks/>
            </p:cNvGrpSpPr>
            <p:nvPr/>
          </p:nvGrpSpPr>
          <p:grpSpPr bwMode="auto">
            <a:xfrm>
              <a:off x="3113617" y="1275028"/>
              <a:ext cx="2112" cy="608"/>
              <a:chOff x="3113617" y="1275028"/>
              <a:chExt cx="2112" cy="608"/>
            </a:xfrm>
            <a:grpFill/>
          </p:grpSpPr>
          <p:sp>
            <p:nvSpPr>
              <p:cNvPr id="30" name="Rectangle 29">
                <a:extLst>
                  <a:ext uri="{FF2B5EF4-FFF2-40B4-BE49-F238E27FC236}">
                    <a16:creationId xmlns:a16="http://schemas.microsoft.com/office/drawing/2014/main" id="{4F64574E-2AF2-2104-033F-1D35D025940A}"/>
                  </a:ext>
                </a:extLst>
              </p:cNvPr>
              <p:cNvSpPr>
                <a:spLocks noChangeArrowheads="1"/>
              </p:cNvSpPr>
              <p:nvPr/>
            </p:nvSpPr>
            <p:spPr bwMode="auto">
              <a:xfrm>
                <a:off x="3113660" y="1275070"/>
                <a:ext cx="2069" cy="566"/>
              </a:xfrm>
              <a:prstGeom prst="rect">
                <a:avLst/>
              </a:prstGeom>
              <a:grp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1" name="Rectangle 30">
                <a:extLst>
                  <a:ext uri="{FF2B5EF4-FFF2-40B4-BE49-F238E27FC236}">
                    <a16:creationId xmlns:a16="http://schemas.microsoft.com/office/drawing/2014/main" id="{41BBDE0E-F12E-5278-D4A2-4665D03C4F88}"/>
                  </a:ext>
                </a:extLst>
              </p:cNvPr>
              <p:cNvSpPr>
                <a:spLocks noChangeArrowheads="1"/>
              </p:cNvSpPr>
              <p:nvPr/>
            </p:nvSpPr>
            <p:spPr bwMode="auto">
              <a:xfrm>
                <a:off x="3113617" y="1275028"/>
                <a:ext cx="2077" cy="576"/>
              </a:xfrm>
              <a:prstGeom prst="rect">
                <a:avLst/>
              </a:prstGeom>
              <a:grp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29" name="Text Box 32">
              <a:extLst>
                <a:ext uri="{FF2B5EF4-FFF2-40B4-BE49-F238E27FC236}">
                  <a16:creationId xmlns:a16="http://schemas.microsoft.com/office/drawing/2014/main" id="{80671374-4E5F-952C-765C-BE77365E3924}"/>
                </a:ext>
              </a:extLst>
            </p:cNvPr>
            <p:cNvSpPr txBox="1">
              <a:spLocks noChangeArrowheads="1"/>
            </p:cNvSpPr>
            <p:nvPr/>
          </p:nvSpPr>
          <p:spPr bwMode="auto">
            <a:xfrm>
              <a:off x="3113662" y="1275061"/>
              <a:ext cx="2016" cy="523"/>
            </a:xfrm>
            <a:prstGeom prst="rect">
              <a:avLst/>
            </a:prstGeom>
            <a:grpFill/>
            <a:ln w="9525">
              <a:noFill/>
              <a:miter lim="800000"/>
              <a:headEnd/>
              <a:tailEnd/>
            </a:ln>
            <a:effectLst/>
          </p:spPr>
          <p:txBody>
            <a:bodyPr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0" hangingPunct="0"/>
              <a:r>
                <a:rPr lang="en-US" sz="2400" b="1" dirty="0">
                  <a:solidFill>
                    <a:schemeClr val="bg1"/>
                  </a:solidFill>
                </a:rPr>
                <a:t>Assessment</a:t>
              </a:r>
            </a:p>
            <a:p>
              <a:pPr algn="ctr" eaLnBrk="0" hangingPunct="0"/>
              <a:r>
                <a:rPr lang="en-US" sz="2400" b="1" dirty="0">
                  <a:solidFill>
                    <a:schemeClr val="bg1"/>
                  </a:solidFill>
                </a:rPr>
                <a:t> </a:t>
              </a:r>
              <a:r>
                <a:rPr lang="en-US" sz="2200" b="1" dirty="0">
                  <a:solidFill>
                    <a:schemeClr val="bg1"/>
                  </a:solidFill>
                </a:rPr>
                <a:t>$500k - $2M </a:t>
              </a:r>
              <a:endParaRPr lang="en-US" sz="2200" b="1" dirty="0">
                <a:solidFill>
                  <a:schemeClr val="bg1"/>
                </a:solidFill>
                <a:cs typeface="Calibri"/>
              </a:endParaRPr>
            </a:p>
          </p:txBody>
        </p:sp>
      </p:grpSp>
      <p:grpSp>
        <p:nvGrpSpPr>
          <p:cNvPr id="13" name="Group 12">
            <a:extLst>
              <a:ext uri="{FF2B5EF4-FFF2-40B4-BE49-F238E27FC236}">
                <a16:creationId xmlns:a16="http://schemas.microsoft.com/office/drawing/2014/main" id="{B2556DED-B8A2-BC41-5DA3-7BF4C427B792}"/>
              </a:ext>
            </a:extLst>
          </p:cNvPr>
          <p:cNvGrpSpPr>
            <a:grpSpLocks/>
          </p:cNvGrpSpPr>
          <p:nvPr/>
        </p:nvGrpSpPr>
        <p:grpSpPr bwMode="auto">
          <a:xfrm>
            <a:off x="1937508" y="3369128"/>
            <a:ext cx="2682873" cy="965200"/>
            <a:chOff x="348194" y="3086100"/>
            <a:chExt cx="2112" cy="608"/>
          </a:xfrm>
          <a:solidFill>
            <a:schemeClr val="tx2">
              <a:lumMod val="75000"/>
            </a:schemeClr>
          </a:solidFill>
        </p:grpSpPr>
        <p:grpSp>
          <p:nvGrpSpPr>
            <p:cNvPr id="24" name="Group 23">
              <a:extLst>
                <a:ext uri="{FF2B5EF4-FFF2-40B4-BE49-F238E27FC236}">
                  <a16:creationId xmlns:a16="http://schemas.microsoft.com/office/drawing/2014/main" id="{99170793-B380-95CB-9891-305EFABE1D2C}"/>
                </a:ext>
              </a:extLst>
            </p:cNvPr>
            <p:cNvGrpSpPr>
              <a:grpSpLocks/>
            </p:cNvGrpSpPr>
            <p:nvPr/>
          </p:nvGrpSpPr>
          <p:grpSpPr bwMode="auto">
            <a:xfrm>
              <a:off x="348194" y="3086100"/>
              <a:ext cx="2112" cy="608"/>
              <a:chOff x="348194" y="3086100"/>
              <a:chExt cx="2112" cy="608"/>
            </a:xfrm>
            <a:grpFill/>
          </p:grpSpPr>
          <p:sp>
            <p:nvSpPr>
              <p:cNvPr id="26" name="Rectangle 25">
                <a:extLst>
                  <a:ext uri="{FF2B5EF4-FFF2-40B4-BE49-F238E27FC236}">
                    <a16:creationId xmlns:a16="http://schemas.microsoft.com/office/drawing/2014/main" id="{F60F0F9A-F5F9-B197-E279-361817C78D15}"/>
                  </a:ext>
                </a:extLst>
              </p:cNvPr>
              <p:cNvSpPr>
                <a:spLocks noChangeArrowheads="1"/>
              </p:cNvSpPr>
              <p:nvPr/>
            </p:nvSpPr>
            <p:spPr bwMode="auto">
              <a:xfrm>
                <a:off x="348237" y="3086142"/>
                <a:ext cx="2069" cy="566"/>
              </a:xfrm>
              <a:prstGeom prst="rect">
                <a:avLst/>
              </a:prstGeom>
              <a:grp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7" name="Rectangle 26">
                <a:extLst>
                  <a:ext uri="{FF2B5EF4-FFF2-40B4-BE49-F238E27FC236}">
                    <a16:creationId xmlns:a16="http://schemas.microsoft.com/office/drawing/2014/main" id="{58547BFB-CE53-F7FC-5808-55DC2EBC946B}"/>
                  </a:ext>
                </a:extLst>
              </p:cNvPr>
              <p:cNvSpPr>
                <a:spLocks noChangeArrowheads="1"/>
              </p:cNvSpPr>
              <p:nvPr/>
            </p:nvSpPr>
            <p:spPr bwMode="auto">
              <a:xfrm>
                <a:off x="348194" y="3086100"/>
                <a:ext cx="2077" cy="576"/>
              </a:xfrm>
              <a:prstGeom prst="rect">
                <a:avLst/>
              </a:prstGeom>
              <a:grp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25" name="Rectangle 24">
              <a:extLst>
                <a:ext uri="{FF2B5EF4-FFF2-40B4-BE49-F238E27FC236}">
                  <a16:creationId xmlns:a16="http://schemas.microsoft.com/office/drawing/2014/main" id="{58B53B40-8A4A-4D2D-08F1-D06E5D6B130A}"/>
                </a:ext>
              </a:extLst>
            </p:cNvPr>
            <p:cNvSpPr>
              <a:spLocks noChangeArrowheads="1"/>
            </p:cNvSpPr>
            <p:nvPr/>
          </p:nvSpPr>
          <p:spPr bwMode="auto">
            <a:xfrm>
              <a:off x="348315" y="3086148"/>
              <a:ext cx="1878" cy="470"/>
            </a:xfrm>
            <a:prstGeom prst="rect">
              <a:avLst/>
            </a:prstGeom>
            <a:grpFill/>
            <a:ln w="9525">
              <a:noFill/>
              <a:miter lim="800000"/>
              <a:headEnd/>
              <a:tailEnd/>
            </a:ln>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gn="ctr"/>
              <a:r>
                <a:rPr lang="en-US" sz="2400" b="1" dirty="0">
                  <a:solidFill>
                    <a:schemeClr val="bg1"/>
                  </a:solidFill>
                  <a:latin typeface="Arial Narrow"/>
                </a:rPr>
                <a:t>RLF (Initial)</a:t>
              </a:r>
            </a:p>
            <a:p>
              <a:pPr marL="342900" indent="-342900" algn="ctr"/>
              <a:r>
                <a:rPr lang="en-US" sz="2400" b="1" dirty="0">
                  <a:solidFill>
                    <a:schemeClr val="bg1"/>
                  </a:solidFill>
                </a:rPr>
                <a:t>$5M </a:t>
              </a:r>
              <a:endParaRPr lang="en-US" sz="2400" b="1" dirty="0">
                <a:solidFill>
                  <a:schemeClr val="bg1"/>
                </a:solidFill>
                <a:cs typeface="Calibri"/>
              </a:endParaRPr>
            </a:p>
          </p:txBody>
        </p:sp>
      </p:grpSp>
      <p:grpSp>
        <p:nvGrpSpPr>
          <p:cNvPr id="14" name="Group 13">
            <a:extLst>
              <a:ext uri="{FF2B5EF4-FFF2-40B4-BE49-F238E27FC236}">
                <a16:creationId xmlns:a16="http://schemas.microsoft.com/office/drawing/2014/main" id="{D8D21D75-A466-59B5-F923-675D94DED7F2}"/>
              </a:ext>
            </a:extLst>
          </p:cNvPr>
          <p:cNvGrpSpPr>
            <a:grpSpLocks/>
          </p:cNvGrpSpPr>
          <p:nvPr/>
        </p:nvGrpSpPr>
        <p:grpSpPr bwMode="auto">
          <a:xfrm>
            <a:off x="6618514" y="5413819"/>
            <a:ext cx="3141133" cy="965200"/>
            <a:chOff x="5029200" y="5130791"/>
            <a:chExt cx="2112" cy="608"/>
          </a:xfrm>
          <a:solidFill>
            <a:schemeClr val="tx2">
              <a:lumMod val="75000"/>
            </a:schemeClr>
          </a:solidFill>
        </p:grpSpPr>
        <p:grpSp>
          <p:nvGrpSpPr>
            <p:cNvPr id="20" name="Group 19">
              <a:extLst>
                <a:ext uri="{FF2B5EF4-FFF2-40B4-BE49-F238E27FC236}">
                  <a16:creationId xmlns:a16="http://schemas.microsoft.com/office/drawing/2014/main" id="{CFBC81D1-C0B4-CA62-9943-A96C34DA5848}"/>
                </a:ext>
              </a:extLst>
            </p:cNvPr>
            <p:cNvGrpSpPr>
              <a:grpSpLocks/>
            </p:cNvGrpSpPr>
            <p:nvPr/>
          </p:nvGrpSpPr>
          <p:grpSpPr bwMode="auto">
            <a:xfrm>
              <a:off x="5029200" y="5130791"/>
              <a:ext cx="2112" cy="608"/>
              <a:chOff x="5029200" y="5130791"/>
              <a:chExt cx="2112" cy="608"/>
            </a:xfrm>
            <a:grpFill/>
          </p:grpSpPr>
          <p:sp>
            <p:nvSpPr>
              <p:cNvPr id="22" name="Rectangle 21">
                <a:extLst>
                  <a:ext uri="{FF2B5EF4-FFF2-40B4-BE49-F238E27FC236}">
                    <a16:creationId xmlns:a16="http://schemas.microsoft.com/office/drawing/2014/main" id="{24A99675-CF75-6926-E39F-2D204D81C9F9}"/>
                  </a:ext>
                </a:extLst>
              </p:cNvPr>
              <p:cNvSpPr>
                <a:spLocks noChangeArrowheads="1"/>
              </p:cNvSpPr>
              <p:nvPr/>
            </p:nvSpPr>
            <p:spPr bwMode="auto">
              <a:xfrm>
                <a:off x="5029243" y="5130833"/>
                <a:ext cx="2069" cy="566"/>
              </a:xfrm>
              <a:prstGeom prst="rect">
                <a:avLst/>
              </a:prstGeom>
              <a:grp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81E8F24D-A902-95CB-C288-CF859F97ED44}"/>
                  </a:ext>
                </a:extLst>
              </p:cNvPr>
              <p:cNvSpPr>
                <a:spLocks noChangeArrowheads="1"/>
              </p:cNvSpPr>
              <p:nvPr/>
            </p:nvSpPr>
            <p:spPr bwMode="auto">
              <a:xfrm>
                <a:off x="5029200" y="5130791"/>
                <a:ext cx="2077" cy="576"/>
              </a:xfrm>
              <a:prstGeom prst="rect">
                <a:avLst/>
              </a:prstGeom>
              <a:grp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21" name="Rectangle 20">
              <a:extLst>
                <a:ext uri="{FF2B5EF4-FFF2-40B4-BE49-F238E27FC236}">
                  <a16:creationId xmlns:a16="http://schemas.microsoft.com/office/drawing/2014/main" id="{9FF5D6D7-6B4C-62CD-0DA7-3DACE9D664F1}"/>
                </a:ext>
              </a:extLst>
            </p:cNvPr>
            <p:cNvSpPr>
              <a:spLocks noChangeArrowheads="1"/>
            </p:cNvSpPr>
            <p:nvPr/>
          </p:nvSpPr>
          <p:spPr bwMode="auto">
            <a:xfrm>
              <a:off x="5029248" y="5130839"/>
              <a:ext cx="1987" cy="480"/>
            </a:xfrm>
            <a:prstGeom prst="rect">
              <a:avLst/>
            </a:prstGeom>
            <a:grpFill/>
            <a:ln w="9525">
              <a:noFill/>
              <a:miter lim="800000"/>
              <a:headEnd/>
              <a:tailEnd/>
            </a:ln>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gn="ctr"/>
              <a:r>
                <a:rPr lang="en-US" sz="2400" b="1" dirty="0">
                  <a:solidFill>
                    <a:schemeClr val="bg1"/>
                  </a:solidFill>
                  <a:latin typeface="Arial Narrow" pitchFamily="34" charset="0"/>
                </a:rPr>
                <a:t>Job Training</a:t>
              </a:r>
            </a:p>
            <a:p>
              <a:pPr marL="342900" indent="-342900" algn="ctr"/>
              <a:r>
                <a:rPr lang="en-US" sz="2400" b="1" dirty="0">
                  <a:solidFill>
                    <a:schemeClr val="bg1"/>
                  </a:solidFill>
                </a:rPr>
                <a:t>$500k</a:t>
              </a:r>
              <a:endParaRPr lang="en-US" sz="2400" b="1" dirty="0">
                <a:solidFill>
                  <a:schemeClr val="bg1"/>
                </a:solidFill>
                <a:latin typeface="Corbel"/>
              </a:endParaRPr>
            </a:p>
          </p:txBody>
        </p:sp>
      </p:grpSp>
      <p:grpSp>
        <p:nvGrpSpPr>
          <p:cNvPr id="15" name="Group 14">
            <a:extLst>
              <a:ext uri="{FF2B5EF4-FFF2-40B4-BE49-F238E27FC236}">
                <a16:creationId xmlns:a16="http://schemas.microsoft.com/office/drawing/2014/main" id="{9A8BDFCD-CC09-9A6E-BA03-3DD5CCB75CED}"/>
              </a:ext>
            </a:extLst>
          </p:cNvPr>
          <p:cNvGrpSpPr>
            <a:grpSpLocks/>
          </p:cNvGrpSpPr>
          <p:nvPr/>
        </p:nvGrpSpPr>
        <p:grpSpPr bwMode="auto">
          <a:xfrm>
            <a:off x="2346757" y="5374661"/>
            <a:ext cx="3141134" cy="965200"/>
            <a:chOff x="685848" y="5091633"/>
            <a:chExt cx="2112" cy="608"/>
          </a:xfrm>
          <a:solidFill>
            <a:schemeClr val="tx2">
              <a:lumMod val="75000"/>
            </a:schemeClr>
          </a:solidFill>
        </p:grpSpPr>
        <p:grpSp>
          <p:nvGrpSpPr>
            <p:cNvPr id="16" name="Group 15">
              <a:extLst>
                <a:ext uri="{FF2B5EF4-FFF2-40B4-BE49-F238E27FC236}">
                  <a16:creationId xmlns:a16="http://schemas.microsoft.com/office/drawing/2014/main" id="{104F4559-C02F-E830-763F-69DB06BB4CB5}"/>
                </a:ext>
              </a:extLst>
            </p:cNvPr>
            <p:cNvGrpSpPr>
              <a:grpSpLocks/>
            </p:cNvGrpSpPr>
            <p:nvPr/>
          </p:nvGrpSpPr>
          <p:grpSpPr bwMode="auto">
            <a:xfrm>
              <a:off x="685848" y="5091633"/>
              <a:ext cx="2112" cy="608"/>
              <a:chOff x="685848" y="5091633"/>
              <a:chExt cx="2112" cy="608"/>
            </a:xfrm>
            <a:grpFill/>
          </p:grpSpPr>
          <p:sp>
            <p:nvSpPr>
              <p:cNvPr id="18" name="Rectangle 17">
                <a:extLst>
                  <a:ext uri="{FF2B5EF4-FFF2-40B4-BE49-F238E27FC236}">
                    <a16:creationId xmlns:a16="http://schemas.microsoft.com/office/drawing/2014/main" id="{68BABC2A-9AF6-9DF1-D717-D40D1DCA51FE}"/>
                  </a:ext>
                </a:extLst>
              </p:cNvPr>
              <p:cNvSpPr>
                <a:spLocks noChangeArrowheads="1"/>
              </p:cNvSpPr>
              <p:nvPr/>
            </p:nvSpPr>
            <p:spPr bwMode="auto">
              <a:xfrm>
                <a:off x="685891" y="5091675"/>
                <a:ext cx="2069" cy="566"/>
              </a:xfrm>
              <a:prstGeom prst="rect">
                <a:avLst/>
              </a:prstGeom>
              <a:grp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Rectangle 18">
                <a:extLst>
                  <a:ext uri="{FF2B5EF4-FFF2-40B4-BE49-F238E27FC236}">
                    <a16:creationId xmlns:a16="http://schemas.microsoft.com/office/drawing/2014/main" id="{11E4A83F-2219-7595-10B3-FF0A15B62DF8}"/>
                  </a:ext>
                </a:extLst>
              </p:cNvPr>
              <p:cNvSpPr>
                <a:spLocks noChangeArrowheads="1"/>
              </p:cNvSpPr>
              <p:nvPr/>
            </p:nvSpPr>
            <p:spPr bwMode="auto">
              <a:xfrm>
                <a:off x="685848" y="5091633"/>
                <a:ext cx="2077" cy="576"/>
              </a:xfrm>
              <a:prstGeom prst="rect">
                <a:avLst/>
              </a:prstGeom>
              <a:grp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17" name="Rectangle 16">
              <a:extLst>
                <a:ext uri="{FF2B5EF4-FFF2-40B4-BE49-F238E27FC236}">
                  <a16:creationId xmlns:a16="http://schemas.microsoft.com/office/drawing/2014/main" id="{566D4AAD-9AAA-34BF-B2AA-B0F46B7FB349}"/>
                </a:ext>
              </a:extLst>
            </p:cNvPr>
            <p:cNvSpPr>
              <a:spLocks noChangeArrowheads="1"/>
            </p:cNvSpPr>
            <p:nvPr/>
          </p:nvSpPr>
          <p:spPr bwMode="auto">
            <a:xfrm>
              <a:off x="685930" y="5091696"/>
              <a:ext cx="1887" cy="417"/>
            </a:xfrm>
            <a:prstGeom prst="rect">
              <a:avLst/>
            </a:prstGeom>
            <a:grpFill/>
            <a:ln w="9525">
              <a:noFill/>
              <a:miter lim="800000"/>
              <a:headEnd/>
              <a:tailEnd/>
            </a:ln>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gn="ctr"/>
              <a:r>
                <a:rPr lang="en-US" sz="2400" b="1" dirty="0">
                  <a:solidFill>
                    <a:schemeClr val="bg1"/>
                  </a:solidFill>
                  <a:latin typeface="Arial Narrow"/>
                </a:rPr>
                <a:t>Multipurpose</a:t>
              </a:r>
            </a:p>
            <a:p>
              <a:pPr marL="342900" indent="-342900" algn="ctr"/>
              <a:r>
                <a:rPr lang="en-US" sz="2400" b="1" dirty="0">
                  <a:solidFill>
                    <a:schemeClr val="bg1"/>
                  </a:solidFill>
                </a:rPr>
                <a:t>$1M</a:t>
              </a:r>
              <a:endParaRPr lang="en-US" sz="2400" b="1" dirty="0">
                <a:solidFill>
                  <a:schemeClr val="bg1"/>
                </a:solidFill>
                <a:cs typeface="Calibri"/>
              </a:endParaRPr>
            </a:p>
          </p:txBody>
        </p:sp>
      </p:grpSp>
      <p:pic>
        <p:nvPicPr>
          <p:cNvPr id="36" name="Picture 35">
            <a:extLst>
              <a:ext uri="{FF2B5EF4-FFF2-40B4-BE49-F238E27FC236}">
                <a16:creationId xmlns:a16="http://schemas.microsoft.com/office/drawing/2014/main" id="{22A054A2-E89E-2448-9CA5-0A8EF8AEB579}"/>
              </a:ext>
            </a:extLst>
          </p:cNvPr>
          <p:cNvPicPr/>
          <p:nvPr/>
        </p:nvPicPr>
        <p:blipFill>
          <a:blip r:embed="rId4">
            <a:extLst>
              <a:ext uri="{28A0092B-C50C-407E-A947-70E740481C1C}">
                <a14:useLocalDpi xmlns:a14="http://schemas.microsoft.com/office/drawing/2010/main" val="0"/>
              </a:ext>
            </a:extLst>
          </a:blip>
          <a:stretch>
            <a:fillRect/>
          </a:stretch>
        </p:blipFill>
        <p:spPr>
          <a:xfrm>
            <a:off x="11268075" y="6048375"/>
            <a:ext cx="923925" cy="809625"/>
          </a:xfrm>
          <a:prstGeom prst="rect">
            <a:avLst/>
          </a:prstGeom>
        </p:spPr>
      </p:pic>
    </p:spTree>
    <p:extLst>
      <p:ext uri="{BB962C8B-B14F-4D97-AF65-F5344CB8AC3E}">
        <p14:creationId xmlns:p14="http://schemas.microsoft.com/office/powerpoint/2010/main" val="3725013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1905000" y="762000"/>
            <a:ext cx="8077200" cy="1447800"/>
          </a:xfrm>
        </p:spPr>
        <p:txBody>
          <a:bodyPr/>
          <a:lstStyle/>
          <a:p>
            <a:pPr algn="ctr" eaLnBrk="1" hangingPunct="1"/>
            <a:r>
              <a:rPr lang="en-US" sz="4000" dirty="0">
                <a:solidFill>
                  <a:schemeClr val="accent2">
                    <a:lumMod val="75000"/>
                  </a:schemeClr>
                </a:solidFill>
              </a:rPr>
              <a:t>Step 2:  Determine if Undertaking has the potential to cause an “Effect”</a:t>
            </a:r>
          </a:p>
        </p:txBody>
      </p:sp>
      <p:sp>
        <p:nvSpPr>
          <p:cNvPr id="35843" name="Rectangle 3"/>
          <p:cNvSpPr>
            <a:spLocks noGrp="1" noChangeArrowheads="1"/>
          </p:cNvSpPr>
          <p:nvPr>
            <p:ph type="subTitle" idx="1"/>
          </p:nvPr>
        </p:nvSpPr>
        <p:spPr>
          <a:xfrm>
            <a:off x="1828800" y="2362200"/>
            <a:ext cx="8153400" cy="3657600"/>
          </a:xfrm>
        </p:spPr>
        <p:txBody>
          <a:bodyPr>
            <a:normAutofit/>
          </a:bodyPr>
          <a:lstStyle/>
          <a:p>
            <a:pPr algn="ctr" eaLnBrk="1" hangingPunct="1">
              <a:lnSpc>
                <a:spcPct val="80000"/>
              </a:lnSpc>
              <a:defRPr/>
            </a:pPr>
            <a:endParaRPr lang="en-US" sz="2400" dirty="0">
              <a:solidFill>
                <a:schemeClr val="tx1"/>
              </a:solidFill>
            </a:endParaRPr>
          </a:p>
          <a:p>
            <a:pPr algn="ctr" eaLnBrk="1" hangingPunct="1">
              <a:lnSpc>
                <a:spcPct val="80000"/>
              </a:lnSpc>
              <a:defRPr/>
            </a:pPr>
            <a:r>
              <a:rPr lang="en-US" sz="2400" dirty="0">
                <a:solidFill>
                  <a:schemeClr val="tx1"/>
                </a:solidFill>
              </a:rPr>
              <a:t>An </a:t>
            </a:r>
            <a:r>
              <a:rPr lang="en-US" sz="2400" u="sng" dirty="0">
                <a:solidFill>
                  <a:schemeClr val="tx1"/>
                </a:solidFill>
              </a:rPr>
              <a:t>adverse</a:t>
            </a:r>
            <a:r>
              <a:rPr lang="en-US" sz="2400" dirty="0">
                <a:solidFill>
                  <a:schemeClr val="tx1"/>
                </a:solidFill>
              </a:rPr>
              <a:t> “effect” is found when an action alters, directly or indirectly, any of the characteristics of a historic property that qualify the property for inclusion in the National Register in a manner that diminishes the integrity of the location, design, setting, materials, workmanship, feeling or association, now or in the future.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r>
              <a:rPr lang="en-US" sz="4000" dirty="0">
                <a:solidFill>
                  <a:schemeClr val="accent2">
                    <a:lumMod val="75000"/>
                  </a:schemeClr>
                </a:solidFill>
              </a:rPr>
              <a:t>Examples of Activities that do not have potential to cause an “Effect”</a:t>
            </a:r>
          </a:p>
        </p:txBody>
      </p:sp>
      <p:sp>
        <p:nvSpPr>
          <p:cNvPr id="30722" name="Rectangle 4"/>
          <p:cNvSpPr>
            <a:spLocks noGrp="1"/>
          </p:cNvSpPr>
          <p:nvPr>
            <p:ph sz="half" idx="1"/>
          </p:nvPr>
        </p:nvSpPr>
        <p:spPr/>
        <p:txBody>
          <a:bodyPr/>
          <a:lstStyle/>
          <a:p>
            <a:r>
              <a:rPr lang="en-US"/>
              <a:t>Phase I Site Assessments</a:t>
            </a:r>
          </a:p>
          <a:p>
            <a:r>
              <a:rPr lang="en-US"/>
              <a:t>Surficial Soil Sampling</a:t>
            </a:r>
          </a:p>
          <a:p>
            <a:r>
              <a:rPr lang="en-US"/>
              <a:t>Surface Water/ Sediment/ Soil Boring </a:t>
            </a:r>
          </a:p>
          <a:p>
            <a:r>
              <a:rPr lang="en-US"/>
              <a:t>Monitoring Well Installation</a:t>
            </a:r>
          </a:p>
          <a:p>
            <a:r>
              <a:rPr lang="en-US"/>
              <a:t>Excavation of previously disturbed land *</a:t>
            </a:r>
          </a:p>
        </p:txBody>
      </p:sp>
      <p:sp>
        <p:nvSpPr>
          <p:cNvPr id="30723" name="Rectangle 5"/>
          <p:cNvSpPr>
            <a:spLocks noGrp="1"/>
          </p:cNvSpPr>
          <p:nvPr>
            <p:ph sz="half" idx="2"/>
          </p:nvPr>
        </p:nvSpPr>
        <p:spPr/>
        <p:txBody>
          <a:bodyPr/>
          <a:lstStyle/>
          <a:p>
            <a:r>
              <a:rPr lang="en-US" dirty="0"/>
              <a:t>Concrete/ Wood Floor Sampling</a:t>
            </a:r>
          </a:p>
          <a:p>
            <a:r>
              <a:rPr lang="en-US" dirty="0"/>
              <a:t>Sub-slab sampling</a:t>
            </a:r>
          </a:p>
          <a:p>
            <a:r>
              <a:rPr lang="en-US" dirty="0"/>
              <a:t>Haz. Bldg Materials inventory </a:t>
            </a:r>
          </a:p>
          <a:p>
            <a:r>
              <a:rPr lang="en-US" dirty="0"/>
              <a:t>Demolition of non historic buildings and structures (&lt;50 yrs)*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p:txBody>
          <a:bodyPr/>
          <a:lstStyle/>
          <a:p>
            <a:r>
              <a:rPr lang="en-US" dirty="0">
                <a:solidFill>
                  <a:schemeClr val="accent2">
                    <a:lumMod val="75000"/>
                  </a:schemeClr>
                </a:solidFill>
              </a:rPr>
              <a:t>If No Effect</a:t>
            </a:r>
          </a:p>
        </p:txBody>
      </p:sp>
      <p:sp>
        <p:nvSpPr>
          <p:cNvPr id="32770" name="Rectangle 3"/>
          <p:cNvSpPr>
            <a:spLocks noGrp="1"/>
          </p:cNvSpPr>
          <p:nvPr>
            <p:ph idx="1"/>
          </p:nvPr>
        </p:nvSpPr>
        <p:spPr/>
        <p:txBody>
          <a:bodyPr/>
          <a:lstStyle/>
          <a:p>
            <a:pPr>
              <a:buFont typeface="Arial" charset="0"/>
              <a:buNone/>
            </a:pPr>
            <a:r>
              <a:rPr lang="en-US" dirty="0"/>
              <a:t>If there is an undertaking but it is not the type of activity that has the potential to cause effects on historic properties, then</a:t>
            </a:r>
          </a:p>
          <a:p>
            <a:pPr>
              <a:buFont typeface="Arial" charset="0"/>
              <a:buNone/>
            </a:pPr>
            <a:r>
              <a:rPr lang="en-US" dirty="0"/>
              <a:t>That concludes the Section 106 review.</a:t>
            </a:r>
          </a:p>
          <a:p>
            <a:pPr>
              <a:buFont typeface="Arial" charset="0"/>
              <a:buNone/>
            </a:pPr>
            <a:endParaRPr lang="en-US" dirty="0"/>
          </a:p>
          <a:p>
            <a:pPr>
              <a:buFont typeface="Arial" charset="0"/>
              <a:buNone/>
            </a:pPr>
            <a:r>
              <a:rPr lang="en-US" dirty="0"/>
              <a:t>EPA Project Officer documents decision for file and communicates information to Grantee and State Agency.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p:txBody>
          <a:bodyPr/>
          <a:lstStyle/>
          <a:p>
            <a:r>
              <a:rPr lang="en-US" sz="4000" dirty="0">
                <a:solidFill>
                  <a:schemeClr val="accent2">
                    <a:lumMod val="75000"/>
                  </a:schemeClr>
                </a:solidFill>
              </a:rPr>
              <a:t>If your Activities have Potential to Cause an “Effect”, for example</a:t>
            </a:r>
          </a:p>
        </p:txBody>
      </p:sp>
      <p:sp>
        <p:nvSpPr>
          <p:cNvPr id="34818" name="Rectangle 3"/>
          <p:cNvSpPr>
            <a:spLocks noGrp="1"/>
          </p:cNvSpPr>
          <p:nvPr>
            <p:ph idx="1"/>
          </p:nvPr>
        </p:nvSpPr>
        <p:spPr/>
        <p:txBody>
          <a:bodyPr/>
          <a:lstStyle/>
          <a:p>
            <a:pPr>
              <a:lnSpc>
                <a:spcPct val="90000"/>
              </a:lnSpc>
            </a:pPr>
            <a:r>
              <a:rPr lang="en-US" dirty="0"/>
              <a:t>Test Pitting</a:t>
            </a:r>
          </a:p>
          <a:p>
            <a:pPr lvl="1">
              <a:lnSpc>
                <a:spcPct val="90000"/>
              </a:lnSpc>
            </a:pPr>
            <a:r>
              <a:rPr lang="en-US" dirty="0"/>
              <a:t>Exception:  area already disturbed, such as tank grave</a:t>
            </a:r>
          </a:p>
          <a:p>
            <a:pPr>
              <a:lnSpc>
                <a:spcPct val="90000"/>
              </a:lnSpc>
            </a:pPr>
            <a:r>
              <a:rPr lang="en-US" dirty="0"/>
              <a:t>Soil Excavation </a:t>
            </a:r>
          </a:p>
          <a:p>
            <a:pPr>
              <a:lnSpc>
                <a:spcPct val="90000"/>
              </a:lnSpc>
            </a:pPr>
            <a:r>
              <a:rPr lang="en-US" dirty="0"/>
              <a:t>Capping or covering of contaminated soil</a:t>
            </a:r>
          </a:p>
          <a:p>
            <a:pPr>
              <a:lnSpc>
                <a:spcPct val="90000"/>
              </a:lnSpc>
            </a:pPr>
            <a:r>
              <a:rPr lang="en-US" dirty="0"/>
              <a:t>Building Renovation – Examples:</a:t>
            </a:r>
          </a:p>
          <a:p>
            <a:pPr lvl="1">
              <a:lnSpc>
                <a:spcPct val="90000"/>
              </a:lnSpc>
            </a:pPr>
            <a:r>
              <a:rPr lang="en-US" dirty="0"/>
              <a:t>Changes to interior floor plan</a:t>
            </a:r>
          </a:p>
          <a:p>
            <a:pPr lvl="1">
              <a:lnSpc>
                <a:spcPct val="90000"/>
              </a:lnSpc>
            </a:pPr>
            <a:r>
              <a:rPr lang="en-US" dirty="0"/>
              <a:t>Installation of new windows</a:t>
            </a:r>
          </a:p>
          <a:p>
            <a:pPr>
              <a:lnSpc>
                <a:spcPct val="90000"/>
              </a:lnSpc>
            </a:pPr>
            <a:r>
              <a:rPr lang="en-US" dirty="0"/>
              <a:t>Building Demolition</a:t>
            </a:r>
          </a:p>
          <a:p>
            <a:pPr>
              <a:lnSpc>
                <a:spcPct val="90000"/>
              </a:lnSpc>
            </a:pP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a:xfrm>
            <a:off x="1089917" y="457200"/>
            <a:ext cx="7772400" cy="1295400"/>
          </a:xfrm>
        </p:spPr>
        <p:txBody>
          <a:bodyPr/>
          <a:lstStyle/>
          <a:p>
            <a:r>
              <a:rPr lang="en-US" dirty="0">
                <a:solidFill>
                  <a:schemeClr val="accent2">
                    <a:lumMod val="75000"/>
                  </a:schemeClr>
                </a:solidFill>
              </a:rPr>
              <a:t>Continue to Step 3:</a:t>
            </a:r>
          </a:p>
        </p:txBody>
      </p:sp>
      <p:sp>
        <p:nvSpPr>
          <p:cNvPr id="36867" name="Subtitle 4"/>
          <p:cNvSpPr>
            <a:spLocks noGrp="1"/>
          </p:cNvSpPr>
          <p:nvPr>
            <p:ph type="subTitle" idx="1"/>
          </p:nvPr>
        </p:nvSpPr>
        <p:spPr>
          <a:xfrm>
            <a:off x="684088" y="2855360"/>
            <a:ext cx="8382000" cy="1752600"/>
          </a:xfrm>
        </p:spPr>
        <p:txBody>
          <a:bodyPr/>
          <a:lstStyle/>
          <a:p>
            <a:pPr algn="ctr"/>
            <a:r>
              <a:rPr lang="en-US" sz="4400" b="1" dirty="0">
                <a:solidFill>
                  <a:schemeClr val="tx1"/>
                </a:solidFill>
              </a:rPr>
              <a:t>          Determine if it is a Significant Historic Property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sz="4000" dirty="0">
                <a:solidFill>
                  <a:schemeClr val="accent2">
                    <a:lumMod val="75000"/>
                  </a:schemeClr>
                </a:solidFill>
              </a:rPr>
              <a:t>Is it a Historic Property? </a:t>
            </a:r>
          </a:p>
        </p:txBody>
      </p:sp>
      <p:sp>
        <p:nvSpPr>
          <p:cNvPr id="110595" name="Rectangle 3"/>
          <p:cNvSpPr>
            <a:spLocks noGrp="1" noChangeArrowheads="1"/>
          </p:cNvSpPr>
          <p:nvPr>
            <p:ph sz="half" idx="1"/>
          </p:nvPr>
        </p:nvSpPr>
        <p:spPr/>
        <p:txBody>
          <a:bodyPr>
            <a:normAutofit/>
          </a:bodyPr>
          <a:lstStyle/>
          <a:p>
            <a:pPr eaLnBrk="1" hangingPunct="1">
              <a:defRPr/>
            </a:pPr>
            <a:r>
              <a:rPr lang="en-US" dirty="0">
                <a:solidFill>
                  <a:schemeClr val="tx1"/>
                </a:solidFill>
              </a:rPr>
              <a:t>Is the property/building listed in or eligible for listing on the National Register of Historic places?</a:t>
            </a:r>
          </a:p>
          <a:p>
            <a:pPr eaLnBrk="1" hangingPunct="1">
              <a:defRPr/>
            </a:pPr>
            <a:r>
              <a:rPr lang="en-US" dirty="0">
                <a:solidFill>
                  <a:schemeClr val="tx1"/>
                </a:solidFill>
              </a:rPr>
              <a:t>Is the building greater than 50 years old?</a:t>
            </a:r>
          </a:p>
          <a:p>
            <a:pPr eaLnBrk="1" hangingPunct="1">
              <a:defRPr/>
            </a:pPr>
            <a:r>
              <a:rPr lang="en-US" dirty="0">
                <a:solidFill>
                  <a:schemeClr val="tx1"/>
                </a:solidFill>
              </a:rPr>
              <a:t>Is the property in an archaeologically sensitive area?</a:t>
            </a:r>
          </a:p>
          <a:p>
            <a:pPr eaLnBrk="1" hangingPunct="1">
              <a:defRPr/>
            </a:pPr>
            <a:r>
              <a:rPr lang="en-US" dirty="0">
                <a:solidFill>
                  <a:schemeClr val="tx1"/>
                </a:solidFill>
              </a:rPr>
              <a:t>Is the site in an area where traditional cultural properties are located?</a:t>
            </a:r>
          </a:p>
          <a:p>
            <a:pPr eaLnBrk="1" hangingPunct="1">
              <a:defRPr/>
            </a:pPr>
            <a:endParaRPr lang="en-US" dirty="0">
              <a:solidFill>
                <a:schemeClr val="tx1"/>
              </a:solidFill>
            </a:endParaRPr>
          </a:p>
          <a:p>
            <a:pPr eaLnBrk="1" hangingPunct="1">
              <a:defRPr/>
            </a:pPr>
            <a:endParaRPr lang="en-US" dirty="0">
              <a:solidFill>
                <a:schemeClr val="tx1"/>
              </a:solidFill>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48706"/>
            <a:ext cx="4038600" cy="3028950"/>
          </a:xfr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dirty="0">
                <a:solidFill>
                  <a:schemeClr val="accent2">
                    <a:lumMod val="75000"/>
                  </a:schemeClr>
                </a:solidFill>
              </a:rPr>
              <a:t>What is a Historic Property cont.</a:t>
            </a:r>
          </a:p>
        </p:txBody>
      </p:sp>
      <p:sp>
        <p:nvSpPr>
          <p:cNvPr id="40962" name="Content Placeholder 2"/>
          <p:cNvSpPr>
            <a:spLocks noGrp="1"/>
          </p:cNvSpPr>
          <p:nvPr>
            <p:ph sz="half" idx="1"/>
          </p:nvPr>
        </p:nvSpPr>
        <p:spPr/>
        <p:txBody>
          <a:bodyPr/>
          <a:lstStyle/>
          <a:p>
            <a:r>
              <a:rPr lang="en-US"/>
              <a:t>Associated with Significant Events</a:t>
            </a:r>
          </a:p>
          <a:p>
            <a:r>
              <a:rPr lang="en-US" dirty="0"/>
              <a:t>Associated with significant people</a:t>
            </a:r>
          </a:p>
          <a:p>
            <a:r>
              <a:rPr lang="en-US" dirty="0"/>
              <a:t>Embodying Distinctive Characteristics</a:t>
            </a:r>
          </a:p>
          <a:p>
            <a:r>
              <a:rPr lang="en-US" dirty="0"/>
              <a:t>Containing important </a:t>
            </a:r>
            <a:r>
              <a:rPr lang="en-US" dirty="0" err="1"/>
              <a:t>Precontact</a:t>
            </a:r>
            <a:r>
              <a:rPr lang="en-US" dirty="0"/>
              <a:t> Information</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636176"/>
            <a:ext cx="4038600" cy="245401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dirty="0">
                <a:solidFill>
                  <a:schemeClr val="accent2">
                    <a:lumMod val="75000"/>
                  </a:schemeClr>
                </a:solidFill>
              </a:rPr>
              <a:t>How do you determine if it is a historic property?</a:t>
            </a:r>
          </a:p>
        </p:txBody>
      </p:sp>
      <p:sp>
        <p:nvSpPr>
          <p:cNvPr id="43010" name="Content Placeholder 2"/>
          <p:cNvSpPr>
            <a:spLocks noGrp="1"/>
          </p:cNvSpPr>
          <p:nvPr>
            <p:ph idx="1"/>
          </p:nvPr>
        </p:nvSpPr>
        <p:spPr/>
        <p:txBody>
          <a:bodyPr/>
          <a:lstStyle/>
          <a:p>
            <a:r>
              <a:rPr lang="en-US"/>
              <a:t>EPA Project Officer consults the SHPO and/or THPO.</a:t>
            </a:r>
          </a:p>
          <a:p>
            <a:r>
              <a:rPr lang="en-US"/>
              <a:t>Town/Grantee</a:t>
            </a:r>
          </a:p>
          <a:p>
            <a:r>
              <a:rPr lang="en-US"/>
              <a:t>US Department of the Interior</a:t>
            </a:r>
          </a:p>
          <a:p>
            <a:r>
              <a:rPr lang="en-US"/>
              <a:t>Consult the local historical society</a:t>
            </a:r>
          </a:p>
          <a:p>
            <a:r>
              <a:rPr lang="en-US"/>
              <a:t>Ask members of the public</a:t>
            </a:r>
          </a:p>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p:nvPr>
        </p:nvSpPr>
        <p:spPr/>
        <p:txBody>
          <a:bodyPr/>
          <a:lstStyle/>
          <a:p>
            <a:r>
              <a:rPr lang="en-US" dirty="0">
                <a:solidFill>
                  <a:schemeClr val="accent2">
                    <a:lumMod val="75000"/>
                  </a:schemeClr>
                </a:solidFill>
              </a:rPr>
              <a:t>If property is not a cultural </a:t>
            </a:r>
            <a:r>
              <a:rPr lang="en-US" sz="4000" dirty="0">
                <a:solidFill>
                  <a:schemeClr val="accent2">
                    <a:lumMod val="75000"/>
                  </a:schemeClr>
                </a:solidFill>
              </a:rPr>
              <a:t>resource</a:t>
            </a:r>
          </a:p>
        </p:txBody>
      </p:sp>
      <p:sp>
        <p:nvSpPr>
          <p:cNvPr id="44034" name="Rectangle 3"/>
          <p:cNvSpPr>
            <a:spLocks noGrp="1"/>
          </p:cNvSpPr>
          <p:nvPr>
            <p:ph idx="1"/>
          </p:nvPr>
        </p:nvSpPr>
        <p:spPr/>
        <p:txBody>
          <a:bodyPr/>
          <a:lstStyle/>
          <a:p>
            <a:r>
              <a:rPr lang="en-US"/>
              <a:t>Grantee will provide documentation to EPA and DEP that cultural resources are not at risk from activities.</a:t>
            </a:r>
          </a:p>
          <a:p>
            <a:r>
              <a:rPr lang="en-US"/>
              <a:t>EPA will document final determination that there are no historic properties affected and </a:t>
            </a:r>
            <a:r>
              <a:rPr lang="en-US" u="sng"/>
              <a:t>106 review process is complete</a:t>
            </a:r>
            <a:r>
              <a:rPr lang="en-US"/>
              <a:t>.  </a:t>
            </a:r>
          </a:p>
          <a:p>
            <a:endParaRPr lang="en-US"/>
          </a:p>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n-US" dirty="0">
                <a:solidFill>
                  <a:schemeClr val="accent2">
                    <a:lumMod val="75000"/>
                  </a:schemeClr>
                </a:solidFill>
              </a:rPr>
              <a:t>Step 3 – If Yes</a:t>
            </a:r>
          </a:p>
        </p:txBody>
      </p:sp>
      <p:sp>
        <p:nvSpPr>
          <p:cNvPr id="46082" name="Rectangle 3"/>
          <p:cNvSpPr>
            <a:spLocks noGrp="1" noChangeArrowheads="1"/>
          </p:cNvSpPr>
          <p:nvPr>
            <p:ph idx="1"/>
          </p:nvPr>
        </p:nvSpPr>
        <p:spPr/>
        <p:txBody>
          <a:bodyPr/>
          <a:lstStyle/>
          <a:p>
            <a:pPr eaLnBrk="1" hangingPunct="1"/>
            <a:r>
              <a:rPr lang="en-US" dirty="0"/>
              <a:t>EPA PO makes a determination and asks for concurrence from the SHPO, regarding the historical status of the property and potential for adverse effects. </a:t>
            </a:r>
          </a:p>
          <a:p>
            <a:pPr eaLnBrk="1" hangingPunct="1"/>
            <a:r>
              <a:rPr lang="en-US" dirty="0"/>
              <a:t>If there will be an adverse effect, EPA will consult with SHPO and the case team and go on to Step 4. </a:t>
            </a:r>
          </a:p>
          <a:p>
            <a:pPr lvl="1" eaLnBrk="1" hangingPunct="1"/>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EFEC-14C3-5C00-437A-EAE7BE84EC06}"/>
              </a:ext>
            </a:extLst>
          </p:cNvPr>
          <p:cNvSpPr>
            <a:spLocks noGrp="1"/>
          </p:cNvSpPr>
          <p:nvPr>
            <p:ph type="title"/>
          </p:nvPr>
        </p:nvSpPr>
        <p:spPr/>
        <p:txBody>
          <a:bodyPr/>
          <a:lstStyle/>
          <a:p>
            <a:r>
              <a:rPr lang="en-US" dirty="0">
                <a:solidFill>
                  <a:schemeClr val="accent2">
                    <a:lumMod val="75000"/>
                  </a:schemeClr>
                </a:solidFill>
              </a:rPr>
              <a:t>Brownfield and LUST Collaboration</a:t>
            </a:r>
            <a:endParaRPr lang="en-US" dirty="0"/>
          </a:p>
        </p:txBody>
      </p:sp>
      <p:sp>
        <p:nvSpPr>
          <p:cNvPr id="3" name="Content Placeholder 2">
            <a:extLst>
              <a:ext uri="{FF2B5EF4-FFF2-40B4-BE49-F238E27FC236}">
                <a16:creationId xmlns:a16="http://schemas.microsoft.com/office/drawing/2014/main" id="{FFA8CE25-6649-9748-B6E5-D61CFA90C7A2}"/>
              </a:ext>
            </a:extLst>
          </p:cNvPr>
          <p:cNvSpPr>
            <a:spLocks noGrp="1"/>
          </p:cNvSpPr>
          <p:nvPr>
            <p:ph idx="1"/>
          </p:nvPr>
        </p:nvSpPr>
        <p:spPr/>
        <p:txBody>
          <a:bodyPr/>
          <a:lstStyle/>
          <a:p>
            <a:r>
              <a:rPr lang="en-US" dirty="0"/>
              <a:t>The Brownfields team has been partnering with the LUST Program for years to see how we can support each others mission</a:t>
            </a:r>
          </a:p>
          <a:p>
            <a:r>
              <a:rPr lang="en-US" dirty="0"/>
              <a:t>Increased funding due to BIL has allowed us to begin actual projects to remove USTs and clean up sites</a:t>
            </a:r>
          </a:p>
          <a:p>
            <a:r>
              <a:rPr lang="en-US" dirty="0"/>
              <a:t>Forms of Support:</a:t>
            </a:r>
          </a:p>
          <a:p>
            <a:pPr lvl="1"/>
            <a:r>
              <a:rPr lang="en-US" dirty="0"/>
              <a:t>State Programs (128a)</a:t>
            </a:r>
          </a:p>
          <a:p>
            <a:pPr lvl="1"/>
            <a:r>
              <a:rPr lang="en-US" dirty="0"/>
              <a:t>Targeted Brownfields Assessment</a:t>
            </a:r>
          </a:p>
          <a:p>
            <a:pPr lvl="1"/>
            <a:r>
              <a:rPr lang="en-US" dirty="0"/>
              <a:t>Supporting MARC grantees</a:t>
            </a:r>
          </a:p>
          <a:p>
            <a:pPr lvl="1"/>
            <a:endParaRPr lang="en-US" dirty="0"/>
          </a:p>
        </p:txBody>
      </p:sp>
      <p:sp>
        <p:nvSpPr>
          <p:cNvPr id="4" name="Slide Number Placeholder 3">
            <a:extLst>
              <a:ext uri="{FF2B5EF4-FFF2-40B4-BE49-F238E27FC236}">
                <a16:creationId xmlns:a16="http://schemas.microsoft.com/office/drawing/2014/main" id="{DA4C21C3-8261-F6D6-4FF3-4D4CD8250681}"/>
              </a:ext>
            </a:extLst>
          </p:cNvPr>
          <p:cNvSpPr>
            <a:spLocks noGrp="1"/>
          </p:cNvSpPr>
          <p:nvPr>
            <p:ph type="sldNum" sz="quarter" idx="12"/>
          </p:nvPr>
        </p:nvSpPr>
        <p:spPr/>
        <p:txBody>
          <a:bodyPr/>
          <a:lstStyle/>
          <a:p>
            <a:fld id="{5A20ED29-A6D1-4248-936A-DD28DF17F10D}" type="slidenum">
              <a:rPr lang="en-US" smtClean="0"/>
              <a:t>6</a:t>
            </a:fld>
            <a:endParaRPr lang="en-US"/>
          </a:p>
        </p:txBody>
      </p:sp>
    </p:spTree>
    <p:extLst>
      <p:ext uri="{BB962C8B-B14F-4D97-AF65-F5344CB8AC3E}">
        <p14:creationId xmlns:p14="http://schemas.microsoft.com/office/powerpoint/2010/main" val="3365858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28600" y="660400"/>
            <a:ext cx="8458200" cy="1143000"/>
          </a:xfrm>
        </p:spPr>
        <p:txBody>
          <a:bodyPr/>
          <a:lstStyle/>
          <a:p>
            <a:pPr eaLnBrk="1" hangingPunct="1"/>
            <a:r>
              <a:rPr lang="en-US" sz="4800" dirty="0">
                <a:solidFill>
                  <a:schemeClr val="accent2">
                    <a:lumMod val="75000"/>
                  </a:schemeClr>
                </a:solidFill>
              </a:rPr>
              <a:t>Step 4:  Resolve Adverse Effects</a:t>
            </a:r>
          </a:p>
        </p:txBody>
      </p:sp>
      <p:sp>
        <p:nvSpPr>
          <p:cNvPr id="48131" name="Rectangle 3"/>
          <p:cNvSpPr>
            <a:spLocks noGrp="1" noChangeArrowheads="1"/>
          </p:cNvSpPr>
          <p:nvPr>
            <p:ph type="subTitle" idx="1"/>
          </p:nvPr>
        </p:nvSpPr>
        <p:spPr>
          <a:xfrm>
            <a:off x="2286000" y="2049694"/>
            <a:ext cx="6400800" cy="4648200"/>
          </a:xfrm>
        </p:spPr>
        <p:txBody>
          <a:bodyPr/>
          <a:lstStyle/>
          <a:p>
            <a:pPr algn="ctr" eaLnBrk="1" hangingPunct="1"/>
            <a:r>
              <a:rPr lang="en-US" sz="4400" dirty="0">
                <a:solidFill>
                  <a:schemeClr val="tx2"/>
                </a:solidFill>
              </a:rPr>
              <a:t>Avoid</a:t>
            </a:r>
          </a:p>
          <a:p>
            <a:pPr algn="ctr" eaLnBrk="1" hangingPunct="1"/>
            <a:r>
              <a:rPr lang="en-US" sz="4400" dirty="0">
                <a:solidFill>
                  <a:schemeClr val="tx2"/>
                </a:solidFill>
              </a:rPr>
              <a:t>Minimize</a:t>
            </a:r>
          </a:p>
          <a:p>
            <a:pPr algn="ctr" eaLnBrk="1" hangingPunct="1"/>
            <a:r>
              <a:rPr lang="en-US" sz="4400" dirty="0">
                <a:solidFill>
                  <a:schemeClr val="tx2"/>
                </a:solidFill>
              </a:rPr>
              <a:t>Mitigate</a:t>
            </a:r>
          </a:p>
          <a:p>
            <a:pPr algn="ctr" eaLnBrk="1" hangingPunct="1"/>
            <a:endParaRPr lang="en-US" dirty="0">
              <a:solidFill>
                <a:schemeClr val="tx2"/>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825" y="3098800"/>
            <a:ext cx="2819400" cy="375920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591406" y="457200"/>
            <a:ext cx="7124700" cy="1336675"/>
          </a:xfrm>
        </p:spPr>
        <p:txBody>
          <a:bodyPr/>
          <a:lstStyle/>
          <a:p>
            <a:pPr eaLnBrk="1" hangingPunct="1"/>
            <a:r>
              <a:rPr lang="en-US" sz="4000" dirty="0">
                <a:solidFill>
                  <a:schemeClr val="accent2">
                    <a:lumMod val="75000"/>
                  </a:schemeClr>
                </a:solidFill>
              </a:rPr>
              <a:t>Consider alternatives to avoid or minimize effects….</a:t>
            </a:r>
          </a:p>
        </p:txBody>
      </p:sp>
      <p:sp>
        <p:nvSpPr>
          <p:cNvPr id="46083" name="Rectangle 3"/>
          <p:cNvSpPr>
            <a:spLocks noGrp="1" noChangeArrowheads="1"/>
          </p:cNvSpPr>
          <p:nvPr>
            <p:ph idx="1"/>
          </p:nvPr>
        </p:nvSpPr>
        <p:spPr>
          <a:xfrm>
            <a:off x="697787" y="1793875"/>
            <a:ext cx="7620000" cy="4114800"/>
          </a:xfrm>
        </p:spPr>
        <p:txBody>
          <a:bodyPr>
            <a:normAutofit/>
          </a:bodyPr>
          <a:lstStyle/>
          <a:p>
            <a:pPr eaLnBrk="1" hangingPunct="1">
              <a:lnSpc>
                <a:spcPct val="80000"/>
              </a:lnSpc>
              <a:defRPr/>
            </a:pPr>
            <a:r>
              <a:rPr lang="en-US" dirty="0"/>
              <a:t>Shift in alignment</a:t>
            </a:r>
          </a:p>
          <a:p>
            <a:pPr eaLnBrk="1" hangingPunct="1">
              <a:lnSpc>
                <a:spcPct val="80000"/>
              </a:lnSpc>
              <a:defRPr/>
            </a:pPr>
            <a:r>
              <a:rPr lang="en-US" dirty="0"/>
              <a:t>Relocation to a different area</a:t>
            </a:r>
          </a:p>
          <a:p>
            <a:pPr eaLnBrk="1" hangingPunct="1">
              <a:lnSpc>
                <a:spcPct val="80000"/>
              </a:lnSpc>
              <a:defRPr/>
            </a:pPr>
            <a:r>
              <a:rPr lang="en-US" dirty="0"/>
              <a:t>Design or process modification</a:t>
            </a:r>
          </a:p>
          <a:p>
            <a:pPr eaLnBrk="1" hangingPunct="1">
              <a:lnSpc>
                <a:spcPct val="80000"/>
              </a:lnSpc>
              <a:defRPr/>
            </a:pPr>
            <a:endParaRPr lang="en-US" dirty="0"/>
          </a:p>
          <a:p>
            <a:pPr eaLnBrk="1" hangingPunct="1">
              <a:lnSpc>
                <a:spcPct val="80000"/>
              </a:lnSpc>
              <a:buFont typeface="Wingdings" pitchFamily="2" charset="2"/>
              <a:buNone/>
              <a:defRPr/>
            </a:pPr>
            <a:r>
              <a:rPr lang="en-US" dirty="0"/>
              <a:t>	</a:t>
            </a:r>
            <a:r>
              <a:rPr lang="en-US" sz="3600" i="1" dirty="0"/>
              <a:t>….or you may need to mitigate.</a:t>
            </a:r>
          </a:p>
          <a:p>
            <a:pPr eaLnBrk="1" hangingPunct="1">
              <a:lnSpc>
                <a:spcPct val="80000"/>
              </a:lnSpc>
              <a:defRPr/>
            </a:pPr>
            <a:r>
              <a:rPr lang="en-US" dirty="0"/>
              <a:t>Recordation</a:t>
            </a:r>
          </a:p>
          <a:p>
            <a:pPr eaLnBrk="1" hangingPunct="1">
              <a:lnSpc>
                <a:spcPct val="80000"/>
              </a:lnSpc>
              <a:defRPr/>
            </a:pPr>
            <a:r>
              <a:rPr lang="en-US" dirty="0"/>
              <a:t>Education and outreach (exhibits, pamphlets, reports, etc.) </a:t>
            </a:r>
          </a:p>
          <a:p>
            <a:pPr eaLnBrk="1" hangingPunct="1">
              <a:lnSpc>
                <a:spcPct val="80000"/>
              </a:lnSpc>
              <a:defRPr/>
            </a:pPr>
            <a:r>
              <a:rPr lang="en-US" dirty="0"/>
              <a:t>Data recovery (archaeological excavation)</a:t>
            </a:r>
          </a:p>
          <a:p>
            <a:pPr eaLnBrk="1" hangingPunct="1">
              <a:lnSpc>
                <a:spcPct val="80000"/>
              </a:lnSpc>
              <a:defRPr/>
            </a:pPr>
            <a:endParaRPr lang="en-US"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2"/>
          <p:cNvSpPr>
            <a:spLocks noGrp="1"/>
          </p:cNvSpPr>
          <p:nvPr>
            <p:ph type="title"/>
          </p:nvPr>
        </p:nvSpPr>
        <p:spPr/>
        <p:txBody>
          <a:bodyPr/>
          <a:lstStyle/>
          <a:p>
            <a:r>
              <a:rPr lang="en-US" dirty="0">
                <a:solidFill>
                  <a:schemeClr val="accent2">
                    <a:lumMod val="75000"/>
                  </a:schemeClr>
                </a:solidFill>
              </a:rPr>
              <a:t>Memorandum of Agreement</a:t>
            </a:r>
          </a:p>
        </p:txBody>
      </p:sp>
      <p:sp>
        <p:nvSpPr>
          <p:cNvPr id="52226" name="Content Placeholder 3"/>
          <p:cNvSpPr>
            <a:spLocks noGrp="1"/>
          </p:cNvSpPr>
          <p:nvPr>
            <p:ph idx="1"/>
          </p:nvPr>
        </p:nvSpPr>
        <p:spPr/>
        <p:txBody>
          <a:bodyPr/>
          <a:lstStyle/>
          <a:p>
            <a:r>
              <a:rPr lang="en-US" dirty="0"/>
              <a:t>Activities to that result in an adverse effect require that mitigation must be agreed upon in a MOA before work begins.</a:t>
            </a:r>
          </a:p>
          <a:p>
            <a:r>
              <a:rPr lang="en-US" dirty="0"/>
              <a:t>MOA is usually between, EPA, SHPO and Grantee.</a:t>
            </a:r>
          </a:p>
          <a:p>
            <a:r>
              <a:rPr lang="en-US" dirty="0"/>
              <a:t>ACHP may be consulted if there is a dispute, but ultimately, the decision is EPA’s.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B382-5DB7-AAB9-E0C0-297BDEDA5A5D}"/>
              </a:ext>
            </a:extLst>
          </p:cNvPr>
          <p:cNvSpPr>
            <a:spLocks noGrp="1"/>
          </p:cNvSpPr>
          <p:nvPr>
            <p:ph type="title"/>
          </p:nvPr>
        </p:nvSpPr>
        <p:spPr>
          <a:xfrm>
            <a:off x="696786" y="136525"/>
            <a:ext cx="9145857" cy="1440767"/>
          </a:xfrm>
        </p:spPr>
        <p:txBody>
          <a:bodyPr vert="horz" lIns="91440" tIns="45720" rIns="91440" bIns="45720" rtlCol="0" anchor="b">
            <a:normAutofit/>
          </a:bodyPr>
          <a:lstStyle/>
          <a:p>
            <a:r>
              <a:rPr lang="en-US" sz="4800" dirty="0">
                <a:solidFill>
                  <a:schemeClr val="accent2">
                    <a:lumMod val="75000"/>
                  </a:schemeClr>
                </a:solidFill>
              </a:rPr>
              <a:t>Additional Resources</a:t>
            </a:r>
            <a:endParaRPr lang="en-US" sz="4800" kern="1200" dirty="0">
              <a:solidFill>
                <a:schemeClr val="accent2">
                  <a:lumMod val="75000"/>
                </a:schemeClr>
              </a:solidFill>
              <a:latin typeface="+mj-lt"/>
              <a:ea typeface="+mj-ea"/>
              <a:cs typeface="+mj-cs"/>
            </a:endParaRPr>
          </a:p>
        </p:txBody>
      </p:sp>
      <p:sp>
        <p:nvSpPr>
          <p:cNvPr id="4" name="Content Placeholder 3">
            <a:extLst>
              <a:ext uri="{FF2B5EF4-FFF2-40B4-BE49-F238E27FC236}">
                <a16:creationId xmlns:a16="http://schemas.microsoft.com/office/drawing/2014/main" id="{1D40717D-116D-6EB8-17CE-D8241B8A9593}"/>
              </a:ext>
            </a:extLst>
          </p:cNvPr>
          <p:cNvSpPr>
            <a:spLocks noGrp="1"/>
          </p:cNvSpPr>
          <p:nvPr>
            <p:ph idx="1"/>
          </p:nvPr>
        </p:nvSpPr>
        <p:spPr>
          <a:xfrm>
            <a:off x="296238" y="1577292"/>
            <a:ext cx="11599524" cy="4284740"/>
          </a:xfrm>
        </p:spPr>
        <p:txBody>
          <a:bodyPr>
            <a:normAutofit/>
          </a:bodyPr>
          <a:lstStyle/>
          <a:p>
            <a:pPr marL="0" indent="0">
              <a:spcAft>
                <a:spcPts val="600"/>
              </a:spcAft>
              <a:buNone/>
            </a:pPr>
            <a:r>
              <a:rPr lang="en-US" sz="1400" b="1" i="0" u="none" strike="noStrike" baseline="0" dirty="0">
                <a:solidFill>
                  <a:srgbClr val="211D1E"/>
                </a:solidFill>
                <a:latin typeface="Trade Gothic Next LT Pro Lt"/>
              </a:rPr>
              <a:t>EPA Brownfields: </a:t>
            </a:r>
            <a:r>
              <a:rPr lang="en-US" sz="1400" b="0" i="0" u="sng" strike="noStrike" baseline="0" dirty="0">
                <a:solidFill>
                  <a:srgbClr val="1F5D9F"/>
                </a:solidFill>
                <a:latin typeface="Trade Gothic Next LT Pro"/>
              </a:rPr>
              <a:t>epa.gov/brownfields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211D1E"/>
                </a:solidFill>
                <a:latin typeface="Trade Gothic Next LT Pro Lt"/>
              </a:rPr>
              <a:t>EPA Region 1 Brownfields and Land Revitalization in New England: </a:t>
            </a:r>
            <a:r>
              <a:rPr lang="en-US" sz="1400" b="0" i="0" u="sng" strike="noStrike" baseline="0" dirty="0">
                <a:solidFill>
                  <a:srgbClr val="1F5D9F"/>
                </a:solidFill>
                <a:latin typeface="Trade Gothic Next LT Pro"/>
              </a:rPr>
              <a:t>epa.gov/brownfields/r1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000000"/>
                </a:solidFill>
                <a:latin typeface="Trade Gothic Next LT Pro Lt"/>
              </a:rPr>
              <a:t>EPA Environmental Justice Home Page: </a:t>
            </a:r>
            <a:r>
              <a:rPr lang="en-US" sz="1400" b="0" i="0" u="sng" strike="noStrike" baseline="0" dirty="0">
                <a:solidFill>
                  <a:srgbClr val="1F5D9F"/>
                </a:solidFill>
                <a:latin typeface="Trade Gothic Next LT Pro"/>
              </a:rPr>
              <a:t>epa.gov/</a:t>
            </a:r>
            <a:r>
              <a:rPr lang="en-US" sz="1400" b="0" i="0" u="sng" strike="noStrike" baseline="0" dirty="0" err="1">
                <a:solidFill>
                  <a:srgbClr val="1F5D9F"/>
                </a:solidFill>
                <a:latin typeface="Trade Gothic Next LT Pro"/>
              </a:rPr>
              <a:t>environmentaljustice</a:t>
            </a:r>
            <a:r>
              <a:rPr lang="en-US" sz="1400" b="0" i="0" u="sng" strike="noStrike" baseline="0" dirty="0">
                <a:solidFill>
                  <a:srgbClr val="1F5D9F"/>
                </a:solidFill>
                <a:latin typeface="Trade Gothic Next LT Pro"/>
              </a:rPr>
              <a:t>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000000"/>
                </a:solidFill>
                <a:latin typeface="Trade Gothic Next LT Pro Lt"/>
              </a:rPr>
              <a:t>Region 1 Technical Assistance to Brownfields (TAB) Provider: </a:t>
            </a:r>
            <a:r>
              <a:rPr lang="en-US" sz="1400" b="0" i="0" u="sng" strike="noStrike" baseline="0" dirty="0">
                <a:solidFill>
                  <a:srgbClr val="1F5D9F"/>
                </a:solidFill>
                <a:latin typeface="Trade Gothic Next LT Pro"/>
              </a:rPr>
              <a:t>tab.program.uconn.edu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211D1E"/>
                </a:solidFill>
                <a:latin typeface="Trade Gothic Next LT Pro Lt"/>
              </a:rPr>
              <a:t>Groundwork USA Equitable Development: </a:t>
            </a:r>
            <a:r>
              <a:rPr lang="en-US" sz="1400" b="0" i="0" u="sng" strike="noStrike" baseline="0" dirty="0">
                <a:solidFill>
                  <a:srgbClr val="1F5D9F"/>
                </a:solidFill>
                <a:latin typeface="Trade Gothic Next LT Pro"/>
              </a:rPr>
              <a:t>groundworkusa.org/ta-services/equitable-development-resource-hub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000000"/>
                </a:solidFill>
                <a:latin typeface="Trade Gothic Next LT Pro Lt"/>
              </a:rPr>
              <a:t>Environmental Justice Mapping Tool: </a:t>
            </a:r>
            <a:r>
              <a:rPr lang="en-US" sz="1400" b="0" i="0" u="sng" strike="noStrike" baseline="0" dirty="0">
                <a:solidFill>
                  <a:srgbClr val="1F5D9F"/>
                </a:solidFill>
                <a:latin typeface="Trade Gothic Next LT Pro"/>
              </a:rPr>
              <a:t>epa.gov/</a:t>
            </a:r>
            <a:r>
              <a:rPr lang="en-US" sz="1400" b="0" i="0" u="sng" strike="noStrike" baseline="0" dirty="0" err="1">
                <a:solidFill>
                  <a:srgbClr val="1F5D9F"/>
                </a:solidFill>
                <a:latin typeface="Trade Gothic Next LT Pro"/>
              </a:rPr>
              <a:t>ejscreen</a:t>
            </a:r>
            <a:endParaRPr lang="en-US" sz="1400" b="0" i="0" u="sng" strike="noStrike" baseline="0" dirty="0">
              <a:solidFill>
                <a:srgbClr val="1F5D9F"/>
              </a:solidFill>
              <a:latin typeface="Trade Gothic Next LT Pro"/>
            </a:endParaRPr>
          </a:p>
          <a:p>
            <a:pPr marL="0" indent="0">
              <a:spcAft>
                <a:spcPts val="600"/>
              </a:spcAft>
              <a:buNone/>
            </a:pPr>
            <a:r>
              <a:rPr lang="en-US" sz="1400" b="1" dirty="0">
                <a:solidFill>
                  <a:srgbClr val="000000"/>
                </a:solidFill>
                <a:latin typeface="Trade Gothic Next LT Pro Lt"/>
              </a:rPr>
              <a:t>Climate Economic and Justice Screening Tool (CEJST): </a:t>
            </a:r>
            <a:r>
              <a:rPr lang="en-US" sz="1400" b="0" i="0" u="sng" strike="noStrike" baseline="0" dirty="0">
                <a:solidFill>
                  <a:srgbClr val="1F5D9F"/>
                </a:solidFill>
                <a:latin typeface="Trade Gothic Next LT Pro"/>
              </a:rPr>
              <a:t>screeningtool.geoplatform.gov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211D1E"/>
                </a:solidFill>
                <a:latin typeface="Trade Gothic Next LT Pro Lt"/>
              </a:rPr>
              <a:t>Environmental Justice Thriving Communities Technical Assistance Centers: </a:t>
            </a:r>
            <a:r>
              <a:rPr lang="en-US" sz="1400" b="0" i="0" u="sng" strike="noStrike" baseline="0" dirty="0">
                <a:solidFill>
                  <a:srgbClr val="1F5D9F"/>
                </a:solidFill>
                <a:latin typeface="Trade Gothic Next LT Pro"/>
              </a:rPr>
              <a:t>epa.gov/</a:t>
            </a:r>
            <a:r>
              <a:rPr lang="en-US" sz="1400" b="0" i="0" u="sng" strike="noStrike" baseline="0" dirty="0" err="1">
                <a:solidFill>
                  <a:srgbClr val="1F5D9F"/>
                </a:solidFill>
                <a:latin typeface="Trade Gothic Next LT Pro"/>
              </a:rPr>
              <a:t>environmentaljustice</a:t>
            </a:r>
            <a:r>
              <a:rPr lang="en-US" sz="1400" b="0" i="0" u="sng" strike="noStrike" baseline="0" dirty="0">
                <a:solidFill>
                  <a:srgbClr val="1F5D9F"/>
                </a:solidFill>
                <a:latin typeface="Trade Gothic Next LT Pro"/>
              </a:rPr>
              <a:t>/environmental-justice-thriving-communities-technical-assistance-centers </a:t>
            </a:r>
            <a:endParaRPr lang="en-US" sz="1400" b="0" i="0" u="none"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000000"/>
                </a:solidFill>
                <a:latin typeface="Trade Gothic Next LT Pro Lt"/>
              </a:rPr>
              <a:t>Brownfields: Strategies to Minimize Displacement: </a:t>
            </a:r>
            <a:r>
              <a:rPr lang="en-US" sz="1400" b="0" i="0" u="sng" strike="noStrike" baseline="0" dirty="0">
                <a:solidFill>
                  <a:srgbClr val="1F5D9F"/>
                </a:solidFill>
                <a:latin typeface="Trade Gothic Next LT Pro"/>
                <a:hlinkClick r:id="rId3"/>
              </a:rPr>
              <a:t>https://www.epa.gov/brownfields/strategies-minimize-displacement</a:t>
            </a:r>
            <a:endParaRPr lang="en-US" sz="1400" b="0" i="0" u="sng" strike="noStrike" baseline="0" dirty="0">
              <a:solidFill>
                <a:srgbClr val="1F5D9F"/>
              </a:solidFill>
              <a:latin typeface="Trade Gothic Next LT Pro"/>
            </a:endParaRPr>
          </a:p>
          <a:p>
            <a:pPr marL="0" indent="0">
              <a:spcAft>
                <a:spcPts val="600"/>
              </a:spcAft>
              <a:buNone/>
            </a:pPr>
            <a:r>
              <a:rPr lang="en-US" sz="1400" b="1" i="0" u="none" strike="noStrike" baseline="0" dirty="0">
                <a:solidFill>
                  <a:srgbClr val="000000"/>
                </a:solidFill>
                <a:latin typeface="Trade Gothic Next LT Pro Lt"/>
              </a:rPr>
              <a:t>Technical Assistance Fact Sheet: Attached to this ppt</a:t>
            </a:r>
            <a:endParaRPr lang="en-US" sz="1400" dirty="0"/>
          </a:p>
        </p:txBody>
      </p:sp>
      <p:sp>
        <p:nvSpPr>
          <p:cNvPr id="3" name="Slide Number Placeholder 2">
            <a:extLst>
              <a:ext uri="{FF2B5EF4-FFF2-40B4-BE49-F238E27FC236}">
                <a16:creationId xmlns:a16="http://schemas.microsoft.com/office/drawing/2014/main" id="{EB13B43E-BC02-E093-AA18-3A6B9710A6C0}"/>
              </a:ext>
            </a:extLst>
          </p:cNvPr>
          <p:cNvSpPr>
            <a:spLocks noGrp="1"/>
          </p:cNvSpPr>
          <p:nvPr>
            <p:ph type="sldNum" sz="quarter" idx="12"/>
          </p:nvPr>
        </p:nvSpPr>
        <p:spPr/>
        <p:txBody>
          <a:bodyPr/>
          <a:lstStyle/>
          <a:p>
            <a:fld id="{5A20ED29-A6D1-4248-936A-DD28DF17F10D}" type="slidenum">
              <a:rPr lang="en-US" smtClean="0"/>
              <a:t>63</a:t>
            </a:fld>
            <a:endParaRPr lang="en-US"/>
          </a:p>
        </p:txBody>
      </p:sp>
      <p:sp>
        <p:nvSpPr>
          <p:cNvPr id="7" name="Footer Placeholder 5">
            <a:extLst>
              <a:ext uri="{FF2B5EF4-FFF2-40B4-BE49-F238E27FC236}">
                <a16:creationId xmlns:a16="http://schemas.microsoft.com/office/drawing/2014/main" id="{F5ABA562-71F9-6BCE-BAD4-3127493011A5}"/>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EPA Region 1 Brownfields Program</a:t>
            </a:r>
          </a:p>
        </p:txBody>
      </p:sp>
      <p:sp>
        <p:nvSpPr>
          <p:cNvPr id="6" name="TextBox 5">
            <a:extLst>
              <a:ext uri="{FF2B5EF4-FFF2-40B4-BE49-F238E27FC236}">
                <a16:creationId xmlns:a16="http://schemas.microsoft.com/office/drawing/2014/main" id="{1BC9900C-38CE-6967-811C-362597E8CDFF}"/>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227742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287A-C622-5383-B110-5F77BA0BA0F7}"/>
              </a:ext>
            </a:extLst>
          </p:cNvPr>
          <p:cNvSpPr>
            <a:spLocks noGrp="1"/>
          </p:cNvSpPr>
          <p:nvPr>
            <p:ph type="ctrTitle"/>
          </p:nvPr>
        </p:nvSpPr>
        <p:spPr>
          <a:xfrm>
            <a:off x="554804" y="1510703"/>
            <a:ext cx="9606338" cy="3204134"/>
          </a:xfrm>
        </p:spPr>
        <p:txBody>
          <a:bodyPr anchor="b">
            <a:noAutofit/>
          </a:bodyPr>
          <a:lstStyle/>
          <a:p>
            <a:pPr algn="ctr"/>
            <a:br>
              <a:rPr lang="en-US" i="0" u="none" strike="noStrike" baseline="0" dirty="0">
                <a:solidFill>
                  <a:schemeClr val="accent2">
                    <a:lumMod val="75000"/>
                  </a:schemeClr>
                </a:solidFill>
                <a:latin typeface="+mn-lt"/>
              </a:rPr>
            </a:br>
            <a:r>
              <a:rPr lang="en-US" i="0" u="none" strike="noStrike" baseline="0" dirty="0">
                <a:solidFill>
                  <a:schemeClr val="accent2">
                    <a:lumMod val="75000"/>
                  </a:schemeClr>
                </a:solidFill>
                <a:latin typeface="+mn-lt"/>
              </a:rPr>
              <a:t>Advancing Equitable Development in Brownfield Cleanup and Redevelopment </a:t>
            </a:r>
            <a:endParaRPr lang="en-US" dirty="0">
              <a:solidFill>
                <a:schemeClr val="accent2">
                  <a:lumMod val="75000"/>
                </a:schemeClr>
              </a:solidFill>
              <a:latin typeface="+mn-lt"/>
            </a:endParaRPr>
          </a:p>
        </p:txBody>
      </p:sp>
      <p:sp>
        <p:nvSpPr>
          <p:cNvPr id="3" name="Subtitle 2">
            <a:extLst>
              <a:ext uri="{FF2B5EF4-FFF2-40B4-BE49-F238E27FC236}">
                <a16:creationId xmlns:a16="http://schemas.microsoft.com/office/drawing/2014/main" id="{306137E1-4FEF-45FF-5F3C-00502E615C34}"/>
              </a:ext>
            </a:extLst>
          </p:cNvPr>
          <p:cNvSpPr>
            <a:spLocks noGrp="1"/>
          </p:cNvSpPr>
          <p:nvPr>
            <p:ph type="subTitle" idx="1"/>
          </p:nvPr>
        </p:nvSpPr>
        <p:spPr>
          <a:xfrm>
            <a:off x="4174374" y="4642918"/>
            <a:ext cx="3933306" cy="1208141"/>
          </a:xfrm>
        </p:spPr>
        <p:txBody>
          <a:bodyPr>
            <a:normAutofit/>
          </a:bodyPr>
          <a:lstStyle/>
          <a:p>
            <a:r>
              <a:rPr lang="en-US" sz="1800" b="0" i="0" u="none" strike="noStrike" baseline="0" dirty="0">
                <a:solidFill>
                  <a:schemeClr val="accent1">
                    <a:lumMod val="50000"/>
                  </a:schemeClr>
                </a:solidFill>
                <a:latin typeface="Franklin Gothic ATF"/>
              </a:rPr>
              <a:t>How can grantees incorporate </a:t>
            </a:r>
            <a:r>
              <a:rPr lang="en-US" sz="1800" b="1" i="0" u="none" strike="noStrike" baseline="0" dirty="0">
                <a:solidFill>
                  <a:schemeClr val="accent1">
                    <a:lumMod val="50000"/>
                  </a:schemeClr>
                </a:solidFill>
                <a:latin typeface="Franklin Gothic ATF"/>
              </a:rPr>
              <a:t>environmental justice </a:t>
            </a:r>
            <a:r>
              <a:rPr lang="en-US" sz="1800" b="0" i="0" u="none" strike="noStrike" baseline="0" dirty="0">
                <a:solidFill>
                  <a:schemeClr val="accent1">
                    <a:lumMod val="50000"/>
                  </a:schemeClr>
                </a:solidFill>
                <a:latin typeface="Franklin Gothic ATF"/>
              </a:rPr>
              <a:t>and </a:t>
            </a:r>
            <a:r>
              <a:rPr lang="en-US" sz="1800" b="1" i="0" u="none" strike="noStrike" baseline="0" dirty="0">
                <a:solidFill>
                  <a:schemeClr val="accent1">
                    <a:lumMod val="50000"/>
                  </a:schemeClr>
                </a:solidFill>
                <a:latin typeface="Franklin Gothic ATF"/>
              </a:rPr>
              <a:t>equitable development </a:t>
            </a:r>
            <a:r>
              <a:rPr lang="en-US" sz="1800" b="0" i="0" u="none" strike="noStrike" baseline="0" dirty="0">
                <a:solidFill>
                  <a:schemeClr val="accent1">
                    <a:lumMod val="50000"/>
                  </a:schemeClr>
                </a:solidFill>
                <a:latin typeface="Franklin Gothic ATF"/>
              </a:rPr>
              <a:t>during the brownfields grant process? </a:t>
            </a:r>
          </a:p>
        </p:txBody>
      </p:sp>
      <p:pic>
        <p:nvPicPr>
          <p:cNvPr id="5" name="Picture 4">
            <a:extLst>
              <a:ext uri="{FF2B5EF4-FFF2-40B4-BE49-F238E27FC236}">
                <a16:creationId xmlns:a16="http://schemas.microsoft.com/office/drawing/2014/main" id="{B2A9E6D5-234B-4944-4611-0AC393F609C8}"/>
              </a:ext>
            </a:extLst>
          </p:cNvPr>
          <p:cNvPicPr>
            <a:picLocks noChangeAspect="1"/>
          </p:cNvPicPr>
          <p:nvPr/>
        </p:nvPicPr>
        <p:blipFill>
          <a:blip r:embed="rId3"/>
          <a:stretch>
            <a:fillRect/>
          </a:stretch>
        </p:blipFill>
        <p:spPr>
          <a:xfrm>
            <a:off x="45449" y="6469607"/>
            <a:ext cx="1735083" cy="308805"/>
          </a:xfrm>
          <a:prstGeom prst="rect">
            <a:avLst/>
          </a:prstGeom>
        </p:spPr>
      </p:pic>
    </p:spTree>
    <p:extLst>
      <p:ext uri="{BB962C8B-B14F-4D97-AF65-F5344CB8AC3E}">
        <p14:creationId xmlns:p14="http://schemas.microsoft.com/office/powerpoint/2010/main" val="40083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D652-2248-6ABA-9D99-8B277BBBFFAF}"/>
              </a:ext>
            </a:extLst>
          </p:cNvPr>
          <p:cNvSpPr>
            <a:spLocks noGrp="1"/>
          </p:cNvSpPr>
          <p:nvPr>
            <p:ph type="title"/>
          </p:nvPr>
        </p:nvSpPr>
        <p:spPr>
          <a:xfrm>
            <a:off x="612648" y="1078992"/>
            <a:ext cx="6272784" cy="1536192"/>
          </a:xfrm>
        </p:spPr>
        <p:txBody>
          <a:bodyPr anchor="b">
            <a:normAutofit/>
          </a:bodyPr>
          <a:lstStyle/>
          <a:p>
            <a:r>
              <a:rPr lang="en-US" dirty="0">
                <a:solidFill>
                  <a:schemeClr val="accent2">
                    <a:lumMod val="75000"/>
                  </a:schemeClr>
                </a:solidFill>
              </a:rPr>
              <a:t>Environmental Justice and Equitable Development</a:t>
            </a:r>
          </a:p>
        </p:txBody>
      </p:sp>
      <p:sp>
        <p:nvSpPr>
          <p:cNvPr id="3" name="Content Placeholder 2">
            <a:extLst>
              <a:ext uri="{FF2B5EF4-FFF2-40B4-BE49-F238E27FC236}">
                <a16:creationId xmlns:a16="http://schemas.microsoft.com/office/drawing/2014/main" id="{683269FE-3CE7-EACA-C475-69E63EC3323A}"/>
              </a:ext>
            </a:extLst>
          </p:cNvPr>
          <p:cNvSpPr>
            <a:spLocks noGrp="1"/>
          </p:cNvSpPr>
          <p:nvPr>
            <p:ph idx="1"/>
          </p:nvPr>
        </p:nvSpPr>
        <p:spPr>
          <a:xfrm>
            <a:off x="558484" y="3265360"/>
            <a:ext cx="5175593" cy="2907158"/>
          </a:xfrm>
        </p:spPr>
        <p:txBody>
          <a:bodyPr>
            <a:normAutofit/>
          </a:bodyPr>
          <a:lstStyle/>
          <a:p>
            <a:pPr marL="0" indent="0">
              <a:buNone/>
            </a:pPr>
            <a:r>
              <a:rPr lang="en-US" sz="1700" b="0" i="0" u="none" strike="noStrike" baseline="0" dirty="0">
                <a:latin typeface="FranklinGothicURWBoo"/>
              </a:rPr>
              <a:t>An equitable development process should incorporate: </a:t>
            </a:r>
          </a:p>
          <a:p>
            <a:r>
              <a:rPr lang="en-US" sz="1700" dirty="0">
                <a:latin typeface="FranklinGothicURWBoo"/>
              </a:rPr>
              <a:t>M</a:t>
            </a:r>
            <a:r>
              <a:rPr lang="en-US" sz="1700" b="0" i="0" u="none" strike="noStrike" baseline="0" dirty="0">
                <a:latin typeface="FranklinGothicURWBoo"/>
              </a:rPr>
              <a:t>eaningful engagement throughout the duration of working with a community</a:t>
            </a:r>
          </a:p>
          <a:p>
            <a:r>
              <a:rPr lang="en-US" sz="1700" dirty="0">
                <a:latin typeface="FranklinGothicURWBoo"/>
              </a:rPr>
              <a:t>L</a:t>
            </a:r>
            <a:r>
              <a:rPr lang="en-US" sz="1700" b="0" i="0" u="none" strike="noStrike" baseline="0" dirty="0">
                <a:latin typeface="FranklinGothicURWBoo"/>
              </a:rPr>
              <a:t>earning about the community and different stakeholder groups</a:t>
            </a:r>
          </a:p>
          <a:p>
            <a:r>
              <a:rPr lang="en-US" sz="1700" dirty="0">
                <a:latin typeface="FranklinGothicURWBoo"/>
              </a:rPr>
              <a:t>A</a:t>
            </a:r>
            <a:r>
              <a:rPr lang="en-US" sz="1700" b="0" i="0" u="none" strike="noStrike" baseline="0" dirty="0">
                <a:latin typeface="FranklinGothicURWBoo"/>
              </a:rPr>
              <a:t>ssessing the community needs</a:t>
            </a:r>
          </a:p>
          <a:p>
            <a:r>
              <a:rPr lang="en-US" sz="1700" dirty="0">
                <a:latin typeface="FranklinGothicURWBoo"/>
              </a:rPr>
              <a:t>A</a:t>
            </a:r>
            <a:r>
              <a:rPr lang="en-US" sz="1700" b="0" i="0" u="none" strike="noStrike" baseline="0" dirty="0">
                <a:latin typeface="FranklinGothicURWBoo"/>
              </a:rPr>
              <a:t>ddressing barriers to engage in the process</a:t>
            </a:r>
            <a:endParaRPr lang="en-US" sz="1700" dirty="0"/>
          </a:p>
        </p:txBody>
      </p:sp>
      <p:sp>
        <p:nvSpPr>
          <p:cNvPr id="4" name="Slide Number Placeholder 3">
            <a:extLst>
              <a:ext uri="{FF2B5EF4-FFF2-40B4-BE49-F238E27FC236}">
                <a16:creationId xmlns:a16="http://schemas.microsoft.com/office/drawing/2014/main" id="{66F66654-81F1-70D2-2E4B-A265A2B1BC42}"/>
              </a:ext>
            </a:extLst>
          </p:cNvPr>
          <p:cNvSpPr>
            <a:spLocks noGrp="1"/>
          </p:cNvSpPr>
          <p:nvPr>
            <p:ph type="sldNum" sz="quarter" idx="12"/>
          </p:nvPr>
        </p:nvSpPr>
        <p:spPr/>
        <p:txBody>
          <a:bodyPr/>
          <a:lstStyle/>
          <a:p>
            <a:fld id="{5A20ED29-A6D1-4248-936A-DD28DF17F10D}" type="slidenum">
              <a:rPr lang="en-US" smtClean="0"/>
              <a:t>8</a:t>
            </a:fld>
            <a:endParaRPr lang="en-US"/>
          </a:p>
        </p:txBody>
      </p:sp>
      <p:pic>
        <p:nvPicPr>
          <p:cNvPr id="9" name="Picture 8">
            <a:extLst>
              <a:ext uri="{FF2B5EF4-FFF2-40B4-BE49-F238E27FC236}">
                <a16:creationId xmlns:a16="http://schemas.microsoft.com/office/drawing/2014/main" id="{3A29DE84-99CD-C7F8-9A63-E68FAC1F36D1}"/>
              </a:ext>
            </a:extLst>
          </p:cNvPr>
          <p:cNvPicPr>
            <a:picLocks noChangeAspect="1"/>
          </p:cNvPicPr>
          <p:nvPr/>
        </p:nvPicPr>
        <p:blipFill>
          <a:blip r:embed="rId3"/>
          <a:stretch>
            <a:fillRect/>
          </a:stretch>
        </p:blipFill>
        <p:spPr>
          <a:xfrm>
            <a:off x="6277120" y="3073336"/>
            <a:ext cx="5805116" cy="1517904"/>
          </a:xfrm>
          <a:prstGeom prst="rect">
            <a:avLst/>
          </a:prstGeom>
        </p:spPr>
      </p:pic>
      <p:pic>
        <p:nvPicPr>
          <p:cNvPr id="11" name="Picture 10">
            <a:extLst>
              <a:ext uri="{FF2B5EF4-FFF2-40B4-BE49-F238E27FC236}">
                <a16:creationId xmlns:a16="http://schemas.microsoft.com/office/drawing/2014/main" id="{DC023E1E-40C6-888C-64BE-4E90F5375D0D}"/>
              </a:ext>
            </a:extLst>
          </p:cNvPr>
          <p:cNvPicPr>
            <a:picLocks noChangeAspect="1"/>
          </p:cNvPicPr>
          <p:nvPr/>
        </p:nvPicPr>
        <p:blipFill>
          <a:blip r:embed="rId4"/>
          <a:stretch>
            <a:fillRect/>
          </a:stretch>
        </p:blipFill>
        <p:spPr>
          <a:xfrm>
            <a:off x="6292560" y="4683760"/>
            <a:ext cx="5789676" cy="1423455"/>
          </a:xfrm>
          <a:prstGeom prst="rect">
            <a:avLst/>
          </a:prstGeom>
        </p:spPr>
      </p:pic>
      <p:sp>
        <p:nvSpPr>
          <p:cNvPr id="7" name="Footer Placeholder 5">
            <a:extLst>
              <a:ext uri="{FF2B5EF4-FFF2-40B4-BE49-F238E27FC236}">
                <a16:creationId xmlns:a16="http://schemas.microsoft.com/office/drawing/2014/main" id="{893D7AF5-D53F-629C-1A44-272102CEFB46}"/>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bg1"/>
                </a:solidFill>
              </a:rPr>
              <a:t>EPA Region 1 Brownfields Program</a:t>
            </a:r>
          </a:p>
        </p:txBody>
      </p:sp>
      <p:sp>
        <p:nvSpPr>
          <p:cNvPr id="5" name="TextBox 4">
            <a:extLst>
              <a:ext uri="{FF2B5EF4-FFF2-40B4-BE49-F238E27FC236}">
                <a16:creationId xmlns:a16="http://schemas.microsoft.com/office/drawing/2014/main" id="{C861B424-ADE5-49E8-6100-920D95A14D88}"/>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129575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B382-5DB7-AAB9-E0C0-297BDEDA5A5D}"/>
              </a:ext>
            </a:extLst>
          </p:cNvPr>
          <p:cNvSpPr>
            <a:spLocks noGrp="1"/>
          </p:cNvSpPr>
          <p:nvPr>
            <p:ph type="title"/>
          </p:nvPr>
        </p:nvSpPr>
        <p:spPr>
          <a:xfrm>
            <a:off x="383388" y="1122363"/>
            <a:ext cx="2830329" cy="3288032"/>
          </a:xfrm>
        </p:spPr>
        <p:txBody>
          <a:bodyPr vert="horz" lIns="91440" tIns="45720" rIns="91440" bIns="45720" rtlCol="0" anchor="b">
            <a:normAutofit fontScale="90000"/>
          </a:bodyPr>
          <a:lstStyle/>
          <a:p>
            <a:r>
              <a:rPr lang="en-US" sz="3600" kern="1200" dirty="0">
                <a:solidFill>
                  <a:schemeClr val="accent2">
                    <a:lumMod val="75000"/>
                  </a:schemeClr>
                </a:solidFill>
                <a:latin typeface="+mj-lt"/>
                <a:ea typeface="+mj-ea"/>
                <a:cs typeface="+mj-cs"/>
              </a:rPr>
              <a:t>Equitable Engagement Throughout Brownfields Grant Process</a:t>
            </a:r>
          </a:p>
        </p:txBody>
      </p:sp>
      <p:pic>
        <p:nvPicPr>
          <p:cNvPr id="5" name="Content Placeholder 4">
            <a:extLst>
              <a:ext uri="{FF2B5EF4-FFF2-40B4-BE49-F238E27FC236}">
                <a16:creationId xmlns:a16="http://schemas.microsoft.com/office/drawing/2014/main" id="{89DAFEF2-62A8-2136-B0B3-2F9A59E5AA4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875870" y="771988"/>
            <a:ext cx="8248209" cy="5320093"/>
          </a:xfrm>
          <a:prstGeom prst="rect">
            <a:avLst/>
          </a:prstGeom>
        </p:spPr>
      </p:pic>
      <p:sp>
        <p:nvSpPr>
          <p:cNvPr id="3" name="Slide Number Placeholder 2">
            <a:extLst>
              <a:ext uri="{FF2B5EF4-FFF2-40B4-BE49-F238E27FC236}">
                <a16:creationId xmlns:a16="http://schemas.microsoft.com/office/drawing/2014/main" id="{35EF05DE-8C6A-FB61-9D2D-57275D0BD8F0}"/>
              </a:ext>
            </a:extLst>
          </p:cNvPr>
          <p:cNvSpPr>
            <a:spLocks noGrp="1"/>
          </p:cNvSpPr>
          <p:nvPr>
            <p:ph type="sldNum" sz="quarter" idx="12"/>
          </p:nvPr>
        </p:nvSpPr>
        <p:spPr/>
        <p:txBody>
          <a:bodyPr/>
          <a:lstStyle/>
          <a:p>
            <a:fld id="{5A20ED29-A6D1-4248-936A-DD28DF17F10D}" type="slidenum">
              <a:rPr lang="en-US" smtClean="0"/>
              <a:t>9</a:t>
            </a:fld>
            <a:endParaRPr lang="en-US"/>
          </a:p>
        </p:txBody>
      </p:sp>
      <p:sp>
        <p:nvSpPr>
          <p:cNvPr id="7" name="Footer Placeholder 5">
            <a:extLst>
              <a:ext uri="{FF2B5EF4-FFF2-40B4-BE49-F238E27FC236}">
                <a16:creationId xmlns:a16="http://schemas.microsoft.com/office/drawing/2014/main" id="{F5ABA562-71F9-6BCE-BAD4-3127493011A5}"/>
              </a:ext>
            </a:extLst>
          </p:cNvPr>
          <p:cNvSpPr txBox="1">
            <a:spLocks/>
          </p:cNvSpPr>
          <p:nvPr/>
        </p:nvSpPr>
        <p:spPr>
          <a:xfrm>
            <a:off x="0" y="6356350"/>
            <a:ext cx="12192000" cy="365125"/>
          </a:xfrm>
          <a:prstGeom prst="rect">
            <a:avLst/>
          </a:prstGeom>
          <a:solidFill>
            <a:schemeClr val="accent2">
              <a:lumMod val="7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EPA Region 1 Brownfields Program</a:t>
            </a:r>
          </a:p>
        </p:txBody>
      </p:sp>
      <p:sp>
        <p:nvSpPr>
          <p:cNvPr id="4" name="TextBox 3">
            <a:extLst>
              <a:ext uri="{FF2B5EF4-FFF2-40B4-BE49-F238E27FC236}">
                <a16:creationId xmlns:a16="http://schemas.microsoft.com/office/drawing/2014/main" id="{BD25AA74-0C8F-D21F-FF3F-BF574909D6FD}"/>
              </a:ext>
            </a:extLst>
          </p:cNvPr>
          <p:cNvSpPr txBox="1"/>
          <p:nvPr/>
        </p:nvSpPr>
        <p:spPr>
          <a:xfrm>
            <a:off x="9562298" y="6400412"/>
            <a:ext cx="6097604" cy="276999"/>
          </a:xfrm>
          <a:prstGeom prst="rect">
            <a:avLst/>
          </a:prstGeom>
          <a:noFill/>
        </p:spPr>
        <p:txBody>
          <a:bodyPr wrap="square">
            <a:spAutoFit/>
          </a:bodyPr>
          <a:lstStyle/>
          <a:p>
            <a:r>
              <a:rPr lang="en-US" sz="1200" b="0" i="0" u="none" strike="noStrike" baseline="0" dirty="0">
                <a:solidFill>
                  <a:schemeClr val="bg1"/>
                </a:solidFill>
              </a:rPr>
              <a:t>EPA 901F23005 </a:t>
            </a:r>
          </a:p>
        </p:txBody>
      </p:sp>
    </p:spTree>
    <p:extLst>
      <p:ext uri="{BB962C8B-B14F-4D97-AF65-F5344CB8AC3E}">
        <p14:creationId xmlns:p14="http://schemas.microsoft.com/office/powerpoint/2010/main" val="192573758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6D436426851441A082012FB04A5DC6" ma:contentTypeVersion="11" ma:contentTypeDescription="Create a new document." ma:contentTypeScope="" ma:versionID="a6c289d6acf8a93ce55cd39a955e8b8a">
  <xsd:schema xmlns:xsd="http://www.w3.org/2001/XMLSchema" xmlns:xs="http://www.w3.org/2001/XMLSchema" xmlns:p="http://schemas.microsoft.com/office/2006/metadata/properties" xmlns:ns2="7235755b-6bda-41d7-910f-a6e098a5ad8d" xmlns:ns3="0fca9b8d-cc7f-47af-be44-b35bbb5725ea" targetNamespace="http://schemas.microsoft.com/office/2006/metadata/properties" ma:root="true" ma:fieldsID="01b8936aaa25d09468a2b7055373c188" ns2:_="" ns3:_="">
    <xsd:import namespace="7235755b-6bda-41d7-910f-a6e098a5ad8d"/>
    <xsd:import namespace="0fca9b8d-cc7f-47af-be44-b35bbb5725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35755b-6bda-41d7-910f-a6e098a5ad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b76073a-58b8-475b-881a-cf95fb025ee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ca9b8d-cc7f-47af-be44-b35bbb5725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9c8ceb1-8c3e-4678-a35e-34183acc1478}" ma:internalName="TaxCatchAll" ma:showField="CatchAllData" ma:web="0fca9b8d-cc7f-47af-be44-b35bbb5725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fca9b8d-cc7f-47af-be44-b35bbb5725ea" xsi:nil="true"/>
    <lcf76f155ced4ddcb4097134ff3c332f xmlns="7235755b-6bda-41d7-910f-a6e098a5ad8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B457E0-6158-4B6D-AF4C-04EB337F7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35755b-6bda-41d7-910f-a6e098a5ad8d"/>
    <ds:schemaRef ds:uri="0fca9b8d-cc7f-47af-be44-b35bbb572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EEE943-45CC-4347-8870-D01F6B8104C8}">
  <ds:schemaRefs>
    <ds:schemaRef ds:uri="http://schemas.microsoft.com/office/infopath/2007/PartnerControls"/>
    <ds:schemaRef ds:uri="http://schemas.microsoft.com/office/2006/metadata/properties"/>
    <ds:schemaRef ds:uri="http://purl.org/dc/dcmitype/"/>
    <ds:schemaRef ds:uri="0fca9b8d-cc7f-47af-be44-b35bbb5725ea"/>
    <ds:schemaRef ds:uri="http://schemas.microsoft.com/office/2006/documentManagement/types"/>
    <ds:schemaRef ds:uri="http://schemas.openxmlformats.org/package/2006/metadata/core-properties"/>
    <ds:schemaRef ds:uri="http://purl.org/dc/terms/"/>
    <ds:schemaRef ds:uri="7235755b-6bda-41d7-910f-a6e098a5ad8d"/>
    <ds:schemaRef ds:uri="http://www.w3.org/XML/1998/namespace"/>
    <ds:schemaRef ds:uri="http://purl.org/dc/elements/1.1/"/>
  </ds:schemaRefs>
</ds:datastoreItem>
</file>

<file path=customXml/itemProps3.xml><?xml version="1.0" encoding="utf-8"?>
<ds:datastoreItem xmlns:ds="http://schemas.openxmlformats.org/officeDocument/2006/customXml" ds:itemID="{E1C2E5A3-C95C-4A62-B2DD-96D87C301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2243</TotalTime>
  <Words>6285</Words>
  <Application>Microsoft Office PowerPoint</Application>
  <PresentationFormat>Widescreen</PresentationFormat>
  <Paragraphs>532</Paragraphs>
  <Slides>63</Slides>
  <Notes>39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63</vt:i4>
      </vt:variant>
    </vt:vector>
  </HeadingPairs>
  <TitlesOfParts>
    <vt:vector size="81" baseType="lpstr">
      <vt:lpstr>Arial</vt:lpstr>
      <vt:lpstr>Arial Narrow</vt:lpstr>
      <vt:lpstr>Arial Rounded MT Bold</vt:lpstr>
      <vt:lpstr>Calibri</vt:lpstr>
      <vt:lpstr>Calibri Light</vt:lpstr>
      <vt:lpstr>Corbel</vt:lpstr>
      <vt:lpstr>Franklin Gothic ATF</vt:lpstr>
      <vt:lpstr>Franklin Gothic ATF Ult</vt:lpstr>
      <vt:lpstr>FranklinGothicURWBoo</vt:lpstr>
      <vt:lpstr>Gill Sans MT</vt:lpstr>
      <vt:lpstr>Segoe UI</vt:lpstr>
      <vt:lpstr>Times New Roman</vt:lpstr>
      <vt:lpstr>Trade Gothic Next LT Pro</vt:lpstr>
      <vt:lpstr>Trade Gothic Next LT Pro Lt</vt:lpstr>
      <vt:lpstr>Trebuchet MS</vt:lpstr>
      <vt:lpstr>Wingdings</vt:lpstr>
      <vt:lpstr>Wingdings 3</vt:lpstr>
      <vt:lpstr>Facet</vt:lpstr>
      <vt:lpstr>Region 1 Environmental Protection Agency</vt:lpstr>
      <vt:lpstr>Upcoming Events </vt:lpstr>
      <vt:lpstr>Updates to the Bipartisan Infrastructure Law</vt:lpstr>
      <vt:lpstr>Bipartisan Infrastructure Law –  A historic Investment for Brownfields</vt:lpstr>
      <vt:lpstr>Summary of EPA Grant Types</vt:lpstr>
      <vt:lpstr>Brownfield and LUST Collaboration</vt:lpstr>
      <vt:lpstr> Advancing Equitable Development in Brownfield Cleanup and Redevelopment </vt:lpstr>
      <vt:lpstr>Environmental Justice and Equitable Development</vt:lpstr>
      <vt:lpstr>Equitable Engagement Throughout Brownfields Grant Process</vt:lpstr>
      <vt:lpstr>Recommendations for Different Entities</vt:lpstr>
      <vt:lpstr>Best Practices</vt:lpstr>
      <vt:lpstr>Urban EJ Case Study Roxbury, MA</vt:lpstr>
      <vt:lpstr>Urban EJ Case Study New London, CT</vt:lpstr>
      <vt:lpstr>Small, Rural Case Study Walpole, NH</vt:lpstr>
      <vt:lpstr>Key Takeaways</vt:lpstr>
      <vt:lpstr>How Climate Ready are Your Cleanups? (do you know EPA has both evaluation requirements and tools that can help?)</vt:lpstr>
      <vt:lpstr>PowerPoint Presentation</vt:lpstr>
      <vt:lpstr>Climate Change Terms</vt:lpstr>
      <vt:lpstr>What does this mean for EPA Brownfield Projects?</vt:lpstr>
      <vt:lpstr>Example Process – Brownfield Cleanup Alternative Analysis </vt:lpstr>
      <vt:lpstr>In Addition to the ABCA Checklist: More Recent Guidance for Fielding Climate Vulnerability Concerns</vt:lpstr>
      <vt:lpstr>EPA 1 Recovery Coordination</vt:lpstr>
      <vt:lpstr>Response vs. Recovery Staff Effort Over Time</vt:lpstr>
      <vt:lpstr>Site Reuse Planning:  Leveraging the Brownfields Program to Help Meet Climate Adaptation Needs</vt:lpstr>
      <vt:lpstr>PowerPoint Presentation</vt:lpstr>
      <vt:lpstr>PowerPoint Presentation</vt:lpstr>
      <vt:lpstr>PowerPoint Presentation</vt:lpstr>
      <vt:lpstr>PowerPoint Presentation</vt:lpstr>
      <vt:lpstr>PowerPoint Presentation</vt:lpstr>
      <vt:lpstr>PowerPoint Presentation</vt:lpstr>
      <vt:lpstr>Things to Think About….</vt:lpstr>
      <vt:lpstr>Revolving Loan Fund Program</vt:lpstr>
      <vt:lpstr>Revolving Loan Fund</vt:lpstr>
      <vt:lpstr>Revolving Loan Fund continued</vt:lpstr>
      <vt:lpstr>Additional Resources the EPA Offers</vt:lpstr>
      <vt:lpstr>Targeted Brownfields Assessment (TBA) Program </vt:lpstr>
      <vt:lpstr>REDEVELOPMENT TECHNICAL ASSISTANCE (TA)</vt:lpstr>
      <vt:lpstr>TA PROJECTS IN REGION 1</vt:lpstr>
      <vt:lpstr>Technical Assistance to Brownfields (TAB)</vt:lpstr>
      <vt:lpstr>National Direct Technical Assistance (available to all)</vt:lpstr>
      <vt:lpstr>National Direct Technical Assistance (available to all)</vt:lpstr>
      <vt:lpstr>UConn TAB (Available to Region I only)</vt:lpstr>
      <vt:lpstr>How to comply with  Section 106 of the National Historic Preservation Act</vt:lpstr>
      <vt:lpstr>National Historic Preservation Act  of 1966 (as amended)</vt:lpstr>
      <vt:lpstr>Overview of Section 106 </vt:lpstr>
      <vt:lpstr>Why Do I have to Comply?</vt:lpstr>
      <vt:lpstr>Assessment and Cleanup  Grant T&amp;Cs</vt:lpstr>
      <vt:lpstr>Section 106 Process</vt:lpstr>
      <vt:lpstr>Step 1: Initiate Review</vt:lpstr>
      <vt:lpstr>Step 2:  Determine if Undertaking has the potential to cause an “Effect”</vt:lpstr>
      <vt:lpstr>Examples of Activities that do not have potential to cause an “Effect”</vt:lpstr>
      <vt:lpstr>If No Effect</vt:lpstr>
      <vt:lpstr>If your Activities have Potential to Cause an “Effect”, for example</vt:lpstr>
      <vt:lpstr>Continue to Step 3:</vt:lpstr>
      <vt:lpstr>Is it a Historic Property? </vt:lpstr>
      <vt:lpstr>What is a Historic Property cont.</vt:lpstr>
      <vt:lpstr>How do you determine if it is a historic property?</vt:lpstr>
      <vt:lpstr>If property is not a cultural resource</vt:lpstr>
      <vt:lpstr>Step 3 – If Yes</vt:lpstr>
      <vt:lpstr>Step 4:  Resolve Adverse Effects</vt:lpstr>
      <vt:lpstr>Consider alternatives to avoid or minimize effects….</vt:lpstr>
      <vt:lpstr>Memorandum of Agreement</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Equitable Development in Brownfield Cleanup and Redevelopment</dc:title>
  <dc:creator>Bianca Boggs</dc:creator>
  <cp:lastModifiedBy>Lariviere, William</cp:lastModifiedBy>
  <cp:revision>18</cp:revision>
  <dcterms:created xsi:type="dcterms:W3CDTF">2023-05-09T12:32:43Z</dcterms:created>
  <dcterms:modified xsi:type="dcterms:W3CDTF">2023-09-19T19:21:42Z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0x010100306D436426851441A082012FB04A5DC6</vt:lpwstr>
  </property>
  <property fmtid="{D5CDD505-2E9C-101B-9397-08002B2CF9AE}" pid="3" name="MediaServiceImageTags">
    <vt:lpwstr/>
  </property>
</Properties>
</file>