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76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1" r:id="rId17"/>
    <p:sldId id="274" r:id="rId18"/>
    <p:sldId id="275" r:id="rId19"/>
    <p:sldId id="273" r:id="rId20"/>
    <p:sldId id="268" r:id="rId21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FD8E45-A02F-4C9A-82D1-9439D56B2F6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BF033D-681F-4DB2-8FB4-441B144F7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4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E77E1-B294-420D-A84C-9BE7FE3DFD82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7648B-7B5E-4EA9-A57E-AC453D91C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7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41" indent="-285708" defTabSz="9047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33" indent="-228567" defTabSz="9047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965" indent="-228567" defTabSz="9047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099" indent="-228567" defTabSz="90474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232" indent="-228567" defTabSz="9047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364" indent="-228567" defTabSz="9047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498" indent="-228567" defTabSz="9047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630" indent="-228567" defTabSz="9047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3B0E58-21E7-4F61-AF1C-7B9847EBE289}" type="slidenum">
              <a:rPr lang="en-US" sz="1100"/>
              <a:pPr/>
              <a:t>4</a:t>
            </a:fld>
            <a:endParaRPr lang="en-US" sz="110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B94C94-125F-4D10-855E-182B812849D6}" type="datetimeFigureOut">
              <a:rPr lang="en-US" smtClean="0"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EF96E0F-BD43-4309-AEAC-B5DF112B00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virocancer.cornell.edu/turf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pesticideinfo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2.emf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3.emf"/><Relationship Id="rId2" Type="http://schemas.openxmlformats.org/officeDocument/2006/relationships/tags" Target="../tags/tag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4.emf"/><Relationship Id="rId2" Type="http://schemas.openxmlformats.org/officeDocument/2006/relationships/tags" Target="../tags/tag2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15.emf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6.emf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7.emf"/><Relationship Id="rId2" Type="http://schemas.openxmlformats.org/officeDocument/2006/relationships/tags" Target="../tags/tag2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xtension.umass.edu/landscape/" TargetMode="External"/><Relationship Id="rId3" Type="http://schemas.openxmlformats.org/officeDocument/2006/relationships/hyperlink" Target="http://www.maine.gov/dacf/php/integrated_pest_management/school/index.shtml" TargetMode="External"/><Relationship Id="rId7" Type="http://schemas.openxmlformats.org/officeDocument/2006/relationships/hyperlink" Target="http://extension.umass.edu/turf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hyperlink" Target="http://www.yardscaping.org/" TargetMode="External"/><Relationship Id="rId5" Type="http://schemas.openxmlformats.org/officeDocument/2006/relationships/hyperlink" Target="http://extension.umaine.edu/home-and-garden-ipm/" TargetMode="External"/><Relationship Id="rId4" Type="http://schemas.openxmlformats.org/officeDocument/2006/relationships/hyperlink" Target="http://www.maine.gov/dacf/php/gotpests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1.emf"/><Relationship Id="rId2" Type="http://schemas.openxmlformats.org/officeDocument/2006/relationships/tags" Target="../tags/tag3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6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usa.gov/Kok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Pesticide Choice for Schools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Gary Fish</a:t>
            </a:r>
          </a:p>
          <a:p>
            <a:r>
              <a:rPr lang="en-US" dirty="0" smtClean="0"/>
              <a:t>Maine Board of Pesticides Control</a:t>
            </a:r>
          </a:p>
          <a:p>
            <a:r>
              <a:rPr lang="en-US" dirty="0" smtClean="0"/>
              <a:t>287-7545</a:t>
            </a:r>
          </a:p>
          <a:p>
            <a:r>
              <a:rPr lang="en-US" dirty="0" smtClean="0"/>
              <a:t>gary.fish@maine.gov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find this information?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67200" cy="48768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Turf Pesticide &amp; Cancer Risk Database - Cornell University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Pesticide Action Network Database - PANNA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1" t="13285" r="21229" b="8846"/>
          <a:stretch/>
        </p:blipFill>
        <p:spPr bwMode="auto">
          <a:xfrm>
            <a:off x="4806714" y="1817913"/>
            <a:ext cx="4261086" cy="44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3" r="30442" b="37589"/>
          <a:stretch/>
        </p:blipFill>
        <p:spPr bwMode="auto">
          <a:xfrm>
            <a:off x="228600" y="3810000"/>
            <a:ext cx="4452257" cy="243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57"/>
          <p:cNvSpPr txBox="1">
            <a:spLocks noChangeArrowheads="1"/>
          </p:cNvSpPr>
          <p:nvPr/>
        </p:nvSpPr>
        <p:spPr bwMode="auto">
          <a:xfrm>
            <a:off x="60198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05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is least hazardous to humans?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89030883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4114800" cy="4495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502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is more likely to leave a residue that poses some risk to students?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89398728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419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/>
              <a:t> </a:t>
            </a:r>
            <a:r>
              <a:rPr lang="en-US" sz="3200" dirty="0" err="1"/>
              <a:t>Acelepryn</a:t>
            </a:r>
            <a:r>
              <a:rPr lang="en-US" sz="3200" dirty="0"/>
              <a:t>	 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r>
              <a:rPr lang="en-US" sz="3200" dirty="0"/>
              <a:t>	 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62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has the lowest drinking water risk?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7783830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419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761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has the greatest risk to aquatic life if it gets into a stream?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302411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4114800" cy="4495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1547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is more likely to give off vapors?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8941850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419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44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2400" dirty="0"/>
              <a:t>Which </a:t>
            </a:r>
            <a:r>
              <a:rPr lang="en-US" sz="2400" dirty="0" smtClean="0"/>
              <a:t>product would you choose if you identified European chafer grubs in an athletic field at 10/sq. ft. in late July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25501869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057400"/>
            <a:ext cx="4114800" cy="44196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00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persistence?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t="28089" b="16239"/>
          <a:stretch/>
        </p:blipFill>
        <p:spPr bwMode="auto">
          <a:xfrm>
            <a:off x="0" y="1447800"/>
            <a:ext cx="5331947" cy="39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8" b="19480"/>
          <a:stretch/>
        </p:blipFill>
        <p:spPr bwMode="auto">
          <a:xfrm>
            <a:off x="3962400" y="2286000"/>
            <a:ext cx="498284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6200" y="5029200"/>
            <a:ext cx="152400" cy="129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048000" y="5472793"/>
            <a:ext cx="1219200" cy="1360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801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WIN-PST shows half-life in days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72211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5513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can you go for product efficacy and pest management information?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School IPM website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Got Pests website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University of Maine Pest Management</a:t>
            </a:r>
            <a:endParaRPr lang="en-US" dirty="0" smtClean="0"/>
          </a:p>
          <a:p>
            <a:r>
              <a:rPr lang="en-US" dirty="0" err="1" smtClean="0">
                <a:hlinkClick r:id="rId6"/>
              </a:rPr>
              <a:t>YardScaping</a:t>
            </a:r>
            <a:r>
              <a:rPr lang="en-US" dirty="0" smtClean="0">
                <a:hlinkClick r:id="rId6"/>
              </a:rPr>
              <a:t> website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U-Mass Turf Program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U-Mass Landscape &amp; Nursery Program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label</a:t>
            </a:r>
          </a:p>
          <a:p>
            <a:r>
              <a:rPr lang="en-US" dirty="0" smtClean="0"/>
              <a:t>Research articles in journals</a:t>
            </a:r>
          </a:p>
          <a:p>
            <a:r>
              <a:rPr lang="en-US" dirty="0" smtClean="0"/>
              <a:t>Pesticide dealer</a:t>
            </a:r>
          </a:p>
          <a:p>
            <a:r>
              <a:rPr lang="en-US" dirty="0" smtClean="0"/>
              <a:t>Pesticide manufacturer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18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start?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910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Read the labels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The label must list the “site” to be treated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sz="2400" dirty="0" smtClean="0"/>
              <a:t>Should also list the pest to be controlled, e.g., weed, insect, fungus, rodent, germ, etc.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Once you determine the above, then you can </a:t>
            </a:r>
            <a:r>
              <a:rPr lang="en-US" sz="2800" dirty="0"/>
              <a:t>look at other </a:t>
            </a:r>
            <a:r>
              <a:rPr lang="en-US" sz="2800" dirty="0" smtClean="0"/>
              <a:t>product characteristics.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1885950"/>
            <a:ext cx="391318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98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product is least likely to leach into groundwater?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3920800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981200"/>
            <a:ext cx="4114800" cy="4495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Acelepryn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err="1" smtClean="0"/>
              <a:t>Dylox</a:t>
            </a:r>
            <a:endParaRPr lang="en-US" sz="3200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Eliminate</a:t>
            </a:r>
            <a:endParaRPr lang="en-US" sz="3200" dirty="0"/>
          </a:p>
        </p:txBody>
      </p:sp>
      <p:sp>
        <p:nvSpPr>
          <p:cNvPr id="12" name="Text Box 2057"/>
          <p:cNvSpPr txBox="1">
            <a:spLocks noChangeArrowheads="1"/>
          </p:cNvSpPr>
          <p:nvPr/>
        </p:nvSpPr>
        <p:spPr bwMode="auto">
          <a:xfrm>
            <a:off x="228600" y="6281057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024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chemical characteristics are important?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Toxicity – To humans (children especially), pets, bees and other pollinators, wildlife, plants</a:t>
            </a:r>
          </a:p>
          <a:p>
            <a:pPr lvl="1"/>
            <a:r>
              <a:rPr lang="en-US" sz="2400" dirty="0" smtClean="0"/>
              <a:t>Acute and chronic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Formulation – granular, spray or bait</a:t>
            </a:r>
          </a:p>
          <a:p>
            <a:pPr lvl="1"/>
            <a:r>
              <a:rPr lang="en-US" sz="2400" dirty="0" smtClean="0"/>
              <a:t>Drift potential</a:t>
            </a:r>
          </a:p>
          <a:p>
            <a:pPr lvl="1"/>
            <a:r>
              <a:rPr lang="en-US" sz="2400" dirty="0" smtClean="0"/>
              <a:t>Volatility</a:t>
            </a:r>
          </a:p>
          <a:p>
            <a:pPr lvl="1"/>
            <a:r>
              <a:rPr lang="en-US" sz="2400" dirty="0" smtClean="0"/>
              <a:t>Odors</a:t>
            </a:r>
          </a:p>
          <a:p>
            <a:pPr lvl="1"/>
            <a:r>
              <a:rPr lang="en-US" sz="2400" dirty="0" smtClean="0"/>
              <a:t>Equipment used to apply</a:t>
            </a:r>
          </a:p>
          <a:p>
            <a:pPr lvl="2"/>
            <a:r>
              <a:rPr lang="en-US" sz="2200" dirty="0" smtClean="0"/>
              <a:t>Injected in crack</a:t>
            </a:r>
          </a:p>
          <a:p>
            <a:pPr lvl="2"/>
            <a:r>
              <a:rPr lang="en-US" sz="2200" dirty="0" smtClean="0"/>
              <a:t>Sprayed</a:t>
            </a:r>
          </a:p>
          <a:p>
            <a:pPr lvl="2"/>
            <a:r>
              <a:rPr lang="en-US" sz="2200" dirty="0" smtClean="0"/>
              <a:t>Incorporated into soil</a:t>
            </a:r>
          </a:p>
          <a:p>
            <a:pPr lvl="2"/>
            <a:r>
              <a:rPr lang="en-US" sz="2200" dirty="0" smtClean="0"/>
              <a:t>Watered into the soil</a:t>
            </a:r>
            <a:endParaRPr lang="en-US" sz="2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8347"/>
            <a:ext cx="2065876" cy="21268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2" t="8717" r="3009" b="11049"/>
          <a:stretch/>
        </p:blipFill>
        <p:spPr bwMode="auto">
          <a:xfrm>
            <a:off x="6017390" y="3962400"/>
            <a:ext cx="2144486" cy="25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057"/>
          <p:cNvSpPr txBox="1">
            <a:spLocks noChangeArrowheads="1"/>
          </p:cNvSpPr>
          <p:nvPr/>
        </p:nvSpPr>
        <p:spPr bwMode="auto">
          <a:xfrm>
            <a:off x="6019800" y="65532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5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Reduce exposure by using targeted materials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3627437" cy="4114800"/>
          </a:xfrm>
          <a:solidFill>
            <a:srgbClr val="C0C0C0"/>
          </a:solidFill>
        </p:spPr>
        <p:txBody>
          <a:bodyPr/>
          <a:lstStyle/>
          <a:p>
            <a:r>
              <a:rPr lang="en-US" sz="2800" smtClean="0">
                <a:solidFill>
                  <a:srgbClr val="006600"/>
                </a:solidFill>
              </a:rPr>
              <a:t>Enclosed baits &amp; gels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>
                <a:solidFill>
                  <a:srgbClr val="FFFF00"/>
                </a:solidFill>
              </a:rPr>
              <a:t>Spot treatments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r>
              <a:rPr lang="en-US" sz="2800" smtClean="0">
                <a:solidFill>
                  <a:srgbClr val="FF3300"/>
                </a:solidFill>
              </a:rPr>
              <a:t>Broadcast treatments</a:t>
            </a:r>
          </a:p>
          <a:p>
            <a:endParaRPr lang="en-US" sz="2800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4648200" y="1876425"/>
            <a:ext cx="3505200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>
                <a:latin typeface="Arial" charset="0"/>
                <a:cs typeface="Arial" charset="0"/>
              </a:rPr>
              <a:t>Best</a:t>
            </a:r>
          </a:p>
          <a:p>
            <a:pPr algn="ctr">
              <a:spcBef>
                <a:spcPct val="50000"/>
              </a:spcBef>
            </a:pPr>
            <a:endParaRPr lang="en-US" sz="4400"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4400">
                <a:latin typeface="Arial" charset="0"/>
                <a:cs typeface="Arial" charset="0"/>
              </a:rPr>
              <a:t>Worst</a:t>
            </a: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400800" y="2819400"/>
            <a:ext cx="0" cy="28956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98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67200" cy="4876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Will it runoff?</a:t>
            </a:r>
          </a:p>
          <a:p>
            <a:r>
              <a:rPr lang="en-US" sz="4000" dirty="0" smtClean="0"/>
              <a:t>Is it leachable?</a:t>
            </a:r>
          </a:p>
          <a:p>
            <a:r>
              <a:rPr lang="en-US" sz="4000" dirty="0" smtClean="0"/>
              <a:t>Is it volatile?</a:t>
            </a:r>
          </a:p>
          <a:p>
            <a:r>
              <a:rPr lang="en-US" sz="4000" dirty="0" smtClean="0"/>
              <a:t>Will it leave a residue on the surface?</a:t>
            </a:r>
            <a:endParaRPr lang="en-US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1675"/>
            <a:ext cx="44958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60198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78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/>
              <a:t>characteristics do you think are most important?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669278"/>
              </p:ext>
            </p:extLst>
          </p:nvPr>
        </p:nvGraphicFramePr>
        <p:xfrm>
          <a:off x="4508500" y="1651000"/>
          <a:ext cx="4572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hart" r:id="rId6" imgW="4572163" imgH="5143398" progId="MSGraph.Chart.8">
                  <p:embed followColorScheme="full"/>
                </p:oleObj>
              </mc:Choice>
              <mc:Fallback>
                <p:oleObj name="Chart" r:id="rId6" imgW="4572163" imgH="5143398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0" y="1651000"/>
                        <a:ext cx="4572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1600200"/>
            <a:ext cx="4572000" cy="4876800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Toxicity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Persistence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Formulation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Cost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Efficacy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Risk/Hazard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Residues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sz="3200" dirty="0" smtClean="0"/>
              <a:t>Environmental Fate</a:t>
            </a:r>
            <a:endParaRPr lang="en-US" sz="32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0181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you find this information?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3434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Pesticide label</a:t>
            </a:r>
          </a:p>
          <a:p>
            <a:pPr lvl="1"/>
            <a:r>
              <a:rPr lang="en-US" sz="2800" dirty="0" smtClean="0"/>
              <a:t>Signal word (Caution, Warning or Danger)</a:t>
            </a:r>
          </a:p>
          <a:p>
            <a:pPr lvl="1"/>
            <a:r>
              <a:rPr lang="en-US" sz="2800" dirty="0" smtClean="0"/>
              <a:t>Precautionary statements</a:t>
            </a:r>
          </a:p>
          <a:p>
            <a:pPr lvl="1"/>
            <a:r>
              <a:rPr lang="en-US" sz="2800" dirty="0" smtClean="0"/>
              <a:t>PPE requirements</a:t>
            </a:r>
          </a:p>
          <a:p>
            <a:pPr lvl="1"/>
            <a:r>
              <a:rPr lang="en-US" sz="2800" dirty="0" smtClean="0"/>
              <a:t>Re-entry statements</a:t>
            </a:r>
          </a:p>
          <a:p>
            <a:pPr lvl="1"/>
            <a:r>
              <a:rPr lang="en-US" sz="2800" dirty="0" smtClean="0"/>
              <a:t>Environmental hazards</a:t>
            </a:r>
          </a:p>
          <a:p>
            <a:pPr lvl="1"/>
            <a:r>
              <a:rPr lang="en-US" sz="2800" dirty="0" smtClean="0"/>
              <a:t>Application restrictions</a:t>
            </a:r>
          </a:p>
          <a:p>
            <a:pPr lvl="1"/>
            <a:r>
              <a:rPr lang="en-US" sz="2800" dirty="0" smtClean="0"/>
              <a:t>Mode of action</a:t>
            </a:r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2281"/>
          <a:stretch/>
        </p:blipFill>
        <p:spPr bwMode="auto">
          <a:xfrm>
            <a:off x="4724400" y="1600200"/>
            <a:ext cx="42484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60198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02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find this information?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MSDS or SDS</a:t>
            </a:r>
          </a:p>
          <a:p>
            <a:pPr lvl="1"/>
            <a:r>
              <a:rPr lang="en-US" sz="2800" dirty="0" smtClean="0"/>
              <a:t>Flammability</a:t>
            </a:r>
          </a:p>
          <a:p>
            <a:pPr lvl="1"/>
            <a:r>
              <a:rPr lang="en-US" sz="2800" dirty="0" smtClean="0"/>
              <a:t>Reactivity</a:t>
            </a:r>
          </a:p>
          <a:p>
            <a:pPr lvl="1"/>
            <a:r>
              <a:rPr lang="en-US" sz="2800" dirty="0" smtClean="0"/>
              <a:t>PPE</a:t>
            </a:r>
          </a:p>
          <a:p>
            <a:pPr lvl="1"/>
            <a:r>
              <a:rPr lang="en-US" sz="2800" dirty="0" smtClean="0"/>
              <a:t>Long term health effects</a:t>
            </a:r>
          </a:p>
          <a:p>
            <a:pPr lvl="2"/>
            <a:r>
              <a:rPr lang="en-US" sz="2400" dirty="0" smtClean="0"/>
              <a:t>Carcinogen</a:t>
            </a:r>
          </a:p>
          <a:p>
            <a:pPr lvl="2"/>
            <a:r>
              <a:rPr lang="en-US" sz="2400" dirty="0" smtClean="0"/>
              <a:t>Teratogen</a:t>
            </a:r>
          </a:p>
          <a:p>
            <a:pPr lvl="2"/>
            <a:r>
              <a:rPr lang="en-US" sz="2400" dirty="0" smtClean="0"/>
              <a:t>Mutagen</a:t>
            </a:r>
          </a:p>
          <a:p>
            <a:pPr lvl="2"/>
            <a:r>
              <a:rPr lang="en-US" sz="2400" dirty="0" smtClean="0"/>
              <a:t>Reproductive effects</a:t>
            </a:r>
          </a:p>
          <a:p>
            <a:pPr lvl="1"/>
            <a:r>
              <a:rPr lang="en-US" sz="2800" dirty="0" smtClean="0"/>
              <a:t>Vapor pressure 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40"/>
          <a:stretch/>
        </p:blipFill>
        <p:spPr bwMode="auto">
          <a:xfrm>
            <a:off x="4419600" y="1524000"/>
            <a:ext cx="4452257" cy="439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57"/>
          <p:cNvSpPr txBox="1">
            <a:spLocks noChangeArrowheads="1"/>
          </p:cNvSpPr>
          <p:nvPr/>
        </p:nvSpPr>
        <p:spPr bwMode="auto">
          <a:xfrm>
            <a:off x="60198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75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you find this information?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486400" cy="5029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3"/>
              </a:rPr>
              <a:t>Windows Pesticide Screening Tool WIN-PST</a:t>
            </a:r>
            <a:endParaRPr lang="en-US" sz="2800" dirty="0" smtClean="0"/>
          </a:p>
          <a:p>
            <a:pPr lvl="1"/>
            <a:r>
              <a:rPr lang="en-US" sz="2400" dirty="0" smtClean="0"/>
              <a:t>Relative leaching potential</a:t>
            </a:r>
          </a:p>
          <a:p>
            <a:pPr lvl="1"/>
            <a:r>
              <a:rPr lang="en-US" sz="2400" dirty="0" smtClean="0"/>
              <a:t>Relative surface loss potential</a:t>
            </a:r>
          </a:p>
          <a:p>
            <a:pPr lvl="1"/>
            <a:r>
              <a:rPr lang="en-US" sz="2400" dirty="0" smtClean="0"/>
              <a:t>Potential loss attached to eroded soil</a:t>
            </a:r>
          </a:p>
          <a:p>
            <a:pPr lvl="1"/>
            <a:r>
              <a:rPr lang="en-US" sz="2400" dirty="0" smtClean="0"/>
              <a:t>Relative risk to humans in drinking water</a:t>
            </a:r>
          </a:p>
          <a:p>
            <a:pPr lvl="1"/>
            <a:r>
              <a:rPr lang="en-US" sz="2400" dirty="0" smtClean="0"/>
              <a:t>Relative risk to aquatic organisms in water or sediments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66925"/>
            <a:ext cx="3200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057"/>
          <p:cNvSpPr txBox="1">
            <a:spLocks noChangeArrowheads="1"/>
          </p:cNvSpPr>
          <p:nvPr/>
        </p:nvSpPr>
        <p:spPr bwMode="auto">
          <a:xfrm>
            <a:off x="6019800" y="640080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No endorsement intended or implied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4928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GRIDFONTSIZE" val="12"/>
  <p:tag name="POLLINGCYCLE" val="2"/>
  <p:tag name="CHARTCOLORS" val="0"/>
  <p:tag name="CHARTLABELS" val="0"/>
  <p:tag name="RESETCHARTS" val="True"/>
  <p:tag name="INCLUDENONRESPONDERS" val="False"/>
  <p:tag name="MULTIRESPDIVISOR" val="1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  <p:tag name="TASKPANEKEY" val="8a2afddf-fd30-442a-ad80-b44e2bcf867b"/>
  <p:tag name="TPFULLVERSION" val="4.5.1.22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9A3720A004E4436A7527A6A256C1235"/>
  <p:tag name="SLIDEID" val="09A3720A004E4436A7527A6A256C1235"/>
  <p:tag name="SLIDEORDER" val="1"/>
  <p:tag name="SLIDETYPE" val="Q"/>
  <p:tag name="DEMOGRAPHIC" val="False"/>
  <p:tag name="TEAMASSIGN" val="False"/>
  <p:tag name="SPEEDSCORING" val="False"/>
  <p:tag name="CORRECTPOINTVALUE" val="100"/>
  <p:tag name="ZEROBASED" val="False"/>
  <p:tag name="NUMRESPONSES" val="1"/>
  <p:tag name="AUTOADVANCE" val="False"/>
  <p:tag name="DELIMITERS" val="3.1"/>
  <p:tag name="VALUEFORMAT" val="0%"/>
  <p:tag name="ANSWERSALIAS" val="Acelepryn|smicln|Dylox|smicln|Eliminate"/>
  <p:tag name="QUESTIONALIAS" val="Which product is least hazardous to humans?"/>
  <p:tag name="INCORRECTPOINTVALUE" val="0"/>
  <p:tag name="VALUES" val="Correct|smicln|Incorrect|smicln|Incorrect"/>
  <p:tag name="RESPONSESGATHERED" val="False"/>
  <p:tag name="ANONYMOUSTEMP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61D628010E549438F875F77F0737B27"/>
  <p:tag name="SLIDEID" val="961D628010E549438F875F77F0737B2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product is more likely to leave a residue that poses some risk to students?"/>
  <p:tag name="ANSWERSALIAS" val=" Acelepryn  |smicln|Dylox  |smicln|Eliminate"/>
  <p:tag name="VALUES" val="Incorrect|smicln|Incorrect|smicln|Correct"/>
  <p:tag name="RESPONSESGATHERED" val="False"/>
  <p:tag name="ANONYMOUSTEMP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0"/>
  <p:tag name="FONTSIZE" val="32"/>
  <p:tag name="BULLETTYPE" val="ppBulletArabicPeriod"/>
  <p:tag name="ANSWERTEXT" val=" Acelepryn  &#10;Dylox  &#10;Eliminate"/>
  <p:tag name="OLDNUMANSWERS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1991FFCF21D47A0957B16C1DF101E47"/>
  <p:tag name="SLIDEID" val="51991FFCF21D47A0957B16C1DF101E4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product has the worst drinking water risk?"/>
  <p:tag name="ANSWERSALIAS" val="Acelepryn|smicln|Dylox|smicln|Eliminate"/>
  <p:tag name="VALUES" val="Correct|smicln|Incorrect|smicln|Incorrect"/>
  <p:tag name="RESPONSESGATHERED" val="False"/>
  <p:tag name="ANONYMOUSTEMP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24EE12FA45545EE917582988E6E8770"/>
  <p:tag name="SLIDEID" val="F24EE12FA45545EE917582988E6E8770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product has the greatest risk to aquatic life if it gets into the water?"/>
  <p:tag name="ANSWERSALIAS" val="Acelepryn|smicln|Dylox|smicln|Eliminate"/>
  <p:tag name="VALUES" val="Incorrect|smicln|Correct|smicln|Incorrect"/>
  <p:tag name="RESPONSESGATHERED" val="False"/>
  <p:tag name="ANONYMOUSTEMP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C3780F7957104F5BBDE4C8F95C16EE5D"/>
  <p:tag name="SLIDEID" val="C3780F7957104F5BBDE4C8F95C16EE5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product is more likely to give off vapors?"/>
  <p:tag name="ANSWERSALIAS" val="Acelepryn|smicln|Dylox|smicln|Eliminate"/>
  <p:tag name="VALUES" val="Incorrect|smicln|Incorrect|smicln|Correct"/>
  <p:tag name="RESPONSESGATHERED" val="False"/>
  <p:tag name="ANONYMOUSTEMP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69F6FD977C44D7192F2D2C56229FF3E"/>
  <p:tag name="SLIDEID" val="B69F6FD977C44D7192F2D2C56229FF3E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ANSWERSALIAS" val="Acelepryn|smicln|Dylox|smicln|Eliminate"/>
  <p:tag name="NUMRESPONSES" val="1"/>
  <p:tag name="QUESTIONALIAS" val="Which product would you choose if you identified European chafer grubs in an athletic field at 10/sq. ft.?"/>
  <p:tag name="VALUES" val="Incorrect|smicln|Correct|smicln|Incorrect"/>
  <p:tag name="RESPONSESGATHERED" val="False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F80D330120E47B5907ADD005C75D8BD"/>
  <p:tag name="SLIDEID" val="9F80D330120E47B5907ADD005C75D8BD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product is least likely to leach into groundwater?"/>
  <p:tag name="ANSWERSALIAS" val="Acelepryn|smicln|Dylox|smicln|Eliminate"/>
  <p:tag name="VALUES" val="Correct|smicln|Incorrect|smicln|Incorrect"/>
  <p:tag name="RESPONSESGATHERED" val="False"/>
  <p:tag name="ANONYMOUSTEMP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5"/>
  <p:tag name="FONTSIZE" val="32"/>
  <p:tag name="BULLETTYPE" val="ppBulletArabicPeriod"/>
  <p:tag name="ANSWERTEXT" val="Acelepryn&#10;Dylox&#10;Eliminate"/>
  <p:tag name="OLDNUMANSWERS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AB743457CCD49FAA3174CF3E7734CA7"/>
  <p:tag name="SLIDEID" val="8AB743457CCD49FAA3174CF3E7734CA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AUTOADVANCE" val="False"/>
  <p:tag name="DELIMITERS" val="3.1"/>
  <p:tag name="VALUEFORMAT" val="0%"/>
  <p:tag name="QUESTIONALIAS" val="What characteristics do you think are most important?"/>
  <p:tag name="NUMRESPONSES" val="8"/>
  <p:tag name="ANSWERSALIAS" val="Toxicity|smicln|Persistence|smicln|Formulation|smicln|Cost|smicln|Efficacy|smicln|Risk/Hazard|smicln|Residues|smicln|Environmental Fate"/>
  <p:tag name="VALUES" val="No Value|smicln|No Value|smicln|No Value|smicln|No Value|smicln|No Value|smicln|No Value|smicln|No Value|smicln|No Value"/>
  <p:tag name="RESPONSESGATHERED" val="False"/>
  <p:tag name="ANONYMOUSTEMP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86"/>
  <p:tag name="FONTSIZE" val="32"/>
  <p:tag name="BULLETTYPE" val="ppBulletArabicPeriod"/>
  <p:tag name="ANSWERTEXT" val="Toxicity&#10;Persistence&#10;Formulation&#10;Cost&#10;Efficacy&#10;Risk/Hazard&#10;Residues&#10;Environmental Fate"/>
  <p:tag name="OLDNUMANSWERS" val="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456</TotalTime>
  <Words>484</Words>
  <Application>Microsoft Office PowerPoint</Application>
  <PresentationFormat>On-screen Show (4:3)</PresentationFormat>
  <Paragraphs>131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Clarity</vt:lpstr>
      <vt:lpstr>Microsoft Graph Chart</vt:lpstr>
      <vt:lpstr>Pesticide Choice for Schools</vt:lpstr>
      <vt:lpstr>Where do you start?</vt:lpstr>
      <vt:lpstr>What chemical characteristics are important?</vt:lpstr>
      <vt:lpstr>Reduce exposure by using targeted materials</vt:lpstr>
      <vt:lpstr>Environmental Fate</vt:lpstr>
      <vt:lpstr>Which characteristics do you think are most important?</vt:lpstr>
      <vt:lpstr>Where can you find this information?</vt:lpstr>
      <vt:lpstr>Where can you find this information?</vt:lpstr>
      <vt:lpstr>Where can you find this information?</vt:lpstr>
      <vt:lpstr>Where can you find this information?</vt:lpstr>
      <vt:lpstr>Which product is least hazardous to humans?</vt:lpstr>
      <vt:lpstr>Which product is more likely to leave a residue that poses some risk to students?</vt:lpstr>
      <vt:lpstr>Which product has the lowest drinking water risk?</vt:lpstr>
      <vt:lpstr>Which product has the greatest risk to aquatic life if it gets into a stream?</vt:lpstr>
      <vt:lpstr>Which product is more likely to give off vapors?</vt:lpstr>
      <vt:lpstr>Which product would you choose if you identified European chafer grubs in an athletic field at 10/sq. ft. in late July?</vt:lpstr>
      <vt:lpstr>What about persistence?</vt:lpstr>
      <vt:lpstr>WIN-PST shows half-life in days</vt:lpstr>
      <vt:lpstr>Where can you go for product efficacy and pest management information?</vt:lpstr>
      <vt:lpstr>Which product is least likely to leach into groundwater?</vt:lpstr>
    </vt:vector>
  </TitlesOfParts>
  <Company>State of Maine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Pesticide Choice</dc:title>
  <dc:creator>Gary Fish</dc:creator>
  <cp:lastModifiedBy>Gary Fish</cp:lastModifiedBy>
  <cp:revision>51</cp:revision>
  <cp:lastPrinted>2014-01-14T21:23:06Z</cp:lastPrinted>
  <dcterms:created xsi:type="dcterms:W3CDTF">2014-01-14T01:09:02Z</dcterms:created>
  <dcterms:modified xsi:type="dcterms:W3CDTF">2014-01-22T16:49:20Z</dcterms:modified>
</cp:coreProperties>
</file>