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83" r:id="rId3"/>
    <p:sldId id="288" r:id="rId4"/>
    <p:sldId id="284" r:id="rId5"/>
    <p:sldId id="258" r:id="rId6"/>
    <p:sldId id="271" r:id="rId7"/>
    <p:sldId id="272" r:id="rId8"/>
    <p:sldId id="261" r:id="rId9"/>
    <p:sldId id="273" r:id="rId10"/>
    <p:sldId id="276" r:id="rId11"/>
    <p:sldId id="277" r:id="rId12"/>
    <p:sldId id="280" r:id="rId13"/>
    <p:sldId id="281" r:id="rId14"/>
    <p:sldId id="282" r:id="rId15"/>
    <p:sldId id="285" r:id="rId16"/>
    <p:sldId id="286" r:id="rId17"/>
    <p:sldId id="287" r:id="rId18"/>
    <p:sldId id="289" r:id="rId19"/>
    <p:sldId id="27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7200" autoAdjust="0"/>
  </p:normalViewPr>
  <p:slideViewPr>
    <p:cSldViewPr snapToGrid="0">
      <p:cViewPr varScale="1">
        <p:scale>
          <a:sx n="66" d="100"/>
          <a:sy n="66" d="100"/>
        </p:scale>
        <p:origin x="205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3E4F54-D2D2-4F32-A0D1-7F0AF722F423}" type="datetimeFigureOut">
              <a:rPr lang="en-US" smtClean="0"/>
              <a:t>10/6/2023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B44CC1-3355-4F51-9CEA-5B8F0DB5A220}" type="slidenum">
              <a:rPr lang="en-US" smtClean="0"/>
              <a:t>‹#›</a:t>
            </a:fld>
            <a:endParaRPr lang="en-US"/>
          </a:p>
        </p:txBody>
      </p:sp>
    </p:spTree>
    <p:extLst>
      <p:ext uri="{BB962C8B-B14F-4D97-AF65-F5344CB8AC3E}">
        <p14:creationId xmlns:p14="http://schemas.microsoft.com/office/powerpoint/2010/main" val="1152243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B44CC1-3355-4F51-9CEA-5B8F0DB5A220}" type="slidenum">
              <a:rPr lang="en-US" smtClean="0"/>
              <a:t>1</a:t>
            </a:fld>
            <a:endParaRPr lang="en-US"/>
          </a:p>
        </p:txBody>
      </p:sp>
    </p:spTree>
    <p:extLst>
      <p:ext uri="{BB962C8B-B14F-4D97-AF65-F5344CB8AC3E}">
        <p14:creationId xmlns:p14="http://schemas.microsoft.com/office/powerpoint/2010/main" val="1207177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Dissolution of SPO – shift of land use team to DACF in Municipal Planning Assistance Program</a:t>
            </a:r>
          </a:p>
          <a:p>
            <a:r>
              <a:rPr lang="en-US" dirty="0"/>
              <a:t>significant loss of staff; 12 in early 1990s; 8 in early 2000s, 4 in 2011; 2 in 2016</a:t>
            </a:r>
          </a:p>
          <a:p>
            <a:r>
              <a:rPr lang="en-US" dirty="0"/>
              <a:t>inability to provide technical assistance; </a:t>
            </a:r>
          </a:p>
          <a:p>
            <a:r>
              <a:rPr lang="en-US" dirty="0"/>
              <a:t>No funding for municipalities (ended 2007); reduced funding for regional planning councils</a:t>
            </a:r>
          </a:p>
          <a:p>
            <a:r>
              <a:rPr lang="en-US" dirty="0"/>
              <a:t>Erosion of other state agencies adhering to 4349-A (Growth-related capital investments)</a:t>
            </a:r>
          </a:p>
          <a:p>
            <a:endParaRPr lang="en-US" dirty="0"/>
          </a:p>
          <a:p>
            <a:pPr algn="l"/>
            <a:r>
              <a:rPr lang="en-US" sz="1800" b="1" i="0" u="none" strike="noStrike" baseline="0" dirty="0">
                <a:latin typeface="TimesNewRomanPS-BoldMT"/>
              </a:rPr>
              <a:t>4349-A. 2-A. State's role in implementation of growth management programs. </a:t>
            </a:r>
            <a:r>
              <a:rPr lang="en-US" sz="1800" b="0" i="0" u="none" strike="noStrike" baseline="0" dirty="0">
                <a:latin typeface="TimesNewRomanPSMT"/>
              </a:rPr>
              <a:t>All state agencies, as partners in local and regional growth management efforts, shall contribute to the successful implementation of comprehensive plans and growth management programs adopted under this subchapter by making investments, delivering programs and awarding grants in a manner that reinforces the policies and strategies within the plans or programs. Assistance must be provided within the confines of agency policies, available resources and considerations related to overriding state interest.</a:t>
            </a:r>
          </a:p>
          <a:p>
            <a:pPr algn="l"/>
            <a:r>
              <a:rPr lang="en-US" sz="1800" b="0" i="0" u="none" strike="noStrike" baseline="0" dirty="0">
                <a:latin typeface="ArialMT"/>
              </a:rPr>
              <a:t>[PL 2001, c. 406, §14 (NEW).]</a:t>
            </a:r>
          </a:p>
          <a:p>
            <a:pPr algn="l"/>
            <a:r>
              <a:rPr lang="en-US" sz="1800" b="1" i="0" u="none" strike="noStrike" baseline="0" dirty="0">
                <a:latin typeface="TimesNewRomanPS-BoldMT"/>
              </a:rPr>
              <a:t>3. Preference for other state grants and investments.</a:t>
            </a:r>
          </a:p>
          <a:p>
            <a:pPr algn="l"/>
            <a:r>
              <a:rPr lang="en-US" sz="1800" b="0" i="0" u="none" strike="noStrike" baseline="0" dirty="0">
                <a:latin typeface="ArialMT"/>
              </a:rPr>
              <a:t>[PL 2003, c. 604, §1 (RP); PL 2003, c. 604, §3 (AFF); PL 2005, c. 397, Pt. A, §32 (RP); PL</a:t>
            </a:r>
          </a:p>
          <a:p>
            <a:pPr algn="l"/>
            <a:r>
              <a:rPr lang="en-US" sz="1800" b="0" i="0" u="none" strike="noStrike" baseline="0" dirty="0">
                <a:latin typeface="ArialMT"/>
              </a:rPr>
              <a:t>2005, c. 397, Pt. A, §33 (AFF).]</a:t>
            </a:r>
          </a:p>
          <a:p>
            <a:pPr algn="l"/>
            <a:r>
              <a:rPr lang="en-US" sz="1800" b="1" i="0" u="none" strike="noStrike" baseline="0" dirty="0">
                <a:latin typeface="TimesNewRomanPS-BoldMT"/>
              </a:rPr>
              <a:t>3-A. Preference for other state grants and investments. </a:t>
            </a:r>
            <a:r>
              <a:rPr lang="en-US" sz="1800" b="0" i="0" u="none" strike="noStrike" baseline="0" dirty="0">
                <a:latin typeface="TimesNewRomanPSMT"/>
              </a:rPr>
              <a:t>Preference for other state grants and</a:t>
            </a:r>
          </a:p>
          <a:p>
            <a:pPr algn="l"/>
            <a:r>
              <a:rPr lang="en-US" sz="1800" b="0" i="0" u="none" strike="noStrike" baseline="0" dirty="0">
                <a:latin typeface="TimesNewRomanPSMT"/>
              </a:rPr>
              <a:t>investments is governed by this subsection.</a:t>
            </a:r>
            <a:endParaRPr lang="en-US" dirty="0"/>
          </a:p>
        </p:txBody>
      </p:sp>
      <p:sp>
        <p:nvSpPr>
          <p:cNvPr id="4" name="Slide Number Placeholder 3"/>
          <p:cNvSpPr>
            <a:spLocks noGrp="1"/>
          </p:cNvSpPr>
          <p:nvPr>
            <p:ph type="sldNum" sz="quarter" idx="5"/>
          </p:nvPr>
        </p:nvSpPr>
        <p:spPr/>
        <p:txBody>
          <a:bodyPr/>
          <a:lstStyle/>
          <a:p>
            <a:fld id="{66B44CC1-3355-4F51-9CEA-5B8F0DB5A220}" type="slidenum">
              <a:rPr lang="en-US" smtClean="0"/>
              <a:t>10</a:t>
            </a:fld>
            <a:endParaRPr lang="en-US"/>
          </a:p>
        </p:txBody>
      </p:sp>
    </p:spTree>
    <p:extLst>
      <p:ext uri="{BB962C8B-B14F-4D97-AF65-F5344CB8AC3E}">
        <p14:creationId xmlns:p14="http://schemas.microsoft.com/office/powerpoint/2010/main" val="1540368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TimesNewRomanPSMT"/>
              </a:rPr>
              <a:t>.</a:t>
            </a:r>
            <a:endParaRPr lang="en-US" dirty="0"/>
          </a:p>
        </p:txBody>
      </p:sp>
      <p:sp>
        <p:nvSpPr>
          <p:cNvPr id="4" name="Slide Number Placeholder 3"/>
          <p:cNvSpPr>
            <a:spLocks noGrp="1"/>
          </p:cNvSpPr>
          <p:nvPr>
            <p:ph type="sldNum" sz="quarter" idx="5"/>
          </p:nvPr>
        </p:nvSpPr>
        <p:spPr/>
        <p:txBody>
          <a:bodyPr/>
          <a:lstStyle/>
          <a:p>
            <a:fld id="{66B44CC1-3355-4F51-9CEA-5B8F0DB5A220}" type="slidenum">
              <a:rPr lang="en-US" smtClean="0"/>
              <a:t>11</a:t>
            </a:fld>
            <a:endParaRPr lang="en-US"/>
          </a:p>
        </p:txBody>
      </p:sp>
    </p:spTree>
    <p:extLst>
      <p:ext uri="{BB962C8B-B14F-4D97-AF65-F5344CB8AC3E}">
        <p14:creationId xmlns:p14="http://schemas.microsoft.com/office/powerpoint/2010/main" val="3232067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link in chat</a:t>
            </a:r>
          </a:p>
          <a:p>
            <a:r>
              <a:rPr lang="en-US" dirty="0"/>
              <a:t>https://www.maine.gov/dacf/municipalplanning/docs/growthmanagementevaluation2023.pdf </a:t>
            </a:r>
          </a:p>
          <a:p>
            <a:endParaRPr lang="en-US" dirty="0"/>
          </a:p>
          <a:p>
            <a:r>
              <a:rPr lang="en-US" dirty="0"/>
              <a:t>Staff at MPAP would like to thank the many organizations and networks for their assistance in circulating the survey and those who took the time to provide their input. Responses were constructive, insightful, and detailed and will improve the operation of the law and its future implementation. </a:t>
            </a:r>
          </a:p>
          <a:p>
            <a:endParaRPr lang="en-US" dirty="0"/>
          </a:p>
          <a:p>
            <a:r>
              <a:rPr lang="en-US" dirty="0"/>
              <a:t>Appendix A reproduces the many insightful comments from the interested parties on suggested changes to the Growth Management Program and the Law itself and recommendations to further improve Maine’s Comprehensive Plan Review Criteria Rule (Chapter 208). T</a:t>
            </a:r>
          </a:p>
        </p:txBody>
      </p:sp>
      <p:sp>
        <p:nvSpPr>
          <p:cNvPr id="4" name="Slide Number Placeholder 3"/>
          <p:cNvSpPr>
            <a:spLocks noGrp="1"/>
          </p:cNvSpPr>
          <p:nvPr>
            <p:ph type="sldNum" sz="quarter" idx="5"/>
          </p:nvPr>
        </p:nvSpPr>
        <p:spPr/>
        <p:txBody>
          <a:bodyPr/>
          <a:lstStyle/>
          <a:p>
            <a:fld id="{66B44CC1-3355-4F51-9CEA-5B8F0DB5A220}" type="slidenum">
              <a:rPr lang="en-US" smtClean="0"/>
              <a:t>14</a:t>
            </a:fld>
            <a:endParaRPr lang="en-US"/>
          </a:p>
        </p:txBody>
      </p:sp>
    </p:spTree>
    <p:extLst>
      <p:ext uri="{BB962C8B-B14F-4D97-AF65-F5344CB8AC3E}">
        <p14:creationId xmlns:p14="http://schemas.microsoft.com/office/powerpoint/2010/main" val="1096131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statewide dataset of building permits would be ideal for tracking development over time. Larger cities like Auburn commented that they could do this within their boundaries. In addition to having the capacity to geographically track building permits, larger cities have digital parcel maps and GIS staff who can manipulate them. A statewide data set of building permits is infeasible at this time, given the lack of data and staff to assemble what is available. </a:t>
            </a:r>
          </a:p>
          <a:p>
            <a:endParaRPr lang="en-US" dirty="0"/>
          </a:p>
          <a:p>
            <a:r>
              <a:rPr lang="en-US" dirty="0"/>
              <a:t>Similarly, not all communities have digital parcel maps, most do not have the GIS capacity to manipulate them, and there is no statewide parcel coverage that integrates the digital parcel data when it does exist. Furthermore, this parcel data is not maintained in any comprehensive way as parcels are changed and divided. </a:t>
            </a:r>
          </a:p>
          <a:p>
            <a:endParaRPr lang="en-US" dirty="0"/>
          </a:p>
          <a:p>
            <a:r>
              <a:rPr lang="en-US" dirty="0"/>
              <a:t>These geospatial data gaps highlight an important point. It is not feasible nor necessary for all data assembly to take place at the state level. Regional building permit tracking in high-growth counties may be possible with cooperation and additional funding at the regional level. GIS mapping for many small municipalities is also most efficiently provided by Regional Planning Organizations. The patchwork and variability of parcel mapping accuracy and data issues (contiguity, maintenance, and updates) is a significant issue that goes beyond the scope of this analysis. Addressing it would contribute significantly to the success of tracking development on a regional and statewide </a:t>
            </a:r>
            <a:r>
              <a:rPr lang="en-US" dirty="0" err="1"/>
              <a:t>basis.To</a:t>
            </a:r>
            <a:r>
              <a:rPr lang="en-US" dirty="0"/>
              <a:t> fulfill the mandate to report and evaluate the Growth Management Program to the legislature, MPAP needs additional GIS staff and mapping capacity to:</a:t>
            </a:r>
          </a:p>
          <a:p>
            <a:endParaRPr lang="en-US" dirty="0"/>
          </a:p>
          <a:p>
            <a:r>
              <a:rPr lang="en-US" dirty="0"/>
              <a:t>reach out to all electric utilities to complete statewide coverage of electrical service connections; </a:t>
            </a:r>
          </a:p>
          <a:p>
            <a:r>
              <a:rPr lang="en-US" dirty="0"/>
              <a:t>• assemble a statewide coverage of locally designated growth areas; </a:t>
            </a:r>
          </a:p>
          <a:p>
            <a:r>
              <a:rPr lang="en-US" dirty="0"/>
              <a:t>• collect and organize data to support the assessment of land use change; </a:t>
            </a:r>
          </a:p>
          <a:p>
            <a:r>
              <a:rPr lang="en-US" dirty="0"/>
              <a:t>• provide technical assistance to regional and municipal users to interpret the data; </a:t>
            </a:r>
          </a:p>
          <a:p>
            <a:r>
              <a:rPr lang="en-US" dirty="0"/>
              <a:t>• develop online map viewers to allow non-GIS users to access development trend data; and </a:t>
            </a:r>
          </a:p>
          <a:p>
            <a:r>
              <a:rPr lang="en-US" dirty="0"/>
              <a:t>• research national and regional datasets to assess the extent and integrity/applicability of structures, land cover, and impervious surfaces to track development in Maine.</a:t>
            </a:r>
          </a:p>
          <a:p>
            <a:endParaRPr lang="en-US" dirty="0"/>
          </a:p>
          <a:p>
            <a:r>
              <a:rPr lang="en-US" dirty="0"/>
              <a:t>Happy to announce introduce new Sr Planner Abe Dailey and Planner Ashley Gamache who will use </a:t>
            </a:r>
            <a:r>
              <a:rPr lang="en-US" dirty="0" err="1"/>
              <a:t>thir</a:t>
            </a:r>
            <a:r>
              <a:rPr lang="en-US" dirty="0"/>
              <a:t> skills to address these recommendations</a:t>
            </a:r>
          </a:p>
        </p:txBody>
      </p:sp>
      <p:sp>
        <p:nvSpPr>
          <p:cNvPr id="4" name="Slide Number Placeholder 3"/>
          <p:cNvSpPr>
            <a:spLocks noGrp="1"/>
          </p:cNvSpPr>
          <p:nvPr>
            <p:ph type="sldNum" sz="quarter" idx="5"/>
          </p:nvPr>
        </p:nvSpPr>
        <p:spPr/>
        <p:txBody>
          <a:bodyPr/>
          <a:lstStyle/>
          <a:p>
            <a:fld id="{66B44CC1-3355-4F51-9CEA-5B8F0DB5A220}" type="slidenum">
              <a:rPr lang="en-US" smtClean="0"/>
              <a:t>15</a:t>
            </a:fld>
            <a:endParaRPr lang="en-US"/>
          </a:p>
        </p:txBody>
      </p:sp>
    </p:spTree>
    <p:extLst>
      <p:ext uri="{BB962C8B-B14F-4D97-AF65-F5344CB8AC3E}">
        <p14:creationId xmlns:p14="http://schemas.microsoft.com/office/powerpoint/2010/main" val="1538237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200000"/>
              </a:lnSpc>
              <a:spcAft>
                <a:spcPts val="1200"/>
              </a:spcAft>
              <a:buFont typeface="Arial" panose="020B0604020202020204" pitchFamily="34" charset="0"/>
              <a:buNone/>
            </a:pPr>
            <a:r>
              <a:rPr lang="en-US" dirty="0"/>
              <a:t>The cost savings to municipalities - anticipated in the 2011 Growth Management Law evaluation, with adoption of Chapter 208 in 2007, may not have been achieved. </a:t>
            </a:r>
          </a:p>
          <a:p>
            <a:pPr marL="0" indent="0">
              <a:lnSpc>
                <a:spcPct val="200000"/>
              </a:lnSpc>
              <a:spcAft>
                <a:spcPts val="1200"/>
              </a:spcAft>
              <a:buFont typeface="Arial" panose="020B0604020202020204" pitchFamily="34" charset="0"/>
              <a:buNone/>
            </a:pPr>
            <a:endParaRPr lang="en-US" dirty="0"/>
          </a:p>
          <a:p>
            <a:pPr marL="0" indent="0">
              <a:lnSpc>
                <a:spcPct val="200000"/>
              </a:lnSpc>
              <a:spcAft>
                <a:spcPts val="1200"/>
              </a:spcAft>
              <a:buFont typeface="Arial" panose="020B0604020202020204" pitchFamily="34" charset="0"/>
              <a:buNone/>
            </a:pPr>
            <a:r>
              <a:rPr lang="en-US" dirty="0"/>
              <a:t>Municipalities continue to write and update comprehensive plans, often without municipal planning staff to guide the process and write the plan. Smaller, rural municipalities without staff capacity lack the financial resources to hire consultants and must rely on local volunteers. Without professional help, the plan preparation process can take two or more years. In addition, the inventory requirements are extensive. Current data and a clear analysis of local and regional issues is critical to support land use </a:t>
            </a:r>
            <a:r>
              <a:rPr lang="en-US" dirty="0" err="1"/>
              <a:t>decisionmaking</a:t>
            </a:r>
            <a:r>
              <a:rPr lang="en-US" dirty="0"/>
              <a:t>. However, the statute and criteria rule rely on state agencies to generate data packages that the municipalities turn around and send back in a document that does not reflect the availability of </a:t>
            </a:r>
            <a:r>
              <a:rPr lang="en-US" dirty="0" err="1"/>
              <a:t>realtime</a:t>
            </a:r>
            <a:r>
              <a:rPr lang="en-US" dirty="0"/>
              <a:t> digital information and online mapping tools. </a:t>
            </a:r>
          </a:p>
          <a:p>
            <a:pPr marL="0" indent="0">
              <a:lnSpc>
                <a:spcPct val="200000"/>
              </a:lnSpc>
              <a:spcAft>
                <a:spcPts val="1200"/>
              </a:spcAft>
              <a:buFont typeface="Arial" panose="020B0604020202020204" pitchFamily="34" charset="0"/>
              <a:buNone/>
            </a:pPr>
            <a:endParaRPr lang="en-US" dirty="0"/>
          </a:p>
          <a:p>
            <a:pPr marL="0" indent="0">
              <a:lnSpc>
                <a:spcPct val="200000"/>
              </a:lnSpc>
              <a:spcAft>
                <a:spcPts val="1200"/>
              </a:spcAft>
              <a:buFont typeface="Arial" panose="020B0604020202020204" pitchFamily="34" charset="0"/>
              <a:buNone/>
            </a:pPr>
            <a:r>
              <a:rPr lang="en-US" dirty="0"/>
              <a:t>The result can be: a) an overfocus on inventory at the expense of local energy devoted to policy and implementation, b) resulting “volunteer burnout,” c) a large and perhaps misdirected burden on state agencies, and d) analysis that is “frozen in time” while changes in the community, in technology, the economy, the climate, and other factors are accelerating.</a:t>
            </a:r>
          </a:p>
          <a:p>
            <a:pPr marL="171450" indent="-171450">
              <a:lnSpc>
                <a:spcPct val="200000"/>
              </a:lnSpc>
              <a:spcAft>
                <a:spcPts val="1200"/>
              </a:spcAft>
              <a:buFont typeface="Arial" panose="020B0604020202020204" pitchFamily="34" charset="0"/>
              <a:buChar char="•"/>
            </a:pPr>
            <a:endParaRPr lang="en-US" dirty="0"/>
          </a:p>
          <a:p>
            <a:pPr marL="0" indent="0">
              <a:lnSpc>
                <a:spcPct val="200000"/>
              </a:lnSpc>
              <a:spcAft>
                <a:spcPts val="1200"/>
              </a:spcAft>
              <a:buFont typeface="Arial" panose="020B0604020202020204" pitchFamily="34" charset="0"/>
              <a:buNone/>
            </a:pPr>
            <a:r>
              <a:rPr lang="en-US" dirty="0"/>
              <a:t>Findings and Recommendations</a:t>
            </a:r>
          </a:p>
          <a:p>
            <a:pPr marL="171450" indent="-171450">
              <a:lnSpc>
                <a:spcPct val="200000"/>
              </a:lnSpc>
              <a:spcAft>
                <a:spcPts val="1200"/>
              </a:spcAft>
              <a:buFont typeface="Arial" panose="020B0604020202020204" pitchFamily="34" charset="0"/>
              <a:buChar char="•"/>
            </a:pPr>
            <a:r>
              <a:rPr lang="en-US" dirty="0"/>
              <a:t>Determine ways to reduce the inventory burden overall and particularly on small rural municipalities; </a:t>
            </a:r>
          </a:p>
          <a:p>
            <a:pPr marL="171450" indent="-171450">
              <a:lnSpc>
                <a:spcPct val="200000"/>
              </a:lnSpc>
              <a:spcAft>
                <a:spcPts val="1200"/>
              </a:spcAft>
              <a:buFont typeface="Arial" panose="020B0604020202020204" pitchFamily="34" charset="0"/>
              <a:buChar char="•"/>
            </a:pPr>
            <a:r>
              <a:rPr lang="en-US" dirty="0"/>
              <a:t>Strengthen requirements to implement regulatory mechanisms such as zoning to address rural sprawl; </a:t>
            </a:r>
          </a:p>
          <a:p>
            <a:pPr marL="171450" indent="-171450">
              <a:lnSpc>
                <a:spcPct val="200000"/>
              </a:lnSpc>
              <a:spcAft>
                <a:spcPts val="1200"/>
              </a:spcAft>
              <a:buFont typeface="Arial" panose="020B0604020202020204" pitchFamily="34" charset="0"/>
              <a:buChar char="•"/>
            </a:pPr>
            <a:r>
              <a:rPr lang="en-US" dirty="0"/>
              <a:t>Develop and publish guidance at the state level to assist municipalities in identifying growth areas and developing regulatory standards that guide and incentivize infill development and additional growth in growth areas; Increase funding to municipalities and Regional Planning Organizations as already allowed for in MRS 30-A § 4346, Technical and Financial Assistance Program; and •</a:t>
            </a:r>
          </a:p>
          <a:p>
            <a:pPr marL="171450" indent="-171450">
              <a:lnSpc>
                <a:spcPct val="200000"/>
              </a:lnSpc>
              <a:spcAft>
                <a:spcPts val="1200"/>
              </a:spcAft>
              <a:buFont typeface="Arial" panose="020B0604020202020204" pitchFamily="34" charset="0"/>
              <a:buChar char="•"/>
            </a:pPr>
            <a:r>
              <a:rPr lang="en-US" dirty="0"/>
              <a:t> Strengthen the enforcement across state government in the awarding of grant funding to municipalities that prepare and adopt Comprehensive Plans consistent with the law (MRS 30-A § 4346 Section 5). </a:t>
            </a:r>
          </a:p>
        </p:txBody>
      </p:sp>
      <p:sp>
        <p:nvSpPr>
          <p:cNvPr id="4" name="Slide Number Placeholder 3"/>
          <p:cNvSpPr>
            <a:spLocks noGrp="1"/>
          </p:cNvSpPr>
          <p:nvPr>
            <p:ph type="sldNum" sz="quarter" idx="5"/>
          </p:nvPr>
        </p:nvSpPr>
        <p:spPr/>
        <p:txBody>
          <a:bodyPr/>
          <a:lstStyle/>
          <a:p>
            <a:fld id="{66B44CC1-3355-4F51-9CEA-5B8F0DB5A220}" type="slidenum">
              <a:rPr lang="en-US" smtClean="0"/>
              <a:t>16</a:t>
            </a:fld>
            <a:endParaRPr lang="en-US"/>
          </a:p>
        </p:txBody>
      </p:sp>
    </p:spTree>
    <p:extLst>
      <p:ext uri="{BB962C8B-B14F-4D97-AF65-F5344CB8AC3E}">
        <p14:creationId xmlns:p14="http://schemas.microsoft.com/office/powerpoint/2010/main" val="1112019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main conduits for state investment: 1) a land use program at MPAP (formerly the State Planning Office), 2) municipal grants to develop and implement comprehensive plans (eliminated in 2007); 3) grants to Regional Planning Organizations; and 4) state investment in local facilities and I</a:t>
            </a:r>
          </a:p>
          <a:p>
            <a:endParaRPr lang="en-US" dirty="0"/>
          </a:p>
          <a:p>
            <a:r>
              <a:rPr lang="en-US" dirty="0"/>
              <a:t>Financial support is most effectively and efficiently provided at the </a:t>
            </a:r>
            <a:r>
              <a:rPr lang="en-US" b="1" dirty="0"/>
              <a:t>state level </a:t>
            </a:r>
            <a:r>
              <a:rPr lang="en-US" dirty="0"/>
              <a:t>for: </a:t>
            </a:r>
          </a:p>
          <a:p>
            <a:pPr marL="171450" indent="-171450">
              <a:buFont typeface="Arial" panose="020B0604020202020204" pitchFamily="34" charset="0"/>
              <a:buChar char="•"/>
            </a:pPr>
            <a:r>
              <a:rPr lang="en-US" dirty="0"/>
              <a:t>Improved delivery of data and GIS services; </a:t>
            </a:r>
          </a:p>
          <a:p>
            <a:pPr marL="171450" indent="-171450">
              <a:buFont typeface="Arial" panose="020B0604020202020204" pitchFamily="34" charset="0"/>
              <a:buChar char="•"/>
            </a:pPr>
            <a:r>
              <a:rPr lang="en-US" dirty="0"/>
              <a:t>Strong technical assistance materials and models for focusing growth and implementing planning strategies; and • </a:t>
            </a:r>
          </a:p>
          <a:p>
            <a:pPr marL="171450" indent="-171450">
              <a:buFont typeface="Arial" panose="020B0604020202020204" pitchFamily="34" charset="0"/>
              <a:buChar char="•"/>
            </a:pPr>
            <a:r>
              <a:rPr lang="en-US" dirty="0"/>
              <a:t>Train the trainer program delivery </a:t>
            </a:r>
          </a:p>
          <a:p>
            <a:endParaRPr lang="en-US" dirty="0"/>
          </a:p>
          <a:p>
            <a:r>
              <a:rPr lang="en-US" dirty="0"/>
              <a:t>And at the </a:t>
            </a:r>
            <a:r>
              <a:rPr lang="en-US" b="1" dirty="0"/>
              <a:t>regional level </a:t>
            </a:r>
            <a:r>
              <a:rPr lang="en-US" dirty="0"/>
              <a:t>for:</a:t>
            </a:r>
          </a:p>
          <a:p>
            <a:pPr marL="171450" indent="-171450">
              <a:buFont typeface="Arial" panose="020B0604020202020204" pitchFamily="34" charset="0"/>
              <a:buChar char="•"/>
            </a:pPr>
            <a:r>
              <a:rPr lang="en-US" dirty="0"/>
              <a:t>Training of municipal officials; </a:t>
            </a:r>
          </a:p>
          <a:p>
            <a:pPr marL="171450" indent="-171450">
              <a:buFont typeface="Arial" panose="020B0604020202020204" pitchFamily="34" charset="0"/>
              <a:buChar char="•"/>
            </a:pPr>
            <a:r>
              <a:rPr lang="en-US" dirty="0"/>
              <a:t>Base level funding to help small rural municipalities with:</a:t>
            </a:r>
          </a:p>
          <a:p>
            <a:r>
              <a:rPr lang="en-US" dirty="0"/>
              <a:t>	identifying, scoping, preparing, securing, and administering grant funding;</a:t>
            </a:r>
          </a:p>
          <a:p>
            <a:r>
              <a:rPr lang="en-US" dirty="0"/>
              <a:t>	 GIS mapping services; </a:t>
            </a:r>
          </a:p>
          <a:p>
            <a:r>
              <a:rPr lang="en-US" dirty="0"/>
              <a:t>	 technical assistance on issues other than climate and housing, such as moratoriums, capital investment planning, ordinance examples, targeting growth, and protecting rural resources from development sprawl. </a:t>
            </a:r>
          </a:p>
          <a:p>
            <a:pPr marL="171450" indent="-171450">
              <a:buFont typeface="Arial" panose="020B0604020202020204" pitchFamily="34" charset="0"/>
              <a:buChar char="•"/>
            </a:pPr>
            <a:r>
              <a:rPr lang="en-US" dirty="0"/>
              <a:t>Prepare regional plans that reduce the need to prepare Comprehensive Plan sections for multiple small rural municipalities. </a:t>
            </a:r>
          </a:p>
          <a:p>
            <a:endParaRPr lang="en-US" dirty="0"/>
          </a:p>
          <a:p>
            <a:r>
              <a:rPr lang="en-US" b="1" dirty="0"/>
              <a:t>The municipal level </a:t>
            </a:r>
            <a:r>
              <a:rPr lang="en-US" dirty="0"/>
              <a:t>for: </a:t>
            </a:r>
          </a:p>
          <a:p>
            <a:pPr marL="171450" indent="-171450">
              <a:buFont typeface="Arial" panose="020B0604020202020204" pitchFamily="34" charset="0"/>
              <a:buChar char="•"/>
            </a:pPr>
            <a:r>
              <a:rPr lang="en-US" dirty="0"/>
              <a:t>Grant funding for Comprehensive Planning and implementation efforts</a:t>
            </a:r>
          </a:p>
        </p:txBody>
      </p:sp>
      <p:sp>
        <p:nvSpPr>
          <p:cNvPr id="4" name="Slide Number Placeholder 3"/>
          <p:cNvSpPr>
            <a:spLocks noGrp="1"/>
          </p:cNvSpPr>
          <p:nvPr>
            <p:ph type="sldNum" sz="quarter" idx="5"/>
          </p:nvPr>
        </p:nvSpPr>
        <p:spPr/>
        <p:txBody>
          <a:bodyPr/>
          <a:lstStyle/>
          <a:p>
            <a:fld id="{66B44CC1-3355-4F51-9CEA-5B8F0DB5A220}" type="slidenum">
              <a:rPr lang="en-US" smtClean="0"/>
              <a:t>17</a:t>
            </a:fld>
            <a:endParaRPr lang="en-US"/>
          </a:p>
        </p:txBody>
      </p:sp>
    </p:spTree>
    <p:extLst>
      <p:ext uri="{BB962C8B-B14F-4D97-AF65-F5344CB8AC3E}">
        <p14:creationId xmlns:p14="http://schemas.microsoft.com/office/powerpoint/2010/main" val="2135690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regional issues in most towns and particularly in small rural communities:</a:t>
            </a:r>
          </a:p>
          <a:p>
            <a:pPr marL="171450" indent="-171450">
              <a:buFont typeface="Arial" panose="020B0604020202020204" pitchFamily="34" charset="0"/>
              <a:buChar char="•"/>
            </a:pPr>
            <a:r>
              <a:rPr lang="en-US" dirty="0"/>
              <a:t>Population shifts</a:t>
            </a:r>
          </a:p>
          <a:p>
            <a:pPr marL="171450" indent="-171450">
              <a:buFont typeface="Arial" panose="020B0604020202020204" pitchFamily="34" charset="0"/>
              <a:buChar char="•"/>
            </a:pPr>
            <a:r>
              <a:rPr lang="en-US" dirty="0"/>
              <a:t>Economic development, workforce movement</a:t>
            </a:r>
          </a:p>
          <a:p>
            <a:pPr marL="171450" indent="-171450">
              <a:buFont typeface="Arial" panose="020B0604020202020204" pitchFamily="34" charset="0"/>
              <a:buChar char="•"/>
            </a:pPr>
            <a:r>
              <a:rPr lang="en-US" dirty="0"/>
              <a:t>Habitat and open space conservation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Agriculture and Forestry activities</a:t>
            </a:r>
          </a:p>
          <a:p>
            <a:pPr marL="171450" indent="-171450">
              <a:buFont typeface="Arial" panose="020B0604020202020204" pitchFamily="34" charset="0"/>
              <a:buChar char="•"/>
            </a:pPr>
            <a:r>
              <a:rPr lang="en-US" dirty="0"/>
              <a:t>Housing</a:t>
            </a:r>
          </a:p>
          <a:p>
            <a:pPr marL="171450" indent="-171450">
              <a:buFont typeface="Arial" panose="020B0604020202020204" pitchFamily="34" charset="0"/>
              <a:buChar char="•"/>
            </a:pPr>
            <a:r>
              <a:rPr lang="en-US" dirty="0"/>
              <a:t>Recreation</a:t>
            </a:r>
          </a:p>
          <a:p>
            <a:pPr marL="171450" indent="-171450">
              <a:buFont typeface="Arial" panose="020B0604020202020204" pitchFamily="34" charset="0"/>
              <a:buChar char="•"/>
            </a:pPr>
            <a:r>
              <a:rPr lang="en-US" dirty="0"/>
              <a:t>Transportation</a:t>
            </a:r>
          </a:p>
          <a:p>
            <a:pPr marL="171450" indent="-171450">
              <a:buFont typeface="Arial" panose="020B0604020202020204" pitchFamily="34" charset="0"/>
              <a:buChar char="•"/>
            </a:pPr>
            <a:r>
              <a:rPr lang="en-US" dirty="0"/>
              <a:t>Waste Management</a:t>
            </a:r>
          </a:p>
          <a:p>
            <a:pPr marL="171450" indent="-171450">
              <a:buFont typeface="Arial" panose="020B0604020202020204" pitchFamily="34" charset="0"/>
              <a:buChar char="•"/>
            </a:pPr>
            <a:r>
              <a:rPr lang="en-US" dirty="0"/>
              <a:t>Emergency Management/law enforcement</a:t>
            </a:r>
          </a:p>
          <a:p>
            <a:pPr marL="171450" indent="-171450">
              <a:buFont typeface="Arial" panose="020B0604020202020204" pitchFamily="34" charset="0"/>
              <a:buChar char="•"/>
            </a:pPr>
            <a:r>
              <a:rPr lang="en-US" dirty="0"/>
              <a:t>Health care and education</a:t>
            </a:r>
          </a:p>
          <a:p>
            <a:pPr marL="171450" indent="-171450">
              <a:buFont typeface="Arial" panose="020B0604020202020204" pitchFamily="34" charset="0"/>
              <a:buChar char="•"/>
            </a:pPr>
            <a:r>
              <a:rPr lang="en-US" dirty="0"/>
              <a:t>History even!</a:t>
            </a:r>
          </a:p>
          <a:p>
            <a:endParaRPr lang="en-US" dirty="0"/>
          </a:p>
          <a:p>
            <a:r>
              <a:rPr lang="en-US" dirty="0"/>
              <a:t>Strictly local issues:</a:t>
            </a:r>
          </a:p>
          <a:p>
            <a:pPr marL="171450" indent="-171450">
              <a:buFont typeface="Arial" panose="020B0604020202020204" pitchFamily="34" charset="0"/>
              <a:buChar char="•"/>
            </a:pPr>
            <a:r>
              <a:rPr lang="en-US" dirty="0"/>
              <a:t>Land Use</a:t>
            </a:r>
          </a:p>
          <a:p>
            <a:pPr marL="171450" indent="-171450">
              <a:buFont typeface="Arial" panose="020B0604020202020204" pitchFamily="34" charset="0"/>
              <a:buChar char="•"/>
            </a:pPr>
            <a:r>
              <a:rPr lang="en-US" dirty="0"/>
              <a:t>Local facilities and services</a:t>
            </a:r>
          </a:p>
          <a:p>
            <a:pPr marL="171450" indent="-171450">
              <a:buFont typeface="Arial" panose="020B0604020202020204" pitchFamily="34" charset="0"/>
              <a:buChar char="•"/>
            </a:pPr>
            <a:r>
              <a:rPr lang="en-US" dirty="0"/>
              <a:t>Fiscal capacity</a:t>
            </a:r>
          </a:p>
        </p:txBody>
      </p:sp>
      <p:sp>
        <p:nvSpPr>
          <p:cNvPr id="4" name="Slide Number Placeholder 3"/>
          <p:cNvSpPr>
            <a:spLocks noGrp="1"/>
          </p:cNvSpPr>
          <p:nvPr>
            <p:ph type="sldNum" sz="quarter" idx="5"/>
          </p:nvPr>
        </p:nvSpPr>
        <p:spPr/>
        <p:txBody>
          <a:bodyPr/>
          <a:lstStyle/>
          <a:p>
            <a:fld id="{66B44CC1-3355-4F51-9CEA-5B8F0DB5A220}" type="slidenum">
              <a:rPr lang="en-US" smtClean="0"/>
              <a:t>18</a:t>
            </a:fld>
            <a:endParaRPr lang="en-US"/>
          </a:p>
        </p:txBody>
      </p:sp>
    </p:spTree>
    <p:extLst>
      <p:ext uri="{BB962C8B-B14F-4D97-AF65-F5344CB8AC3E}">
        <p14:creationId xmlns:p14="http://schemas.microsoft.com/office/powerpoint/2010/main" val="249333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for those new to the profession</a:t>
            </a:r>
          </a:p>
          <a:p>
            <a:r>
              <a:rPr lang="en-US" dirty="0"/>
              <a:t>Fundamentals for those providing TA but with no planning experience</a:t>
            </a:r>
          </a:p>
          <a:p>
            <a:r>
              <a:rPr lang="en-US" dirty="0"/>
              <a:t>Refresher for those with experience</a:t>
            </a:r>
          </a:p>
          <a:p>
            <a:r>
              <a:rPr lang="en-US" dirty="0"/>
              <a:t>Getting ready for rulemaking!</a:t>
            </a:r>
          </a:p>
          <a:p>
            <a:endParaRPr lang="en-US" dirty="0"/>
          </a:p>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It is intended for those new to the profession and those new to planning in Maine. This program responds to a significant increase in new planners in the State. We aim to provide practitioners with an introductory understanding of land use planning legislation and regulations and the governance context in which planners function in Maine. </a:t>
            </a:r>
          </a:p>
          <a:p>
            <a:endParaRPr lang="en-US" sz="1800" b="0" i="0" u="none" strike="noStrike" baseline="0" dirty="0">
              <a:solidFill>
                <a:srgbClr val="000000"/>
              </a:solidFill>
              <a:latin typeface="Calibri" panose="020F0502020204030204" pitchFamily="34" charset="0"/>
            </a:endParaRPr>
          </a:p>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 Growth Management Law, Shoreland Zoning, Home Rule, and the Subdivision Law, to name a few.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Participants will have opportunities to ask questions, connect with colleagues, find mentors, support the next generation of planners, and provide feedback on future training topics and speakers.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Please introduce yourselves in the chat, including your name, your current affiliation/location, and your experience of planning elsewhere and in Maine – its OK to say you are a </a:t>
            </a:r>
            <a:r>
              <a:rPr lang="en-US" sz="1800" b="0" i="0" u="none" strike="noStrike" baseline="0" dirty="0" err="1">
                <a:solidFill>
                  <a:srgbClr val="000000"/>
                </a:solidFill>
                <a:latin typeface="Calibri" panose="020F0502020204030204" pitchFamily="34" charset="0"/>
              </a:rPr>
              <a:t>newby</a:t>
            </a:r>
            <a:r>
              <a:rPr lang="en-US" sz="1800" b="0" i="0" u="none" strike="noStrike" baseline="0" dirty="0">
                <a:solidFill>
                  <a:srgbClr val="000000"/>
                </a:solidFill>
                <a:latin typeface="Calibri" panose="020F0502020204030204" pitchFamily="34" charset="0"/>
              </a:rPr>
              <a:t>! </a:t>
            </a:r>
          </a:p>
          <a:p>
            <a:endParaRPr lang="en-US" sz="1800" b="0" i="0" u="none" strike="noStrike" baseline="0" dirty="0">
              <a:solidFill>
                <a:srgbClr val="000000"/>
              </a:solidFill>
              <a:latin typeface="Calibri" panose="020F0502020204030204" pitchFamily="34" charset="0"/>
            </a:endParaRPr>
          </a:p>
          <a:p>
            <a:pPr algn="l"/>
            <a:endParaRPr lang="en-US" sz="18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6B44CC1-3355-4F51-9CEA-5B8F0DB5A220}" type="slidenum">
              <a:rPr lang="en-US" smtClean="0"/>
              <a:t>2</a:t>
            </a:fld>
            <a:endParaRPr lang="en-US"/>
          </a:p>
        </p:txBody>
      </p:sp>
    </p:spTree>
    <p:extLst>
      <p:ext uri="{BB962C8B-B14F-4D97-AF65-F5344CB8AC3E}">
        <p14:creationId xmlns:p14="http://schemas.microsoft.com/office/powerpoint/2010/main" val="3050891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Calibri" panose="020F0502020204030204" pitchFamily="34" charset="0"/>
              </a:rPr>
              <a:t> 2021 Maine Land Use Law Booklet from the Southern Maine Planning and Development Commission. </a:t>
            </a:r>
            <a:endParaRPr lang="en-US" dirty="0"/>
          </a:p>
          <a:p>
            <a:r>
              <a:rPr lang="en-US" dirty="0"/>
              <a:t> put in chat:</a:t>
            </a:r>
          </a:p>
          <a:p>
            <a:r>
              <a:rPr lang="en-US" dirty="0"/>
              <a:t>https://smpdc.org/index.asp?SEC=BB9B08DF-DC60-4756-A004-E17CAF516509</a:t>
            </a:r>
          </a:p>
          <a:p>
            <a:endParaRPr lang="en-US" dirty="0"/>
          </a:p>
        </p:txBody>
      </p:sp>
      <p:sp>
        <p:nvSpPr>
          <p:cNvPr id="4" name="Slide Number Placeholder 3"/>
          <p:cNvSpPr>
            <a:spLocks noGrp="1"/>
          </p:cNvSpPr>
          <p:nvPr>
            <p:ph type="sldNum" sz="quarter" idx="5"/>
          </p:nvPr>
        </p:nvSpPr>
        <p:spPr/>
        <p:txBody>
          <a:bodyPr/>
          <a:lstStyle/>
          <a:p>
            <a:fld id="{66B44CC1-3355-4F51-9CEA-5B8F0DB5A220}" type="slidenum">
              <a:rPr lang="en-US" smtClean="0"/>
              <a:t>3</a:t>
            </a:fld>
            <a:endParaRPr lang="en-US"/>
          </a:p>
        </p:txBody>
      </p:sp>
    </p:spTree>
    <p:extLst>
      <p:ext uri="{BB962C8B-B14F-4D97-AF65-F5344CB8AC3E}">
        <p14:creationId xmlns:p14="http://schemas.microsoft.com/office/powerpoint/2010/main" val="2691945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B44CC1-3355-4F51-9CEA-5B8F0DB5A220}" type="slidenum">
              <a:rPr lang="en-US" smtClean="0"/>
              <a:t>4</a:t>
            </a:fld>
            <a:endParaRPr lang="en-US"/>
          </a:p>
        </p:txBody>
      </p:sp>
    </p:spTree>
    <p:extLst>
      <p:ext uri="{BB962C8B-B14F-4D97-AF65-F5344CB8AC3E}">
        <p14:creationId xmlns:p14="http://schemas.microsoft.com/office/powerpoint/2010/main" val="1562458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Finding the balance between private property rights and community needs/interest to</a:t>
            </a:r>
            <a:r>
              <a:rPr lang="en-US" sz="800" dirty="0"/>
              <a:t>  </a:t>
            </a:r>
            <a:r>
              <a:rPr lang="en-US" sz="1800" dirty="0">
                <a:solidFill>
                  <a:srgbClr val="FF0000"/>
                </a:solidFill>
              </a:rPr>
              <a:t>protect health, safety and welfare </a:t>
            </a:r>
            <a:endParaRPr lang="en-US" sz="1800" b="1" i="0" u="none" strike="noStrike" baseline="0" dirty="0">
              <a:latin typeface="TimesNewRomanPS-Bold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latin typeface="TimesNewRomanPS-BoldMT"/>
              </a:rPr>
              <a:t>§4312. Statement of findings, purpose and goals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General Provisions – Definitions and Statement of 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“set of state goals to provide overall direction and consistency to the planning and regulatory actions of all state and municipal agencies affecting natural resource management, land use and development” to protect health, safety and welfare of the citizens of the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Goals – orderly growth and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Goals summary: Efficient use of public services; accommodate growth and development, promote job opportunities, and economic well being, promote decent housing, protect water, critical natural resources, marine resources, agriculture and forest resources, historic and archeological resources, outdoor recreation resources, plan for Sea Level 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r>
              <a:rPr lang="en-US" sz="1800" b="1" i="0" u="none" strike="noStrike" baseline="0" dirty="0">
                <a:latin typeface="TimesNewRomanPS-BoldMT"/>
              </a:rPr>
              <a:t>§4323. Local authority for growth management</a:t>
            </a:r>
          </a:p>
          <a:p>
            <a:pPr algn="l"/>
            <a:r>
              <a:rPr lang="en-US" sz="1800" b="0" i="0" u="none" strike="noStrike" baseline="0" dirty="0">
                <a:latin typeface="TimesNewRomanPSMT"/>
              </a:rPr>
              <a:t>Through the exercise of its home rule authority, subject to the express limitations and requirements of this subchapter, </a:t>
            </a:r>
            <a:r>
              <a:rPr lang="en-US" sz="1800" b="0" i="0" u="sng" strike="noStrike" baseline="0" dirty="0">
                <a:latin typeface="TimesNewRomanPSMT"/>
              </a:rPr>
              <a:t>every municipality may</a:t>
            </a:r>
            <a:r>
              <a:rPr lang="en-US" sz="1800" b="0" i="0" u="none" strike="noStrike" baseline="0" dirty="0">
                <a:latin typeface="TimesNewRomanPSMT"/>
              </a:rPr>
              <a:t>: plan for growth, adopt local plans and implementation strategies </a:t>
            </a:r>
            <a:r>
              <a:rPr lang="en-US" sz="1800" b="0" i="0" u="sng" strike="noStrike" baseline="0" dirty="0">
                <a:latin typeface="TimesNewRomanPSMT"/>
              </a:rPr>
              <a:t>consistent with </a:t>
            </a:r>
            <a:r>
              <a:rPr lang="en-US" sz="1800" b="0" i="0" u="none" strike="noStrike" baseline="0" dirty="0">
                <a:latin typeface="TimesNewRomanPSMT"/>
              </a:rPr>
              <a:t>procedures, goals and guidelines of chapter….</a:t>
            </a:r>
          </a:p>
          <a:p>
            <a:pPr algn="l"/>
            <a:endParaRPr lang="en-US" sz="1800" b="0" i="0" u="none" strike="noStrike" baseline="0" dirty="0">
              <a:latin typeface="TimesNewRomanPSMT"/>
            </a:endParaRPr>
          </a:p>
          <a:p>
            <a:pPr algn="l"/>
            <a:r>
              <a:rPr lang="en-US" sz="1800" b="1" i="0" u="none" strike="noStrike" baseline="0" dirty="0">
                <a:latin typeface="TimesNewRomanPS-BoldMT"/>
              </a:rPr>
              <a:t>§4324. Responsibility for growth management  - </a:t>
            </a:r>
            <a:r>
              <a:rPr lang="en-US" sz="1800" b="0" i="0" u="none" strike="noStrike" baseline="0" dirty="0">
                <a:latin typeface="TimesNewRomanPS-BoldMT"/>
              </a:rPr>
              <a:t>planning committee, public input, hearing, multi-municipal and regional cooperation</a:t>
            </a:r>
          </a:p>
          <a:p>
            <a:pPr algn="l"/>
            <a:endParaRPr lang="en-US" sz="1800" b="1" i="0" u="none" strike="noStrike" baseline="0" dirty="0">
              <a:latin typeface="TimesNewRomanPS-BoldMT"/>
            </a:endParaRPr>
          </a:p>
          <a:p>
            <a:pPr algn="l"/>
            <a:r>
              <a:rPr lang="en-US" sz="1800" b="1" i="0" u="none" strike="noStrike" baseline="0" dirty="0">
                <a:latin typeface="TimesNewRomanPS-BoldMT"/>
              </a:rPr>
              <a:t>§4326. Growth management program </a:t>
            </a:r>
            <a:r>
              <a:rPr lang="en-US" sz="1800" b="0" i="0" u="none" strike="noStrike" baseline="0" dirty="0">
                <a:latin typeface="TimesNewRomanPS-BoldMT"/>
              </a:rPr>
              <a:t>elements – inventory and analysis, policy and implementation, guidelines for each; growth and rural designations, capital investment plan, protect water quality, consistency with other state laws, protection of ag/forestry, affordable housing, aging in place, historic preservation, excessive parking, ADUs,</a:t>
            </a:r>
          </a:p>
          <a:p>
            <a:pPr algn="l"/>
            <a:endParaRPr lang="en-US" sz="1800" b="1" i="0" u="none" strike="noStrike" baseline="0" dirty="0">
              <a:latin typeface="TimesNewRomanPS-BoldMT"/>
            </a:endParaRPr>
          </a:p>
          <a:p>
            <a:pPr algn="l"/>
            <a:r>
              <a:rPr lang="en-US" sz="1800" b="1" i="0" u="none" strike="noStrike" baseline="0" dirty="0">
                <a:latin typeface="TimesNewRomanPS-BoldMT"/>
              </a:rPr>
              <a:t>§4331. Evaluation process</a:t>
            </a:r>
          </a:p>
          <a:p>
            <a:pPr algn="l"/>
            <a:r>
              <a:rPr lang="en-US" sz="1800" b="0" i="0" u="none" strike="noStrike" baseline="0" dirty="0">
                <a:latin typeface="TimesNewRomanPSMT"/>
              </a:rPr>
              <a:t>The department shall conduct an ongoing evaluation process to determine the effectiveness of state, regional and local efforts under this chapter to achieve the purposes and goals of this chapter. Last done in 2011; supposed to be every 4 years; no staff; will prepare one for 2023</a:t>
            </a:r>
          </a:p>
          <a:p>
            <a:pPr algn="l"/>
            <a:endParaRPr lang="en-US" sz="1800" b="0" i="0" u="none" strike="noStrike" baseline="0" dirty="0">
              <a:latin typeface="TimesNewRomanPSMT"/>
            </a:endParaRPr>
          </a:p>
          <a:p>
            <a:pPr algn="l"/>
            <a:r>
              <a:rPr lang="en-US" sz="1800" b="1" i="0" u="none" strike="noStrike" baseline="0" dirty="0">
                <a:latin typeface="TimesNewRomanPS-BoldMT"/>
              </a:rPr>
              <a:t>§4346. Technical and financial assistance program</a:t>
            </a:r>
            <a:endParaRPr lang="en-US" sz="1800" b="0" i="0" u="none" strike="noStrike" baseline="0" dirty="0">
              <a:latin typeface="TimesNewRomanPSMT"/>
            </a:endParaRPr>
          </a:p>
          <a:p>
            <a:pPr algn="l"/>
            <a:r>
              <a:rPr lang="en-US" sz="1800" b="0" i="0" u="none" strike="noStrike" baseline="0" dirty="0">
                <a:latin typeface="TimesNewRomanPSMT"/>
              </a:rPr>
              <a:t>The technical and financial assistance program for municipalities, regional councils and  </a:t>
            </a:r>
            <a:r>
              <a:rPr lang="en-US" sz="1800" b="0" i="0" u="none" strike="noStrike" baseline="0" dirty="0" err="1">
                <a:latin typeface="TimesNewRomanPSMT"/>
              </a:rPr>
              <a:t>multimunicipal</a:t>
            </a:r>
            <a:r>
              <a:rPr lang="en-US" sz="1800" b="0" i="0" u="none" strike="noStrike" baseline="0" dirty="0">
                <a:latin typeface="TimesNewRomanPSMT"/>
              </a:rPr>
              <a:t> regions is established to encourage and facilitate the adoption and implementation of local, regional and statewide growth management programs (</a:t>
            </a:r>
            <a:r>
              <a:rPr lang="en-US" sz="1800" b="1" i="0" u="none" strike="noStrike" baseline="0" dirty="0">
                <a:latin typeface="TimesNewRomanPSMT"/>
              </a:rPr>
              <a:t>not funded since 2005</a:t>
            </a:r>
            <a:r>
              <a:rPr lang="en-US" sz="1800" b="0" i="0" u="none" strike="noStrike" baseline="0" dirty="0">
                <a:latin typeface="TimesNewRomanPSMT"/>
              </a:rPr>
              <a:t>)</a:t>
            </a:r>
          </a:p>
          <a:p>
            <a:pPr algn="l"/>
            <a:r>
              <a:rPr lang="en-US" sz="1800" b="1" i="0" u="none" strike="noStrike" baseline="0" dirty="0">
                <a:latin typeface="TimesNewRomanPS-BoldMT"/>
              </a:rPr>
              <a:t>4. Regional council assistance. </a:t>
            </a:r>
            <a:r>
              <a:rPr lang="en-US" sz="1800" b="0" i="0" u="none" strike="noStrike" baseline="0" dirty="0">
                <a:latin typeface="TimesNewRomanPSMT"/>
              </a:rPr>
              <a:t>As part of the technical and financial assistance program, the department may develop and administer a program to develop regional education and training programs, regional policies to address state goals and regional assessments. (</a:t>
            </a:r>
            <a:r>
              <a:rPr lang="en-US" sz="1800" b="1" i="0" u="none" strike="noStrike" baseline="0" dirty="0">
                <a:latin typeface="TimesNewRomanPSMT"/>
              </a:rPr>
              <a:t>funded in early 1990s, significantly reduced in late 1990s, no increase since then while staff and all other costs have increased</a:t>
            </a:r>
            <a:r>
              <a:rPr lang="en-US" sz="1800" b="0" i="0" u="none" strike="noStrike" baseline="0" dirty="0">
                <a:latin typeface="TimesNewRomanPSMT"/>
              </a:rPr>
              <a:t>)</a:t>
            </a:r>
          </a:p>
          <a:p>
            <a:pPr algn="l"/>
            <a:endParaRPr lang="en-US" sz="1800" b="0" i="0" u="none" strike="noStrike" baseline="0" dirty="0">
              <a:latin typeface="TimesNewRomanPSMT"/>
            </a:endParaRPr>
          </a:p>
          <a:p>
            <a:pPr algn="l"/>
            <a:r>
              <a:rPr lang="en-US" sz="1800" b="1" i="0" u="none" strike="noStrike" baseline="0" dirty="0">
                <a:latin typeface="TimesNewRomanPS-BoldMT"/>
              </a:rPr>
              <a:t>§4347-A. Review of programs by department</a:t>
            </a:r>
          </a:p>
          <a:p>
            <a:pPr algn="l"/>
            <a:r>
              <a:rPr lang="en-US" sz="1800" b="1" i="0" u="none" strike="noStrike" baseline="0" dirty="0">
                <a:latin typeface="TimesNewRomanPS-BoldMT"/>
              </a:rPr>
              <a:t>1. Comprehensive plans. </a:t>
            </a:r>
            <a:r>
              <a:rPr lang="en-US" sz="1800" b="0" i="0" u="none" strike="noStrike" baseline="0" dirty="0">
                <a:latin typeface="TimesNewRomanPSMT"/>
              </a:rPr>
              <a:t>A municipality or </a:t>
            </a:r>
            <a:r>
              <a:rPr lang="en-US" sz="1800" b="0" i="0" u="none" strike="noStrike" baseline="0" dirty="0" err="1">
                <a:latin typeface="TimesNewRomanPSMT"/>
              </a:rPr>
              <a:t>multimunicipal</a:t>
            </a:r>
            <a:r>
              <a:rPr lang="en-US" sz="1800" b="0" i="0" u="none" strike="noStrike" baseline="0" dirty="0">
                <a:latin typeface="TimesNewRomanPSMT"/>
              </a:rPr>
              <a:t> region that chooses to prepare a growth management program and receives a planning grant under this article shall submit its comprehensive plan to the department for review. Rulemaking (procedures, review criteria)</a:t>
            </a:r>
          </a:p>
          <a:p>
            <a:pPr algn="l"/>
            <a:endParaRPr lang="en-US" sz="1800" b="0" i="0" u="none" strike="noStrike" baseline="0" dirty="0">
              <a:latin typeface="TimesNewRomanPSMT"/>
            </a:endParaRPr>
          </a:p>
          <a:p>
            <a:pPr algn="l"/>
            <a:r>
              <a:rPr lang="en-US" sz="1800" b="1" i="0" u="none" strike="noStrike" baseline="0" dirty="0">
                <a:latin typeface="TimesNewRomanPS-BoldMT"/>
              </a:rPr>
              <a:t>§4349-A. State capital investments</a:t>
            </a:r>
          </a:p>
          <a:p>
            <a:pPr algn="l"/>
            <a:r>
              <a:rPr lang="en-US" sz="1800" b="1" i="0" u="none" strike="noStrike" baseline="0" dirty="0">
                <a:latin typeface="TimesNewRomanPS-BoldMT"/>
              </a:rPr>
              <a:t>1. Growth-related capital investments. </a:t>
            </a:r>
            <a:r>
              <a:rPr lang="en-US" sz="1800" b="0" i="0" u="none" strike="noStrike" baseline="0" dirty="0">
                <a:latin typeface="TimesNewRomanPSMT"/>
              </a:rPr>
              <a:t>The State may make growth-related capital investments only in: A. A locally designated growth area, as identified in a comprehensive plan adopted pursuant to and consistent with the procedures, goals and guidelines of this subchapter</a:t>
            </a:r>
          </a:p>
          <a:p>
            <a:pPr algn="l"/>
            <a:endParaRPr lang="en-US" sz="1800" b="0" i="0" u="none" strike="noStrike" baseline="0" dirty="0">
              <a:latin typeface="TimesNewRomanPSMT"/>
            </a:endParaRPr>
          </a:p>
          <a:p>
            <a:pPr algn="l"/>
            <a:r>
              <a:rPr lang="en-US" sz="1800" b="0" i="0" u="none" strike="noStrike" baseline="0" dirty="0">
                <a:latin typeface="TimesNewRomanPSMT"/>
              </a:rPr>
              <a:t>Exceptions: area served by sewer with capacity; census-designated place; ,urban compact area;  commercial-industrial typically located near nat resources, airports, rails, industry </a:t>
            </a:r>
            <a:r>
              <a:rPr lang="en-US" sz="1800" b="0" i="0" u="none" strike="noStrike" baseline="0" dirty="0" err="1">
                <a:latin typeface="TimesNewRomanPSMT"/>
              </a:rPr>
              <a:t>dependant</a:t>
            </a:r>
            <a:r>
              <a:rPr lang="en-US" sz="1800" b="0" i="0" u="none" strike="noStrike" baseline="0" dirty="0">
                <a:latin typeface="TimesNewRomanPSMT"/>
              </a:rPr>
              <a:t> on them; pollution control facility; tourist/cultural facility proximate to a park; housing project for individuals with mental illness, other disabilities</a:t>
            </a:r>
          </a:p>
          <a:p>
            <a:pPr algn="l"/>
            <a:endParaRPr lang="en-US" dirty="0"/>
          </a:p>
        </p:txBody>
      </p:sp>
      <p:sp>
        <p:nvSpPr>
          <p:cNvPr id="4" name="Slide Number Placeholder 3"/>
          <p:cNvSpPr>
            <a:spLocks noGrp="1"/>
          </p:cNvSpPr>
          <p:nvPr>
            <p:ph type="sldNum" sz="quarter" idx="5"/>
          </p:nvPr>
        </p:nvSpPr>
        <p:spPr/>
        <p:txBody>
          <a:bodyPr/>
          <a:lstStyle/>
          <a:p>
            <a:fld id="{66B44CC1-3355-4F51-9CEA-5B8F0DB5A220}" type="slidenum">
              <a:rPr lang="en-US" smtClean="0"/>
              <a:t>5</a:t>
            </a:fld>
            <a:endParaRPr lang="en-US"/>
          </a:p>
        </p:txBody>
      </p:sp>
    </p:spTree>
    <p:extLst>
      <p:ext uri="{BB962C8B-B14F-4D97-AF65-F5344CB8AC3E}">
        <p14:creationId xmlns:p14="http://schemas.microsoft.com/office/powerpoint/2010/main" val="3405251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BoldMT"/>
              </a:rPr>
              <a:t>3 red items: 1989 limitations on  home rule authority</a:t>
            </a:r>
          </a:p>
          <a:p>
            <a:pPr algn="l"/>
            <a:r>
              <a:rPr lang="en-US" sz="1800" b="1" i="0" u="none" strike="noStrike" baseline="0" dirty="0">
                <a:latin typeface="TimesNewRomanPS-BoldMT"/>
              </a:rPr>
              <a:t>Will speak to informed growth act later – significant dates.</a:t>
            </a:r>
          </a:p>
          <a:p>
            <a:pPr algn="l"/>
            <a:endParaRPr lang="en-US" sz="1800" b="1" i="0" u="none" strike="noStrike" baseline="0" dirty="0">
              <a:latin typeface="TimesNewRomanPS-BoldMT"/>
            </a:endParaRPr>
          </a:p>
          <a:p>
            <a:pPr algn="l"/>
            <a:r>
              <a:rPr lang="en-US" sz="1800" b="1" i="0" u="none" strike="noStrike" baseline="0" dirty="0">
                <a:latin typeface="TimesNewRomanPS-BoldMT"/>
              </a:rPr>
              <a:t>§4351. Home rule limitations</a:t>
            </a:r>
          </a:p>
          <a:p>
            <a:pPr algn="l"/>
            <a:r>
              <a:rPr lang="en-US" sz="1800" b="0" i="0" u="none" strike="noStrike" baseline="0" dirty="0">
                <a:latin typeface="TimesNewRomanPSMT"/>
              </a:rPr>
              <a:t>This subchapter provides </a:t>
            </a:r>
            <a:r>
              <a:rPr lang="en-US" sz="1800" b="0" i="0" u="sng" strike="noStrike" baseline="0" dirty="0">
                <a:latin typeface="TimesNewRomanPSMT"/>
              </a:rPr>
              <a:t>express limitations on municipal home rule </a:t>
            </a:r>
            <a:r>
              <a:rPr lang="en-US" sz="1800" b="0" i="0" u="none" strike="noStrike" baseline="0" dirty="0">
                <a:latin typeface="TimesNewRomanPSMT"/>
              </a:rPr>
              <a:t>authority. </a:t>
            </a:r>
            <a:r>
              <a:rPr lang="en-US" sz="1800" b="0" i="0" u="none" strike="noStrike" baseline="0" dirty="0">
                <a:latin typeface="ArialMT"/>
              </a:rPr>
              <a:t>[PL 1989, c. 104,</a:t>
            </a:r>
          </a:p>
          <a:p>
            <a:pPr algn="l"/>
            <a:r>
              <a:rPr lang="en-US" sz="1800" b="0" i="0" u="none" strike="noStrike" baseline="0" dirty="0">
                <a:latin typeface="ArialMT"/>
              </a:rPr>
              <a:t>Pt. C, §45 and Pt (NEW).]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t>Regulation of manufactured housing </a:t>
            </a:r>
            <a:r>
              <a:rPr lang="en-US" sz="1800" dirty="0"/>
              <a:t>§  4358</a:t>
            </a:r>
            <a:endParaRPr lang="en-US" sz="1800" b="0" i="0" u="none" strike="noStrike" baseline="0" dirty="0">
              <a:latin typeface="ArialMT"/>
            </a:endParaRPr>
          </a:p>
          <a:p>
            <a:pPr algn="l"/>
            <a:r>
              <a:rPr lang="en-US" sz="1800" b="0" i="0" u="none" strike="noStrike" baseline="0" dirty="0">
                <a:latin typeface="ArialMT"/>
              </a:rPr>
              <a:t>Zoning ordinances, and relation to Comp Plan (</a:t>
            </a:r>
            <a:r>
              <a:rPr lang="en-US" sz="1800" b="0" i="0" u="sng" strike="noStrike" baseline="0" dirty="0">
                <a:latin typeface="ArialMT"/>
              </a:rPr>
              <a:t>must be consistent and mapped</a:t>
            </a:r>
            <a:r>
              <a:rPr lang="en-US" sz="1800" b="0" i="0" u="none" strike="noStrike" baseline="0" dirty="0">
                <a:latin typeface="ArialMT"/>
              </a:rPr>
              <a:t>), effect on local governments and state; conditional and contract rezoning; notice requirements; zoning adjustment, appeals, variances; impact fees, moratoria, community living arrangements; regulation of manufactured housing; source water protection; recognition of home rule authority over landfill siting, rate of growth ordinances (growth caps in growth and rural areas); coordination of state and </a:t>
            </a:r>
            <a:r>
              <a:rPr lang="en-US" sz="1800" b="0" i="0" u="none" strike="noStrike" baseline="0" dirty="0" err="1">
                <a:latin typeface="ArialMT"/>
              </a:rPr>
              <a:t>muni</a:t>
            </a:r>
            <a:r>
              <a:rPr lang="en-US" sz="1800" b="0" i="0" u="none" strike="noStrike" baseline="0" dirty="0">
                <a:latin typeface="ArialMT"/>
              </a:rPr>
              <a:t> dec-</a:t>
            </a:r>
            <a:r>
              <a:rPr lang="en-US" sz="1800" b="0" i="0" u="none" strike="noStrike" baseline="0" dirty="0" err="1">
                <a:latin typeface="ArialMT"/>
              </a:rPr>
              <a:t>mkg</a:t>
            </a:r>
            <a:r>
              <a:rPr lang="en-US" sz="1800" b="0" i="0" u="none" strike="noStrike" baseline="0" dirty="0">
                <a:latin typeface="ArialMT"/>
              </a:rPr>
              <a:t> in renewable ocean energy projects; small wireless facilities; regulation of tiny homes shall be allowed on SF lots as an ADU</a:t>
            </a:r>
          </a:p>
          <a:p>
            <a:pPr algn="l"/>
            <a:endParaRPr lang="en-US" dirty="0"/>
          </a:p>
          <a:p>
            <a:pPr algn="l"/>
            <a:r>
              <a:rPr lang="en-US" sz="1800" b="1" i="0" u="none" strike="noStrike" baseline="0" dirty="0">
                <a:latin typeface="TimesNewRomanPS-BoldMT"/>
              </a:rPr>
              <a:t>§4365. Short title</a:t>
            </a:r>
          </a:p>
          <a:p>
            <a:pPr algn="l"/>
            <a:r>
              <a:rPr lang="en-US" sz="1800" b="0" i="0" u="none" strike="noStrike" baseline="0" dirty="0">
                <a:latin typeface="TimesNewRomanPSMT"/>
              </a:rPr>
              <a:t>This subchapter may be known and cited as "the Informed Growth Act.“ 2007</a:t>
            </a:r>
          </a:p>
          <a:p>
            <a:pPr algn="l"/>
            <a:r>
              <a:rPr lang="en-US" sz="1800" b="0" i="0" u="none" strike="noStrike" baseline="0" dirty="0">
                <a:latin typeface="TimesNewRomanPSMT"/>
              </a:rPr>
              <a:t>Large retail or “big box” law; </a:t>
            </a:r>
            <a:r>
              <a:rPr lang="en-US" sz="1800" b="0" i="0" u="none" strike="noStrike" baseline="0" dirty="0" err="1">
                <a:latin typeface="TimesNewRomanPSMT"/>
              </a:rPr>
              <a:t>munis</a:t>
            </a:r>
            <a:r>
              <a:rPr lang="en-US" sz="1800" b="0" i="0" u="none" strike="noStrike" baseline="0" dirty="0">
                <a:latin typeface="TimesNewRomanPSMT"/>
              </a:rPr>
              <a:t> can require preparation of a “comprehensive economic impact area”</a:t>
            </a:r>
          </a:p>
          <a:p>
            <a:pPr algn="l"/>
            <a:endParaRPr lang="en-US" sz="1800" b="0" i="0" u="none" strike="noStrike" baseline="0" dirty="0">
              <a:latin typeface="TimesNewRomanPSMT"/>
            </a:endParaRPr>
          </a:p>
          <a:p>
            <a:pPr algn="l"/>
            <a:r>
              <a:rPr lang="en-US" sz="1800" b="0" i="0" u="none" strike="noStrike" baseline="0" dirty="0">
                <a:latin typeface="TimesNewRomanPSMT"/>
              </a:rPr>
              <a:t>Subchapter 4 – Subdivisions – definitions, exceptions, municipal review and regulation (application review procedure, hearing requirements, </a:t>
            </a:r>
            <a:r>
              <a:rPr lang="en-US" sz="1800" b="0" i="0" u="sng" strike="noStrike" baseline="0" dirty="0">
                <a:latin typeface="TimesNewRomanPSMT"/>
              </a:rPr>
              <a:t>20 minimum standards</a:t>
            </a:r>
            <a:r>
              <a:rPr lang="en-US" sz="1800" b="0" i="0" u="none" strike="noStrike" baseline="0" dirty="0">
                <a:latin typeface="TimesNewRomanPSMT"/>
              </a:rPr>
              <a:t>); access to direct sunlight;</a:t>
            </a:r>
          </a:p>
          <a:p>
            <a:pPr algn="l"/>
            <a:endParaRPr lang="en-US" sz="1800" b="0" i="0" u="none" strike="noStrike" baseline="0" dirty="0">
              <a:latin typeface="TimesNewRomanPSMT"/>
            </a:endParaRPr>
          </a:p>
          <a:p>
            <a:pPr algn="l"/>
            <a:r>
              <a:rPr lang="en-US" sz="1800" b="1" i="0" u="none" strike="noStrike" baseline="0" dirty="0">
                <a:latin typeface="TimesNewRomanPS-BoldMT"/>
              </a:rPr>
              <a:t>§4451. Training and certification for code enforcement officers</a:t>
            </a:r>
          </a:p>
          <a:p>
            <a:pPr algn="l"/>
            <a:r>
              <a:rPr lang="en-US" sz="1800" b="1" i="0" u="none" strike="noStrike" baseline="0" dirty="0">
                <a:latin typeface="TimesNewRomanPS-BoldMT"/>
              </a:rPr>
              <a:t>1. Certification required; exceptions. </a:t>
            </a:r>
            <a:r>
              <a:rPr lang="en-US" sz="1800" b="0" i="0" u="none" strike="noStrike" baseline="0" dirty="0">
                <a:latin typeface="TimesNewRomanPSMT"/>
              </a:rPr>
              <a:t>A municipality may not employ any individual to perform the duties of a code enforcement officer who is not certified; exceptions if undergoing training, Fire Marshalls Office to establish training program; registry of CEOs; non-lapsing training fund; enforcement access, penalties; which rules/regs/licenses to which enforcement applies</a:t>
            </a:r>
          </a:p>
          <a:p>
            <a:pPr algn="l"/>
            <a:endParaRPr lang="en-US" sz="1800" b="0" i="0" u="none" strike="noStrike" baseline="0" dirty="0">
              <a:latin typeface="TimesNewRomanPSMT"/>
            </a:endParaRPr>
          </a:p>
          <a:p>
            <a:pPr algn="l"/>
            <a:r>
              <a:rPr lang="en-US" sz="1800" b="1" i="0" u="none" strike="noStrike" baseline="0" dirty="0">
                <a:latin typeface="TimesNewRomanPS-BoldMT"/>
              </a:rPr>
              <a:t>§4454. Municipal regulation</a:t>
            </a:r>
          </a:p>
          <a:p>
            <a:pPr algn="l"/>
            <a:r>
              <a:rPr lang="en-US" sz="1800" b="0" i="0" u="none" strike="noStrike" baseline="0" dirty="0">
                <a:latin typeface="TimesNewRomanPSMT"/>
              </a:rPr>
              <a:t>Pursuant to the provisions of this subchapter, a municipality may adopt an ordinance under its home rule authority to regulate water level regimes and minimum flow requirements for impounded bodies of water and dams that are entirely within its corporate boundary</a:t>
            </a:r>
            <a:endParaRPr lang="en-US" dirty="0"/>
          </a:p>
        </p:txBody>
      </p:sp>
      <p:sp>
        <p:nvSpPr>
          <p:cNvPr id="4" name="Slide Number Placeholder 3"/>
          <p:cNvSpPr>
            <a:spLocks noGrp="1"/>
          </p:cNvSpPr>
          <p:nvPr>
            <p:ph type="sldNum" sz="quarter" idx="5"/>
          </p:nvPr>
        </p:nvSpPr>
        <p:spPr/>
        <p:txBody>
          <a:bodyPr/>
          <a:lstStyle/>
          <a:p>
            <a:fld id="{66B44CC1-3355-4F51-9CEA-5B8F0DB5A220}" type="slidenum">
              <a:rPr lang="en-US" smtClean="0"/>
              <a:t>6</a:t>
            </a:fld>
            <a:endParaRPr lang="en-US"/>
          </a:p>
        </p:txBody>
      </p:sp>
    </p:spTree>
    <p:extLst>
      <p:ext uri="{BB962C8B-B14F-4D97-AF65-F5344CB8AC3E}">
        <p14:creationId xmlns:p14="http://schemas.microsoft.com/office/powerpoint/2010/main" val="2026594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B44CC1-3355-4F51-9CEA-5B8F0DB5A220}" type="slidenum">
              <a:rPr lang="en-US" smtClean="0"/>
              <a:t>7</a:t>
            </a:fld>
            <a:endParaRPr lang="en-US"/>
          </a:p>
        </p:txBody>
      </p:sp>
    </p:spTree>
    <p:extLst>
      <p:ext uri="{BB962C8B-B14F-4D97-AF65-F5344CB8AC3E}">
        <p14:creationId xmlns:p14="http://schemas.microsoft.com/office/powerpoint/2010/main" val="3305186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Indication of how long memory is – when it is grounded in something that irritates people, and even when it is inaccurate</a:t>
            </a:r>
          </a:p>
        </p:txBody>
      </p:sp>
      <p:sp>
        <p:nvSpPr>
          <p:cNvPr id="4" name="Slide Number Placeholder 3"/>
          <p:cNvSpPr>
            <a:spLocks noGrp="1"/>
          </p:cNvSpPr>
          <p:nvPr>
            <p:ph type="sldNum" sz="quarter" idx="5"/>
          </p:nvPr>
        </p:nvSpPr>
        <p:spPr/>
        <p:txBody>
          <a:bodyPr/>
          <a:lstStyle/>
          <a:p>
            <a:fld id="{66B44CC1-3355-4F51-9CEA-5B8F0DB5A220}" type="slidenum">
              <a:rPr lang="en-US" smtClean="0"/>
              <a:t>8</a:t>
            </a:fld>
            <a:endParaRPr lang="en-US"/>
          </a:p>
        </p:txBody>
      </p:sp>
    </p:spTree>
    <p:extLst>
      <p:ext uri="{BB962C8B-B14F-4D97-AF65-F5344CB8AC3E}">
        <p14:creationId xmlns:p14="http://schemas.microsoft.com/office/powerpoint/2010/main" val="2623354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a:latin typeface="TimesNewRomanPS-BoldMT"/>
              </a:rPr>
              <a:t>§4349-A. State capital investments</a:t>
            </a:r>
          </a:p>
          <a:p>
            <a:pPr algn="l"/>
            <a:r>
              <a:rPr lang="en-US" sz="1200" b="1" i="0" u="none" strike="noStrike" baseline="0" dirty="0">
                <a:latin typeface="TimesNewRomanPS-BoldMT"/>
              </a:rPr>
              <a:t>1. Growth-related capital investments. </a:t>
            </a:r>
            <a:r>
              <a:rPr lang="en-US" sz="1200" b="0" i="0" u="none" strike="noStrike" baseline="0" dirty="0">
                <a:latin typeface="TimesNewRomanPSMT"/>
              </a:rPr>
              <a:t>The State may make growth-related capital investments only in: A. A locally designated growth area, as identified in a comprehensive plan adopted pursuant to and consistent with the procedures, goals and guidelines of this subchapter</a:t>
            </a:r>
          </a:p>
          <a:p>
            <a:pPr algn="l"/>
            <a:endParaRPr lang="en-US" sz="1200" b="0" i="0" u="none" strike="noStrike" baseline="0" dirty="0">
              <a:latin typeface="TimesNewRomanPSMT"/>
            </a:endParaRPr>
          </a:p>
          <a:p>
            <a:pPr algn="l"/>
            <a:r>
              <a:rPr lang="en-US" sz="1200" b="0" i="0" u="none" strike="noStrike" baseline="0" dirty="0">
                <a:latin typeface="TimesNewRomanPSMT"/>
              </a:rPr>
              <a:t>Exceptions: area served by sewer with capacity; census-designated place; ,urban compact area;  commercial-industrial typically located near nat resources, airports, rails, industry </a:t>
            </a:r>
            <a:r>
              <a:rPr lang="en-US" sz="1200" b="0" i="0" u="none" strike="noStrike" baseline="0" dirty="0" err="1">
                <a:latin typeface="TimesNewRomanPSMT"/>
              </a:rPr>
              <a:t>dependant</a:t>
            </a:r>
            <a:r>
              <a:rPr lang="en-US" sz="1200" b="0" i="0" u="none" strike="noStrike" baseline="0" dirty="0">
                <a:latin typeface="TimesNewRomanPSMT"/>
              </a:rPr>
              <a:t> on them; pollution control facility; tourist/cultural facility proximate to a park; housing project for individuals with mental illness, other disabilities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2001 zoning, rate of growth, impact fee ordinances tied to CPs</a:t>
            </a:r>
          </a:p>
          <a:p>
            <a:endParaRPr lang="en-US" dirty="0"/>
          </a:p>
        </p:txBody>
      </p:sp>
      <p:sp>
        <p:nvSpPr>
          <p:cNvPr id="4" name="Slide Number Placeholder 3"/>
          <p:cNvSpPr>
            <a:spLocks noGrp="1"/>
          </p:cNvSpPr>
          <p:nvPr>
            <p:ph type="sldNum" sz="quarter" idx="5"/>
          </p:nvPr>
        </p:nvSpPr>
        <p:spPr/>
        <p:txBody>
          <a:bodyPr/>
          <a:lstStyle/>
          <a:p>
            <a:fld id="{66B44CC1-3355-4F51-9CEA-5B8F0DB5A220}" type="slidenum">
              <a:rPr lang="en-US" smtClean="0"/>
              <a:t>9</a:t>
            </a:fld>
            <a:endParaRPr lang="en-US"/>
          </a:p>
        </p:txBody>
      </p:sp>
    </p:spTree>
    <p:extLst>
      <p:ext uri="{BB962C8B-B14F-4D97-AF65-F5344CB8AC3E}">
        <p14:creationId xmlns:p14="http://schemas.microsoft.com/office/powerpoint/2010/main" val="1879501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23263B-24F5-459E-9F7B-8D69629F8A46}"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A2334-08F5-4360-8D59-6CBA0C6B7F97}" type="slidenum">
              <a:rPr lang="en-US" smtClean="0"/>
              <a:t>‹#›</a:t>
            </a:fld>
            <a:endParaRPr lang="en-US"/>
          </a:p>
        </p:txBody>
      </p:sp>
    </p:spTree>
    <p:extLst>
      <p:ext uri="{BB962C8B-B14F-4D97-AF65-F5344CB8AC3E}">
        <p14:creationId xmlns:p14="http://schemas.microsoft.com/office/powerpoint/2010/main" val="702630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23263B-24F5-459E-9F7B-8D69629F8A46}"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A2334-08F5-4360-8D59-6CBA0C6B7F97}" type="slidenum">
              <a:rPr lang="en-US" smtClean="0"/>
              <a:t>‹#›</a:t>
            </a:fld>
            <a:endParaRPr lang="en-US"/>
          </a:p>
        </p:txBody>
      </p:sp>
    </p:spTree>
    <p:extLst>
      <p:ext uri="{BB962C8B-B14F-4D97-AF65-F5344CB8AC3E}">
        <p14:creationId xmlns:p14="http://schemas.microsoft.com/office/powerpoint/2010/main" val="237582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23263B-24F5-459E-9F7B-8D69629F8A46}"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A2334-08F5-4360-8D59-6CBA0C6B7F9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65753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23263B-24F5-459E-9F7B-8D69629F8A46}"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A2334-08F5-4360-8D59-6CBA0C6B7F97}" type="slidenum">
              <a:rPr lang="en-US" smtClean="0"/>
              <a:t>‹#›</a:t>
            </a:fld>
            <a:endParaRPr lang="en-US"/>
          </a:p>
        </p:txBody>
      </p:sp>
    </p:spTree>
    <p:extLst>
      <p:ext uri="{BB962C8B-B14F-4D97-AF65-F5344CB8AC3E}">
        <p14:creationId xmlns:p14="http://schemas.microsoft.com/office/powerpoint/2010/main" val="2655745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23263B-24F5-459E-9F7B-8D69629F8A46}"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A2334-08F5-4360-8D59-6CBA0C6B7F9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50527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23263B-24F5-459E-9F7B-8D69629F8A46}"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A2334-08F5-4360-8D59-6CBA0C6B7F97}" type="slidenum">
              <a:rPr lang="en-US" smtClean="0"/>
              <a:t>‹#›</a:t>
            </a:fld>
            <a:endParaRPr lang="en-US"/>
          </a:p>
        </p:txBody>
      </p:sp>
    </p:spTree>
    <p:extLst>
      <p:ext uri="{BB962C8B-B14F-4D97-AF65-F5344CB8AC3E}">
        <p14:creationId xmlns:p14="http://schemas.microsoft.com/office/powerpoint/2010/main" val="2397783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23263B-24F5-459E-9F7B-8D69629F8A46}"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A2334-08F5-4360-8D59-6CBA0C6B7F97}" type="slidenum">
              <a:rPr lang="en-US" smtClean="0"/>
              <a:t>‹#›</a:t>
            </a:fld>
            <a:endParaRPr lang="en-US"/>
          </a:p>
        </p:txBody>
      </p:sp>
    </p:spTree>
    <p:extLst>
      <p:ext uri="{BB962C8B-B14F-4D97-AF65-F5344CB8AC3E}">
        <p14:creationId xmlns:p14="http://schemas.microsoft.com/office/powerpoint/2010/main" val="3237833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23263B-24F5-459E-9F7B-8D69629F8A46}"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A2334-08F5-4360-8D59-6CBA0C6B7F97}" type="slidenum">
              <a:rPr lang="en-US" smtClean="0"/>
              <a:t>‹#›</a:t>
            </a:fld>
            <a:endParaRPr lang="en-US"/>
          </a:p>
        </p:txBody>
      </p:sp>
    </p:spTree>
    <p:extLst>
      <p:ext uri="{BB962C8B-B14F-4D97-AF65-F5344CB8AC3E}">
        <p14:creationId xmlns:p14="http://schemas.microsoft.com/office/powerpoint/2010/main" val="325084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23263B-24F5-459E-9F7B-8D69629F8A46}"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A2334-08F5-4360-8D59-6CBA0C6B7F97}" type="slidenum">
              <a:rPr lang="en-US" smtClean="0"/>
              <a:t>‹#›</a:t>
            </a:fld>
            <a:endParaRPr lang="en-US"/>
          </a:p>
        </p:txBody>
      </p:sp>
    </p:spTree>
    <p:extLst>
      <p:ext uri="{BB962C8B-B14F-4D97-AF65-F5344CB8AC3E}">
        <p14:creationId xmlns:p14="http://schemas.microsoft.com/office/powerpoint/2010/main" val="424081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23263B-24F5-459E-9F7B-8D69629F8A46}"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A2334-08F5-4360-8D59-6CBA0C6B7F97}" type="slidenum">
              <a:rPr lang="en-US" smtClean="0"/>
              <a:t>‹#›</a:t>
            </a:fld>
            <a:endParaRPr lang="en-US"/>
          </a:p>
        </p:txBody>
      </p:sp>
    </p:spTree>
    <p:extLst>
      <p:ext uri="{BB962C8B-B14F-4D97-AF65-F5344CB8AC3E}">
        <p14:creationId xmlns:p14="http://schemas.microsoft.com/office/powerpoint/2010/main" val="3683762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23263B-24F5-459E-9F7B-8D69629F8A46}" type="datetimeFigureOut">
              <a:rPr lang="en-US" smtClean="0"/>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FA2334-08F5-4360-8D59-6CBA0C6B7F97}" type="slidenum">
              <a:rPr lang="en-US" smtClean="0"/>
              <a:t>‹#›</a:t>
            </a:fld>
            <a:endParaRPr lang="en-US"/>
          </a:p>
        </p:txBody>
      </p:sp>
    </p:spTree>
    <p:extLst>
      <p:ext uri="{BB962C8B-B14F-4D97-AF65-F5344CB8AC3E}">
        <p14:creationId xmlns:p14="http://schemas.microsoft.com/office/powerpoint/2010/main" val="144847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23263B-24F5-459E-9F7B-8D69629F8A46}" type="datetimeFigureOut">
              <a:rPr lang="en-US" smtClean="0"/>
              <a:t>10/6/2023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FA2334-08F5-4360-8D59-6CBA0C6B7F97}" type="slidenum">
              <a:rPr lang="en-US" smtClean="0"/>
              <a:t>‹#›</a:t>
            </a:fld>
            <a:endParaRPr lang="en-US"/>
          </a:p>
        </p:txBody>
      </p:sp>
    </p:spTree>
    <p:extLst>
      <p:ext uri="{BB962C8B-B14F-4D97-AF65-F5344CB8AC3E}">
        <p14:creationId xmlns:p14="http://schemas.microsoft.com/office/powerpoint/2010/main" val="1647810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23263B-24F5-459E-9F7B-8D69629F8A46}" type="datetimeFigureOut">
              <a:rPr lang="en-US" smtClean="0"/>
              <a:t>10/6/2023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FA2334-08F5-4360-8D59-6CBA0C6B7F97}" type="slidenum">
              <a:rPr lang="en-US" smtClean="0"/>
              <a:t>‹#›</a:t>
            </a:fld>
            <a:endParaRPr lang="en-US"/>
          </a:p>
        </p:txBody>
      </p:sp>
    </p:spTree>
    <p:extLst>
      <p:ext uri="{BB962C8B-B14F-4D97-AF65-F5344CB8AC3E}">
        <p14:creationId xmlns:p14="http://schemas.microsoft.com/office/powerpoint/2010/main" val="4290134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3263B-24F5-459E-9F7B-8D69629F8A46}" type="datetimeFigureOut">
              <a:rPr lang="en-US" smtClean="0"/>
              <a:t>10/6/2023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FA2334-08F5-4360-8D59-6CBA0C6B7F97}" type="slidenum">
              <a:rPr lang="en-US" smtClean="0"/>
              <a:t>‹#›</a:t>
            </a:fld>
            <a:endParaRPr lang="en-US"/>
          </a:p>
        </p:txBody>
      </p:sp>
    </p:spTree>
    <p:extLst>
      <p:ext uri="{BB962C8B-B14F-4D97-AF65-F5344CB8AC3E}">
        <p14:creationId xmlns:p14="http://schemas.microsoft.com/office/powerpoint/2010/main" val="1598234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23263B-24F5-459E-9F7B-8D69629F8A46}" type="datetimeFigureOut">
              <a:rPr lang="en-US" smtClean="0"/>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FA2334-08F5-4360-8D59-6CBA0C6B7F97}" type="slidenum">
              <a:rPr lang="en-US" smtClean="0"/>
              <a:t>‹#›</a:t>
            </a:fld>
            <a:endParaRPr lang="en-US"/>
          </a:p>
        </p:txBody>
      </p:sp>
    </p:spTree>
    <p:extLst>
      <p:ext uri="{BB962C8B-B14F-4D97-AF65-F5344CB8AC3E}">
        <p14:creationId xmlns:p14="http://schemas.microsoft.com/office/powerpoint/2010/main" val="266241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23263B-24F5-459E-9F7B-8D69629F8A46}" type="datetimeFigureOut">
              <a:rPr lang="en-US" smtClean="0"/>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FA2334-08F5-4360-8D59-6CBA0C6B7F97}" type="slidenum">
              <a:rPr lang="en-US" smtClean="0"/>
              <a:t>‹#›</a:t>
            </a:fld>
            <a:endParaRPr lang="en-US"/>
          </a:p>
        </p:txBody>
      </p:sp>
    </p:spTree>
    <p:extLst>
      <p:ext uri="{BB962C8B-B14F-4D97-AF65-F5344CB8AC3E}">
        <p14:creationId xmlns:p14="http://schemas.microsoft.com/office/powerpoint/2010/main" val="296288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23263B-24F5-459E-9F7B-8D69629F8A46}" type="datetimeFigureOut">
              <a:rPr lang="en-US" smtClean="0"/>
              <a:t>10/6/2023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FFA2334-08F5-4360-8D59-6CBA0C6B7F97}" type="slidenum">
              <a:rPr lang="en-US" smtClean="0"/>
              <a:t>‹#›</a:t>
            </a:fld>
            <a:endParaRPr lang="en-US"/>
          </a:p>
        </p:txBody>
      </p:sp>
    </p:spTree>
    <p:extLst>
      <p:ext uri="{BB962C8B-B14F-4D97-AF65-F5344CB8AC3E}">
        <p14:creationId xmlns:p14="http://schemas.microsoft.com/office/powerpoint/2010/main" val="40778851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Judith.c.east@maine.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24121-83FF-4A8A-A5E3-96DB46225A38}"/>
              </a:ext>
            </a:extLst>
          </p:cNvPr>
          <p:cNvSpPr>
            <a:spLocks noGrp="1"/>
          </p:cNvSpPr>
          <p:nvPr>
            <p:ph type="ctrTitle"/>
          </p:nvPr>
        </p:nvSpPr>
        <p:spPr>
          <a:xfrm>
            <a:off x="1779055" y="2466103"/>
            <a:ext cx="7766936" cy="1646302"/>
          </a:xfrm>
        </p:spPr>
        <p:txBody>
          <a:bodyPr>
            <a:normAutofit/>
          </a:bodyPr>
          <a:lstStyle/>
          <a:p>
            <a:r>
              <a:rPr lang="en-US" sz="3200" dirty="0">
                <a:effectLst/>
                <a:latin typeface="Calibri" panose="020F0502020204030204" pitchFamily="34" charset="0"/>
                <a:ea typeface="Calibri" panose="020F0502020204030204" pitchFamily="34" charset="0"/>
              </a:rPr>
              <a:t>New-to-ME Planning webinar series</a:t>
            </a:r>
            <a:br>
              <a:rPr lang="en-US" sz="3200" dirty="0">
                <a:effectLst/>
                <a:latin typeface="Calibri" panose="020F0502020204030204" pitchFamily="34" charset="0"/>
                <a:ea typeface="Calibri" panose="020F0502020204030204" pitchFamily="34" charset="0"/>
              </a:rPr>
            </a:br>
            <a:br>
              <a:rPr lang="en-US" sz="3200" dirty="0">
                <a:effectLst/>
                <a:latin typeface="Calibri" panose="020F0502020204030204" pitchFamily="34" charset="0"/>
                <a:ea typeface="Calibri" panose="020F0502020204030204" pitchFamily="34" charset="0"/>
              </a:rPr>
            </a:br>
            <a:r>
              <a:rPr lang="en-US" sz="3200" dirty="0">
                <a:effectLst/>
                <a:latin typeface="Calibri" panose="020F0502020204030204" pitchFamily="34" charset="0"/>
                <a:ea typeface="Calibri" panose="020F0502020204030204" pitchFamily="34" charset="0"/>
              </a:rPr>
              <a:t>October 6, 2023</a:t>
            </a:r>
            <a:endParaRPr lang="en-US" sz="2800" dirty="0"/>
          </a:p>
        </p:txBody>
      </p:sp>
      <p:sp>
        <p:nvSpPr>
          <p:cNvPr id="3" name="Subtitle 2">
            <a:extLst>
              <a:ext uri="{FF2B5EF4-FFF2-40B4-BE49-F238E27FC236}">
                <a16:creationId xmlns:a16="http://schemas.microsoft.com/office/drawing/2014/main" id="{9DB8EEC3-02FE-44F0-AC68-9E6A0763160B}"/>
              </a:ext>
            </a:extLst>
          </p:cNvPr>
          <p:cNvSpPr>
            <a:spLocks noGrp="1"/>
          </p:cNvSpPr>
          <p:nvPr>
            <p:ph type="subTitle" idx="1"/>
          </p:nvPr>
        </p:nvSpPr>
        <p:spPr>
          <a:xfrm>
            <a:off x="401991" y="4221163"/>
            <a:ext cx="9144000" cy="1655762"/>
          </a:xfrm>
        </p:spPr>
        <p:txBody>
          <a:bodyPr>
            <a:normAutofit fontScale="85000" lnSpcReduction="20000"/>
          </a:bodyPr>
          <a:lstStyle/>
          <a:p>
            <a:r>
              <a:rPr lang="en-US" sz="2900" dirty="0">
                <a:effectLst/>
                <a:latin typeface="Calibri" panose="020F0502020204030204" pitchFamily="34" charset="0"/>
                <a:ea typeface="Calibri" panose="020F0502020204030204" pitchFamily="34" charset="0"/>
              </a:rPr>
              <a:t>Growth Management Law</a:t>
            </a:r>
            <a:endParaRPr lang="en-US" sz="2900" dirty="0">
              <a:latin typeface="Calibri" panose="020F0502020204030204" pitchFamily="34" charset="0"/>
            </a:endParaRPr>
          </a:p>
          <a:p>
            <a:r>
              <a:rPr lang="en-US" sz="2600" dirty="0">
                <a:latin typeface="Calibri" panose="020F0502020204030204" pitchFamily="34" charset="0"/>
              </a:rPr>
              <a:t>Judy East, Bureau Director</a:t>
            </a:r>
          </a:p>
          <a:p>
            <a:r>
              <a:rPr lang="en-US" sz="2600" dirty="0">
                <a:latin typeface="Calibri" panose="020F0502020204030204" pitchFamily="34" charset="0"/>
              </a:rPr>
              <a:t>Resource Information and Land Use Planning</a:t>
            </a:r>
          </a:p>
          <a:p>
            <a:r>
              <a:rPr lang="en-US" sz="2600" dirty="0">
                <a:latin typeface="Calibri" panose="020F0502020204030204" pitchFamily="34" charset="0"/>
              </a:rPr>
              <a:t>Department of Agriculture, Conservation and Forestry</a:t>
            </a:r>
          </a:p>
          <a:p>
            <a:endParaRPr lang="en-US" sz="1800" dirty="0">
              <a:latin typeface="Calibri" panose="020F0502020204030204" pitchFamily="34" charset="0"/>
            </a:endParaRPr>
          </a:p>
          <a:p>
            <a:endParaRPr lang="en-US" dirty="0"/>
          </a:p>
        </p:txBody>
      </p:sp>
      <p:pic>
        <p:nvPicPr>
          <p:cNvPr id="5" name="Picture 4" descr="A close-up of a label&#10;&#10;Description automatically generated with low confidence">
            <a:extLst>
              <a:ext uri="{FF2B5EF4-FFF2-40B4-BE49-F238E27FC236}">
                <a16:creationId xmlns:a16="http://schemas.microsoft.com/office/drawing/2014/main" id="{4F73633C-EFB5-4870-A4DF-ED4E964C5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51" y="4221163"/>
            <a:ext cx="2278169" cy="2387600"/>
          </a:xfrm>
          <a:prstGeom prst="rect">
            <a:avLst/>
          </a:prstGeom>
        </p:spPr>
      </p:pic>
    </p:spTree>
    <p:extLst>
      <p:ext uri="{BB962C8B-B14F-4D97-AF65-F5344CB8AC3E}">
        <p14:creationId xmlns:p14="http://schemas.microsoft.com/office/powerpoint/2010/main" val="3250632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BD896-36E8-4E10-98E1-2348DE1467A9}"/>
              </a:ext>
            </a:extLst>
          </p:cNvPr>
          <p:cNvSpPr>
            <a:spLocks noGrp="1"/>
          </p:cNvSpPr>
          <p:nvPr>
            <p:ph type="title"/>
          </p:nvPr>
        </p:nvSpPr>
        <p:spPr>
          <a:xfrm>
            <a:off x="1429314" y="406213"/>
            <a:ext cx="8308848" cy="1325563"/>
          </a:xfrm>
        </p:spPr>
        <p:txBody>
          <a:bodyPr/>
          <a:lstStyle/>
          <a:p>
            <a:pPr algn="ctr"/>
            <a:r>
              <a:rPr lang="en-US" sz="4400" dirty="0"/>
              <a:t>GM Law – Rulemaking</a:t>
            </a:r>
            <a:endParaRPr lang="en-US" dirty="0"/>
          </a:p>
        </p:txBody>
      </p:sp>
      <p:sp>
        <p:nvSpPr>
          <p:cNvPr id="3" name="Content Placeholder 2">
            <a:extLst>
              <a:ext uri="{FF2B5EF4-FFF2-40B4-BE49-F238E27FC236}">
                <a16:creationId xmlns:a16="http://schemas.microsoft.com/office/drawing/2014/main" id="{BF26B6E4-344C-424D-A984-40D5A87B3838}"/>
              </a:ext>
            </a:extLst>
          </p:cNvPr>
          <p:cNvSpPr>
            <a:spLocks noGrp="1"/>
          </p:cNvSpPr>
          <p:nvPr>
            <p:ph idx="1"/>
          </p:nvPr>
        </p:nvSpPr>
        <p:spPr>
          <a:xfrm>
            <a:off x="212350" y="1731776"/>
            <a:ext cx="11224260" cy="4351338"/>
          </a:xfrm>
        </p:spPr>
        <p:txBody>
          <a:bodyPr>
            <a:normAutofit lnSpcReduction="10000"/>
          </a:bodyPr>
          <a:lstStyle/>
          <a:p>
            <a:pPr marL="0" indent="0">
              <a:buNone/>
            </a:pPr>
            <a:r>
              <a:rPr lang="en-US" dirty="0">
                <a:solidFill>
                  <a:srgbClr val="FF0000"/>
                </a:solidFill>
              </a:rPr>
              <a:t>	</a:t>
            </a:r>
            <a:r>
              <a:rPr lang="en-US" sz="2800" dirty="0">
                <a:solidFill>
                  <a:schemeClr val="accent4"/>
                </a:solidFill>
              </a:rPr>
              <a:t>Rulemaking and then a significant political pendulum shift</a:t>
            </a:r>
          </a:p>
          <a:p>
            <a:pPr marL="0" indent="0">
              <a:buNone/>
            </a:pPr>
            <a:endParaRPr lang="en-US" dirty="0">
              <a:solidFill>
                <a:srgbClr val="FF0000"/>
              </a:solidFill>
            </a:endParaRPr>
          </a:p>
          <a:p>
            <a:pPr marL="0" indent="0">
              <a:buNone/>
            </a:pPr>
            <a:r>
              <a:rPr lang="en-US" sz="2200" dirty="0"/>
              <a:t>GM Law (2008-2011): substantial rulemaking intended to streamline CP review process</a:t>
            </a:r>
          </a:p>
          <a:p>
            <a:pPr lvl="1"/>
            <a:r>
              <a:rPr lang="en-US" dirty="0"/>
              <a:t>Focus on future land use plan</a:t>
            </a:r>
          </a:p>
          <a:p>
            <a:pPr lvl="1"/>
            <a:r>
              <a:rPr lang="en-US" dirty="0"/>
              <a:t>Checklist for review of Comp Plans</a:t>
            </a:r>
          </a:p>
          <a:p>
            <a:pPr lvl="1"/>
            <a:r>
              <a:rPr lang="en-US" dirty="0"/>
              <a:t>12-year “shelf life” for consistency findings</a:t>
            </a:r>
          </a:p>
          <a:p>
            <a:pPr lvl="1"/>
            <a:r>
              <a:rPr lang="en-US" dirty="0"/>
              <a:t>Significant loss of state staff and state/regional/municipal resources</a:t>
            </a:r>
          </a:p>
          <a:p>
            <a:pPr lvl="1"/>
            <a:r>
              <a:rPr lang="en-US" dirty="0"/>
              <a:t>Erosion of state agency implementation of growth-related capital investments</a:t>
            </a:r>
          </a:p>
          <a:p>
            <a:pPr lvl="1"/>
            <a:endParaRPr lang="en-US" dirty="0"/>
          </a:p>
          <a:p>
            <a:pPr marL="0" indent="0">
              <a:buNone/>
            </a:pPr>
            <a:r>
              <a:rPr lang="en-US" sz="2200" dirty="0"/>
              <a:t>GM Law (2012): elimination of State Planning Office</a:t>
            </a:r>
          </a:p>
          <a:p>
            <a:pPr lvl="1"/>
            <a:r>
              <a:rPr lang="en-US" dirty="0"/>
              <a:t>Shift of land use staff to Municipal Planning Assistance Program at DACF</a:t>
            </a:r>
          </a:p>
          <a:p>
            <a:pPr lvl="1"/>
            <a:endParaRPr lang="en-US" dirty="0"/>
          </a:p>
        </p:txBody>
      </p:sp>
    </p:spTree>
    <p:extLst>
      <p:ext uri="{BB962C8B-B14F-4D97-AF65-F5344CB8AC3E}">
        <p14:creationId xmlns:p14="http://schemas.microsoft.com/office/powerpoint/2010/main" val="2419424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BD896-36E8-4E10-98E1-2348DE1467A9}"/>
              </a:ext>
            </a:extLst>
          </p:cNvPr>
          <p:cNvSpPr>
            <a:spLocks noGrp="1"/>
          </p:cNvSpPr>
          <p:nvPr>
            <p:ph type="title"/>
          </p:nvPr>
        </p:nvSpPr>
        <p:spPr>
          <a:xfrm>
            <a:off x="1203683" y="311211"/>
            <a:ext cx="8308848" cy="1325563"/>
          </a:xfrm>
        </p:spPr>
        <p:txBody>
          <a:bodyPr/>
          <a:lstStyle/>
          <a:p>
            <a:pPr algn="ctr"/>
            <a:r>
              <a:rPr lang="en-US" sz="4400" dirty="0"/>
              <a:t>GM Law –recent changes</a:t>
            </a:r>
            <a:endParaRPr lang="en-US" dirty="0"/>
          </a:p>
        </p:txBody>
      </p:sp>
      <p:sp>
        <p:nvSpPr>
          <p:cNvPr id="3" name="Content Placeholder 2">
            <a:extLst>
              <a:ext uri="{FF2B5EF4-FFF2-40B4-BE49-F238E27FC236}">
                <a16:creationId xmlns:a16="http://schemas.microsoft.com/office/drawing/2014/main" id="{BF26B6E4-344C-424D-A984-40D5A87B3838}"/>
              </a:ext>
            </a:extLst>
          </p:cNvPr>
          <p:cNvSpPr>
            <a:spLocks noGrp="1"/>
          </p:cNvSpPr>
          <p:nvPr>
            <p:ph idx="1"/>
          </p:nvPr>
        </p:nvSpPr>
        <p:spPr>
          <a:xfrm>
            <a:off x="318930" y="1328475"/>
            <a:ext cx="11224260" cy="4351338"/>
          </a:xfrm>
        </p:spPr>
        <p:txBody>
          <a:bodyPr>
            <a:normAutofit lnSpcReduction="10000"/>
          </a:bodyPr>
          <a:lstStyle/>
          <a:p>
            <a:pPr marL="0" indent="0">
              <a:buNone/>
            </a:pPr>
            <a:endParaRPr lang="en-US" dirty="0">
              <a:solidFill>
                <a:srgbClr val="FF0000"/>
              </a:solidFill>
            </a:endParaRPr>
          </a:p>
          <a:p>
            <a:pPr marL="0" indent="0">
              <a:buNone/>
            </a:pPr>
            <a:r>
              <a:rPr lang="en-US" sz="2400" dirty="0"/>
              <a:t>GM Law (2019): downtowns, aging in place, sea level rise</a:t>
            </a:r>
          </a:p>
          <a:p>
            <a:pPr lvl="1"/>
            <a:r>
              <a:rPr lang="en-US" dirty="0"/>
              <a:t>Accessory dwelling units</a:t>
            </a:r>
          </a:p>
          <a:p>
            <a:pPr lvl="1"/>
            <a:r>
              <a:rPr lang="en-US" dirty="0"/>
              <a:t>Downtown parking; upper floor re-use</a:t>
            </a:r>
          </a:p>
          <a:p>
            <a:pPr lvl="1"/>
            <a:r>
              <a:rPr lang="en-US" dirty="0"/>
              <a:t>Housing to age in place; create age-friendly communities</a:t>
            </a:r>
          </a:p>
          <a:p>
            <a:pPr lvl="1"/>
            <a:r>
              <a:rPr lang="en-US" dirty="0"/>
              <a:t>Plan for the effects of sea level rise on infrastructure</a:t>
            </a:r>
          </a:p>
          <a:p>
            <a:pPr marL="0" indent="0">
              <a:buNone/>
            </a:pPr>
            <a:r>
              <a:rPr lang="en-US" sz="2000" dirty="0"/>
              <a:t>GM Law (2022): various</a:t>
            </a:r>
          </a:p>
          <a:p>
            <a:pPr lvl="1"/>
            <a:r>
              <a:rPr lang="en-US" dirty="0"/>
              <a:t>Fair housing provision linked to economic equity in goals</a:t>
            </a:r>
          </a:p>
          <a:p>
            <a:pPr lvl="1"/>
            <a:r>
              <a:rPr lang="en-US" dirty="0"/>
              <a:t>LD 2003 provisions in affordable housing and increased density in growth areas</a:t>
            </a:r>
          </a:p>
          <a:p>
            <a:pPr lvl="1"/>
            <a:r>
              <a:rPr lang="en-US" dirty="0"/>
              <a:t>Implement </a:t>
            </a:r>
            <a:r>
              <a:rPr lang="en-US" i="1" dirty="0"/>
              <a:t>Maine Wont’ Wait </a:t>
            </a:r>
            <a:r>
              <a:rPr lang="en-US" dirty="0"/>
              <a:t>– 4 Year Plan for Climate Action</a:t>
            </a:r>
          </a:p>
          <a:p>
            <a:pPr lvl="1"/>
            <a:r>
              <a:rPr lang="en-US" dirty="0"/>
              <a:t>Service Center Analysis – every 5 vs. every 10 years</a:t>
            </a:r>
          </a:p>
          <a:p>
            <a:pPr lvl="1"/>
            <a:r>
              <a:rPr lang="en-US" dirty="0"/>
              <a:t>Goals and guidance ”clean-up” </a:t>
            </a:r>
          </a:p>
          <a:p>
            <a:pPr marL="0" indent="0">
              <a:buNone/>
            </a:pPr>
            <a:endParaRPr lang="en-US" dirty="0"/>
          </a:p>
        </p:txBody>
      </p:sp>
    </p:spTree>
    <p:extLst>
      <p:ext uri="{BB962C8B-B14F-4D97-AF65-F5344CB8AC3E}">
        <p14:creationId xmlns:p14="http://schemas.microsoft.com/office/powerpoint/2010/main" val="68900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59E01-5F3E-4518-A0F1-982E4C5D9705}"/>
              </a:ext>
            </a:extLst>
          </p:cNvPr>
          <p:cNvSpPr>
            <a:spLocks noGrp="1"/>
          </p:cNvSpPr>
          <p:nvPr>
            <p:ph type="title"/>
          </p:nvPr>
        </p:nvSpPr>
        <p:spPr>
          <a:xfrm>
            <a:off x="677334" y="609600"/>
            <a:ext cx="8596668" cy="1044093"/>
          </a:xfrm>
        </p:spPr>
        <p:txBody>
          <a:bodyPr>
            <a:normAutofit fontScale="90000"/>
          </a:bodyPr>
          <a:lstStyle/>
          <a:p>
            <a:r>
              <a:rPr lang="en-US" dirty="0"/>
              <a:t>Created in 1989 - pre-Internet </a:t>
            </a:r>
            <a:br>
              <a:rPr lang="en-US" dirty="0"/>
            </a:br>
            <a:r>
              <a:rPr lang="en-US" dirty="0"/>
              <a:t>		21</a:t>
            </a:r>
            <a:r>
              <a:rPr lang="en-US" baseline="30000" dirty="0"/>
              <a:t>st</a:t>
            </a:r>
            <a:r>
              <a:rPr lang="en-US" dirty="0"/>
              <a:t> Century need &amp; speed of change</a:t>
            </a:r>
          </a:p>
        </p:txBody>
      </p:sp>
      <p:sp>
        <p:nvSpPr>
          <p:cNvPr id="3" name="Content Placeholder 2">
            <a:extLst>
              <a:ext uri="{FF2B5EF4-FFF2-40B4-BE49-F238E27FC236}">
                <a16:creationId xmlns:a16="http://schemas.microsoft.com/office/drawing/2014/main" id="{51767383-7CD0-4BDB-AF80-A10754023195}"/>
              </a:ext>
            </a:extLst>
          </p:cNvPr>
          <p:cNvSpPr>
            <a:spLocks noGrp="1"/>
          </p:cNvSpPr>
          <p:nvPr>
            <p:ph idx="1"/>
          </p:nvPr>
        </p:nvSpPr>
        <p:spPr>
          <a:xfrm>
            <a:off x="548125" y="1941928"/>
            <a:ext cx="9311492" cy="3880773"/>
          </a:xfrm>
        </p:spPr>
        <p:txBody>
          <a:bodyPr>
            <a:normAutofit lnSpcReduction="10000"/>
          </a:bodyPr>
          <a:lstStyle/>
          <a:p>
            <a:r>
              <a:rPr lang="en-US" dirty="0"/>
              <a:t>Preparation:</a:t>
            </a:r>
          </a:p>
          <a:p>
            <a:pPr lvl="1"/>
            <a:r>
              <a:rPr lang="en-US" dirty="0"/>
              <a:t>Inventory requirements </a:t>
            </a:r>
          </a:p>
          <a:p>
            <a:pPr lvl="1"/>
            <a:r>
              <a:rPr lang="en-US" dirty="0"/>
              <a:t>Staff demand on assembly of data; municipal/staff/contractor/volunteer demand to send it back</a:t>
            </a:r>
          </a:p>
          <a:p>
            <a:pPr lvl="1"/>
            <a:r>
              <a:rPr lang="en-US" dirty="0"/>
              <a:t>Opportunity cost: public involvement, policy, and strategy development</a:t>
            </a:r>
          </a:p>
          <a:p>
            <a:pPr lvl="1"/>
            <a:r>
              <a:rPr lang="en-US" dirty="0"/>
              <a:t>Volunteer burnout</a:t>
            </a:r>
          </a:p>
          <a:p>
            <a:pPr lvl="1"/>
            <a:endParaRPr lang="en-US" dirty="0"/>
          </a:p>
          <a:p>
            <a:r>
              <a:rPr lang="en-US" dirty="0"/>
              <a:t>State Review Process:</a:t>
            </a:r>
          </a:p>
          <a:p>
            <a:pPr lvl="1"/>
            <a:r>
              <a:rPr lang="en-US" dirty="0"/>
              <a:t>Checklist/inventory vs. policy focus</a:t>
            </a:r>
          </a:p>
          <a:p>
            <a:pPr lvl="1"/>
            <a:r>
              <a:rPr lang="en-US" dirty="0"/>
              <a:t>Timeliness and state capacity</a:t>
            </a:r>
          </a:p>
          <a:p>
            <a:pPr lvl="1"/>
            <a:r>
              <a:rPr lang="en-US" dirty="0"/>
              <a:t>Static data and maps as a decade+ elapses</a:t>
            </a:r>
          </a:p>
          <a:p>
            <a:pPr lvl="1"/>
            <a:endParaRPr lang="en-US" dirty="0"/>
          </a:p>
        </p:txBody>
      </p:sp>
    </p:spTree>
    <p:extLst>
      <p:ext uri="{BB962C8B-B14F-4D97-AF65-F5344CB8AC3E}">
        <p14:creationId xmlns:p14="http://schemas.microsoft.com/office/powerpoint/2010/main" val="4053474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3A6BA-23DA-4FD2-BA9E-C733BA73A38F}"/>
              </a:ext>
            </a:extLst>
          </p:cNvPr>
          <p:cNvSpPr>
            <a:spLocks noGrp="1"/>
          </p:cNvSpPr>
          <p:nvPr>
            <p:ph type="title"/>
          </p:nvPr>
        </p:nvSpPr>
        <p:spPr>
          <a:xfrm>
            <a:off x="597821" y="390939"/>
            <a:ext cx="8596668" cy="1320800"/>
          </a:xfrm>
        </p:spPr>
        <p:txBody>
          <a:bodyPr>
            <a:normAutofit/>
          </a:bodyPr>
          <a:lstStyle/>
          <a:p>
            <a:pPr algn="ctr"/>
            <a:r>
              <a:rPr lang="en-US" sz="3600" dirty="0"/>
              <a:t>Evaluation §4331 - report to legislature</a:t>
            </a:r>
            <a:endParaRPr lang="en-US" dirty="0"/>
          </a:p>
        </p:txBody>
      </p:sp>
      <p:sp>
        <p:nvSpPr>
          <p:cNvPr id="3" name="Content Placeholder 2">
            <a:extLst>
              <a:ext uri="{FF2B5EF4-FFF2-40B4-BE49-F238E27FC236}">
                <a16:creationId xmlns:a16="http://schemas.microsoft.com/office/drawing/2014/main" id="{4B812846-4C61-4E3E-B35C-7A99A45139A8}"/>
              </a:ext>
            </a:extLst>
          </p:cNvPr>
          <p:cNvSpPr>
            <a:spLocks noGrp="1"/>
          </p:cNvSpPr>
          <p:nvPr>
            <p:ph idx="1"/>
          </p:nvPr>
        </p:nvSpPr>
        <p:spPr>
          <a:xfrm>
            <a:off x="399038" y="1371600"/>
            <a:ext cx="9530153" cy="4850295"/>
          </a:xfrm>
        </p:spPr>
        <p:txBody>
          <a:bodyPr>
            <a:normAutofit fontScale="92500"/>
          </a:bodyPr>
          <a:lstStyle/>
          <a:p>
            <a:pPr marL="0" indent="0">
              <a:buNone/>
            </a:pPr>
            <a:r>
              <a:rPr lang="en-US" sz="1800" dirty="0"/>
              <a:t>§4331 - </a:t>
            </a:r>
            <a:r>
              <a:rPr lang="en-US" b="0" i="0" dirty="0">
                <a:solidFill>
                  <a:srgbClr val="000000"/>
                </a:solidFill>
                <a:effectLst/>
                <a:latin typeface="Kreon"/>
              </a:rPr>
              <a:t>The department shall conduct an ongoing evaluation process to determine the </a:t>
            </a:r>
            <a:r>
              <a:rPr lang="en-US" b="0" i="0" dirty="0">
                <a:solidFill>
                  <a:schemeClr val="accent4"/>
                </a:solidFill>
                <a:effectLst/>
                <a:latin typeface="Kreon"/>
              </a:rPr>
              <a:t>effectiveness</a:t>
            </a:r>
            <a:r>
              <a:rPr lang="en-US" b="0" i="0" dirty="0">
                <a:solidFill>
                  <a:srgbClr val="000000"/>
                </a:solidFill>
                <a:effectLst/>
                <a:latin typeface="Kreon"/>
              </a:rPr>
              <a:t> of state, regional and local efforts under this chapter </a:t>
            </a:r>
            <a:r>
              <a:rPr lang="en-US" b="0" i="0" dirty="0">
                <a:solidFill>
                  <a:schemeClr val="accent4"/>
                </a:solidFill>
                <a:effectLst/>
                <a:latin typeface="Kreon"/>
              </a:rPr>
              <a:t>to achieve the purposes and goals </a:t>
            </a:r>
            <a:r>
              <a:rPr lang="en-US" b="0" i="0" dirty="0">
                <a:solidFill>
                  <a:srgbClr val="000000"/>
                </a:solidFill>
                <a:effectLst/>
                <a:latin typeface="Kreon"/>
              </a:rPr>
              <a:t>of this chapter. The department shall seek the assistance of other state agencies. If requested, all state agencies shall render assistance to the department in this effort.</a:t>
            </a:r>
          </a:p>
          <a:p>
            <a:r>
              <a:rPr lang="en-US" b="1" i="0" dirty="0">
                <a:solidFill>
                  <a:srgbClr val="000000"/>
                </a:solidFill>
                <a:effectLst/>
                <a:latin typeface="Kreon"/>
              </a:rPr>
              <a:t>1.  Criteria.  </a:t>
            </a:r>
            <a:r>
              <a:rPr lang="en-US" b="0" i="0" dirty="0">
                <a:solidFill>
                  <a:srgbClr val="000000"/>
                </a:solidFill>
                <a:effectLst/>
                <a:latin typeface="Kreon"/>
              </a:rPr>
              <a:t>In conducting the evaluation, the department shall develop criteria based on the goals of this chapter. The criteria must be objective, verifiable and, </a:t>
            </a:r>
            <a:r>
              <a:rPr lang="en-US" b="0" i="0" dirty="0">
                <a:solidFill>
                  <a:schemeClr val="accent4"/>
                </a:solidFill>
                <a:effectLst/>
                <a:latin typeface="Kreon"/>
              </a:rPr>
              <a:t>to the extent practicable, quantifiable</a:t>
            </a:r>
            <a:r>
              <a:rPr lang="en-US" b="0" i="0" dirty="0">
                <a:solidFill>
                  <a:srgbClr val="000000"/>
                </a:solidFill>
                <a:effectLst/>
                <a:latin typeface="Kreon"/>
              </a:rPr>
              <a:t>.</a:t>
            </a:r>
            <a:endParaRPr lang="en-US" dirty="0">
              <a:solidFill>
                <a:srgbClr val="000000"/>
              </a:solidFill>
              <a:latin typeface="Kreon"/>
            </a:endParaRPr>
          </a:p>
          <a:p>
            <a:r>
              <a:rPr lang="en-US" b="1" i="0" dirty="0">
                <a:solidFill>
                  <a:srgbClr val="000000"/>
                </a:solidFill>
                <a:effectLst/>
                <a:latin typeface="Kreon"/>
              </a:rPr>
              <a:t>2.  Baseline conditions.  </a:t>
            </a:r>
            <a:r>
              <a:rPr lang="en-US" b="0" i="0" dirty="0">
                <a:solidFill>
                  <a:srgbClr val="000000"/>
                </a:solidFill>
                <a:effectLst/>
                <a:latin typeface="Kreon"/>
              </a:rPr>
              <a:t>The department shall establish a baseline of land use conditions at a level of detail sufficient to permit general </a:t>
            </a:r>
            <a:r>
              <a:rPr lang="en-US" b="0" i="0" dirty="0">
                <a:solidFill>
                  <a:schemeClr val="accent4"/>
                </a:solidFill>
                <a:effectLst/>
                <a:latin typeface="Kreon"/>
              </a:rPr>
              <a:t>comparison of state and regional trends in future land use development patterns.</a:t>
            </a:r>
          </a:p>
          <a:p>
            <a:r>
              <a:rPr lang="en-US" b="1" i="0" dirty="0">
                <a:solidFill>
                  <a:srgbClr val="000000"/>
                </a:solidFill>
                <a:effectLst/>
                <a:latin typeface="Kreon"/>
              </a:rPr>
              <a:t>3.  Public input.  </a:t>
            </a:r>
            <a:r>
              <a:rPr lang="en-US" b="0" i="0" dirty="0">
                <a:solidFill>
                  <a:srgbClr val="000000"/>
                </a:solidFill>
                <a:effectLst/>
                <a:latin typeface="Kreon"/>
              </a:rPr>
              <a:t>The department shall incorporate </a:t>
            </a:r>
            <a:r>
              <a:rPr lang="en-US" b="0" i="0" dirty="0">
                <a:solidFill>
                  <a:schemeClr val="accent4"/>
                </a:solidFill>
                <a:effectLst/>
                <a:latin typeface="Kreon"/>
              </a:rPr>
              <a:t>opportunities for public input </a:t>
            </a:r>
            <a:r>
              <a:rPr lang="en-US" b="0" i="0" dirty="0">
                <a:solidFill>
                  <a:srgbClr val="000000"/>
                </a:solidFill>
                <a:effectLst/>
                <a:latin typeface="Kreon"/>
              </a:rPr>
              <a:t>and comment into the evaluation process.</a:t>
            </a:r>
            <a:endParaRPr lang="en-US" dirty="0">
              <a:solidFill>
                <a:srgbClr val="000000"/>
              </a:solidFill>
              <a:latin typeface="Kreon"/>
            </a:endParaRPr>
          </a:p>
          <a:p>
            <a:r>
              <a:rPr lang="en-US" b="1" i="0" dirty="0">
                <a:solidFill>
                  <a:srgbClr val="000000"/>
                </a:solidFill>
                <a:effectLst/>
                <a:latin typeface="Kreon"/>
              </a:rPr>
              <a:t>4.  Level of analysis.  </a:t>
            </a:r>
            <a:r>
              <a:rPr lang="en-US" b="0" i="0" dirty="0">
                <a:solidFill>
                  <a:srgbClr val="000000"/>
                </a:solidFill>
                <a:effectLst/>
                <a:latin typeface="Kreon"/>
              </a:rPr>
              <a:t>The department shall evaluate the program generally at a regional and statewide level. To illustrate the impact of the program, the department shall </a:t>
            </a:r>
            <a:r>
              <a:rPr lang="en-US" b="0" i="0" dirty="0">
                <a:solidFill>
                  <a:schemeClr val="accent4"/>
                </a:solidFill>
                <a:effectLst/>
                <a:latin typeface="Kreon"/>
              </a:rPr>
              <a:t>compare</a:t>
            </a:r>
            <a:r>
              <a:rPr lang="en-US" b="0" i="0" dirty="0">
                <a:solidFill>
                  <a:srgbClr val="000000"/>
                </a:solidFill>
                <a:effectLst/>
                <a:latin typeface="Kreon"/>
              </a:rPr>
              <a:t> land use development trends and patterns in a </a:t>
            </a:r>
            <a:r>
              <a:rPr lang="en-US" b="0" i="0" dirty="0">
                <a:solidFill>
                  <a:schemeClr val="accent4"/>
                </a:solidFill>
                <a:effectLst/>
                <a:latin typeface="Kreon"/>
              </a:rPr>
              <a:t>sample of towns that have participated in the program with a matched sample of towns that have not participated. </a:t>
            </a:r>
            <a:r>
              <a:rPr lang="en-US" b="0" i="0" dirty="0">
                <a:solidFill>
                  <a:srgbClr val="000000"/>
                </a:solidFill>
                <a:effectLst/>
                <a:latin typeface="Kreon"/>
              </a:rPr>
              <a:t>The evaluation performed by the department </a:t>
            </a:r>
            <a:r>
              <a:rPr lang="en-US" b="0" i="0" dirty="0">
                <a:solidFill>
                  <a:schemeClr val="accent4"/>
                </a:solidFill>
                <a:effectLst/>
                <a:latin typeface="Kreon"/>
              </a:rPr>
              <a:t>must include </a:t>
            </a:r>
            <a:r>
              <a:rPr lang="en-US" b="0" i="0" dirty="0">
                <a:solidFill>
                  <a:srgbClr val="000000"/>
                </a:solidFill>
                <a:effectLst/>
                <a:latin typeface="Kreon"/>
              </a:rPr>
              <a:t>an analysis of the </a:t>
            </a:r>
            <a:r>
              <a:rPr lang="en-US" b="0" i="0" dirty="0">
                <a:solidFill>
                  <a:schemeClr val="accent4"/>
                </a:solidFill>
                <a:effectLst/>
                <a:latin typeface="Kreon"/>
              </a:rPr>
              <a:t>State's financial commitment to growth management</a:t>
            </a:r>
            <a:r>
              <a:rPr lang="en-US" b="0" i="0" dirty="0">
                <a:solidFill>
                  <a:srgbClr val="000000"/>
                </a:solidFill>
                <a:effectLst/>
                <a:latin typeface="Kreon"/>
              </a:rPr>
              <a:t>.  </a:t>
            </a:r>
            <a:endParaRPr lang="en-US" dirty="0"/>
          </a:p>
        </p:txBody>
      </p:sp>
    </p:spTree>
    <p:extLst>
      <p:ext uri="{BB962C8B-B14F-4D97-AF65-F5344CB8AC3E}">
        <p14:creationId xmlns:p14="http://schemas.microsoft.com/office/powerpoint/2010/main" val="1985567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02443-A385-4867-A679-4720ED557922}"/>
              </a:ext>
            </a:extLst>
          </p:cNvPr>
          <p:cNvSpPr>
            <a:spLocks noGrp="1"/>
          </p:cNvSpPr>
          <p:nvPr>
            <p:ph type="title"/>
          </p:nvPr>
        </p:nvSpPr>
        <p:spPr>
          <a:xfrm>
            <a:off x="677334" y="609600"/>
            <a:ext cx="8596668" cy="821635"/>
          </a:xfrm>
        </p:spPr>
        <p:txBody>
          <a:bodyPr/>
          <a:lstStyle/>
          <a:p>
            <a:pPr algn="ctr"/>
            <a:r>
              <a:rPr lang="en-US" dirty="0"/>
              <a:t>GM Law Evaluation – January 2023</a:t>
            </a:r>
          </a:p>
        </p:txBody>
      </p:sp>
      <p:sp>
        <p:nvSpPr>
          <p:cNvPr id="3" name="Content Placeholder 2">
            <a:extLst>
              <a:ext uri="{FF2B5EF4-FFF2-40B4-BE49-F238E27FC236}">
                <a16:creationId xmlns:a16="http://schemas.microsoft.com/office/drawing/2014/main" id="{A047DA71-0D22-4846-A5E3-953321EC31C3}"/>
              </a:ext>
            </a:extLst>
          </p:cNvPr>
          <p:cNvSpPr>
            <a:spLocks noGrp="1"/>
          </p:cNvSpPr>
          <p:nvPr>
            <p:ph idx="1"/>
          </p:nvPr>
        </p:nvSpPr>
        <p:spPr>
          <a:xfrm>
            <a:off x="269371" y="1488613"/>
            <a:ext cx="8596668" cy="3880773"/>
          </a:xfrm>
        </p:spPr>
        <p:txBody>
          <a:bodyPr>
            <a:normAutofit lnSpcReduction="10000"/>
          </a:bodyPr>
          <a:lstStyle/>
          <a:p>
            <a:pPr marL="457200" lvl="1" indent="0">
              <a:buNone/>
            </a:pPr>
            <a:r>
              <a:rPr lang="en-US" sz="2000" dirty="0"/>
              <a:t>Three criteria for evaluation: </a:t>
            </a:r>
          </a:p>
          <a:p>
            <a:pPr lvl="1"/>
            <a:r>
              <a:rPr lang="en-US" sz="1800" dirty="0"/>
              <a:t>Development tracking</a:t>
            </a:r>
          </a:p>
          <a:p>
            <a:pPr lvl="1"/>
            <a:r>
              <a:rPr lang="en-US" sz="1800" dirty="0"/>
              <a:t>Local and regional planning activity</a:t>
            </a:r>
          </a:p>
          <a:p>
            <a:pPr lvl="1"/>
            <a:r>
              <a:rPr lang="en-US" sz="1800" dirty="0"/>
              <a:t>State financial commitment to the growth management program</a:t>
            </a:r>
            <a:endParaRPr lang="en-US" dirty="0"/>
          </a:p>
          <a:p>
            <a:pPr lvl="1"/>
            <a:endParaRPr lang="en-US" dirty="0"/>
          </a:p>
          <a:p>
            <a:pPr lvl="1"/>
            <a:r>
              <a:rPr lang="en-US" sz="1800" dirty="0"/>
              <a:t>Each criterion: </a:t>
            </a:r>
          </a:p>
          <a:p>
            <a:pPr lvl="2"/>
            <a:r>
              <a:rPr lang="en-US" sz="1600" dirty="0"/>
              <a:t>Status &amp; analysis</a:t>
            </a:r>
          </a:p>
          <a:p>
            <a:pPr lvl="2"/>
            <a:r>
              <a:rPr lang="en-US" sz="1600" dirty="0"/>
              <a:t>Findings &amp; Recommendations</a:t>
            </a:r>
          </a:p>
          <a:p>
            <a:pPr lvl="1"/>
            <a:endParaRPr lang="en-US" dirty="0"/>
          </a:p>
          <a:p>
            <a:pPr lvl="1"/>
            <a:r>
              <a:rPr lang="en-US" sz="2000" dirty="0"/>
              <a:t>Broad consultation </a:t>
            </a:r>
          </a:p>
          <a:p>
            <a:pPr lvl="1"/>
            <a:endParaRPr lang="en-US" dirty="0"/>
          </a:p>
          <a:p>
            <a:pPr lvl="1"/>
            <a:endParaRPr lang="en-US" dirty="0"/>
          </a:p>
        </p:txBody>
      </p:sp>
      <p:pic>
        <p:nvPicPr>
          <p:cNvPr id="5" name="Picture 4" descr="Chart, pie chart&#10;&#10;Description automatically generated">
            <a:extLst>
              <a:ext uri="{FF2B5EF4-FFF2-40B4-BE49-F238E27FC236}">
                <a16:creationId xmlns:a16="http://schemas.microsoft.com/office/drawing/2014/main" id="{FB3A3261-38B4-D1E5-BBF4-B2126793D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1833" y="3337093"/>
            <a:ext cx="5320167" cy="3520907"/>
          </a:xfrm>
          <a:prstGeom prst="rect">
            <a:avLst/>
          </a:prstGeom>
          <a:ln>
            <a:solidFill>
              <a:schemeClr val="tx1"/>
            </a:solidFill>
          </a:ln>
        </p:spPr>
      </p:pic>
    </p:spTree>
    <p:extLst>
      <p:ext uri="{BB962C8B-B14F-4D97-AF65-F5344CB8AC3E}">
        <p14:creationId xmlns:p14="http://schemas.microsoft.com/office/powerpoint/2010/main" val="1222810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67FF7-362D-921F-3603-844B0D550FCC}"/>
              </a:ext>
            </a:extLst>
          </p:cNvPr>
          <p:cNvSpPr>
            <a:spLocks noGrp="1"/>
          </p:cNvSpPr>
          <p:nvPr>
            <p:ph type="title"/>
          </p:nvPr>
        </p:nvSpPr>
        <p:spPr/>
        <p:txBody>
          <a:bodyPr/>
          <a:lstStyle/>
          <a:p>
            <a:r>
              <a:rPr lang="en-US" sz="3600" dirty="0"/>
              <a:t>Development tracking</a:t>
            </a:r>
            <a:endParaRPr lang="en-US" dirty="0"/>
          </a:p>
        </p:txBody>
      </p:sp>
      <p:sp>
        <p:nvSpPr>
          <p:cNvPr id="3" name="Content Placeholder 2">
            <a:extLst>
              <a:ext uri="{FF2B5EF4-FFF2-40B4-BE49-F238E27FC236}">
                <a16:creationId xmlns:a16="http://schemas.microsoft.com/office/drawing/2014/main" id="{A26E66DC-321F-4F77-EB85-B84D2DF68EDB}"/>
              </a:ext>
            </a:extLst>
          </p:cNvPr>
          <p:cNvSpPr>
            <a:spLocks noGrp="1"/>
          </p:cNvSpPr>
          <p:nvPr>
            <p:ph idx="1"/>
          </p:nvPr>
        </p:nvSpPr>
        <p:spPr>
          <a:xfrm>
            <a:off x="663294" y="1450708"/>
            <a:ext cx="5681263" cy="1581417"/>
          </a:xfrm>
        </p:spPr>
        <p:txBody>
          <a:bodyPr/>
          <a:lstStyle/>
          <a:p>
            <a:r>
              <a:rPr lang="en-US" dirty="0"/>
              <a:t>Change detection of impervious surfaces and building locations</a:t>
            </a:r>
          </a:p>
          <a:p>
            <a:r>
              <a:rPr lang="en-US" dirty="0"/>
              <a:t>New electrical service connections</a:t>
            </a:r>
          </a:p>
          <a:p>
            <a:r>
              <a:rPr lang="en-US" dirty="0"/>
              <a:t>E-911 address points (survey suggestion)</a:t>
            </a:r>
          </a:p>
          <a:p>
            <a:endParaRPr lang="en-US" dirty="0"/>
          </a:p>
          <a:p>
            <a:endParaRPr lang="en-US" dirty="0"/>
          </a:p>
        </p:txBody>
      </p:sp>
      <p:pic>
        <p:nvPicPr>
          <p:cNvPr id="9" name="Picture 8" descr="A picture containing map&#10;&#10;Description automatically generated">
            <a:extLst>
              <a:ext uri="{FF2B5EF4-FFF2-40B4-BE49-F238E27FC236}">
                <a16:creationId xmlns:a16="http://schemas.microsoft.com/office/drawing/2014/main" id="{F81D2C39-431C-9C57-183C-7E9A16814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2636" y="-1"/>
            <a:ext cx="5299364" cy="6858001"/>
          </a:xfrm>
          <a:prstGeom prst="rect">
            <a:avLst/>
          </a:prstGeom>
        </p:spPr>
      </p:pic>
      <p:pic>
        <p:nvPicPr>
          <p:cNvPr id="11" name="Picture 10" descr="Chart&#10;&#10;Description automatically generated">
            <a:extLst>
              <a:ext uri="{FF2B5EF4-FFF2-40B4-BE49-F238E27FC236}">
                <a16:creationId xmlns:a16="http://schemas.microsoft.com/office/drawing/2014/main" id="{259C3FBB-9A3E-9B5B-E93D-BB152E1B8B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9000"/>
            <a:ext cx="6000750" cy="3435350"/>
          </a:xfrm>
          <a:prstGeom prst="rect">
            <a:avLst/>
          </a:prstGeom>
        </p:spPr>
      </p:pic>
    </p:spTree>
    <p:extLst>
      <p:ext uri="{BB962C8B-B14F-4D97-AF65-F5344CB8AC3E}">
        <p14:creationId xmlns:p14="http://schemas.microsoft.com/office/powerpoint/2010/main" val="2176856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913DF-38D5-3E38-5669-5651F7219F36}"/>
              </a:ext>
            </a:extLst>
          </p:cNvPr>
          <p:cNvSpPr>
            <a:spLocks noGrp="1"/>
          </p:cNvSpPr>
          <p:nvPr>
            <p:ph type="title"/>
          </p:nvPr>
        </p:nvSpPr>
        <p:spPr>
          <a:xfrm>
            <a:off x="199034" y="328246"/>
            <a:ext cx="6454984" cy="825305"/>
          </a:xfrm>
        </p:spPr>
        <p:txBody>
          <a:bodyPr>
            <a:normAutofit fontScale="90000"/>
          </a:bodyPr>
          <a:lstStyle/>
          <a:p>
            <a:r>
              <a:rPr lang="en-US" sz="3600" dirty="0"/>
              <a:t>Local &amp; regional planning activity</a:t>
            </a:r>
            <a:br>
              <a:rPr lang="en-US" sz="3600" dirty="0"/>
            </a:br>
            <a:endParaRPr lang="en-US" dirty="0"/>
          </a:p>
        </p:txBody>
      </p:sp>
      <p:sp>
        <p:nvSpPr>
          <p:cNvPr id="3" name="Content Placeholder 2">
            <a:extLst>
              <a:ext uri="{FF2B5EF4-FFF2-40B4-BE49-F238E27FC236}">
                <a16:creationId xmlns:a16="http://schemas.microsoft.com/office/drawing/2014/main" id="{1193ABC3-E257-5459-C6D4-46A133E75138}"/>
              </a:ext>
            </a:extLst>
          </p:cNvPr>
          <p:cNvSpPr>
            <a:spLocks noGrp="1"/>
          </p:cNvSpPr>
          <p:nvPr>
            <p:ph idx="1"/>
          </p:nvPr>
        </p:nvSpPr>
        <p:spPr>
          <a:xfrm>
            <a:off x="522590" y="1153551"/>
            <a:ext cx="6131428" cy="5008098"/>
          </a:xfrm>
        </p:spPr>
        <p:txBody>
          <a:bodyPr>
            <a:normAutofit fontScale="70000" lnSpcReduction="20000"/>
          </a:bodyPr>
          <a:lstStyle/>
          <a:p>
            <a:pPr marL="0" indent="0">
              <a:buNone/>
            </a:pPr>
            <a:r>
              <a:rPr lang="en-US" sz="2300" dirty="0"/>
              <a:t>Since 2011 </a:t>
            </a:r>
          </a:p>
          <a:p>
            <a:r>
              <a:rPr lang="en-US" sz="2000" dirty="0"/>
              <a:t>149 Comprehensive Plans submitted for state review</a:t>
            </a:r>
          </a:p>
          <a:p>
            <a:pPr lvl="1"/>
            <a:r>
              <a:rPr lang="en-US" sz="2300" dirty="0"/>
              <a:t>132 found consistent</a:t>
            </a:r>
          </a:p>
          <a:p>
            <a:pPr lvl="1"/>
            <a:r>
              <a:rPr lang="en-US" sz="2300" dirty="0"/>
              <a:t>7 under review (early 2023)</a:t>
            </a:r>
          </a:p>
          <a:p>
            <a:pPr lvl="1"/>
            <a:r>
              <a:rPr lang="en-US" sz="2300" dirty="0"/>
              <a:t>3 incomplete – 2 were corrected and found consistent</a:t>
            </a:r>
          </a:p>
          <a:p>
            <a:pPr lvl="1"/>
            <a:r>
              <a:rPr lang="en-US" sz="2300" dirty="0"/>
              <a:t>1 inconsistent (resubmitted and under review)</a:t>
            </a:r>
          </a:p>
          <a:p>
            <a:pPr lvl="1"/>
            <a:r>
              <a:rPr lang="en-US" sz="2300" dirty="0"/>
              <a:t>1 withdrawn</a:t>
            </a:r>
          </a:p>
          <a:p>
            <a:pPr marL="0" indent="0">
              <a:buNone/>
            </a:pPr>
            <a:r>
              <a:rPr lang="en-US" sz="2300" dirty="0"/>
              <a:t>Current status</a:t>
            </a:r>
            <a:r>
              <a:rPr lang="en-US" dirty="0"/>
              <a:t>:</a:t>
            </a:r>
            <a:endParaRPr lang="en-US" sz="2300" dirty="0"/>
          </a:p>
          <a:p>
            <a:pPr lvl="1"/>
            <a:r>
              <a:rPr lang="en-US" sz="2200" dirty="0"/>
              <a:t>132 consistent with </a:t>
            </a:r>
            <a:r>
              <a:rPr lang="en-US" sz="2200" dirty="0" err="1"/>
              <a:t>GMLaw</a:t>
            </a:r>
            <a:endParaRPr lang="en-US" sz="2200" dirty="0"/>
          </a:p>
          <a:p>
            <a:pPr lvl="1"/>
            <a:r>
              <a:rPr lang="en-US" sz="2200" dirty="0"/>
              <a:t>183 – expired consistency finding</a:t>
            </a:r>
          </a:p>
          <a:p>
            <a:pPr lvl="1"/>
            <a:r>
              <a:rPr lang="en-US" sz="2200" dirty="0"/>
              <a:t>37 found inconsistent</a:t>
            </a:r>
          </a:p>
          <a:p>
            <a:pPr lvl="1"/>
            <a:r>
              <a:rPr lang="en-US" sz="2200" dirty="0"/>
              <a:t>102 are unknown (never prepared or never submitted)</a:t>
            </a:r>
          </a:p>
          <a:p>
            <a:pPr marL="0" indent="0">
              <a:buNone/>
            </a:pPr>
            <a:r>
              <a:rPr lang="en-US" sz="2300" dirty="0"/>
              <a:t>Last 3 years:</a:t>
            </a:r>
          </a:p>
          <a:p>
            <a:pPr lvl="1"/>
            <a:r>
              <a:rPr lang="en-US" sz="2500" dirty="0"/>
              <a:t>123 communities received data sets (58 with expired consistency finding)</a:t>
            </a:r>
          </a:p>
          <a:p>
            <a:endParaRPr lang="en-US" dirty="0"/>
          </a:p>
        </p:txBody>
      </p:sp>
      <p:pic>
        <p:nvPicPr>
          <p:cNvPr id="5" name="Picture 4" descr="A picture containing diagram&#10;&#10;Description automatically generated">
            <a:extLst>
              <a:ext uri="{FF2B5EF4-FFF2-40B4-BE49-F238E27FC236}">
                <a16:creationId xmlns:a16="http://schemas.microsoft.com/office/drawing/2014/main" id="{03E72828-7BBB-0850-5301-B9DFFA988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2539" y="0"/>
            <a:ext cx="5329461" cy="6858000"/>
          </a:xfrm>
          <a:prstGeom prst="rect">
            <a:avLst/>
          </a:prstGeom>
        </p:spPr>
      </p:pic>
    </p:spTree>
    <p:extLst>
      <p:ext uri="{BB962C8B-B14F-4D97-AF65-F5344CB8AC3E}">
        <p14:creationId xmlns:p14="http://schemas.microsoft.com/office/powerpoint/2010/main" val="1843207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DDC1-678D-B800-989F-2E15669D8CDC}"/>
              </a:ext>
            </a:extLst>
          </p:cNvPr>
          <p:cNvSpPr>
            <a:spLocks noGrp="1"/>
          </p:cNvSpPr>
          <p:nvPr>
            <p:ph type="title"/>
          </p:nvPr>
        </p:nvSpPr>
        <p:spPr>
          <a:xfrm>
            <a:off x="539080" y="201637"/>
            <a:ext cx="7155948" cy="1320800"/>
          </a:xfrm>
        </p:spPr>
        <p:txBody>
          <a:bodyPr>
            <a:normAutofit fontScale="90000"/>
          </a:bodyPr>
          <a:lstStyle/>
          <a:p>
            <a:r>
              <a:rPr lang="en-US" sz="3600" dirty="0"/>
              <a:t>State financial commitment to the growth management program</a:t>
            </a:r>
            <a:br>
              <a:rPr lang="en-US" dirty="0"/>
            </a:br>
            <a:endParaRPr lang="en-US" dirty="0"/>
          </a:p>
        </p:txBody>
      </p:sp>
      <p:sp>
        <p:nvSpPr>
          <p:cNvPr id="3" name="Content Placeholder 2">
            <a:extLst>
              <a:ext uri="{FF2B5EF4-FFF2-40B4-BE49-F238E27FC236}">
                <a16:creationId xmlns:a16="http://schemas.microsoft.com/office/drawing/2014/main" id="{F3D64BAE-1793-D689-9F1E-74C79B8AB9E6}"/>
              </a:ext>
            </a:extLst>
          </p:cNvPr>
          <p:cNvSpPr>
            <a:spLocks noGrp="1"/>
          </p:cNvSpPr>
          <p:nvPr>
            <p:ph idx="1"/>
          </p:nvPr>
        </p:nvSpPr>
        <p:spPr>
          <a:xfrm>
            <a:off x="283440" y="1522437"/>
            <a:ext cx="6637865" cy="2144125"/>
          </a:xfrm>
        </p:spPr>
        <p:txBody>
          <a:bodyPr>
            <a:normAutofit lnSpcReduction="10000"/>
          </a:bodyPr>
          <a:lstStyle/>
          <a:p>
            <a:pPr marL="0" indent="0">
              <a:buNone/>
            </a:pPr>
            <a:r>
              <a:rPr lang="en-US" dirty="0"/>
              <a:t>Four main conduits for state investment: </a:t>
            </a:r>
          </a:p>
          <a:p>
            <a:r>
              <a:rPr lang="en-US" dirty="0"/>
              <a:t>a land use program at MPAP (former State Planning Office)</a:t>
            </a:r>
          </a:p>
          <a:p>
            <a:r>
              <a:rPr lang="en-US" dirty="0"/>
              <a:t>municipal grants to develop and implement comprehensive plans (eliminated in 2007)</a:t>
            </a:r>
          </a:p>
          <a:p>
            <a:r>
              <a:rPr lang="en-US" dirty="0"/>
              <a:t>grants to Regional Planning Organizations</a:t>
            </a:r>
          </a:p>
          <a:p>
            <a:r>
              <a:rPr lang="en-US" dirty="0"/>
              <a:t>state investment in local facilities and infrastructure</a:t>
            </a:r>
          </a:p>
          <a:p>
            <a:endParaRPr lang="en-US" dirty="0"/>
          </a:p>
        </p:txBody>
      </p:sp>
      <p:pic>
        <p:nvPicPr>
          <p:cNvPr id="9" name="Picture 8" descr="Chart, bar chart&#10;&#10;Description automatically generated">
            <a:extLst>
              <a:ext uri="{FF2B5EF4-FFF2-40B4-BE49-F238E27FC236}">
                <a16:creationId xmlns:a16="http://schemas.microsoft.com/office/drawing/2014/main" id="{B99D6D3F-27C9-0E77-52A8-BF7BCE028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38" y="3946286"/>
            <a:ext cx="6114938" cy="2926604"/>
          </a:xfrm>
          <a:prstGeom prst="rect">
            <a:avLst/>
          </a:prstGeom>
        </p:spPr>
      </p:pic>
      <p:pic>
        <p:nvPicPr>
          <p:cNvPr id="11" name="Picture 10" descr="Chart&#10;&#10;Description automatically generated">
            <a:extLst>
              <a:ext uri="{FF2B5EF4-FFF2-40B4-BE49-F238E27FC236}">
                <a16:creationId xmlns:a16="http://schemas.microsoft.com/office/drawing/2014/main" id="{0E95FD0A-AD35-0AD5-E93B-FA05E278A5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8171" y="0"/>
            <a:ext cx="5023829" cy="6831767"/>
          </a:xfrm>
          <a:prstGeom prst="rect">
            <a:avLst/>
          </a:prstGeom>
        </p:spPr>
      </p:pic>
    </p:spTree>
    <p:extLst>
      <p:ext uri="{BB962C8B-B14F-4D97-AF65-F5344CB8AC3E}">
        <p14:creationId xmlns:p14="http://schemas.microsoft.com/office/powerpoint/2010/main" val="2054959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14CE2-6308-D2CE-DC0A-00EBDC118A9A}"/>
              </a:ext>
            </a:extLst>
          </p:cNvPr>
          <p:cNvSpPr>
            <a:spLocks noGrp="1"/>
          </p:cNvSpPr>
          <p:nvPr>
            <p:ph type="title"/>
          </p:nvPr>
        </p:nvSpPr>
        <p:spPr/>
        <p:txBody>
          <a:bodyPr>
            <a:normAutofit fontScale="90000"/>
          </a:bodyPr>
          <a:lstStyle/>
          <a:p>
            <a:r>
              <a:rPr lang="en-US" dirty="0"/>
              <a:t>Chapter 208 – Comprehensive Plan </a:t>
            </a:r>
            <a:br>
              <a:rPr lang="en-US" dirty="0"/>
            </a:br>
            <a:r>
              <a:rPr lang="en-US" dirty="0"/>
              <a:t>Review Criteria Rule</a:t>
            </a:r>
            <a:br>
              <a:rPr lang="en-US" dirty="0"/>
            </a:br>
            <a:endParaRPr lang="en-US" dirty="0"/>
          </a:p>
        </p:txBody>
      </p:sp>
      <p:sp>
        <p:nvSpPr>
          <p:cNvPr id="3" name="Content Placeholder 2">
            <a:extLst>
              <a:ext uri="{FF2B5EF4-FFF2-40B4-BE49-F238E27FC236}">
                <a16:creationId xmlns:a16="http://schemas.microsoft.com/office/drawing/2014/main" id="{732E78DC-242D-A591-4F5F-5EE86056071E}"/>
              </a:ext>
            </a:extLst>
          </p:cNvPr>
          <p:cNvSpPr>
            <a:spLocks noGrp="1"/>
          </p:cNvSpPr>
          <p:nvPr>
            <p:ph idx="1"/>
          </p:nvPr>
        </p:nvSpPr>
        <p:spPr>
          <a:xfrm>
            <a:off x="536655" y="1930400"/>
            <a:ext cx="8930901" cy="4318000"/>
          </a:xfrm>
        </p:spPr>
        <p:txBody>
          <a:bodyPr>
            <a:normAutofit fontScale="92500"/>
          </a:bodyPr>
          <a:lstStyle/>
          <a:p>
            <a:r>
              <a:rPr lang="en-US" dirty="0"/>
              <a:t>Rulemaking initiated July 2023</a:t>
            </a:r>
          </a:p>
          <a:p>
            <a:r>
              <a:rPr lang="en-US" dirty="0"/>
              <a:t>8-9 month process</a:t>
            </a:r>
          </a:p>
          <a:p>
            <a:r>
              <a:rPr lang="en-US" dirty="0"/>
              <a:t>Drafting within MPAP/BRILUP</a:t>
            </a:r>
          </a:p>
          <a:p>
            <a:r>
              <a:rPr lang="en-US" dirty="0"/>
              <a:t>Outreach meetings to review concepts/drafts in January-March</a:t>
            </a:r>
          </a:p>
          <a:p>
            <a:r>
              <a:rPr lang="en-US" dirty="0"/>
              <a:t>Goals:</a:t>
            </a:r>
          </a:p>
          <a:p>
            <a:pPr lvl="1"/>
            <a:r>
              <a:rPr lang="en-US" dirty="0"/>
              <a:t>Address one size fits all issue – allow/encourage a significant increase in regional plan preparation to address regional issues (73% of ME municipalities: population less than 3000)</a:t>
            </a:r>
          </a:p>
          <a:p>
            <a:pPr lvl="1"/>
            <a:r>
              <a:rPr lang="en-US" dirty="0"/>
              <a:t>Larger communities can still address/include the full range of topic areas</a:t>
            </a:r>
          </a:p>
          <a:p>
            <a:r>
              <a:rPr lang="en-US" dirty="0"/>
              <a:t>Data delivery improvements</a:t>
            </a:r>
          </a:p>
          <a:p>
            <a:pPr lvl="1"/>
            <a:r>
              <a:rPr lang="en-US" dirty="0"/>
              <a:t>Online GIS access (new MPAP staff)</a:t>
            </a:r>
          </a:p>
          <a:p>
            <a:pPr lvl="1"/>
            <a:r>
              <a:rPr lang="en-US" dirty="0"/>
              <a:t>Development tracking</a:t>
            </a:r>
          </a:p>
          <a:p>
            <a:r>
              <a:rPr lang="en-US" dirty="0"/>
              <a:t>Rules, Statute, Guidance</a:t>
            </a:r>
          </a:p>
        </p:txBody>
      </p:sp>
    </p:spTree>
    <p:extLst>
      <p:ext uri="{BB962C8B-B14F-4D97-AF65-F5344CB8AC3E}">
        <p14:creationId xmlns:p14="http://schemas.microsoft.com/office/powerpoint/2010/main" val="1753592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22C0C-F134-4C05-B40C-38F6787E5C0F}"/>
              </a:ext>
            </a:extLst>
          </p:cNvPr>
          <p:cNvSpPr>
            <a:spLocks noGrp="1"/>
          </p:cNvSpPr>
          <p:nvPr>
            <p:ph type="title"/>
          </p:nvPr>
        </p:nvSpPr>
        <p:spPr>
          <a:xfrm>
            <a:off x="831714" y="1797132"/>
            <a:ext cx="8596668" cy="1320800"/>
          </a:xfrm>
        </p:spPr>
        <p:txBody>
          <a:bodyPr>
            <a:normAutofit fontScale="90000"/>
          </a:bodyPr>
          <a:lstStyle/>
          <a:p>
            <a:pPr algn="ctr"/>
            <a:r>
              <a:rPr lang="en-US" sz="4800" dirty="0"/>
              <a:t>Questions?</a:t>
            </a:r>
            <a:br>
              <a:rPr lang="en-US" sz="4800" dirty="0"/>
            </a:br>
            <a:r>
              <a:rPr lang="en-US" sz="4800" dirty="0"/>
              <a:t>Additional research?</a:t>
            </a:r>
          </a:p>
        </p:txBody>
      </p:sp>
      <p:sp>
        <p:nvSpPr>
          <p:cNvPr id="3" name="Content Placeholder 2">
            <a:extLst>
              <a:ext uri="{FF2B5EF4-FFF2-40B4-BE49-F238E27FC236}">
                <a16:creationId xmlns:a16="http://schemas.microsoft.com/office/drawing/2014/main" id="{26A81294-D3F1-4F43-984B-F7B4EC87DA48}"/>
              </a:ext>
            </a:extLst>
          </p:cNvPr>
          <p:cNvSpPr>
            <a:spLocks noGrp="1"/>
          </p:cNvSpPr>
          <p:nvPr>
            <p:ph idx="1"/>
          </p:nvPr>
        </p:nvSpPr>
        <p:spPr>
          <a:xfrm>
            <a:off x="831714" y="3888150"/>
            <a:ext cx="8596668" cy="2173905"/>
          </a:xfrm>
        </p:spPr>
        <p:txBody>
          <a:bodyPr/>
          <a:lstStyle/>
          <a:p>
            <a:pPr marL="0" indent="0" algn="r">
              <a:buNone/>
            </a:pPr>
            <a:r>
              <a:rPr lang="en-US" sz="2400" dirty="0">
                <a:latin typeface="Calibri" panose="020F0502020204030204" pitchFamily="34" charset="0"/>
              </a:rPr>
              <a:t>Judy East, Bureau Director</a:t>
            </a:r>
          </a:p>
          <a:p>
            <a:pPr marL="0" indent="0" algn="r">
              <a:buNone/>
            </a:pPr>
            <a:r>
              <a:rPr lang="en-US" sz="2400" dirty="0">
                <a:latin typeface="Calibri" panose="020F0502020204030204" pitchFamily="34" charset="0"/>
              </a:rPr>
              <a:t>Resource Information and Land Use Planning</a:t>
            </a:r>
          </a:p>
          <a:p>
            <a:pPr marL="0" indent="0" algn="r">
              <a:buNone/>
            </a:pPr>
            <a:r>
              <a:rPr lang="en-US" sz="2400" dirty="0">
                <a:latin typeface="Calibri" panose="020F0502020204030204" pitchFamily="34" charset="0"/>
              </a:rPr>
              <a:t>Department of Agriculture, Conservation and Forestry</a:t>
            </a:r>
          </a:p>
          <a:p>
            <a:pPr marL="0" indent="0" algn="r">
              <a:buNone/>
            </a:pPr>
            <a:r>
              <a:rPr lang="en-US" sz="2400" dirty="0" err="1">
                <a:hlinkClick r:id="rId2"/>
              </a:rPr>
              <a:t>Judith.c.east</a:t>
            </a:r>
            <a:r>
              <a:rPr lang="en-US" sz="2400" err="1">
                <a:hlinkClick r:id="rId2"/>
              </a:rPr>
              <a:t>@</a:t>
            </a:r>
            <a:r>
              <a:rPr lang="en-US" sz="2400">
                <a:hlinkClick r:id="rId2"/>
              </a:rPr>
              <a:t>maine</a:t>
            </a:r>
            <a:r>
              <a:rPr lang="en-US" sz="2400" dirty="0">
                <a:hlinkClick r:id="rId2"/>
              </a:rPr>
              <a:t>.</a:t>
            </a:r>
            <a:r>
              <a:rPr lang="en-US" sz="2400">
                <a:hlinkClick r:id="rId2"/>
              </a:rPr>
              <a:t>gov</a:t>
            </a:r>
            <a:endParaRPr lang="en-US" sz="2400" dirty="0"/>
          </a:p>
          <a:p>
            <a:pPr marL="0" indent="0">
              <a:buNone/>
            </a:pPr>
            <a:endParaRPr lang="en-US" dirty="0"/>
          </a:p>
        </p:txBody>
      </p:sp>
    </p:spTree>
    <p:extLst>
      <p:ext uri="{BB962C8B-B14F-4D97-AF65-F5344CB8AC3E}">
        <p14:creationId xmlns:p14="http://schemas.microsoft.com/office/powerpoint/2010/main" val="4068628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E25E2-C2FF-1668-EEF7-64CCA95968AC}"/>
              </a:ext>
            </a:extLst>
          </p:cNvPr>
          <p:cNvSpPr>
            <a:spLocks noGrp="1"/>
          </p:cNvSpPr>
          <p:nvPr>
            <p:ph type="title"/>
          </p:nvPr>
        </p:nvSpPr>
        <p:spPr/>
        <p:txBody>
          <a:bodyPr/>
          <a:lstStyle/>
          <a:p>
            <a:r>
              <a:rPr lang="en-US" dirty="0"/>
              <a:t>New-to-ME planning webinar series</a:t>
            </a:r>
            <a:br>
              <a:rPr lang="en-US" dirty="0"/>
            </a:br>
            <a:r>
              <a:rPr lang="en-US" dirty="0"/>
              <a:t>Purpose and Goals</a:t>
            </a:r>
          </a:p>
        </p:txBody>
      </p:sp>
      <p:sp>
        <p:nvSpPr>
          <p:cNvPr id="3" name="Content Placeholder 2">
            <a:extLst>
              <a:ext uri="{FF2B5EF4-FFF2-40B4-BE49-F238E27FC236}">
                <a16:creationId xmlns:a16="http://schemas.microsoft.com/office/drawing/2014/main" id="{78E16815-25BD-22C6-C65E-E66CC70072A7}"/>
              </a:ext>
            </a:extLst>
          </p:cNvPr>
          <p:cNvSpPr>
            <a:spLocks noGrp="1"/>
          </p:cNvSpPr>
          <p:nvPr>
            <p:ph idx="1"/>
          </p:nvPr>
        </p:nvSpPr>
        <p:spPr>
          <a:xfrm>
            <a:off x="677334" y="2160589"/>
            <a:ext cx="9817164" cy="3880773"/>
          </a:xfrm>
        </p:spPr>
        <p:txBody>
          <a:bodyPr>
            <a:normAutofit/>
          </a:bodyPr>
          <a:lstStyle/>
          <a:p>
            <a:r>
              <a:rPr lang="en-US" sz="3200" dirty="0"/>
              <a:t>Understanding the fundamentals</a:t>
            </a:r>
          </a:p>
          <a:p>
            <a:pPr lvl="1"/>
            <a:r>
              <a:rPr lang="en-US" sz="3000" dirty="0"/>
              <a:t>statute, rules, and roles of planning in Maine</a:t>
            </a:r>
          </a:p>
          <a:p>
            <a:r>
              <a:rPr lang="en-US" sz="3200" dirty="0"/>
              <a:t>Introductions and relationship building</a:t>
            </a:r>
          </a:p>
          <a:p>
            <a:r>
              <a:rPr lang="en-US" sz="3200" dirty="0"/>
              <a:t>Networking</a:t>
            </a:r>
          </a:p>
          <a:p>
            <a:r>
              <a:rPr lang="en-US" sz="3200" dirty="0"/>
              <a:t>Mentoring</a:t>
            </a:r>
          </a:p>
          <a:p>
            <a:pPr marL="0" indent="0" algn="ctr">
              <a:buNone/>
            </a:pPr>
            <a:r>
              <a:rPr lang="en-US" sz="3200" dirty="0"/>
              <a:t>Please use the chat!</a:t>
            </a:r>
          </a:p>
          <a:p>
            <a:endParaRPr lang="en-US" dirty="0"/>
          </a:p>
        </p:txBody>
      </p:sp>
    </p:spTree>
    <p:extLst>
      <p:ext uri="{BB962C8B-B14F-4D97-AF65-F5344CB8AC3E}">
        <p14:creationId xmlns:p14="http://schemas.microsoft.com/office/powerpoint/2010/main" val="2548880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A88B-914E-664F-B76D-8EDF01A668C1}"/>
              </a:ext>
            </a:extLst>
          </p:cNvPr>
          <p:cNvSpPr>
            <a:spLocks noGrp="1"/>
          </p:cNvSpPr>
          <p:nvPr>
            <p:ph type="title"/>
          </p:nvPr>
        </p:nvSpPr>
        <p:spPr/>
        <p:txBody>
          <a:bodyPr/>
          <a:lstStyle/>
          <a:p>
            <a:r>
              <a:rPr lang="en-US" dirty="0"/>
              <a:t>GM law – overview for today</a:t>
            </a:r>
          </a:p>
        </p:txBody>
      </p:sp>
      <p:sp>
        <p:nvSpPr>
          <p:cNvPr id="3" name="Content Placeholder 2">
            <a:extLst>
              <a:ext uri="{FF2B5EF4-FFF2-40B4-BE49-F238E27FC236}">
                <a16:creationId xmlns:a16="http://schemas.microsoft.com/office/drawing/2014/main" id="{1C578971-05EB-C9FB-94BC-81E74396A018}"/>
              </a:ext>
            </a:extLst>
          </p:cNvPr>
          <p:cNvSpPr>
            <a:spLocks noGrp="1"/>
          </p:cNvSpPr>
          <p:nvPr>
            <p:ph idx="1"/>
          </p:nvPr>
        </p:nvSpPr>
        <p:spPr>
          <a:xfrm>
            <a:off x="677334" y="1794829"/>
            <a:ext cx="9929706" cy="4563768"/>
          </a:xfrm>
        </p:spPr>
        <p:txBody>
          <a:bodyPr>
            <a:normAutofit/>
          </a:bodyPr>
          <a:lstStyle/>
          <a:p>
            <a:r>
              <a:rPr lang="en-US" sz="3000" dirty="0"/>
              <a:t>GM Law – statutory overview</a:t>
            </a:r>
          </a:p>
          <a:p>
            <a:r>
              <a:rPr lang="en-US" sz="3000" dirty="0"/>
              <a:t>Timeline – significant dates/changes</a:t>
            </a:r>
          </a:p>
          <a:p>
            <a:r>
              <a:rPr lang="en-US" sz="3000" dirty="0"/>
              <a:t>Push-pull dynamics - controversy</a:t>
            </a:r>
          </a:p>
          <a:p>
            <a:r>
              <a:rPr lang="en-US" sz="3000" dirty="0"/>
              <a:t>Need for reform in the 21</a:t>
            </a:r>
            <a:r>
              <a:rPr lang="en-US" sz="3000" baseline="30000" dirty="0"/>
              <a:t>st</a:t>
            </a:r>
            <a:r>
              <a:rPr lang="en-US" sz="3000" dirty="0"/>
              <a:t> Century</a:t>
            </a:r>
          </a:p>
          <a:p>
            <a:r>
              <a:rPr lang="en-US" sz="3000" dirty="0"/>
              <a:t>Insights from 2023 GM Program Evaluation</a:t>
            </a:r>
          </a:p>
          <a:p>
            <a:r>
              <a:rPr lang="en-US" sz="3000" dirty="0"/>
              <a:t>Rulemaking – Chapter 208 CP Review Criteria</a:t>
            </a:r>
          </a:p>
          <a:p>
            <a:endParaRPr lang="en-US" dirty="0"/>
          </a:p>
          <a:p>
            <a:endParaRPr lang="en-US" dirty="0"/>
          </a:p>
        </p:txBody>
      </p:sp>
    </p:spTree>
    <p:extLst>
      <p:ext uri="{BB962C8B-B14F-4D97-AF65-F5344CB8AC3E}">
        <p14:creationId xmlns:p14="http://schemas.microsoft.com/office/powerpoint/2010/main" val="2816070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08AE8-CA5E-6147-E40E-6F3C4BA65EC1}"/>
              </a:ext>
            </a:extLst>
          </p:cNvPr>
          <p:cNvSpPr>
            <a:spLocks noGrp="1"/>
          </p:cNvSpPr>
          <p:nvPr>
            <p:ph type="title"/>
          </p:nvPr>
        </p:nvSpPr>
        <p:spPr>
          <a:xfrm>
            <a:off x="526883" y="595533"/>
            <a:ext cx="9144001" cy="1320800"/>
          </a:xfrm>
        </p:spPr>
        <p:txBody>
          <a:bodyPr>
            <a:normAutofit/>
          </a:bodyPr>
          <a:lstStyle/>
          <a:p>
            <a:r>
              <a:rPr lang="en-US" sz="4000" dirty="0">
                <a:latin typeface="+mn-lt"/>
              </a:rPr>
              <a:t>Maine’s Growth Management Law</a:t>
            </a:r>
            <a:br>
              <a:rPr lang="en-US" sz="4800" dirty="0">
                <a:latin typeface="+mn-lt"/>
              </a:rPr>
            </a:br>
            <a:r>
              <a:rPr lang="en-US" sz="2200" dirty="0">
                <a:latin typeface="+mn-lt"/>
              </a:rPr>
              <a:t>Title 30-A Chapter 187 Planning and Land Use Regulation § 4301-4457</a:t>
            </a:r>
            <a:endParaRPr lang="en-US" sz="2200" dirty="0"/>
          </a:p>
        </p:txBody>
      </p:sp>
      <p:sp>
        <p:nvSpPr>
          <p:cNvPr id="3" name="Content Placeholder 2">
            <a:extLst>
              <a:ext uri="{FF2B5EF4-FFF2-40B4-BE49-F238E27FC236}">
                <a16:creationId xmlns:a16="http://schemas.microsoft.com/office/drawing/2014/main" id="{41F1F9A8-399B-6E57-A97B-EF93FD1B70C0}"/>
              </a:ext>
            </a:extLst>
          </p:cNvPr>
          <p:cNvSpPr>
            <a:spLocks noGrp="1"/>
          </p:cNvSpPr>
          <p:nvPr>
            <p:ph idx="1"/>
          </p:nvPr>
        </p:nvSpPr>
        <p:spPr>
          <a:xfrm>
            <a:off x="203324" y="2821772"/>
            <a:ext cx="10938288" cy="3156998"/>
          </a:xfrm>
        </p:spPr>
        <p:txBody>
          <a:bodyPr>
            <a:normAutofit/>
          </a:bodyPr>
          <a:lstStyle/>
          <a:p>
            <a:pPr marL="457200" indent="-457200" algn="l">
              <a:lnSpc>
                <a:spcPct val="120000"/>
              </a:lnSpc>
              <a:buFont typeface="Arial" panose="020B0604020202020204" pitchFamily="34" charset="0"/>
              <a:buChar char="•"/>
            </a:pPr>
            <a:r>
              <a:rPr lang="en-US" sz="1800" dirty="0">
                <a:latin typeface="Calibri" panose="020F0502020204030204" pitchFamily="34" charset="0"/>
              </a:rPr>
              <a:t>G</a:t>
            </a:r>
            <a:r>
              <a:rPr lang="en-US" sz="1800" b="0" i="0" u="none" strike="noStrike" baseline="0" dirty="0">
                <a:latin typeface="Calibri" panose="020F0502020204030204" pitchFamily="34" charset="0"/>
              </a:rPr>
              <a:t>overns preparation/adoption of a local comprehensive plan and associated land use ordinances </a:t>
            </a:r>
            <a:endParaRPr lang="en-US" sz="1800" dirty="0"/>
          </a:p>
          <a:p>
            <a:pPr marL="457200" indent="-457200" algn="l">
              <a:lnSpc>
                <a:spcPct val="120000"/>
              </a:lnSpc>
              <a:buFont typeface="Arial" panose="020B0604020202020204" pitchFamily="34" charset="0"/>
              <a:buChar char="•"/>
            </a:pPr>
            <a:r>
              <a:rPr lang="en-US" sz="1800" dirty="0">
                <a:latin typeface="Calibri" panose="020F0502020204030204" pitchFamily="34" charset="0"/>
              </a:rPr>
              <a:t>Does </a:t>
            </a:r>
            <a:r>
              <a:rPr lang="en-US" sz="1800" u="sng" dirty="0">
                <a:latin typeface="Calibri" panose="020F0502020204030204" pitchFamily="34" charset="0"/>
              </a:rPr>
              <a:t>not</a:t>
            </a:r>
            <a:r>
              <a:rPr lang="en-US" sz="1800" dirty="0">
                <a:latin typeface="Calibri" panose="020F0502020204030204" pitchFamily="34" charset="0"/>
              </a:rPr>
              <a:t> require every community to prepare a comprehensive plan - a common misconception</a:t>
            </a:r>
          </a:p>
          <a:p>
            <a:pPr marL="457200" indent="-457200" algn="l">
              <a:lnSpc>
                <a:spcPct val="120000"/>
              </a:lnSpc>
              <a:buFont typeface="Arial" panose="020B0604020202020204" pitchFamily="34" charset="0"/>
              <a:buChar char="•"/>
            </a:pPr>
            <a:r>
              <a:rPr lang="en-US" sz="1800" u="sng" dirty="0">
                <a:latin typeface="Calibri" panose="020F0502020204030204" pitchFamily="34" charset="0"/>
              </a:rPr>
              <a:t>Does</a:t>
            </a:r>
            <a:r>
              <a:rPr lang="en-US" sz="1800" dirty="0">
                <a:latin typeface="Calibri" panose="020F0502020204030204" pitchFamily="34" charset="0"/>
              </a:rPr>
              <a:t> require every community that regulates land use to develop a comprehensive plan</a:t>
            </a:r>
          </a:p>
          <a:p>
            <a:pPr marL="457200" indent="-457200" algn="l">
              <a:lnSpc>
                <a:spcPct val="120000"/>
              </a:lnSpc>
              <a:buFont typeface="Arial" panose="020B0604020202020204" pitchFamily="34" charset="0"/>
              <a:buChar char="•"/>
            </a:pPr>
            <a:r>
              <a:rPr lang="en-US" sz="1800" dirty="0">
                <a:latin typeface="Calibri" panose="020F0502020204030204" pitchFamily="34" charset="0"/>
              </a:rPr>
              <a:t>To be found consistent with the GM Law, the CP must designate Growth and Rural areas</a:t>
            </a:r>
          </a:p>
          <a:p>
            <a:pPr marL="457200" indent="-457200" algn="l">
              <a:lnSpc>
                <a:spcPct val="120000"/>
              </a:lnSpc>
              <a:buFont typeface="Arial" panose="020B0604020202020204" pitchFamily="34" charset="0"/>
              <a:buChar char="•"/>
            </a:pPr>
            <a:r>
              <a:rPr lang="en-US" sz="1800" dirty="0">
                <a:latin typeface="Calibri" panose="020F0502020204030204" pitchFamily="34" charset="0"/>
              </a:rPr>
              <a:t>LD 2003 targets Growth Areas allowing up to 4 units of housing on a lot that allows residential uses</a:t>
            </a:r>
          </a:p>
          <a:p>
            <a:endParaRPr lang="en-US" dirty="0"/>
          </a:p>
        </p:txBody>
      </p:sp>
    </p:spTree>
    <p:extLst>
      <p:ext uri="{BB962C8B-B14F-4D97-AF65-F5344CB8AC3E}">
        <p14:creationId xmlns:p14="http://schemas.microsoft.com/office/powerpoint/2010/main" val="2398584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985B9-3B7F-4EB2-BE66-9ABEEA741397}"/>
              </a:ext>
            </a:extLst>
          </p:cNvPr>
          <p:cNvSpPr>
            <a:spLocks noGrp="1"/>
          </p:cNvSpPr>
          <p:nvPr>
            <p:ph type="title"/>
          </p:nvPr>
        </p:nvSpPr>
        <p:spPr>
          <a:xfrm>
            <a:off x="55554" y="459386"/>
            <a:ext cx="10515600" cy="1325563"/>
          </a:xfrm>
        </p:spPr>
        <p:txBody>
          <a:bodyPr>
            <a:normAutofit fontScale="90000"/>
          </a:bodyPr>
          <a:lstStyle/>
          <a:p>
            <a:pPr algn="ctr"/>
            <a:r>
              <a:rPr lang="en-US" dirty="0"/>
              <a:t>“Growth Management”</a:t>
            </a:r>
            <a:br>
              <a:rPr lang="en-US" dirty="0"/>
            </a:br>
            <a:r>
              <a:rPr lang="en-US" sz="2200" dirty="0"/>
              <a:t>Title 30-A Chapter 187 Planning and Land Use Regulation </a:t>
            </a:r>
            <a:r>
              <a:rPr lang="en-US" sz="2200" dirty="0">
                <a:solidFill>
                  <a:schemeClr val="accent4"/>
                </a:solidFill>
              </a:rPr>
              <a:t>§ 4301-4349-A</a:t>
            </a:r>
            <a:br>
              <a:rPr lang="en-US" sz="2200" dirty="0"/>
            </a:br>
            <a:br>
              <a:rPr lang="en-US" sz="2200" dirty="0"/>
            </a:br>
            <a:br>
              <a:rPr lang="en-US" sz="2700" dirty="0">
                <a:solidFill>
                  <a:srgbClr val="FF0000"/>
                </a:solidFill>
              </a:rPr>
            </a:br>
            <a:endParaRPr lang="en-US" sz="2700" dirty="0">
              <a:solidFill>
                <a:srgbClr val="FF0000"/>
              </a:solidFill>
            </a:endParaRPr>
          </a:p>
        </p:txBody>
      </p:sp>
      <p:sp>
        <p:nvSpPr>
          <p:cNvPr id="3" name="Content Placeholder 2">
            <a:extLst>
              <a:ext uri="{FF2B5EF4-FFF2-40B4-BE49-F238E27FC236}">
                <a16:creationId xmlns:a16="http://schemas.microsoft.com/office/drawing/2014/main" id="{8444136D-2A43-4F5B-B901-4DA2888D0ECD}"/>
              </a:ext>
            </a:extLst>
          </p:cNvPr>
          <p:cNvSpPr>
            <a:spLocks noGrp="1"/>
          </p:cNvSpPr>
          <p:nvPr>
            <p:ph idx="1"/>
          </p:nvPr>
        </p:nvSpPr>
        <p:spPr>
          <a:xfrm>
            <a:off x="794987" y="1968242"/>
            <a:ext cx="11547929" cy="4590796"/>
          </a:xfrm>
        </p:spPr>
        <p:txBody>
          <a:bodyPr>
            <a:normAutofit/>
          </a:bodyPr>
          <a:lstStyle/>
          <a:p>
            <a:r>
              <a:rPr lang="en-US" sz="1900" dirty="0"/>
              <a:t>Definitions § 4301-4302</a:t>
            </a:r>
          </a:p>
          <a:p>
            <a:r>
              <a:rPr lang="en-US" sz="1900" dirty="0">
                <a:solidFill>
                  <a:schemeClr val="accent4"/>
                </a:solidFill>
              </a:rPr>
              <a:t>Growth Management Program</a:t>
            </a:r>
          </a:p>
          <a:p>
            <a:pPr lvl="1"/>
            <a:r>
              <a:rPr lang="en-US" sz="1900" dirty="0"/>
              <a:t>Statement of Purpose/State Goals § 4312</a:t>
            </a:r>
          </a:p>
          <a:p>
            <a:pPr lvl="1"/>
            <a:r>
              <a:rPr lang="en-US" sz="1900" dirty="0"/>
              <a:t>Local authority for growth management § 4323 (express limitation on home rule)</a:t>
            </a:r>
          </a:p>
          <a:p>
            <a:pPr lvl="1"/>
            <a:r>
              <a:rPr lang="en-US" sz="1900" dirty="0"/>
              <a:t>Responsibility § 4324-4325 (public input, regional coordination) </a:t>
            </a:r>
          </a:p>
          <a:p>
            <a:pPr lvl="1"/>
            <a:r>
              <a:rPr lang="en-US" sz="1900" dirty="0"/>
              <a:t>GM Program elements § 4326</a:t>
            </a:r>
          </a:p>
          <a:p>
            <a:r>
              <a:rPr lang="en-US" sz="1900" dirty="0"/>
              <a:t>Evaluation §4331 (reporting to legislature)</a:t>
            </a:r>
          </a:p>
          <a:p>
            <a:r>
              <a:rPr lang="en-US" sz="1900" dirty="0"/>
              <a:t>Technical and Financial Assistance § 4345-4346</a:t>
            </a:r>
          </a:p>
          <a:p>
            <a:r>
              <a:rPr lang="en-US" sz="1900" dirty="0"/>
              <a:t>Review of Comp Plans §4347 – Rulemaking: Chapter 208</a:t>
            </a:r>
          </a:p>
          <a:p>
            <a:r>
              <a:rPr lang="en-US" sz="1900" dirty="0"/>
              <a:t>Growth-related Capital Investments § 4349-A</a:t>
            </a:r>
          </a:p>
          <a:p>
            <a:endParaRPr lang="en-US" dirty="0"/>
          </a:p>
          <a:p>
            <a:endParaRPr lang="en-US" dirty="0"/>
          </a:p>
        </p:txBody>
      </p:sp>
    </p:spTree>
    <p:extLst>
      <p:ext uri="{BB962C8B-B14F-4D97-AF65-F5344CB8AC3E}">
        <p14:creationId xmlns:p14="http://schemas.microsoft.com/office/powerpoint/2010/main" val="2004376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985B9-3B7F-4EB2-BE66-9ABEEA741397}"/>
              </a:ext>
            </a:extLst>
          </p:cNvPr>
          <p:cNvSpPr>
            <a:spLocks noGrp="1"/>
          </p:cNvSpPr>
          <p:nvPr>
            <p:ph type="title"/>
          </p:nvPr>
        </p:nvSpPr>
        <p:spPr>
          <a:xfrm>
            <a:off x="-331321" y="411480"/>
            <a:ext cx="10934337" cy="1867902"/>
          </a:xfrm>
        </p:spPr>
        <p:txBody>
          <a:bodyPr>
            <a:normAutofit/>
          </a:bodyPr>
          <a:lstStyle/>
          <a:p>
            <a:pPr algn="ctr"/>
            <a:r>
              <a:rPr lang="en-US" dirty="0"/>
              <a:t>“Growth Management”</a:t>
            </a:r>
            <a:br>
              <a:rPr lang="en-US" dirty="0"/>
            </a:br>
            <a:r>
              <a:rPr lang="en-US" sz="2700" dirty="0"/>
              <a:t>Title 30-A Chapter 187 Planning and Land Use Regulation</a:t>
            </a:r>
            <a:br>
              <a:rPr lang="en-US" sz="2700" dirty="0"/>
            </a:br>
            <a:r>
              <a:rPr lang="en-US" sz="2700" dirty="0">
                <a:solidFill>
                  <a:schemeClr val="accent4"/>
                </a:solidFill>
              </a:rPr>
              <a:t>Implementation mechanisms § 4351-4357</a:t>
            </a:r>
          </a:p>
        </p:txBody>
      </p:sp>
      <p:sp>
        <p:nvSpPr>
          <p:cNvPr id="3" name="Content Placeholder 2">
            <a:extLst>
              <a:ext uri="{FF2B5EF4-FFF2-40B4-BE49-F238E27FC236}">
                <a16:creationId xmlns:a16="http://schemas.microsoft.com/office/drawing/2014/main" id="{8444136D-2A43-4F5B-B901-4DA2888D0ECD}"/>
              </a:ext>
            </a:extLst>
          </p:cNvPr>
          <p:cNvSpPr>
            <a:spLocks noGrp="1"/>
          </p:cNvSpPr>
          <p:nvPr>
            <p:ph idx="1"/>
          </p:nvPr>
        </p:nvSpPr>
        <p:spPr>
          <a:xfrm>
            <a:off x="466780" y="2279382"/>
            <a:ext cx="11725220" cy="4351338"/>
          </a:xfrm>
        </p:spPr>
        <p:txBody>
          <a:bodyPr>
            <a:normAutofit/>
          </a:bodyPr>
          <a:lstStyle/>
          <a:p>
            <a:endParaRPr lang="en-US" dirty="0"/>
          </a:p>
          <a:p>
            <a:r>
              <a:rPr lang="en-US" sz="2000" dirty="0">
                <a:solidFill>
                  <a:schemeClr val="accent4"/>
                </a:solidFill>
              </a:rPr>
              <a:t>Land Use Regulation § 4351-4363 </a:t>
            </a:r>
          </a:p>
          <a:p>
            <a:r>
              <a:rPr lang="en-US" sz="2000" dirty="0"/>
              <a:t>Informed Growth Act § 4365-4372</a:t>
            </a:r>
          </a:p>
          <a:p>
            <a:r>
              <a:rPr lang="en-US" sz="2000" dirty="0">
                <a:solidFill>
                  <a:schemeClr val="accent4"/>
                </a:solidFill>
              </a:rPr>
              <a:t>Subdivision § 4401 - 4408</a:t>
            </a:r>
          </a:p>
          <a:p>
            <a:r>
              <a:rPr lang="en-US" sz="2000" dirty="0">
                <a:solidFill>
                  <a:schemeClr val="accent4"/>
                </a:solidFill>
              </a:rPr>
              <a:t>Enforcement § 4451 – 4453</a:t>
            </a:r>
          </a:p>
          <a:p>
            <a:r>
              <a:rPr lang="en-US" sz="2000" dirty="0"/>
              <a:t>Municipal Regulation of Water Levels and Minimum Flows §  4454 - 4457</a:t>
            </a:r>
          </a:p>
        </p:txBody>
      </p:sp>
    </p:spTree>
    <p:extLst>
      <p:ext uri="{BB962C8B-B14F-4D97-AF65-F5344CB8AC3E}">
        <p14:creationId xmlns:p14="http://schemas.microsoft.com/office/powerpoint/2010/main" val="1392220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4C564-206B-4B12-9500-E41079F674F0}"/>
              </a:ext>
            </a:extLst>
          </p:cNvPr>
          <p:cNvSpPr>
            <a:spLocks noGrp="1"/>
          </p:cNvSpPr>
          <p:nvPr>
            <p:ph type="title"/>
          </p:nvPr>
        </p:nvSpPr>
        <p:spPr>
          <a:xfrm>
            <a:off x="188060" y="609600"/>
            <a:ext cx="10224214" cy="1320800"/>
          </a:xfrm>
        </p:spPr>
        <p:txBody>
          <a:bodyPr/>
          <a:lstStyle/>
          <a:p>
            <a:r>
              <a:rPr lang="en-US" dirty="0"/>
              <a:t>GM Law legislative history – significant dates</a:t>
            </a:r>
          </a:p>
        </p:txBody>
      </p:sp>
      <p:sp>
        <p:nvSpPr>
          <p:cNvPr id="3" name="Content Placeholder 2">
            <a:extLst>
              <a:ext uri="{FF2B5EF4-FFF2-40B4-BE49-F238E27FC236}">
                <a16:creationId xmlns:a16="http://schemas.microsoft.com/office/drawing/2014/main" id="{293A46A9-627E-48E5-A5F7-FF694940745C}"/>
              </a:ext>
            </a:extLst>
          </p:cNvPr>
          <p:cNvSpPr>
            <a:spLocks noGrp="1"/>
          </p:cNvSpPr>
          <p:nvPr>
            <p:ph idx="1"/>
          </p:nvPr>
        </p:nvSpPr>
        <p:spPr>
          <a:xfrm>
            <a:off x="2917998" y="1897062"/>
            <a:ext cx="9085942" cy="4351338"/>
          </a:xfrm>
        </p:spPr>
        <p:txBody>
          <a:bodyPr>
            <a:normAutofit/>
          </a:bodyPr>
          <a:lstStyle/>
          <a:p>
            <a:r>
              <a:rPr lang="en-US" sz="2400" dirty="0"/>
              <a:t>Enacted</a:t>
            </a:r>
          </a:p>
          <a:p>
            <a:r>
              <a:rPr lang="en-US" sz="2400" dirty="0"/>
              <a:t>Repealed/reinstated</a:t>
            </a:r>
          </a:p>
          <a:p>
            <a:r>
              <a:rPr lang="en-US" sz="2400" dirty="0"/>
              <a:t>Growth-related capital investments ++</a:t>
            </a:r>
          </a:p>
          <a:p>
            <a:r>
              <a:rPr lang="en-US" sz="2400" dirty="0"/>
              <a:t>Growth caps</a:t>
            </a:r>
          </a:p>
          <a:p>
            <a:r>
              <a:rPr lang="en-US" sz="2400" dirty="0"/>
              <a:t>Informed Growth Act “big box retail”</a:t>
            </a:r>
          </a:p>
          <a:p>
            <a:r>
              <a:rPr lang="en-US" sz="2400" dirty="0"/>
              <a:t>12-year consistency “shelf life”, rulemaking</a:t>
            </a:r>
          </a:p>
          <a:p>
            <a:r>
              <a:rPr lang="en-US" sz="2400" dirty="0"/>
              <a:t>ADUs, Ageing in place, downtown parking, Sea Level Rise</a:t>
            </a:r>
          </a:p>
          <a:p>
            <a:r>
              <a:rPr lang="en-US" sz="2400" dirty="0"/>
              <a:t>Climate, fair housing, Service Centers, goals “clean-up”</a:t>
            </a:r>
          </a:p>
          <a:p>
            <a:pPr marL="0" indent="0">
              <a:buNone/>
            </a:pPr>
            <a:endParaRPr lang="en-US" sz="2400" dirty="0"/>
          </a:p>
        </p:txBody>
      </p:sp>
      <p:sp>
        <p:nvSpPr>
          <p:cNvPr id="4" name="Content Placeholder 2">
            <a:extLst>
              <a:ext uri="{FF2B5EF4-FFF2-40B4-BE49-F238E27FC236}">
                <a16:creationId xmlns:a16="http://schemas.microsoft.com/office/drawing/2014/main" id="{CB3A01F2-562C-47E9-94E5-FE083DA70915}"/>
              </a:ext>
            </a:extLst>
          </p:cNvPr>
          <p:cNvSpPr txBox="1">
            <a:spLocks/>
          </p:cNvSpPr>
          <p:nvPr/>
        </p:nvSpPr>
        <p:spPr>
          <a:xfrm>
            <a:off x="602343" y="1825625"/>
            <a:ext cx="221342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t>1989</a:t>
            </a:r>
          </a:p>
          <a:p>
            <a:r>
              <a:rPr lang="en-US" sz="2700" dirty="0"/>
              <a:t>1991</a:t>
            </a:r>
          </a:p>
          <a:p>
            <a:r>
              <a:rPr lang="en-US" sz="2700" dirty="0"/>
              <a:t>1999-2001</a:t>
            </a:r>
          </a:p>
          <a:p>
            <a:r>
              <a:rPr lang="en-US" sz="2700" dirty="0"/>
              <a:t>2003</a:t>
            </a:r>
          </a:p>
          <a:p>
            <a:r>
              <a:rPr lang="en-US" sz="2700" dirty="0"/>
              <a:t>2007</a:t>
            </a:r>
          </a:p>
          <a:p>
            <a:r>
              <a:rPr lang="en-US" sz="2700" dirty="0"/>
              <a:t>2008-2011</a:t>
            </a:r>
          </a:p>
          <a:p>
            <a:r>
              <a:rPr lang="en-US" sz="2700" dirty="0"/>
              <a:t>2019</a:t>
            </a:r>
          </a:p>
          <a:p>
            <a:r>
              <a:rPr lang="en-US" sz="2700" dirty="0"/>
              <a:t>2022</a:t>
            </a:r>
          </a:p>
        </p:txBody>
      </p:sp>
    </p:spTree>
    <p:extLst>
      <p:ext uri="{BB962C8B-B14F-4D97-AF65-F5344CB8AC3E}">
        <p14:creationId xmlns:p14="http://schemas.microsoft.com/office/powerpoint/2010/main" val="2792990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6EFD6-C5B5-47C5-9996-448C871078B0}"/>
              </a:ext>
            </a:extLst>
          </p:cNvPr>
          <p:cNvSpPr>
            <a:spLocks noGrp="1"/>
          </p:cNvSpPr>
          <p:nvPr>
            <p:ph type="title"/>
          </p:nvPr>
        </p:nvSpPr>
        <p:spPr>
          <a:xfrm>
            <a:off x="100584" y="301118"/>
            <a:ext cx="11905488" cy="915124"/>
          </a:xfrm>
        </p:spPr>
        <p:txBody>
          <a:bodyPr>
            <a:normAutofit fontScale="90000"/>
          </a:bodyPr>
          <a:lstStyle/>
          <a:p>
            <a:pPr algn="ctr"/>
            <a:r>
              <a:rPr lang="en-US" sz="4000" dirty="0"/>
              <a:t>Growth Management Law </a:t>
            </a:r>
            <a:br>
              <a:rPr lang="en-US" sz="4000" dirty="0"/>
            </a:br>
            <a:endParaRPr lang="en-US" sz="4000" dirty="0"/>
          </a:p>
        </p:txBody>
      </p:sp>
      <p:sp>
        <p:nvSpPr>
          <p:cNvPr id="3" name="Content Placeholder 2">
            <a:extLst>
              <a:ext uri="{FF2B5EF4-FFF2-40B4-BE49-F238E27FC236}">
                <a16:creationId xmlns:a16="http://schemas.microsoft.com/office/drawing/2014/main" id="{4892F757-1D5F-4534-BBDB-97E143170357}"/>
              </a:ext>
            </a:extLst>
          </p:cNvPr>
          <p:cNvSpPr>
            <a:spLocks noGrp="1"/>
          </p:cNvSpPr>
          <p:nvPr>
            <p:ph idx="1"/>
          </p:nvPr>
        </p:nvSpPr>
        <p:spPr>
          <a:xfrm>
            <a:off x="429827" y="1216242"/>
            <a:ext cx="10957560" cy="4731258"/>
          </a:xfrm>
        </p:spPr>
        <p:txBody>
          <a:bodyPr>
            <a:normAutofit/>
          </a:bodyPr>
          <a:lstStyle/>
          <a:p>
            <a:pPr marL="0" indent="0">
              <a:buNone/>
            </a:pPr>
            <a:r>
              <a:rPr lang="en-US" sz="2000" dirty="0"/>
              <a:t>Push-Pull Dynamics: </a:t>
            </a:r>
          </a:p>
          <a:p>
            <a:pPr marL="0" indent="0">
              <a:buNone/>
            </a:pPr>
            <a:r>
              <a:rPr lang="en-US" dirty="0"/>
              <a:t>	</a:t>
            </a:r>
            <a:r>
              <a:rPr lang="en-US" dirty="0">
                <a:solidFill>
                  <a:schemeClr val="accent4"/>
                </a:solidFill>
              </a:rPr>
              <a:t>Home rule and state oversight</a:t>
            </a:r>
          </a:p>
          <a:p>
            <a:pPr marL="457200" lvl="1" indent="0">
              <a:buNone/>
            </a:pPr>
            <a:r>
              <a:rPr lang="en-US" sz="1800" dirty="0">
                <a:solidFill>
                  <a:schemeClr val="accent4"/>
                </a:solidFill>
              </a:rPr>
              <a:t>Complex and controversial</a:t>
            </a:r>
          </a:p>
          <a:p>
            <a:pPr marL="457200" lvl="1" indent="0">
              <a:buNone/>
            </a:pPr>
            <a:r>
              <a:rPr lang="en-US" sz="1800" dirty="0">
                <a:solidFill>
                  <a:schemeClr val="accent4"/>
                </a:solidFill>
              </a:rPr>
              <a:t>Originally enacted 1989 after the “consumption decade”</a:t>
            </a:r>
          </a:p>
          <a:p>
            <a:pPr marL="457200" lvl="1" indent="0">
              <a:buNone/>
            </a:pPr>
            <a:r>
              <a:rPr lang="en-US" sz="1800" dirty="0">
                <a:solidFill>
                  <a:schemeClr val="accent4"/>
                </a:solidFill>
              </a:rPr>
              <a:t>Very high development pressures (Increasing SDs, BPs)</a:t>
            </a:r>
          </a:p>
          <a:p>
            <a:pPr marL="457200" lvl="1" indent="0">
              <a:buNone/>
            </a:pPr>
            <a:r>
              <a:rPr lang="en-US" sz="1800" dirty="0">
                <a:solidFill>
                  <a:schemeClr val="accent4"/>
                </a:solidFill>
              </a:rPr>
              <a:t>Land use is local; most everything else is regional</a:t>
            </a:r>
          </a:p>
          <a:p>
            <a:pPr marL="0" indent="0">
              <a:buNone/>
            </a:pPr>
            <a:endParaRPr lang="en-US" dirty="0">
              <a:solidFill>
                <a:srgbClr val="FF0000"/>
              </a:solidFill>
            </a:endParaRPr>
          </a:p>
          <a:p>
            <a:pPr marL="0" indent="0">
              <a:buNone/>
            </a:pPr>
            <a:r>
              <a:rPr lang="en-US" sz="2000" dirty="0"/>
              <a:t>GM Law (1989)</a:t>
            </a:r>
          </a:p>
          <a:p>
            <a:pPr lvl="1"/>
            <a:r>
              <a:rPr lang="en-US" dirty="0"/>
              <a:t>REQUIRED municipalities to prepare Comp Plans; address 10 State Goals; designate Growth /Rural areas</a:t>
            </a:r>
          </a:p>
          <a:p>
            <a:pPr marL="0" indent="0">
              <a:buNone/>
            </a:pPr>
            <a:r>
              <a:rPr lang="en-US" sz="2000" dirty="0"/>
              <a:t>GM Law (1991) </a:t>
            </a:r>
          </a:p>
          <a:p>
            <a:pPr lvl="1"/>
            <a:r>
              <a:rPr lang="en-US" dirty="0"/>
              <a:t>Repealed entirely; reinstated given the constitutional need to base zoning on public policy as expressed in a Comprehensive Plan; CPs </a:t>
            </a:r>
            <a:r>
              <a:rPr lang="en-US" dirty="0">
                <a:solidFill>
                  <a:schemeClr val="accent4"/>
                </a:solidFill>
              </a:rPr>
              <a:t>no longer mandatory</a:t>
            </a:r>
          </a:p>
          <a:p>
            <a:pPr lvl="1"/>
            <a:endParaRPr lang="en-US" dirty="0"/>
          </a:p>
        </p:txBody>
      </p:sp>
    </p:spTree>
    <p:extLst>
      <p:ext uri="{BB962C8B-B14F-4D97-AF65-F5344CB8AC3E}">
        <p14:creationId xmlns:p14="http://schemas.microsoft.com/office/powerpoint/2010/main" val="3769958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BD896-36E8-4E10-98E1-2348DE1467A9}"/>
              </a:ext>
            </a:extLst>
          </p:cNvPr>
          <p:cNvSpPr>
            <a:spLocks noGrp="1"/>
          </p:cNvSpPr>
          <p:nvPr>
            <p:ph type="title"/>
          </p:nvPr>
        </p:nvSpPr>
        <p:spPr>
          <a:xfrm>
            <a:off x="978052" y="346837"/>
            <a:ext cx="8308848" cy="1325563"/>
          </a:xfrm>
        </p:spPr>
        <p:txBody>
          <a:bodyPr>
            <a:normAutofit fontScale="90000"/>
          </a:bodyPr>
          <a:lstStyle/>
          <a:p>
            <a:pPr algn="ctr"/>
            <a:r>
              <a:rPr lang="en-US" sz="4400" dirty="0"/>
              <a:t>GM Law – anti-sprawl and rate of growth initiatives</a:t>
            </a:r>
            <a:endParaRPr lang="en-US" dirty="0"/>
          </a:p>
        </p:txBody>
      </p:sp>
      <p:sp>
        <p:nvSpPr>
          <p:cNvPr id="3" name="Content Placeholder 2">
            <a:extLst>
              <a:ext uri="{FF2B5EF4-FFF2-40B4-BE49-F238E27FC236}">
                <a16:creationId xmlns:a16="http://schemas.microsoft.com/office/drawing/2014/main" id="{BF26B6E4-344C-424D-A984-40D5A87B3838}"/>
              </a:ext>
            </a:extLst>
          </p:cNvPr>
          <p:cNvSpPr>
            <a:spLocks noGrp="1"/>
          </p:cNvSpPr>
          <p:nvPr>
            <p:ph idx="1"/>
          </p:nvPr>
        </p:nvSpPr>
        <p:spPr>
          <a:xfrm>
            <a:off x="354441" y="1861135"/>
            <a:ext cx="9837816" cy="4351338"/>
          </a:xfrm>
        </p:spPr>
        <p:txBody>
          <a:bodyPr>
            <a:normAutofit lnSpcReduction="10000"/>
          </a:bodyPr>
          <a:lstStyle/>
          <a:p>
            <a:pPr marL="0" indent="0">
              <a:buNone/>
            </a:pPr>
            <a:endParaRPr lang="en-US" dirty="0"/>
          </a:p>
          <a:p>
            <a:pPr marL="0" indent="0">
              <a:buNone/>
            </a:pPr>
            <a:r>
              <a:rPr lang="en-US" sz="2000" dirty="0"/>
              <a:t>GM Law (1999-2001): Several measures to give local Comp Plans more “teeth” and address costs of development sprawl</a:t>
            </a:r>
          </a:p>
          <a:p>
            <a:pPr lvl="1"/>
            <a:r>
              <a:rPr lang="en-US" dirty="0"/>
              <a:t>Growth-related capital investments targeted to growth areas </a:t>
            </a:r>
            <a:r>
              <a:rPr lang="en-US" sz="1600" dirty="0"/>
              <a:t>§ 4349-A</a:t>
            </a:r>
            <a:endParaRPr lang="en-US" dirty="0"/>
          </a:p>
          <a:p>
            <a:pPr lvl="1"/>
            <a:r>
              <a:rPr lang="en-US" dirty="0"/>
              <a:t>Required inclusion of Capital Investment Plan </a:t>
            </a:r>
          </a:p>
          <a:p>
            <a:pPr lvl="1"/>
            <a:r>
              <a:rPr lang="en-US" dirty="0"/>
              <a:t>Required Timetables for implementation </a:t>
            </a:r>
          </a:p>
          <a:p>
            <a:pPr marL="0" indent="0">
              <a:buNone/>
            </a:pPr>
            <a:r>
              <a:rPr lang="en-US" sz="2000" dirty="0"/>
              <a:t>GM Law (2003): Rate of Growth Ordinances § 4360 “Growth caps”</a:t>
            </a:r>
          </a:p>
          <a:p>
            <a:pPr lvl="1"/>
            <a:r>
              <a:rPr lang="en-US" dirty="0"/>
              <a:t>Sets limits on # of permits in growth and rural areas</a:t>
            </a:r>
          </a:p>
          <a:p>
            <a:pPr lvl="1"/>
            <a:r>
              <a:rPr lang="en-US" dirty="0"/>
              <a:t>Affordable housing provision</a:t>
            </a:r>
          </a:p>
          <a:p>
            <a:pPr marL="0" indent="0">
              <a:buNone/>
            </a:pPr>
            <a:r>
              <a:rPr lang="en-US" sz="2000" dirty="0"/>
              <a:t>GM Law (2007): Informed Growth Act § 4365-4372 “big box retail”</a:t>
            </a:r>
          </a:p>
          <a:p>
            <a:pPr lvl="1"/>
            <a:r>
              <a:rPr lang="en-US" dirty="0"/>
              <a:t>Municipalities can require a “comprehensive economic impact area” study when large retail is proposed</a:t>
            </a:r>
          </a:p>
          <a:p>
            <a:pPr lvl="1"/>
            <a:endParaRPr lang="en-US" dirty="0"/>
          </a:p>
          <a:p>
            <a:pPr marL="0" indent="0">
              <a:buNone/>
            </a:pPr>
            <a:endParaRPr lang="en-US" dirty="0"/>
          </a:p>
        </p:txBody>
      </p:sp>
    </p:spTree>
    <p:extLst>
      <p:ext uri="{BB962C8B-B14F-4D97-AF65-F5344CB8AC3E}">
        <p14:creationId xmlns:p14="http://schemas.microsoft.com/office/powerpoint/2010/main" val="66058074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5849</TotalTime>
  <Words>4174</Words>
  <Application>Microsoft Office PowerPoint</Application>
  <PresentationFormat>Widescreen</PresentationFormat>
  <Paragraphs>345</Paragraphs>
  <Slides>19</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ArialMT</vt:lpstr>
      <vt:lpstr>Calibri</vt:lpstr>
      <vt:lpstr>Kreon</vt:lpstr>
      <vt:lpstr>TimesNewRomanPS-BoldMT</vt:lpstr>
      <vt:lpstr>TimesNewRomanPSMT</vt:lpstr>
      <vt:lpstr>Trebuchet MS</vt:lpstr>
      <vt:lpstr>Wingdings 3</vt:lpstr>
      <vt:lpstr>Facet</vt:lpstr>
      <vt:lpstr>New-to-ME Planning webinar series  October 6, 2023</vt:lpstr>
      <vt:lpstr>New-to-ME planning webinar series Purpose and Goals</vt:lpstr>
      <vt:lpstr>GM law – overview for today</vt:lpstr>
      <vt:lpstr>Maine’s Growth Management Law Title 30-A Chapter 187 Planning and Land Use Regulation § 4301-4457</vt:lpstr>
      <vt:lpstr>“Growth Management” Title 30-A Chapter 187 Planning and Land Use Regulation § 4301-4349-A   </vt:lpstr>
      <vt:lpstr>“Growth Management” Title 30-A Chapter 187 Planning and Land Use Regulation Implementation mechanisms § 4351-4357</vt:lpstr>
      <vt:lpstr>GM Law legislative history – significant dates</vt:lpstr>
      <vt:lpstr>Growth Management Law  </vt:lpstr>
      <vt:lpstr>GM Law – anti-sprawl and rate of growth initiatives</vt:lpstr>
      <vt:lpstr>GM Law – Rulemaking</vt:lpstr>
      <vt:lpstr>GM Law –recent changes</vt:lpstr>
      <vt:lpstr>Created in 1989 - pre-Internet    21st Century need &amp; speed of change</vt:lpstr>
      <vt:lpstr>Evaluation §4331 - report to legislature</vt:lpstr>
      <vt:lpstr>GM Law Evaluation – January 2023</vt:lpstr>
      <vt:lpstr>Development tracking</vt:lpstr>
      <vt:lpstr>Local &amp; regional planning activity </vt:lpstr>
      <vt:lpstr>State financial commitment to the growth management program </vt:lpstr>
      <vt:lpstr>Chapter 208 – Comprehensive Plan  Review Criteria Rule </vt:lpstr>
      <vt:lpstr>Questions? Additional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To Increase Housing Opportunities in Maine by Studying Land Use Regulations and Short-term Rentals   September 13, 2022</dc:title>
  <dc:creator>East, Judith C</dc:creator>
  <cp:lastModifiedBy>East, Judith C</cp:lastModifiedBy>
  <cp:revision>63</cp:revision>
  <dcterms:created xsi:type="dcterms:W3CDTF">2022-08-31T19:41:00Z</dcterms:created>
  <dcterms:modified xsi:type="dcterms:W3CDTF">2023-10-06T15:47:27Z</dcterms:modified>
</cp:coreProperties>
</file>