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7"/>
  </p:notesMasterIdLst>
  <p:handoutMasterIdLst>
    <p:handoutMasterId r:id="rId28"/>
  </p:handoutMasterIdLst>
  <p:sldIdLst>
    <p:sldId id="257" r:id="rId2"/>
    <p:sldId id="309" r:id="rId3"/>
    <p:sldId id="310" r:id="rId4"/>
    <p:sldId id="332" r:id="rId5"/>
    <p:sldId id="311" r:id="rId6"/>
    <p:sldId id="312" r:id="rId7"/>
    <p:sldId id="326" r:id="rId8"/>
    <p:sldId id="313" r:id="rId9"/>
    <p:sldId id="314" r:id="rId10"/>
    <p:sldId id="333" r:id="rId11"/>
    <p:sldId id="315" r:id="rId12"/>
    <p:sldId id="316" r:id="rId13"/>
    <p:sldId id="317" r:id="rId14"/>
    <p:sldId id="318" r:id="rId15"/>
    <p:sldId id="319" r:id="rId16"/>
    <p:sldId id="320" r:id="rId17"/>
    <p:sldId id="321" r:id="rId18"/>
    <p:sldId id="323" r:id="rId19"/>
    <p:sldId id="324" r:id="rId20"/>
    <p:sldId id="334" r:id="rId21"/>
    <p:sldId id="327" r:id="rId22"/>
    <p:sldId id="328" r:id="rId23"/>
    <p:sldId id="329" r:id="rId24"/>
    <p:sldId id="330" r:id="rId25"/>
    <p:sldId id="33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94660"/>
  </p:normalViewPr>
  <p:slideViewPr>
    <p:cSldViewPr>
      <p:cViewPr varScale="1">
        <p:scale>
          <a:sx n="113" d="100"/>
          <a:sy n="113" d="100"/>
        </p:scale>
        <p:origin x="15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10/9/2019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dirty="0"/>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10/9/2019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nprior" pitchFamily="2" charset="0"/>
              </a:defRPr>
            </a:lvl1pPr>
            <a:lvl2pPr marL="755650" indent="-290513">
              <a:defRPr>
                <a:solidFill>
                  <a:schemeClr val="tx1"/>
                </a:solidFill>
                <a:latin typeface="Arnprior" pitchFamily="2" charset="0"/>
              </a:defRPr>
            </a:lvl2pPr>
            <a:lvl3pPr marL="1163638" indent="-231775">
              <a:defRPr>
                <a:solidFill>
                  <a:schemeClr val="tx1"/>
                </a:solidFill>
                <a:latin typeface="Arnprior" pitchFamily="2" charset="0"/>
              </a:defRPr>
            </a:lvl3pPr>
            <a:lvl4pPr marL="1630363" indent="-231775">
              <a:defRPr>
                <a:solidFill>
                  <a:schemeClr val="tx1"/>
                </a:solidFill>
                <a:latin typeface="Arnprior" pitchFamily="2" charset="0"/>
              </a:defRPr>
            </a:lvl4pPr>
            <a:lvl5pPr marL="2095500" indent="-231775">
              <a:defRPr>
                <a:solidFill>
                  <a:schemeClr val="tx1"/>
                </a:solidFill>
                <a:latin typeface="Arnprior" pitchFamily="2" charset="0"/>
              </a:defRPr>
            </a:lvl5pPr>
            <a:lvl6pPr marL="2552700" indent="-231775" eaLnBrk="0" fontAlgn="base" hangingPunct="0">
              <a:spcBef>
                <a:spcPct val="0"/>
              </a:spcBef>
              <a:spcAft>
                <a:spcPct val="0"/>
              </a:spcAft>
              <a:defRPr>
                <a:solidFill>
                  <a:schemeClr val="tx1"/>
                </a:solidFill>
                <a:latin typeface="Arnprior" pitchFamily="2" charset="0"/>
              </a:defRPr>
            </a:lvl6pPr>
            <a:lvl7pPr marL="3009900" indent="-231775" eaLnBrk="0" fontAlgn="base" hangingPunct="0">
              <a:spcBef>
                <a:spcPct val="0"/>
              </a:spcBef>
              <a:spcAft>
                <a:spcPct val="0"/>
              </a:spcAft>
              <a:defRPr>
                <a:solidFill>
                  <a:schemeClr val="tx1"/>
                </a:solidFill>
                <a:latin typeface="Arnprior" pitchFamily="2" charset="0"/>
              </a:defRPr>
            </a:lvl7pPr>
            <a:lvl8pPr marL="3467100" indent="-231775" eaLnBrk="0" fontAlgn="base" hangingPunct="0">
              <a:spcBef>
                <a:spcPct val="0"/>
              </a:spcBef>
              <a:spcAft>
                <a:spcPct val="0"/>
              </a:spcAft>
              <a:defRPr>
                <a:solidFill>
                  <a:schemeClr val="tx1"/>
                </a:solidFill>
                <a:latin typeface="Arnprior" pitchFamily="2" charset="0"/>
              </a:defRPr>
            </a:lvl8pPr>
            <a:lvl9pPr marL="3924300" indent="-231775" eaLnBrk="0" fontAlgn="base" hangingPunct="0">
              <a:spcBef>
                <a:spcPct val="0"/>
              </a:spcBef>
              <a:spcAft>
                <a:spcPct val="0"/>
              </a:spcAft>
              <a:defRPr>
                <a:solidFill>
                  <a:schemeClr val="tx1"/>
                </a:solidFill>
                <a:latin typeface="Arnprior" pitchFamily="2" charset="0"/>
              </a:defRPr>
            </a:lvl9pPr>
          </a:lstStyle>
          <a:p>
            <a:fld id="{92078D99-CF79-4E1C-973B-8C880EF4C5E8}" type="slidenum">
              <a:rPr lang="en-US" altLang="en-US">
                <a:latin typeface="Arial" panose="020B0604020202020204" pitchFamily="34" charset="0"/>
              </a:rPr>
              <a:pPr/>
              <a:t>15</a:t>
            </a:fld>
            <a:endParaRPr lang="en-US" altLang="en-US" dirty="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QM looks at systems through a continuous quality improvement process.  QM is not about pointing fingers or finding fault, its about looking at the steps that make up the process what we call the “current state” and analyzing with the customer what prevents them from completing certain steps.  The process is focused on the following questions: 1) what are we trying to accomplish? 2) How will we know change is an improvement; and 3) what changes can we make that will result in an improvement.   </a:t>
            </a:r>
          </a:p>
        </p:txBody>
      </p:sp>
    </p:spTree>
    <p:extLst>
      <p:ext uri="{BB962C8B-B14F-4D97-AF65-F5344CB8AC3E}">
        <p14:creationId xmlns:p14="http://schemas.microsoft.com/office/powerpoint/2010/main" val="132553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11/28/2018</a:t>
            </a:r>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11/28/2018</a:t>
            </a:r>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11/28/2018</a:t>
            </a:r>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11/28/2018</a:t>
            </a:r>
          </a:p>
        </p:txBody>
      </p:sp>
      <p:sp>
        <p:nvSpPr>
          <p:cNvPr id="4" name="Footer Placeholder 3"/>
          <p:cNvSpPr>
            <a:spLocks noGrp="1"/>
          </p:cNvSpPr>
          <p:nvPr>
            <p:ph type="ftr" sz="quarter" idx="11"/>
          </p:nvPr>
        </p:nvSpPr>
        <p:spPr/>
        <p:txBody>
          <a:bodyPr/>
          <a:lstStyle/>
          <a:p>
            <a:pPr>
              <a:defRPr/>
            </a:pPr>
            <a:r>
              <a:rPr lang="en-US" dirty="0"/>
              <a:t>Maine Department of Health and Human Services</a:t>
            </a:r>
          </a:p>
        </p:txBody>
      </p:sp>
      <p:sp>
        <p:nvSpPr>
          <p:cNvPr id="5" name="Slide Number Placeholder 4"/>
          <p:cNvSpPr>
            <a:spLocks noGrp="1"/>
          </p:cNvSpPr>
          <p:nvPr>
            <p:ph type="sldNum" sz="quarter" idx="12"/>
          </p:nvPr>
        </p:nvSpPr>
        <p:spPr/>
        <p:txBody>
          <a:bodyPr/>
          <a:lstStyle/>
          <a:p>
            <a:fld id="{8C0CF992-DB1D-425D-80E9-D796122FB5F7}" type="slidenum">
              <a:rPr lang="en-US" altLang="en-US" smtClean="0"/>
              <a:pPr/>
              <a:t>‹#›</a:t>
            </a:fld>
            <a:endParaRPr lang="en-US" altLang="en-US" dirty="0"/>
          </a:p>
        </p:txBody>
      </p:sp>
      <p:sp>
        <p:nvSpPr>
          <p:cNvPr id="6" name="Text Box 5"/>
          <p:cNvSpPr txBox="1">
            <a:spLocks noChangeArrowheads="1"/>
          </p:cNvSpPr>
          <p:nvPr userDrawn="1"/>
        </p:nvSpPr>
        <p:spPr bwMode="auto">
          <a:xfrm>
            <a:off x="-13855" y="53862"/>
            <a:ext cx="9144000" cy="1338828"/>
          </a:xfrm>
          <a:prstGeom prst="rect">
            <a:avLst/>
          </a:prstGeom>
          <a:solidFill>
            <a:srgbClr val="006666"/>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27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2700" dirty="0">
              <a:solidFill>
                <a:schemeClr val="bg1"/>
              </a:solidFill>
              <a:latin typeface="Times New Roman" panose="02020603050405020304" pitchFamily="18" charset="0"/>
              <a:cs typeface="Times New Roman" panose="02020603050405020304" pitchFamily="18" charset="0"/>
            </a:endParaRPr>
          </a:p>
          <a:p>
            <a:pPr eaLnBrk="1" hangingPunct="1"/>
            <a:endParaRPr lang="en-US" sz="2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80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r>
              <a:rPr lang="en-US" dirty="0"/>
              <a:t>11/28/2018</a:t>
            </a:r>
          </a:p>
        </p:txBody>
      </p:sp>
      <p:sp>
        <p:nvSpPr>
          <p:cNvPr id="5" name="Footer Placeholder 4"/>
          <p:cNvSpPr>
            <a:spLocks noGrp="1"/>
          </p:cNvSpPr>
          <p:nvPr>
            <p:ph type="ftr" sz="quarter" idx="11"/>
          </p:nvPr>
        </p:nvSpPr>
        <p:spPr/>
        <p:txBody>
          <a:bodyPr/>
          <a:lstStyle/>
          <a:p>
            <a:pPr>
              <a:defRPr/>
            </a:pPr>
            <a:r>
              <a:rPr lang="en-US" dirty="0"/>
              <a:t>Maine Department of Health and Human Services</a:t>
            </a:r>
          </a:p>
        </p:txBody>
      </p:sp>
      <p:sp>
        <p:nvSpPr>
          <p:cNvPr id="6" name="Slide Number Placeholder 5"/>
          <p:cNvSpPr>
            <a:spLocks noGrp="1"/>
          </p:cNvSpPr>
          <p:nvPr>
            <p:ph type="sldNum" sz="quarter" idx="12"/>
          </p:nvPr>
        </p:nvSpPr>
        <p:spPr/>
        <p:txBody>
          <a:bodyPr/>
          <a:lstStyle/>
          <a:p>
            <a:fld id="{60CC2E04-4A54-4A15-AB96-6BCE54670BD1}" type="slidenum">
              <a:rPr lang="en-US" altLang="en-US" smtClean="0"/>
              <a:pPr/>
              <a:t>‹#›</a:t>
            </a:fld>
            <a:endParaRPr lang="en-US" altLang="en-US" dirty="0"/>
          </a:p>
        </p:txBody>
      </p:sp>
      <p:sp>
        <p:nvSpPr>
          <p:cNvPr id="7" name="Text Box 5"/>
          <p:cNvSpPr txBox="1">
            <a:spLocks noChangeArrowheads="1"/>
          </p:cNvSpPr>
          <p:nvPr/>
        </p:nvSpPr>
        <p:spPr bwMode="auto">
          <a:xfrm>
            <a:off x="-13855" y="261611"/>
            <a:ext cx="9144000" cy="923330"/>
          </a:xfrm>
          <a:prstGeom prst="rect">
            <a:avLst/>
          </a:prstGeom>
          <a:solidFill>
            <a:srgbClr val="006666"/>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700" dirty="0">
              <a:solidFill>
                <a:schemeClr val="bg1"/>
              </a:solidFill>
              <a:latin typeface="Times New Roman" panose="02020603050405020304" pitchFamily="18" charset="0"/>
              <a:cs typeface="Times New Roman" panose="02020603050405020304" pitchFamily="18" charset="0"/>
            </a:endParaRPr>
          </a:p>
          <a:p>
            <a:pPr eaLnBrk="1" hangingPunct="1"/>
            <a:endParaRPr lang="en-US" sz="2700" dirty="0">
              <a:solidFill>
                <a:schemeClr val="bg1"/>
              </a:solidFill>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sz="quarter" idx="13"/>
          </p:nvPr>
        </p:nvSpPr>
        <p:spPr>
          <a:xfrm>
            <a:off x="1371600" y="457200"/>
            <a:ext cx="6858000" cy="685800"/>
          </a:xfrm>
        </p:spPr>
        <p:txBody>
          <a:bodyPr/>
          <a:lstStyle>
            <a:lvl1pPr marL="0" indent="0">
              <a:buNone/>
              <a:defRPr sz="2700">
                <a:solidFill>
                  <a:schemeClr val="bg1"/>
                </a:solidFill>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9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11/28/2018</a:t>
            </a:r>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11/28/2018</a:t>
            </a:r>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11/28/2018</a:t>
            </a:r>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11/28/2018</a:t>
            </a:r>
          </a:p>
        </p:txBody>
      </p:sp>
      <p:sp>
        <p:nvSpPr>
          <p:cNvPr id="8" name="Footer Placeholder 7"/>
          <p:cNvSpPr>
            <a:spLocks noGrp="1"/>
          </p:cNvSpPr>
          <p:nvPr>
            <p:ph type="ftr" sz="quarter" idx="11"/>
          </p:nvPr>
        </p:nvSpPr>
        <p:spPr/>
        <p:txBody>
          <a:bodyPr/>
          <a:lstStyle/>
          <a:p>
            <a:r>
              <a:rPr lang="en-US" dirty="0"/>
              <a:t>Maine Department of Health and Human Services</a:t>
            </a:r>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11/28/2018</a:t>
            </a:r>
          </a:p>
        </p:txBody>
      </p:sp>
      <p:sp>
        <p:nvSpPr>
          <p:cNvPr id="4" name="Footer Placeholder 3"/>
          <p:cNvSpPr>
            <a:spLocks noGrp="1"/>
          </p:cNvSpPr>
          <p:nvPr>
            <p:ph type="ftr" sz="quarter" idx="11"/>
          </p:nvPr>
        </p:nvSpPr>
        <p:spPr/>
        <p:txBody>
          <a:bodyPr/>
          <a:lstStyle/>
          <a:p>
            <a:r>
              <a:rPr lang="en-US" dirty="0"/>
              <a:t>Maine Department of Health and Human Services</a:t>
            </a:r>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11/28/2018</a:t>
            </a:r>
          </a:p>
        </p:txBody>
      </p:sp>
      <p:sp>
        <p:nvSpPr>
          <p:cNvPr id="3" name="Footer Placeholder 2"/>
          <p:cNvSpPr>
            <a:spLocks noGrp="1"/>
          </p:cNvSpPr>
          <p:nvPr>
            <p:ph type="ftr" sz="quarter" idx="11"/>
          </p:nvPr>
        </p:nvSpPr>
        <p:spPr/>
        <p:txBody>
          <a:bodyPr/>
          <a:lstStyle/>
          <a:p>
            <a:r>
              <a:rPr lang="en-US" dirty="0"/>
              <a:t>Maine Department of Health and Human Services</a:t>
            </a:r>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11/28/2018</a:t>
            </a:r>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11/28/2018</a:t>
            </a:r>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11/28/2018</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Maine Department of Health and Human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maine.gov/dhhs/oads/provider/developmental-services/documents/FunctionalAssessment.docx" TargetMode="Externa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hyperlink" Target="http://www.maine.gov/dhhs/oads/provider/developmental-services/behavior-regulations.shtml" TargetMode="External"/><Relationship Id="rId5" Type="http://schemas.openxmlformats.org/officeDocument/2006/relationships/image" Target="../media/image11.wmf"/><Relationship Id="rId4" Type="http://schemas.openxmlformats.org/officeDocument/2006/relationships/hyperlink" Target="http://www.maine.gov/dhhs/oads/provider/developmental-services/documents/PositiveSupportPlan.doc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ine.gov/DHHS/oads/provider/developmental-services/behavior-regulations.shtml"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1.maine.gov/dhhs/oads/provider/developmental-services/documents/Case%20Management%20Technical%20Guide%20-%20Crisis%20Services%20(Word).docx"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altLang="en-US" sz="3600" b="1" i="1" kern="0" dirty="0">
                <a:solidFill>
                  <a:schemeClr val="bg1"/>
                </a:solidFill>
                <a:latin typeface="Tahoma" panose="020B0604030504040204" pitchFamily="34" charset="0"/>
                <a:ea typeface="Tahoma" panose="020B0604030504040204" pitchFamily="34" charset="0"/>
                <a:cs typeface="Tahoma" panose="020B0604030504040204" pitchFamily="34" charset="0"/>
              </a:rPr>
              <a:t>Crisis Prevention and  </a:t>
            </a:r>
            <a:br>
              <a:rPr lang="en-US" altLang="en-US" sz="3600" b="1" i="1" kern="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3600" b="1" i="1" kern="0" dirty="0">
                <a:solidFill>
                  <a:schemeClr val="bg1"/>
                </a:solidFill>
                <a:latin typeface="Tahoma" panose="020B0604030504040204" pitchFamily="34" charset="0"/>
                <a:ea typeface="Tahoma" panose="020B0604030504040204" pitchFamily="34" charset="0"/>
                <a:cs typeface="Tahoma" panose="020B0604030504040204" pitchFamily="34" charset="0"/>
              </a:rPr>
              <a:t>Intervention Services</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0998" y="3261946"/>
            <a:ext cx="8382000" cy="1066800"/>
          </a:xfrm>
        </p:spPr>
        <p:txBody>
          <a:bodyPr>
            <a:noAutofit/>
          </a:bodyPr>
          <a:lstStyle/>
          <a:p>
            <a:r>
              <a:rPr lang="en-US" sz="4800" b="1" dirty="0">
                <a:latin typeface="Times New Roman" panose="02020603050405020304" pitchFamily="18" charset="0"/>
                <a:cs typeface="Times New Roman" panose="02020603050405020304" pitchFamily="18" charset="0"/>
              </a:rPr>
              <a:t>Individual Support Team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228" y="4648200"/>
            <a:ext cx="1515539" cy="1515539"/>
          </a:xfrm>
          <a:prstGeom prst="rect">
            <a:avLst/>
          </a:prstGeom>
        </p:spPr>
      </p:pic>
      <p:sp>
        <p:nvSpPr>
          <p:cNvPr id="8" name="Footer Placeholder 9">
            <a:extLst>
              <a:ext uri="{FF2B5EF4-FFF2-40B4-BE49-F238E27FC236}">
                <a16:creationId xmlns:a16="http://schemas.microsoft.com/office/drawing/2014/main" id="{ED82B8B7-A8DF-4A31-9621-F570F7F04458}"/>
              </a:ext>
            </a:extLst>
          </p:cNvPr>
          <p:cNvSpPr>
            <a:spLocks noGrp="1"/>
          </p:cNvSpPr>
          <p:nvPr>
            <p:ph type="ftr" sz="quarter" idx="11"/>
          </p:nvPr>
        </p:nvSpPr>
        <p:spPr>
          <a:xfrm>
            <a:off x="2895597" y="6300630"/>
            <a:ext cx="3352800" cy="365125"/>
          </a:xfrm>
        </p:spPr>
        <p:txBody>
          <a:bodyPr/>
          <a:lstStyle/>
          <a:p>
            <a:r>
              <a:rPr lang="en-US" dirty="0"/>
              <a:t>Maine Department of Health and Human Services</a:t>
            </a:r>
          </a:p>
        </p:txBody>
      </p:sp>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3E7D58-1359-490B-86CC-CD4DBBBFE835}"/>
              </a:ext>
            </a:extLst>
          </p:cNvPr>
          <p:cNvSpPr>
            <a:spLocks noGrp="1"/>
          </p:cNvSpPr>
          <p:nvPr>
            <p:ph type="dt" sz="half" idx="10"/>
          </p:nvPr>
        </p:nvSpPr>
        <p:spPr/>
        <p:txBody>
          <a:bodyPr/>
          <a:lstStyle/>
          <a:p>
            <a:r>
              <a:rPr lang="en-US"/>
              <a:t>11/28/2018</a:t>
            </a:r>
            <a:endParaRPr lang="en-US" dirty="0"/>
          </a:p>
        </p:txBody>
      </p:sp>
      <p:sp>
        <p:nvSpPr>
          <p:cNvPr id="4" name="Footer Placeholder 3">
            <a:extLst>
              <a:ext uri="{FF2B5EF4-FFF2-40B4-BE49-F238E27FC236}">
                <a16:creationId xmlns:a16="http://schemas.microsoft.com/office/drawing/2014/main" id="{6BF24EE6-2325-4272-AC29-644B002934F5}"/>
              </a:ext>
            </a:extLst>
          </p:cNvPr>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a:extLst>
              <a:ext uri="{FF2B5EF4-FFF2-40B4-BE49-F238E27FC236}">
                <a16:creationId xmlns:a16="http://schemas.microsoft.com/office/drawing/2014/main" id="{98B972D1-3DBF-4FA4-8518-2797AD636E94}"/>
              </a:ext>
            </a:extLst>
          </p:cNvPr>
          <p:cNvSpPr>
            <a:spLocks noGrp="1"/>
          </p:cNvSpPr>
          <p:nvPr>
            <p:ph type="sldNum" sz="quarter" idx="12"/>
          </p:nvPr>
        </p:nvSpPr>
        <p:spPr/>
        <p:txBody>
          <a:bodyPr/>
          <a:lstStyle/>
          <a:p>
            <a:fld id="{5FD82BC9-63B1-475F-82C3-3D3DE5316FF5}" type="slidenum">
              <a:rPr lang="en-US" smtClean="0"/>
              <a:t>10</a:t>
            </a:fld>
            <a:endParaRPr lang="en-US" dirty="0"/>
          </a:p>
        </p:txBody>
      </p:sp>
      <p:sp>
        <p:nvSpPr>
          <p:cNvPr id="6" name="Rectangle 5">
            <a:extLst>
              <a:ext uri="{FF2B5EF4-FFF2-40B4-BE49-F238E27FC236}">
                <a16:creationId xmlns:a16="http://schemas.microsoft.com/office/drawing/2014/main" id="{072B81F6-7E76-44A8-84DC-621AE65CABE2}"/>
              </a:ext>
            </a:extLst>
          </p:cNvPr>
          <p:cNvSpPr/>
          <p:nvPr/>
        </p:nvSpPr>
        <p:spPr>
          <a:xfrm>
            <a:off x="685800" y="1676400"/>
            <a:ext cx="7162800" cy="3970318"/>
          </a:xfrm>
          <a:prstGeom prst="rect">
            <a:avLst/>
          </a:prstGeom>
        </p:spPr>
        <p:txBody>
          <a:bodyPr wrap="square">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IST can be a separate team but is most often the person’s Planning Team.  </a:t>
            </a:r>
          </a:p>
          <a:p>
            <a:pPr marL="57150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It should include the Individual and those they find helpful in times of crisis.</a:t>
            </a:r>
          </a:p>
        </p:txBody>
      </p:sp>
      <p:sp>
        <p:nvSpPr>
          <p:cNvPr id="7" name="Text Box 5">
            <a:extLst>
              <a:ext uri="{FF2B5EF4-FFF2-40B4-BE49-F238E27FC236}">
                <a16:creationId xmlns:a16="http://schemas.microsoft.com/office/drawing/2014/main" id="{90AC214F-914A-47C1-823E-9AC55D0D4623}"/>
              </a:ext>
            </a:extLst>
          </p:cNvPr>
          <p:cNvSpPr txBox="1">
            <a:spLocks noGrp="1" noChangeArrowheads="1"/>
          </p:cNvSpPr>
          <p:nvPr>
            <p:ph type="title"/>
          </p:nvPr>
        </p:nvSpPr>
        <p:spPr bwMode="auto">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55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14450" y="2057400"/>
            <a:ext cx="6572250" cy="38290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7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14475" y="1085850"/>
            <a:ext cx="6172200" cy="7429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and when?</a:t>
            </a:r>
            <a:endParaRPr lang="en-US" sz="3300" dirty="0">
              <a:solidFill>
                <a:schemeClr val="bg1"/>
              </a:solidFill>
            </a:endParaRPr>
          </a:p>
        </p:txBody>
      </p:sp>
      <p:sp>
        <p:nvSpPr>
          <p:cNvPr id="6" name="Content Placeholder 2"/>
          <p:cNvSpPr txBox="1">
            <a:spLocks/>
          </p:cNvSpPr>
          <p:nvPr/>
        </p:nvSpPr>
        <p:spPr>
          <a:xfrm>
            <a:off x="1314450" y="2228850"/>
            <a:ext cx="4972050" cy="3600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If individual is admitted to DS Crisis House, an assessment will be completed at the Crisis House.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assessment includes review of incident, environment of crisis location, and recommendations for future intervention and support. </a:t>
            </a:r>
          </a:p>
        </p:txBody>
      </p:sp>
      <p:pic>
        <p:nvPicPr>
          <p:cNvPr id="6146" name="Picture 2" descr="C:\Users\katharyn.b.zwicker\AppData\Local\Microsoft\Windows\Temporary Internet Files\Content.IE5\8H0SB76K\lis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360499"/>
            <a:ext cx="1440044" cy="14358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ngie.Marquis\AppData\Local\Microsoft\Windows\Temporary Internet Files\Content.IE5\GRTCIKP9\MP9004421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286250"/>
            <a:ext cx="1419098"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a:extLst>
              <a:ext uri="{FF2B5EF4-FFF2-40B4-BE49-F238E27FC236}">
                <a16:creationId xmlns:a16="http://schemas.microsoft.com/office/drawing/2014/main" id="{430AA824-CA79-46C6-AF3C-F6DC7CC01AC8}"/>
              </a:ext>
            </a:extLst>
          </p:cNvPr>
          <p:cNvSpPr txBox="1">
            <a:spLocks noChangeArrowheads="1"/>
          </p:cNvSpPr>
          <p:nvPr/>
        </p:nvSpPr>
        <p:spPr bwMode="auto">
          <a:xfrm>
            <a:off x="-12309" y="-3879"/>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221D6E0A-8A95-4F45-A8AE-22E436DDF439}"/>
              </a:ext>
            </a:extLst>
          </p:cNvPr>
          <p:cNvSpPr>
            <a:spLocks noGrp="1"/>
          </p:cNvSpPr>
          <p:nvPr>
            <p:ph type="sldNum" sz="quarter" idx="12"/>
          </p:nvPr>
        </p:nvSpPr>
        <p:spPr/>
        <p:txBody>
          <a:bodyPr/>
          <a:lstStyle/>
          <a:p>
            <a:fld id="{5FD82BC9-63B1-475F-82C3-3D3DE5316FF5}" type="slidenum">
              <a:rPr lang="en-US" smtClean="0"/>
              <a:t>11</a:t>
            </a:fld>
            <a:endParaRPr lang="en-US" dirty="0"/>
          </a:p>
        </p:txBody>
      </p:sp>
      <p:sp>
        <p:nvSpPr>
          <p:cNvPr id="12" name="Date Placeholder 11">
            <a:extLst>
              <a:ext uri="{FF2B5EF4-FFF2-40B4-BE49-F238E27FC236}">
                <a16:creationId xmlns:a16="http://schemas.microsoft.com/office/drawing/2014/main" id="{7A0ECE10-78DE-42CF-859B-524C1E224001}"/>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7483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atharyn.b.zwicker\AppData\Local\Microsoft\Windows\Temporary Internet Files\Content.IE5\AS0AB862\1_1281626260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1" y="2457450"/>
            <a:ext cx="1505119"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33600" y="446301"/>
            <a:ext cx="50292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and when?</a:t>
            </a:r>
            <a:endParaRPr lang="en-US" sz="3300" dirty="0">
              <a:solidFill>
                <a:schemeClr val="bg1"/>
              </a:solidFill>
            </a:endParaRPr>
          </a:p>
        </p:txBody>
      </p:sp>
      <p:sp>
        <p:nvSpPr>
          <p:cNvPr id="7" name="Content Placeholder 2"/>
          <p:cNvSpPr txBox="1">
            <a:spLocks/>
          </p:cNvSpPr>
          <p:nvPr/>
        </p:nvSpPr>
        <p:spPr>
          <a:xfrm>
            <a:off x="1371600" y="2343151"/>
            <a:ext cx="4914900" cy="339447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IST reviews crisis incident and any documentation provided, such as hospital assessments, restraint information or resource development information.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Planning team develops or reviews the </a:t>
            </a:r>
            <a:r>
              <a:rPr lang="en-US" sz="2400" dirty="0">
                <a:latin typeface="Times New Roman" panose="02020603050405020304" pitchFamily="18" charset="0"/>
                <a:cs typeface="Times New Roman" panose="02020603050405020304" pitchFamily="18" charset="0"/>
                <a:hlinkClick r:id="rId3"/>
              </a:rPr>
              <a:t>Functional Assessment </a:t>
            </a:r>
            <a:r>
              <a:rPr lang="en-US" sz="2400" dirty="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hlinkClick r:id="rId4"/>
              </a:rPr>
              <a:t>Positive Support Plan </a:t>
            </a:r>
            <a:r>
              <a:rPr lang="en-US" sz="2400" dirty="0">
                <a:latin typeface="Times New Roman" panose="02020603050405020304" pitchFamily="18" charset="0"/>
                <a:cs typeface="Times New Roman" panose="02020603050405020304" pitchFamily="18" charset="0"/>
              </a:rPr>
              <a:t>for its effectiveness. </a:t>
            </a:r>
          </a:p>
        </p:txBody>
      </p:sp>
      <p:pic>
        <p:nvPicPr>
          <p:cNvPr id="8" name="Picture 2" descr="C:\Users\Angie.Marquis\AppData\Local\Microsoft\Windows\Temporary Internet Files\Content.IE5\GRTCIKP9\MC90010521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1150" y="4450897"/>
            <a:ext cx="1390650" cy="1009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42C56EE8-E0C9-4784-B30D-75B182534EDA}"/>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E40A6E4-5EF7-42A8-9C6F-E3EFE60B32E2}"/>
              </a:ext>
            </a:extLst>
          </p:cNvPr>
          <p:cNvSpPr/>
          <p:nvPr/>
        </p:nvSpPr>
        <p:spPr>
          <a:xfrm>
            <a:off x="381000" y="5771575"/>
            <a:ext cx="8229599" cy="584775"/>
          </a:xfrm>
          <a:prstGeom prst="rect">
            <a:avLst/>
          </a:prstGeom>
        </p:spPr>
        <p:txBody>
          <a:bodyPr wrap="square">
            <a:spAutoFit/>
          </a:bodyPr>
          <a:lstStyle/>
          <a:p>
            <a:r>
              <a:rPr lang="en-US" sz="1600" dirty="0">
                <a:hlinkClick r:id="rId6"/>
              </a:rPr>
              <a:t>http://www.maine.gov/dhhs/oads/provider/developmental-services/behavior-regulations.shtml</a:t>
            </a:r>
            <a:endParaRPr lang="en-US" sz="1600" dirty="0"/>
          </a:p>
          <a:p>
            <a:endParaRPr lang="en-US" sz="1600" dirty="0"/>
          </a:p>
        </p:txBody>
      </p:sp>
      <p:sp>
        <p:nvSpPr>
          <p:cNvPr id="9" name="Slide Number Placeholder 8">
            <a:extLst>
              <a:ext uri="{FF2B5EF4-FFF2-40B4-BE49-F238E27FC236}">
                <a16:creationId xmlns:a16="http://schemas.microsoft.com/office/drawing/2014/main" id="{270417D4-6C02-4806-839A-E937D9EBE35B}"/>
              </a:ext>
            </a:extLst>
          </p:cNvPr>
          <p:cNvSpPr>
            <a:spLocks noGrp="1"/>
          </p:cNvSpPr>
          <p:nvPr>
            <p:ph type="sldNum" sz="quarter" idx="12"/>
          </p:nvPr>
        </p:nvSpPr>
        <p:spPr/>
        <p:txBody>
          <a:bodyPr/>
          <a:lstStyle/>
          <a:p>
            <a:fld id="{5FD82BC9-63B1-475F-82C3-3D3DE5316FF5}" type="slidenum">
              <a:rPr lang="en-US" smtClean="0"/>
              <a:t>12</a:t>
            </a:fld>
            <a:endParaRPr lang="en-US" dirty="0"/>
          </a:p>
        </p:txBody>
      </p:sp>
      <p:sp>
        <p:nvSpPr>
          <p:cNvPr id="12" name="Date Placeholder 11">
            <a:extLst>
              <a:ext uri="{FF2B5EF4-FFF2-40B4-BE49-F238E27FC236}">
                <a16:creationId xmlns:a16="http://schemas.microsoft.com/office/drawing/2014/main" id="{3A742D3D-1774-4B17-AB77-6624308E7BC4}"/>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419378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5900" y="857250"/>
            <a:ext cx="4572000" cy="106322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and when?</a:t>
            </a:r>
          </a:p>
        </p:txBody>
      </p:sp>
      <p:sp>
        <p:nvSpPr>
          <p:cNvPr id="3" name="Rectangle 2"/>
          <p:cNvSpPr/>
          <p:nvPr/>
        </p:nvSpPr>
        <p:spPr>
          <a:xfrm>
            <a:off x="381001" y="3429000"/>
            <a:ext cx="8153400" cy="2336024"/>
          </a:xfrm>
          <a:prstGeom prst="rect">
            <a:avLst/>
          </a:prstGeom>
        </p:spPr>
        <p:txBody>
          <a:bodyPr wrap="square">
            <a:spAutoFit/>
          </a:bodyPr>
          <a:lstStyle/>
          <a:p>
            <a:pPr>
              <a:spcBef>
                <a:spcPct val="20000"/>
              </a:spcBef>
            </a:pPr>
            <a:r>
              <a:rPr lang="en-US" sz="2700" b="1" dirty="0">
                <a:solidFill>
                  <a:prstClr val="black"/>
                </a:solidFill>
                <a:latin typeface="Times New Roman" panose="02020603050405020304" pitchFamily="18" charset="0"/>
                <a:cs typeface="Times New Roman" panose="02020603050405020304" pitchFamily="18" charset="0"/>
              </a:rPr>
              <a:t>The Planning Team Must Develop:</a:t>
            </a:r>
          </a:p>
          <a:p>
            <a:pPr marL="600075" lvl="1" indent="-257175">
              <a:spcBef>
                <a:spcPct val="20000"/>
              </a:spcBef>
              <a:buFont typeface="Courier New" panose="02070309020205020404" pitchFamily="49" charset="0"/>
              <a:buChar char="o"/>
            </a:pPr>
            <a:r>
              <a:rPr lang="en-US" sz="2700" dirty="0">
                <a:solidFill>
                  <a:prstClr val="black"/>
                </a:solidFill>
                <a:latin typeface="Times New Roman" panose="02020603050405020304" pitchFamily="18" charset="0"/>
                <a:cs typeface="Times New Roman" panose="02020603050405020304" pitchFamily="18" charset="0"/>
              </a:rPr>
              <a:t>An appropriate </a:t>
            </a:r>
            <a:r>
              <a:rPr lang="en-US" sz="2700" b="1" dirty="0">
                <a:solidFill>
                  <a:prstClr val="black"/>
                </a:solidFill>
                <a:latin typeface="Times New Roman" panose="02020603050405020304" pitchFamily="18" charset="0"/>
                <a:cs typeface="Times New Roman" panose="02020603050405020304" pitchFamily="18" charset="0"/>
              </a:rPr>
              <a:t>Behavior Management Plan </a:t>
            </a:r>
            <a:r>
              <a:rPr lang="en-US" sz="2700" dirty="0">
                <a:solidFill>
                  <a:prstClr val="black"/>
                </a:solidFill>
                <a:latin typeface="Times New Roman" panose="02020603050405020304" pitchFamily="18" charset="0"/>
                <a:cs typeface="Times New Roman" panose="02020603050405020304" pitchFamily="18" charset="0"/>
              </a:rPr>
              <a:t>and submitted for approval pursuant to this regulation.</a:t>
            </a:r>
          </a:p>
          <a:p>
            <a:pPr marL="600075" lvl="1" indent="-257175">
              <a:spcBef>
                <a:spcPct val="20000"/>
              </a:spcBef>
              <a:buFont typeface="Courier New" panose="02070309020205020404" pitchFamily="49" charset="0"/>
              <a:buChar char="o"/>
            </a:pPr>
            <a:r>
              <a:rPr lang="en-US" sz="2700" dirty="0">
                <a:solidFill>
                  <a:prstClr val="black"/>
                </a:solidFill>
                <a:latin typeface="Times New Roman" panose="02020603050405020304" pitchFamily="18" charset="0"/>
                <a:cs typeface="Times New Roman" panose="02020603050405020304" pitchFamily="18" charset="0"/>
              </a:rPr>
              <a:t>Must be developed </a:t>
            </a:r>
            <a:r>
              <a:rPr lang="en-US" sz="2700" b="1" dirty="0">
                <a:solidFill>
                  <a:prstClr val="black"/>
                </a:solidFill>
                <a:latin typeface="Times New Roman" panose="02020603050405020304" pitchFamily="18" charset="0"/>
                <a:cs typeface="Times New Roman" panose="02020603050405020304" pitchFamily="18" charset="0"/>
              </a:rPr>
              <a:t>within 60 days</a:t>
            </a:r>
            <a:r>
              <a:rPr lang="en-US" sz="2700" dirty="0">
                <a:solidFill>
                  <a:prstClr val="black"/>
                </a:solidFill>
                <a:latin typeface="Times New Roman" panose="02020603050405020304" pitchFamily="18" charset="0"/>
                <a:cs typeface="Times New Roman" panose="02020603050405020304" pitchFamily="18" charset="0"/>
              </a:rPr>
              <a:t>, if not, it must be identified as an </a:t>
            </a:r>
            <a:r>
              <a:rPr lang="en-US" sz="2700" b="1" dirty="0">
                <a:solidFill>
                  <a:prstClr val="black"/>
                </a:solidFill>
                <a:latin typeface="Times New Roman" panose="02020603050405020304" pitchFamily="18" charset="0"/>
                <a:cs typeface="Times New Roman" panose="02020603050405020304" pitchFamily="18" charset="0"/>
              </a:rPr>
              <a:t>Unmet Need</a:t>
            </a:r>
            <a:r>
              <a:rPr lang="en-US" sz="2700" dirty="0">
                <a:solidFill>
                  <a:prstClr val="black"/>
                </a:solidFill>
                <a:latin typeface="Times New Roman" panose="02020603050405020304" pitchFamily="18" charset="0"/>
                <a:cs typeface="Times New Roman" panose="02020603050405020304" pitchFamily="18" charset="0"/>
              </a:rPr>
              <a:t>.</a:t>
            </a:r>
          </a:p>
        </p:txBody>
      </p:sp>
      <p:sp>
        <p:nvSpPr>
          <p:cNvPr id="7" name="Text Box 5">
            <a:extLst>
              <a:ext uri="{FF2B5EF4-FFF2-40B4-BE49-F238E27FC236}">
                <a16:creationId xmlns:a16="http://schemas.microsoft.com/office/drawing/2014/main" id="{44EC564C-E58D-4F8A-9C67-EF5109F810E1}"/>
              </a:ext>
            </a:extLst>
          </p:cNvPr>
          <p:cNvSpPr txBox="1">
            <a:spLocks noChangeArrowheads="1"/>
          </p:cNvSpPr>
          <p:nvPr/>
        </p:nvSpPr>
        <p:spPr bwMode="auto">
          <a:xfrm>
            <a:off x="-9378" y="-276999"/>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8" name="Picture 2" descr="C:\Users\katharyn.b.zwicker\AppData\Local\Microsoft\Windows\Temporary Internet Files\Content.IE5\L06RHPG6\planning-620299_640[1].jpg">
            <a:extLst>
              <a:ext uri="{FF2B5EF4-FFF2-40B4-BE49-F238E27FC236}">
                <a16:creationId xmlns:a16="http://schemas.microsoft.com/office/drawing/2014/main" id="{274AB4C1-F51F-4E34-A7EC-BF1F965564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375" y="332513"/>
            <a:ext cx="1587006" cy="10563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0A6C79B-FD06-45B0-AC9A-729B67376EE4}"/>
              </a:ext>
            </a:extLst>
          </p:cNvPr>
          <p:cNvSpPr/>
          <p:nvPr/>
        </p:nvSpPr>
        <p:spPr>
          <a:xfrm>
            <a:off x="76200" y="1937412"/>
            <a:ext cx="8991600" cy="1575816"/>
          </a:xfrm>
          <a:prstGeom prst="rect">
            <a:avLst/>
          </a:prstGeom>
        </p:spPr>
        <p:txBody>
          <a:bodyPr wrap="square">
            <a:spAutoFit/>
          </a:bodyPr>
          <a:lstStyle/>
          <a:p>
            <a:pPr algn="ctr">
              <a:spcBef>
                <a:spcPct val="20000"/>
              </a:spcBef>
            </a:pPr>
            <a:r>
              <a:rPr lang="en-US" sz="3200" dirty="0">
                <a:solidFill>
                  <a:prstClr val="black"/>
                </a:solidFill>
                <a:latin typeface="Times New Roman" panose="02020603050405020304" pitchFamily="18" charset="0"/>
                <a:cs typeface="Times New Roman" panose="02020603050405020304" pitchFamily="18" charset="0"/>
              </a:rPr>
              <a:t>If there is a </a:t>
            </a:r>
            <a:r>
              <a:rPr lang="en-US" sz="3200" b="1" dirty="0">
                <a:solidFill>
                  <a:prstClr val="black"/>
                </a:solidFill>
                <a:latin typeface="Times New Roman" panose="02020603050405020304" pitchFamily="18" charset="0"/>
                <a:cs typeface="Times New Roman" panose="02020603050405020304" pitchFamily="18" charset="0"/>
              </a:rPr>
              <a:t>Recurring Pattern, </a:t>
            </a:r>
            <a:r>
              <a:rPr lang="en-US" sz="3200" dirty="0">
                <a:solidFill>
                  <a:prstClr val="black"/>
                </a:solidFill>
                <a:latin typeface="Times New Roman" panose="02020603050405020304" pitchFamily="18" charset="0"/>
                <a:cs typeface="Times New Roman" panose="02020603050405020304" pitchFamily="18" charset="0"/>
              </a:rPr>
              <a:t>a                   </a:t>
            </a:r>
            <a:r>
              <a:rPr lang="en-US" sz="3200" b="1" dirty="0">
                <a:solidFill>
                  <a:prstClr val="black"/>
                </a:solidFill>
                <a:latin typeface="Times New Roman" panose="02020603050405020304" pitchFamily="18" charset="0"/>
                <a:cs typeface="Times New Roman" panose="02020603050405020304" pitchFamily="18" charset="0"/>
              </a:rPr>
              <a:t>Behavior Management Plan </a:t>
            </a:r>
            <a:r>
              <a:rPr lang="en-US" sz="3200" dirty="0">
                <a:solidFill>
                  <a:prstClr val="black"/>
                </a:solidFill>
                <a:latin typeface="Times New Roman" panose="02020603050405020304" pitchFamily="18" charset="0"/>
                <a:cs typeface="Times New Roman" panose="02020603050405020304" pitchFamily="18" charset="0"/>
              </a:rPr>
              <a:t>is </a:t>
            </a:r>
            <a:r>
              <a:rPr lang="en-US" sz="3200" b="1" dirty="0">
                <a:solidFill>
                  <a:prstClr val="black"/>
                </a:solidFill>
                <a:latin typeface="Times New Roman" panose="02020603050405020304" pitchFamily="18" charset="0"/>
                <a:cs typeface="Times New Roman" panose="02020603050405020304" pitchFamily="18" charset="0"/>
              </a:rPr>
              <a:t>REQUIRED!</a:t>
            </a:r>
          </a:p>
          <a:p>
            <a:pPr>
              <a:spcBef>
                <a:spcPct val="20000"/>
              </a:spcBef>
            </a:pP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23F20E9F-D923-4FDB-9E7D-0BA856C8641E}"/>
              </a:ext>
            </a:extLst>
          </p:cNvPr>
          <p:cNvSpPr>
            <a:spLocks noGrp="1"/>
          </p:cNvSpPr>
          <p:nvPr>
            <p:ph type="sldNum" sz="quarter" idx="12"/>
          </p:nvPr>
        </p:nvSpPr>
        <p:spPr/>
        <p:txBody>
          <a:bodyPr/>
          <a:lstStyle/>
          <a:p>
            <a:fld id="{5FD82BC9-63B1-475F-82C3-3D3DE5316FF5}" type="slidenum">
              <a:rPr lang="en-US" smtClean="0"/>
              <a:t>13</a:t>
            </a:fld>
            <a:endParaRPr lang="en-US" dirty="0"/>
          </a:p>
        </p:txBody>
      </p:sp>
      <p:sp>
        <p:nvSpPr>
          <p:cNvPr id="13" name="Date Placeholder 12">
            <a:extLst>
              <a:ext uri="{FF2B5EF4-FFF2-40B4-BE49-F238E27FC236}">
                <a16:creationId xmlns:a16="http://schemas.microsoft.com/office/drawing/2014/main" id="{EAEED883-6CF0-4619-BEB0-28C8BBBF0C70}"/>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274862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28750" y="857250"/>
            <a:ext cx="4229100" cy="10858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t>
            </a:r>
          </a:p>
          <a:p>
            <a:r>
              <a:rPr lang="en-US" sz="3300" b="1" dirty="0">
                <a:solidFill>
                  <a:schemeClr val="bg1"/>
                </a:solidFill>
              </a:rPr>
              <a:t>and when?</a:t>
            </a:r>
          </a:p>
        </p:txBody>
      </p:sp>
      <p:sp>
        <p:nvSpPr>
          <p:cNvPr id="3" name="Content Placeholder 2"/>
          <p:cNvSpPr txBox="1">
            <a:spLocks/>
          </p:cNvSpPr>
          <p:nvPr/>
        </p:nvSpPr>
        <p:spPr>
          <a:xfrm>
            <a:off x="457200" y="3428999"/>
            <a:ext cx="7924800" cy="3305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700" b="1" dirty="0">
                <a:latin typeface="Times New Roman" panose="02020603050405020304" pitchFamily="18" charset="0"/>
                <a:cs typeface="Times New Roman" panose="02020603050405020304" pitchFamily="18" charset="0"/>
              </a:rPr>
              <a:t>The Planning Team Must:</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Submit to the Review Team, for approval, a justification explaining why a Behavior Management Plan is not necessary.</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Review Team may require that a Behavior Management Plan be developed to address recurring challenging behavior.</a:t>
            </a:r>
          </a:p>
        </p:txBody>
      </p:sp>
      <p:sp>
        <p:nvSpPr>
          <p:cNvPr id="7" name="Text Box 5">
            <a:extLst>
              <a:ext uri="{FF2B5EF4-FFF2-40B4-BE49-F238E27FC236}">
                <a16:creationId xmlns:a16="http://schemas.microsoft.com/office/drawing/2014/main" id="{BBAA2378-B338-4C77-BD94-BE0A0763A0F0}"/>
              </a:ext>
            </a:extLst>
          </p:cNvPr>
          <p:cNvSpPr txBox="1">
            <a:spLocks noChangeArrowheads="1"/>
          </p:cNvSpPr>
          <p:nvPr/>
        </p:nvSpPr>
        <p:spPr bwMode="auto">
          <a:xfrm>
            <a:off x="-9378" y="-276999"/>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8" name="Picture 2" descr="C:\Users\katharyn.b.zwicker\AppData\Local\Microsoft\Windows\Temporary Internet Files\Content.IE5\8H0SB76K\8931832451_9720cff219_b[1].jpg">
            <a:extLst>
              <a:ext uri="{FF2B5EF4-FFF2-40B4-BE49-F238E27FC236}">
                <a16:creationId xmlns:a16="http://schemas.microsoft.com/office/drawing/2014/main" id="{21E3D846-E292-4821-AFB8-81F041DC95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8452" y="257175"/>
            <a:ext cx="1799346" cy="12001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1249F8E-5203-4F1A-9672-3C9329A220ED}"/>
              </a:ext>
            </a:extLst>
          </p:cNvPr>
          <p:cNvSpPr txBox="1">
            <a:spLocks/>
          </p:cNvSpPr>
          <p:nvPr/>
        </p:nvSpPr>
        <p:spPr>
          <a:xfrm>
            <a:off x="76200" y="2187291"/>
            <a:ext cx="8991600" cy="4381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latin typeface="Times New Roman" panose="02020603050405020304" pitchFamily="18" charset="0"/>
                <a:cs typeface="Times New Roman" panose="02020603050405020304" pitchFamily="18" charset="0"/>
              </a:rPr>
              <a:t>If there are </a:t>
            </a:r>
            <a:r>
              <a:rPr lang="en-US" sz="2800" b="1" dirty="0">
                <a:latin typeface="Times New Roman" panose="02020603050405020304" pitchFamily="18" charset="0"/>
                <a:cs typeface="Times New Roman" panose="02020603050405020304" pitchFamily="18" charset="0"/>
              </a:rPr>
              <a:t>Recurring Patterns </a:t>
            </a:r>
            <a:r>
              <a:rPr lang="en-US" sz="2800" dirty="0">
                <a:latin typeface="Times New Roman" panose="02020603050405020304" pitchFamily="18" charset="0"/>
                <a:cs typeface="Times New Roman" panose="02020603050405020304" pitchFamily="18" charset="0"/>
              </a:rPr>
              <a:t>and a </a:t>
            </a:r>
            <a:r>
              <a:rPr lang="en-US" sz="2800" b="1" dirty="0">
                <a:latin typeface="Times New Roman" panose="02020603050405020304" pitchFamily="18" charset="0"/>
                <a:cs typeface="Times New Roman" panose="02020603050405020304" pitchFamily="18" charset="0"/>
              </a:rPr>
              <a:t>Behavior Management Plan </a:t>
            </a:r>
            <a:r>
              <a:rPr lang="en-US" sz="2800" dirty="0">
                <a:latin typeface="Times New Roman" panose="02020603050405020304" pitchFamily="18" charset="0"/>
                <a:cs typeface="Times New Roman" panose="02020603050405020304" pitchFamily="18" charset="0"/>
              </a:rPr>
              <a:t>is not Developed</a:t>
            </a:r>
          </a:p>
        </p:txBody>
      </p:sp>
      <p:sp>
        <p:nvSpPr>
          <p:cNvPr id="10" name="Slide Number Placeholder 9">
            <a:extLst>
              <a:ext uri="{FF2B5EF4-FFF2-40B4-BE49-F238E27FC236}">
                <a16:creationId xmlns:a16="http://schemas.microsoft.com/office/drawing/2014/main" id="{2FC6DFD5-AC76-45FD-B07F-22D5F264DD80}"/>
              </a:ext>
            </a:extLst>
          </p:cNvPr>
          <p:cNvSpPr>
            <a:spLocks noGrp="1"/>
          </p:cNvSpPr>
          <p:nvPr>
            <p:ph type="sldNum" sz="quarter" idx="12"/>
          </p:nvPr>
        </p:nvSpPr>
        <p:spPr/>
        <p:txBody>
          <a:bodyPr/>
          <a:lstStyle/>
          <a:p>
            <a:fld id="{5FD82BC9-63B1-475F-82C3-3D3DE5316FF5}" type="slidenum">
              <a:rPr lang="en-US" smtClean="0"/>
              <a:t>14</a:t>
            </a:fld>
            <a:endParaRPr lang="en-US" dirty="0"/>
          </a:p>
        </p:txBody>
      </p:sp>
      <p:sp>
        <p:nvSpPr>
          <p:cNvPr id="13" name="Date Placeholder 12">
            <a:extLst>
              <a:ext uri="{FF2B5EF4-FFF2-40B4-BE49-F238E27FC236}">
                <a16:creationId xmlns:a16="http://schemas.microsoft.com/office/drawing/2014/main" id="{E9A6818E-7185-4F12-8A1D-2D1DAE7E888A}"/>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4070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1600" y="533400"/>
            <a:ext cx="6629400" cy="8001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bg1"/>
                </a:solidFill>
              </a:rPr>
              <a:t>Who does what and when?</a:t>
            </a:r>
          </a:p>
        </p:txBody>
      </p:sp>
      <p:sp>
        <p:nvSpPr>
          <p:cNvPr id="4" name="Content Placeholder 2"/>
          <p:cNvSpPr>
            <a:spLocks noGrp="1"/>
          </p:cNvSpPr>
          <p:nvPr>
            <p:ph idx="4294967295"/>
          </p:nvPr>
        </p:nvSpPr>
        <p:spPr>
          <a:xfrm>
            <a:off x="0" y="2057400"/>
            <a:ext cx="6553200" cy="1898104"/>
          </a:xfrm>
        </p:spPr>
        <p:txBody>
          <a:bodyPr>
            <a:normAutofit fontScale="92500"/>
          </a:bodyPr>
          <a:lstStyle/>
          <a:p>
            <a:r>
              <a:rPr lang="en-US" sz="2700" dirty="0"/>
              <a:t>The IST meeting will review and document the incident(s), action steps, psychiatric services, need for specific training and identify who is responsible with clear time frames.</a:t>
            </a:r>
          </a:p>
          <a:p>
            <a:pPr marL="0" indent="0">
              <a:buNone/>
            </a:pPr>
            <a:endParaRPr lang="en-US" dirty="0"/>
          </a:p>
          <a:p>
            <a:pPr marL="0" indent="0">
              <a:buNone/>
            </a:pPr>
            <a:endParaRPr lang="en-US" dirty="0"/>
          </a:p>
        </p:txBody>
      </p:sp>
      <p:pic>
        <p:nvPicPr>
          <p:cNvPr id="8194" name="Picture 2" descr="C:\Users\katharyn.b.zwicker\AppData\Local\Microsoft\Windows\Temporary Internet Files\Content.IE5\ANNLHVEM\classro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4038600"/>
            <a:ext cx="3143250" cy="2234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2C502034-B1E8-4542-8F5A-CC56709B6B0F}"/>
              </a:ext>
            </a:extLst>
          </p:cNvPr>
          <p:cNvSpPr txBox="1">
            <a:spLocks noChangeArrowheads="1"/>
          </p:cNvSpPr>
          <p:nvPr/>
        </p:nvSpPr>
        <p:spPr bwMode="auto">
          <a:xfrm>
            <a:off x="-9378" y="-276999"/>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8407D3A5-593E-4856-BB67-D0F3EC9232B3}"/>
              </a:ext>
            </a:extLst>
          </p:cNvPr>
          <p:cNvSpPr>
            <a:spLocks noGrp="1"/>
          </p:cNvSpPr>
          <p:nvPr>
            <p:ph type="sldNum" sz="quarter" idx="12"/>
          </p:nvPr>
        </p:nvSpPr>
        <p:spPr/>
        <p:txBody>
          <a:bodyPr/>
          <a:lstStyle/>
          <a:p>
            <a:fld id="{5FD82BC9-63B1-475F-82C3-3D3DE5316FF5}" type="slidenum">
              <a:rPr lang="en-US" smtClean="0"/>
              <a:t>15</a:t>
            </a:fld>
            <a:endParaRPr lang="en-US" dirty="0"/>
          </a:p>
        </p:txBody>
      </p:sp>
      <p:sp>
        <p:nvSpPr>
          <p:cNvPr id="10" name="Date Placeholder 9">
            <a:extLst>
              <a:ext uri="{FF2B5EF4-FFF2-40B4-BE49-F238E27FC236}">
                <a16:creationId xmlns:a16="http://schemas.microsoft.com/office/drawing/2014/main" id="{59A54D58-DCB7-4FA1-8818-84D0F1501719}"/>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210221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742" y="1872369"/>
            <a:ext cx="7772399" cy="4427494"/>
          </a:xfrm>
          <a:prstGeom prst="rect">
            <a:avLst/>
          </a:prstGeom>
        </p:spPr>
        <p:txBody>
          <a:bodyPr wrap="square">
            <a:spAutoFit/>
          </a:bodyPr>
          <a:lstStyle/>
          <a:p>
            <a:pPr marL="257175" indent="-257175">
              <a:spcBef>
                <a:spcPct val="20000"/>
              </a:spcBef>
              <a:buFont typeface="Arial" pitchFamily="34" charset="0"/>
              <a:buChar char="•"/>
            </a:pPr>
            <a:r>
              <a:rPr lang="en-US" sz="2400" dirty="0">
                <a:solidFill>
                  <a:prstClr val="black"/>
                </a:solidFill>
                <a:latin typeface="Times New Roman" panose="02020603050405020304" pitchFamily="18" charset="0"/>
                <a:cs typeface="Times New Roman" panose="02020603050405020304" pitchFamily="18" charset="0"/>
              </a:rPr>
              <a:t>A Crisis Team member and the person’s Case Manager </a:t>
            </a:r>
            <a:r>
              <a:rPr lang="en-US" sz="2400" b="1" dirty="0">
                <a:solidFill>
                  <a:prstClr val="black"/>
                </a:solidFill>
                <a:latin typeface="Times New Roman" panose="02020603050405020304" pitchFamily="18" charset="0"/>
                <a:cs typeface="Times New Roman" panose="02020603050405020304" pitchFamily="18" charset="0"/>
              </a:rPr>
              <a:t>must</a:t>
            </a:r>
            <a:r>
              <a:rPr lang="en-US" sz="2400" dirty="0">
                <a:solidFill>
                  <a:prstClr val="black"/>
                </a:solidFill>
                <a:latin typeface="Times New Roman" panose="02020603050405020304" pitchFamily="18" charset="0"/>
                <a:cs typeface="Times New Roman" panose="02020603050405020304" pitchFamily="18" charset="0"/>
              </a:rPr>
              <a:t> be part of the IST.  IST can occur with or without the guardian present.</a:t>
            </a:r>
          </a:p>
          <a:p>
            <a:pPr marL="714375" lvl="1" indent="-257175">
              <a:spcBef>
                <a:spcPct val="20000"/>
              </a:spcBef>
              <a:buFont typeface="Arial" pitchFamily="34" charset="0"/>
              <a:buChar char="•"/>
            </a:pPr>
            <a:r>
              <a:rPr lang="en-US" dirty="0">
                <a:solidFill>
                  <a:prstClr val="black"/>
                </a:solidFill>
                <a:latin typeface="Times New Roman" panose="02020603050405020304" pitchFamily="18" charset="0"/>
                <a:cs typeface="Times New Roman" panose="02020603050405020304" pitchFamily="18" charset="0"/>
              </a:rPr>
              <a:t>Crisis must be invited but an IST can continue in the absence of a Crisis team member.</a:t>
            </a:r>
          </a:p>
          <a:p>
            <a:pPr>
              <a:spcBef>
                <a:spcPct val="20000"/>
              </a:spcBef>
            </a:pPr>
            <a:endParaRPr lang="en-US" sz="788" dirty="0">
              <a:solidFill>
                <a:prstClr val="black"/>
              </a:solidFill>
              <a:latin typeface="Times New Roman" panose="02020603050405020304" pitchFamily="18" charset="0"/>
              <a:cs typeface="Times New Roman" panose="02020603050405020304" pitchFamily="18" charset="0"/>
            </a:endParaRPr>
          </a:p>
          <a:p>
            <a:pPr marL="257175" indent="-257175">
              <a:spcBef>
                <a:spcPct val="20000"/>
              </a:spcBef>
              <a:buFont typeface="Arial"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 </a:t>
            </a:r>
            <a:r>
              <a:rPr lang="en-US" sz="2400" b="1" dirty="0">
                <a:solidFill>
                  <a:prstClr val="black"/>
                </a:solidFill>
                <a:latin typeface="Times New Roman" panose="02020603050405020304" pitchFamily="18" charset="0"/>
                <a:cs typeface="Times New Roman" panose="02020603050405020304" pitchFamily="18" charset="0"/>
              </a:rPr>
              <a:t>Case Manager </a:t>
            </a:r>
            <a:r>
              <a:rPr lang="en-US" sz="2400" dirty="0">
                <a:solidFill>
                  <a:prstClr val="black"/>
                </a:solidFill>
                <a:latin typeface="Times New Roman" panose="02020603050405020304" pitchFamily="18" charset="0"/>
                <a:cs typeface="Times New Roman" panose="02020603050405020304" pitchFamily="18" charset="0"/>
              </a:rPr>
              <a:t>is the </a:t>
            </a:r>
            <a:r>
              <a:rPr lang="en-US" sz="2400" b="1" dirty="0">
                <a:solidFill>
                  <a:prstClr val="black"/>
                </a:solidFill>
                <a:latin typeface="Times New Roman" panose="02020603050405020304" pitchFamily="18" charset="0"/>
                <a:cs typeface="Times New Roman" panose="02020603050405020304" pitchFamily="18" charset="0"/>
              </a:rPr>
              <a:t>lead coordinator </a:t>
            </a:r>
            <a:r>
              <a:rPr lang="en-US" sz="2400" dirty="0">
                <a:solidFill>
                  <a:prstClr val="black"/>
                </a:solidFill>
                <a:latin typeface="Times New Roman" panose="02020603050405020304" pitchFamily="18" charset="0"/>
                <a:cs typeface="Times New Roman" panose="02020603050405020304" pitchFamily="18" charset="0"/>
              </a:rPr>
              <a:t>for the planning process and monitoring of the IST.</a:t>
            </a:r>
          </a:p>
          <a:p>
            <a:pPr>
              <a:spcBef>
                <a:spcPct val="20000"/>
              </a:spcBef>
            </a:pPr>
            <a:endParaRPr lang="en-US" sz="788" dirty="0">
              <a:solidFill>
                <a:prstClr val="black"/>
              </a:solidFill>
              <a:latin typeface="Times New Roman" panose="02020603050405020304" pitchFamily="18" charset="0"/>
              <a:cs typeface="Times New Roman" panose="02020603050405020304" pitchFamily="18" charset="0"/>
            </a:endParaRPr>
          </a:p>
          <a:p>
            <a:pPr marL="257175" indent="-257175">
              <a:spcBef>
                <a:spcPct val="20000"/>
              </a:spcBef>
              <a:buFont typeface="Arial"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 Crisis Team maintains 24 hour, 10 day and quarterly follow-up to individuals who have an active IST. This information will be part of the IST assessment in EIS. </a:t>
            </a:r>
          </a:p>
          <a:p>
            <a:pPr marL="714375" lvl="1" indent="-257175">
              <a:spcBef>
                <a:spcPct val="20000"/>
              </a:spcBef>
              <a:buFont typeface="Arial" pitchFamily="34" charset="0"/>
              <a:buChar char="•"/>
            </a:pPr>
            <a:r>
              <a:rPr lang="en-US" dirty="0">
                <a:solidFill>
                  <a:prstClr val="black"/>
                </a:solidFill>
                <a:latin typeface="Times New Roman" panose="02020603050405020304" pitchFamily="18" charset="0"/>
                <a:cs typeface="Times New Roman" panose="02020603050405020304" pitchFamily="18" charset="0"/>
              </a:rPr>
              <a:t>Crisis will schedule this internally.</a:t>
            </a:r>
          </a:p>
        </p:txBody>
      </p:sp>
      <p:sp>
        <p:nvSpPr>
          <p:cNvPr id="3" name="Title 1"/>
          <p:cNvSpPr txBox="1">
            <a:spLocks/>
          </p:cNvSpPr>
          <p:nvPr/>
        </p:nvSpPr>
        <p:spPr>
          <a:xfrm>
            <a:off x="1485900" y="914400"/>
            <a:ext cx="4229100" cy="100607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and when?</a:t>
            </a:r>
          </a:p>
        </p:txBody>
      </p:sp>
      <p:sp>
        <p:nvSpPr>
          <p:cNvPr id="6" name="Text Box 5">
            <a:extLst>
              <a:ext uri="{FF2B5EF4-FFF2-40B4-BE49-F238E27FC236}">
                <a16:creationId xmlns:a16="http://schemas.microsoft.com/office/drawing/2014/main" id="{1DCBA100-5056-4966-8479-A604880DDC47}"/>
              </a:ext>
            </a:extLst>
          </p:cNvPr>
          <p:cNvSpPr txBox="1">
            <a:spLocks noChangeArrowheads="1"/>
          </p:cNvSpPr>
          <p:nvPr/>
        </p:nvSpPr>
        <p:spPr bwMode="auto">
          <a:xfrm>
            <a:off x="-9378" y="-276999"/>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7" name="Picture 2" descr="C:\Users\katharyn.b.zwicker\AppData\Local\Microsoft\Windows\Temporary Internet Files\Content.IE5\8H0SB76K\team_puzzle1[1].jpg">
            <a:extLst>
              <a:ext uri="{FF2B5EF4-FFF2-40B4-BE49-F238E27FC236}">
                <a16:creationId xmlns:a16="http://schemas.microsoft.com/office/drawing/2014/main" id="{81E63524-F400-420A-BC2C-FC9832FA8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658" y="117276"/>
            <a:ext cx="1733550" cy="130016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8A8895BA-DAF7-4A02-BC8A-8056ACFDD9DC}"/>
              </a:ext>
            </a:extLst>
          </p:cNvPr>
          <p:cNvSpPr>
            <a:spLocks noGrp="1"/>
          </p:cNvSpPr>
          <p:nvPr>
            <p:ph type="sldNum" sz="quarter" idx="12"/>
          </p:nvPr>
        </p:nvSpPr>
        <p:spPr/>
        <p:txBody>
          <a:bodyPr/>
          <a:lstStyle/>
          <a:p>
            <a:fld id="{5FD82BC9-63B1-475F-82C3-3D3DE5316FF5}" type="slidenum">
              <a:rPr lang="en-US" smtClean="0"/>
              <a:t>16</a:t>
            </a:fld>
            <a:endParaRPr lang="en-US" dirty="0"/>
          </a:p>
        </p:txBody>
      </p:sp>
      <p:sp>
        <p:nvSpPr>
          <p:cNvPr id="11" name="Date Placeholder 10">
            <a:extLst>
              <a:ext uri="{FF2B5EF4-FFF2-40B4-BE49-F238E27FC236}">
                <a16:creationId xmlns:a16="http://schemas.microsoft.com/office/drawing/2014/main" id="{0352C90C-FF2D-4CA7-B96D-09D065958D29}"/>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10064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7350" y="1028700"/>
            <a:ext cx="60579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and when?</a:t>
            </a:r>
          </a:p>
        </p:txBody>
      </p:sp>
      <p:sp>
        <p:nvSpPr>
          <p:cNvPr id="3" name="Content Placeholder 2"/>
          <p:cNvSpPr txBox="1">
            <a:spLocks/>
          </p:cNvSpPr>
          <p:nvPr/>
        </p:nvSpPr>
        <p:spPr>
          <a:xfrm>
            <a:off x="838200" y="2057401"/>
            <a:ext cx="7086600" cy="1828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700" dirty="0">
                <a:latin typeface="Times New Roman" panose="02020603050405020304" pitchFamily="18" charset="0"/>
                <a:cs typeface="Times New Roman" panose="02020603050405020304" pitchFamily="18" charset="0"/>
              </a:rPr>
              <a:t>When IST determines need for a new service or goal, the </a:t>
            </a:r>
            <a:r>
              <a:rPr lang="en-US" sz="2700" b="1" dirty="0">
                <a:latin typeface="Times New Roman" panose="02020603050405020304" pitchFamily="18" charset="0"/>
                <a:cs typeface="Times New Roman" panose="02020603050405020304" pitchFamily="18" charset="0"/>
              </a:rPr>
              <a:t>Case Manager </a:t>
            </a:r>
            <a:r>
              <a:rPr lang="en-US" sz="2700" dirty="0">
                <a:latin typeface="Times New Roman" panose="02020603050405020304" pitchFamily="18" charset="0"/>
                <a:cs typeface="Times New Roman" panose="02020603050405020304" pitchFamily="18" charset="0"/>
              </a:rPr>
              <a:t>is </a:t>
            </a:r>
            <a:r>
              <a:rPr lang="en-US" sz="2700" b="1" dirty="0">
                <a:latin typeface="Times New Roman" panose="02020603050405020304" pitchFamily="18" charset="0"/>
                <a:cs typeface="Times New Roman" panose="02020603050405020304" pitchFamily="18" charset="0"/>
              </a:rPr>
              <a:t>responsible</a:t>
            </a:r>
            <a:r>
              <a:rPr lang="en-US" sz="2700" dirty="0">
                <a:latin typeface="Times New Roman" panose="02020603050405020304" pitchFamily="18" charset="0"/>
                <a:cs typeface="Times New Roman" panose="02020603050405020304" pitchFamily="18" charset="0"/>
              </a:rPr>
              <a:t> to </a:t>
            </a:r>
            <a:r>
              <a:rPr lang="en-US" sz="2700" b="1" dirty="0">
                <a:latin typeface="Times New Roman" panose="02020603050405020304" pitchFamily="18" charset="0"/>
                <a:cs typeface="Times New Roman" panose="02020603050405020304" pitchFamily="18" charset="0"/>
              </a:rPr>
              <a:t>reversion the plan </a:t>
            </a:r>
            <a:r>
              <a:rPr lang="en-US" sz="2700" dirty="0">
                <a:latin typeface="Times New Roman" panose="02020603050405020304" pitchFamily="18" charset="0"/>
                <a:cs typeface="Times New Roman" panose="02020603050405020304" pitchFamily="18" charset="0"/>
              </a:rPr>
              <a:t>to include that service or goal.  </a:t>
            </a:r>
          </a:p>
        </p:txBody>
      </p:sp>
      <p:pic>
        <p:nvPicPr>
          <p:cNvPr id="4" name="Picture 3" descr="C:\Users\Angie.Marquis\AppData\Local\Microsoft\Windows\Temporary Internet Files\Content.IE5\C0YKSXPY\MP9004307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100" y="3792311"/>
            <a:ext cx="19431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ngie.Marquis\AppData\Local\Microsoft\Windows\Temporary Internet Files\Content.IE5\GRTCIKP9\MC9004404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4114800"/>
            <a:ext cx="1302544"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a:extLst>
              <a:ext uri="{FF2B5EF4-FFF2-40B4-BE49-F238E27FC236}">
                <a16:creationId xmlns:a16="http://schemas.microsoft.com/office/drawing/2014/main" id="{114A0B12-0DED-4EA3-B2D9-B2B634CC59A6}"/>
              </a:ext>
            </a:extLst>
          </p:cNvPr>
          <p:cNvSpPr txBox="1">
            <a:spLocks noChangeArrowheads="1"/>
          </p:cNvSpPr>
          <p:nvPr/>
        </p:nvSpPr>
        <p:spPr bwMode="auto">
          <a:xfrm>
            <a:off x="-9378" y="-276999"/>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96763618-4616-4ECF-B0B1-63E56C941F95}"/>
              </a:ext>
            </a:extLst>
          </p:cNvPr>
          <p:cNvSpPr>
            <a:spLocks noGrp="1"/>
          </p:cNvSpPr>
          <p:nvPr>
            <p:ph type="sldNum" sz="quarter" idx="12"/>
          </p:nvPr>
        </p:nvSpPr>
        <p:spPr/>
        <p:txBody>
          <a:bodyPr/>
          <a:lstStyle/>
          <a:p>
            <a:fld id="{5FD82BC9-63B1-475F-82C3-3D3DE5316FF5}" type="slidenum">
              <a:rPr lang="en-US" smtClean="0"/>
              <a:t>17</a:t>
            </a:fld>
            <a:endParaRPr lang="en-US" dirty="0"/>
          </a:p>
        </p:txBody>
      </p:sp>
      <p:sp>
        <p:nvSpPr>
          <p:cNvPr id="13" name="Date Placeholder 12">
            <a:extLst>
              <a:ext uri="{FF2B5EF4-FFF2-40B4-BE49-F238E27FC236}">
                <a16:creationId xmlns:a16="http://schemas.microsoft.com/office/drawing/2014/main" id="{840A2C43-AF7A-4037-B0C3-4BA3581E4BF2}"/>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1357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57450" y="1085850"/>
            <a:ext cx="41148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When does it end?</a:t>
            </a:r>
          </a:p>
        </p:txBody>
      </p:sp>
      <p:sp>
        <p:nvSpPr>
          <p:cNvPr id="4" name="Content Placeholder 2"/>
          <p:cNvSpPr txBox="1">
            <a:spLocks/>
          </p:cNvSpPr>
          <p:nvPr/>
        </p:nvSpPr>
        <p:spPr>
          <a:xfrm>
            <a:off x="533400" y="1905000"/>
            <a:ext cx="5181600" cy="383262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675"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IST determines what type of communication and review process is necessary for its role. </a:t>
            </a:r>
          </a:p>
          <a:p>
            <a:pPr marL="0" indent="0">
              <a:buNone/>
            </a:pPr>
            <a:endParaRPr lang="en-US" sz="675"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Planning Team determines when the IST has been completed and may be dissolved. </a:t>
            </a:r>
          </a:p>
          <a:p>
            <a:endParaRPr lang="en-US" sz="2400" dirty="0"/>
          </a:p>
        </p:txBody>
      </p:sp>
      <p:pic>
        <p:nvPicPr>
          <p:cNvPr id="11266" name="Picture 2" descr="C:\Users\katharyn.b.zwicker\AppData\Local\Microsoft\Windows\Temporary Internet Files\Content.IE5\ANNLHVEM\end[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6450" y="3028951"/>
            <a:ext cx="1943100" cy="1457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8AE880D4-EF33-41A9-BAD9-282C881E6354}"/>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When does it end?</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4E3545D9-EB5A-46BA-91B3-39F38F2D5975}"/>
              </a:ext>
            </a:extLst>
          </p:cNvPr>
          <p:cNvSpPr>
            <a:spLocks noGrp="1"/>
          </p:cNvSpPr>
          <p:nvPr>
            <p:ph type="sldNum" sz="quarter" idx="12"/>
          </p:nvPr>
        </p:nvSpPr>
        <p:spPr/>
        <p:txBody>
          <a:bodyPr/>
          <a:lstStyle/>
          <a:p>
            <a:fld id="{5FD82BC9-63B1-475F-82C3-3D3DE5316FF5}" type="slidenum">
              <a:rPr lang="en-US" smtClean="0"/>
              <a:t>18</a:t>
            </a:fld>
            <a:endParaRPr lang="en-US" dirty="0"/>
          </a:p>
        </p:txBody>
      </p:sp>
      <p:sp>
        <p:nvSpPr>
          <p:cNvPr id="10" name="Date Placeholder 9">
            <a:extLst>
              <a:ext uri="{FF2B5EF4-FFF2-40B4-BE49-F238E27FC236}">
                <a16:creationId xmlns:a16="http://schemas.microsoft.com/office/drawing/2014/main" id="{A91DD1D8-E4E1-446E-B9D2-15AB76D907C4}"/>
              </a:ext>
            </a:extLst>
          </p:cNvPr>
          <p:cNvSpPr>
            <a:spLocks noGrp="1"/>
          </p:cNvSpPr>
          <p:nvPr>
            <p:ph type="dt" sz="half" idx="10"/>
          </p:nvPr>
        </p:nvSpPr>
        <p:spPr/>
        <p:txBody>
          <a:bodyPr/>
          <a:lstStyle/>
          <a:p>
            <a:r>
              <a:rPr lang="en-US" dirty="0"/>
              <a:t>11/28/2018</a:t>
            </a:r>
          </a:p>
        </p:txBody>
      </p:sp>
      <p:sp>
        <p:nvSpPr>
          <p:cNvPr id="11" name="Footer Placeholder 10">
            <a:extLst>
              <a:ext uri="{FF2B5EF4-FFF2-40B4-BE49-F238E27FC236}">
                <a16:creationId xmlns:a16="http://schemas.microsoft.com/office/drawing/2014/main" id="{D550F2B6-28D9-42E3-BACA-FA1B002CB638}"/>
              </a:ext>
            </a:extLst>
          </p:cNvPr>
          <p:cNvSpPr>
            <a:spLocks noGrp="1"/>
          </p:cNvSpPr>
          <p:nvPr>
            <p:ph type="ftr" sz="quarter" idx="11"/>
          </p:nvPr>
        </p:nvSpPr>
        <p:spPr/>
        <p:txBody>
          <a:bodyPr/>
          <a:lstStyle/>
          <a:p>
            <a:r>
              <a:rPr lang="en-US" dirty="0"/>
              <a:t>Maine Department of Health and Human Services</a:t>
            </a:r>
          </a:p>
        </p:txBody>
      </p:sp>
    </p:spTree>
    <p:extLst>
      <p:ext uri="{BB962C8B-B14F-4D97-AF65-F5344CB8AC3E}">
        <p14:creationId xmlns:p14="http://schemas.microsoft.com/office/powerpoint/2010/main" val="6591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19767" y="260736"/>
            <a:ext cx="6400800" cy="10287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What happens after the IST is dissolved?</a:t>
            </a:r>
          </a:p>
        </p:txBody>
      </p:sp>
      <p:sp>
        <p:nvSpPr>
          <p:cNvPr id="3" name="Content Placeholder 2"/>
          <p:cNvSpPr txBox="1">
            <a:spLocks/>
          </p:cNvSpPr>
          <p:nvPr/>
        </p:nvSpPr>
        <p:spPr>
          <a:xfrm>
            <a:off x="990600" y="1828800"/>
            <a:ext cx="6172200" cy="2457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A new IST is to be called any time there is another incident which meets the criteria.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Individuals within Developmental Services are always eligible for support and intervention from the DS crisis teams.  </a:t>
            </a:r>
          </a:p>
        </p:txBody>
      </p:sp>
      <p:pic>
        <p:nvPicPr>
          <p:cNvPr id="12291" name="Picture 3" descr="C:\Users\katharyn.b.zwicker\AppData\Local\Microsoft\Windows\Temporary Internet Files\Content.IE5\AS0AB862\Pho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634633"/>
            <a:ext cx="2457450" cy="1625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73702ADA-54D8-4D66-8D95-8FDFFDFB0FF3}"/>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What happens after the IST is dissolved?</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41D6156-EBF0-47A7-A0DA-FD73D184585B}"/>
              </a:ext>
            </a:extLst>
          </p:cNvPr>
          <p:cNvSpPr>
            <a:spLocks noGrp="1"/>
          </p:cNvSpPr>
          <p:nvPr>
            <p:ph type="sldNum" sz="quarter" idx="12"/>
          </p:nvPr>
        </p:nvSpPr>
        <p:spPr/>
        <p:txBody>
          <a:bodyPr/>
          <a:lstStyle/>
          <a:p>
            <a:fld id="{5FD82BC9-63B1-475F-82C3-3D3DE5316FF5}" type="slidenum">
              <a:rPr lang="en-US" smtClean="0"/>
              <a:t>19</a:t>
            </a:fld>
            <a:endParaRPr lang="en-US" dirty="0"/>
          </a:p>
        </p:txBody>
      </p:sp>
      <p:sp>
        <p:nvSpPr>
          <p:cNvPr id="10" name="Date Placeholder 9">
            <a:extLst>
              <a:ext uri="{FF2B5EF4-FFF2-40B4-BE49-F238E27FC236}">
                <a16:creationId xmlns:a16="http://schemas.microsoft.com/office/drawing/2014/main" id="{F1F3C876-30D2-46EF-ACC4-1D0139566C32}"/>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30201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900" y="2514600"/>
            <a:ext cx="3695699" cy="3831818"/>
          </a:xfrm>
          <a:prstGeom prst="rect">
            <a:avLst/>
          </a:prstGeom>
        </p:spPr>
        <p:txBody>
          <a:bodyPr wrap="square">
            <a:spAutoFit/>
          </a:bodyPr>
          <a:lstStyle/>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What is it?</a:t>
            </a:r>
          </a:p>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Why do we use it?</a:t>
            </a:r>
          </a:p>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What are the benefits?</a:t>
            </a:r>
          </a:p>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When do we use it?</a:t>
            </a:r>
          </a:p>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How does it work?</a:t>
            </a:r>
          </a:p>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Who does what?</a:t>
            </a:r>
          </a:p>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When does it end?</a:t>
            </a:r>
          </a:p>
          <a:p>
            <a:pPr marL="428625" indent="-428625">
              <a:buFont typeface="Arial" panose="020B0604020202020204" pitchFamily="34" charset="0"/>
              <a:buChar char="•"/>
            </a:pPr>
            <a:endParaRPr lang="en-US" sz="2700" dirty="0">
              <a:latin typeface="Times New Roman" panose="02020603050405020304" pitchFamily="18" charset="0"/>
              <a:cs typeface="Times New Roman" panose="02020603050405020304" pitchFamily="18" charset="0"/>
            </a:endParaRPr>
          </a:p>
          <a:p>
            <a:pPr marL="428625" indent="-428625">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Technical Guide</a:t>
            </a:r>
          </a:p>
        </p:txBody>
      </p:sp>
      <p:pic>
        <p:nvPicPr>
          <p:cNvPr id="3075" name="Picture 3" descr="C:\Users\katharyn.b.zwicker\AppData\Local\Microsoft\Windows\Temporary Internet Files\Content.IE5\L06RHPG6\Radio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27907">
            <a:off x="5093851" y="3258498"/>
            <a:ext cx="2843062" cy="1058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90B33E4F-9C36-49CD-825B-175607F31306}"/>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Individual Support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Team (IST)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0" name="Picture 9" descr="C:\Users\katharyn.b.zwicker\AppData\Local\Microsoft\Windows\Temporary Internet Files\Content.IE5\8H0SB76K\question_1[1].jpg">
            <a:extLst>
              <a:ext uri="{FF2B5EF4-FFF2-40B4-BE49-F238E27FC236}">
                <a16:creationId xmlns:a16="http://schemas.microsoft.com/office/drawing/2014/main" id="{1531CD9D-95F7-4EA9-A1CD-8A91F93C7C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84743"/>
            <a:ext cx="1077063" cy="107706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08F674AF-26A7-448E-8A51-7CD1570019A7}"/>
              </a:ext>
            </a:extLst>
          </p:cNvPr>
          <p:cNvSpPr>
            <a:spLocks noGrp="1"/>
          </p:cNvSpPr>
          <p:nvPr>
            <p:ph type="sldNum" sz="quarter" idx="12"/>
          </p:nvPr>
        </p:nvSpPr>
        <p:spPr/>
        <p:txBody>
          <a:bodyPr/>
          <a:lstStyle/>
          <a:p>
            <a:fld id="{5FD82BC9-63B1-475F-82C3-3D3DE5316FF5}" type="slidenum">
              <a:rPr lang="en-US" smtClean="0"/>
              <a:t>2</a:t>
            </a:fld>
            <a:endParaRPr lang="en-US" dirty="0"/>
          </a:p>
        </p:txBody>
      </p:sp>
      <p:sp>
        <p:nvSpPr>
          <p:cNvPr id="14" name="Date Placeholder 13">
            <a:extLst>
              <a:ext uri="{FF2B5EF4-FFF2-40B4-BE49-F238E27FC236}">
                <a16:creationId xmlns:a16="http://schemas.microsoft.com/office/drawing/2014/main" id="{05554F94-E571-43BC-B8A4-127EDFBDE9DA}"/>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180631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63BC106-19F9-4CA5-B2D4-CE585F7740AE}"/>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Technical - Documentation</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C231783-F6D8-4397-BEF9-782BF8895422}"/>
              </a:ext>
            </a:extLst>
          </p:cNvPr>
          <p:cNvSpPr>
            <a:spLocks noGrp="1"/>
          </p:cNvSpPr>
          <p:nvPr>
            <p:ph type="sldNum" sz="quarter" idx="12"/>
          </p:nvPr>
        </p:nvSpPr>
        <p:spPr/>
        <p:txBody>
          <a:bodyPr/>
          <a:lstStyle/>
          <a:p>
            <a:fld id="{5FD82BC9-63B1-475F-82C3-3D3DE5316FF5}" type="slidenum">
              <a:rPr lang="en-US" smtClean="0"/>
              <a:t>20</a:t>
            </a:fld>
            <a:endParaRPr lang="en-US" dirty="0"/>
          </a:p>
        </p:txBody>
      </p:sp>
      <p:sp>
        <p:nvSpPr>
          <p:cNvPr id="10" name="Date Placeholder 9">
            <a:extLst>
              <a:ext uri="{FF2B5EF4-FFF2-40B4-BE49-F238E27FC236}">
                <a16:creationId xmlns:a16="http://schemas.microsoft.com/office/drawing/2014/main" id="{AA0BB5DC-9805-4665-93E9-A15FC099684F}"/>
              </a:ext>
            </a:extLst>
          </p:cNvPr>
          <p:cNvSpPr>
            <a:spLocks noGrp="1"/>
          </p:cNvSpPr>
          <p:nvPr>
            <p:ph type="dt" sz="half" idx="10"/>
          </p:nvPr>
        </p:nvSpPr>
        <p:spPr/>
        <p:txBody>
          <a:bodyPr/>
          <a:lstStyle/>
          <a:p>
            <a:r>
              <a:rPr lang="en-US" dirty="0"/>
              <a:t>11/28/2018</a:t>
            </a:r>
          </a:p>
        </p:txBody>
      </p:sp>
      <p:sp>
        <p:nvSpPr>
          <p:cNvPr id="4" name="TextBox 3">
            <a:extLst>
              <a:ext uri="{FF2B5EF4-FFF2-40B4-BE49-F238E27FC236}">
                <a16:creationId xmlns:a16="http://schemas.microsoft.com/office/drawing/2014/main" id="{40F1BFEF-7171-4C70-BA74-DC2B2490D7B6}"/>
              </a:ext>
            </a:extLst>
          </p:cNvPr>
          <p:cNvSpPr txBox="1"/>
          <p:nvPr/>
        </p:nvSpPr>
        <p:spPr>
          <a:xfrm>
            <a:off x="228600" y="1752600"/>
            <a:ext cx="8458200" cy="4816703"/>
          </a:xfrm>
          <a:prstGeom prst="rect">
            <a:avLst/>
          </a:prstGeom>
          <a:noFill/>
        </p:spPr>
        <p:txBody>
          <a:bodyPr wrap="square" rtlCol="0">
            <a:spAutoFit/>
          </a:bodyPr>
          <a:lstStyle/>
          <a:p>
            <a:pPr marL="285750" indent="-285750">
              <a:buFont typeface="Arial" panose="020B0604020202020204" pitchFamily="34" charset="0"/>
              <a:buChar char="•"/>
            </a:pPr>
            <a:r>
              <a:rPr lang="en-US" sz="1700" dirty="0"/>
              <a:t>Create a new Assessment in EIS – DS Individual Support Team (Version 1)</a:t>
            </a:r>
          </a:p>
          <a:p>
            <a:pPr marL="742950" lvl="1" indent="-285750">
              <a:buFont typeface="Arial" panose="020B0604020202020204" pitchFamily="34" charset="0"/>
              <a:buChar char="•"/>
            </a:pPr>
            <a:r>
              <a:rPr lang="en-US" sz="1700" dirty="0"/>
              <a:t>Verify that Crisis has not already created the assessment to enter their documentation.  If it has been opened, please complete.</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Complete all the boxes in the assessment</a:t>
            </a:r>
          </a:p>
          <a:p>
            <a:pPr marL="742950" lvl="1" indent="-285750">
              <a:buFont typeface="Arial" panose="020B0604020202020204" pitchFamily="34" charset="0"/>
              <a:buChar char="•"/>
            </a:pPr>
            <a:r>
              <a:rPr lang="en-US" sz="1700" dirty="0"/>
              <a:t>If IST is not held within 10 days of the incident, document reason in the review of the incident narrative</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DS Crisis will document their attendance of the initial IST meeting and check-ins with the individual as a DS IST note attached to the IST assessment</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Follow up IST meetings for the same incident/behaviors</a:t>
            </a:r>
          </a:p>
          <a:p>
            <a:pPr marL="742950" lvl="1" indent="-285750">
              <a:buFont typeface="Arial" panose="020B0604020202020204" pitchFamily="34" charset="0"/>
              <a:buChar char="•"/>
            </a:pPr>
            <a:r>
              <a:rPr lang="en-US" sz="1700" dirty="0"/>
              <a:t>Attach a DS General Note to the same IST assessment</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When the IST is dissolved, lock the IST assessment</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Open a new IST assessment only when a new IST meeting is initiated</a:t>
            </a:r>
          </a:p>
          <a:p>
            <a:endParaRPr lang="en-US" dirty="0"/>
          </a:p>
        </p:txBody>
      </p:sp>
    </p:spTree>
    <p:extLst>
      <p:ext uri="{BB962C8B-B14F-4D97-AF65-F5344CB8AC3E}">
        <p14:creationId xmlns:p14="http://schemas.microsoft.com/office/powerpoint/2010/main" val="205091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4547E-A0B6-4322-8ABA-74953B525802}"/>
              </a:ext>
            </a:extLst>
          </p:cNvPr>
          <p:cNvSpPr txBox="1"/>
          <p:nvPr/>
        </p:nvSpPr>
        <p:spPr>
          <a:xfrm>
            <a:off x="304800" y="1828800"/>
            <a:ext cx="8458200" cy="470898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Functional Assessment (FA)</a:t>
            </a:r>
            <a:r>
              <a:rPr lang="en-US" dirty="0">
                <a:latin typeface="Times New Roman" panose="02020603050405020304" pitchFamily="18" charset="0"/>
                <a:cs typeface="Times New Roman" panose="02020603050405020304" pitchFamily="18" charset="0"/>
              </a:rPr>
              <a:t>: A systematic analysis of factors, both internal and external to the person, which may be contributing to his/her Challenging Behavior</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FA is completed by or under the supervision of a person who has been designated by the Planning Team and who has training and experience in behavior analysis and Positive Supports for Levels 1 and 2 Positive Support Plans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For Levels 3 – 5 Behavior Management Plans the FA must be reviewed and updated by a qualified professional:</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Psychiatrist</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Licensed psychologist or psychological examiner</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Licensed Clinical Social Worker</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Licensed Clinical Professional Counselor</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Board Certified Behavior Analyst</a:t>
            </a:r>
          </a:p>
          <a:p>
            <a:pPr marL="742950" lvl="1"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Must be updated at-least every three years</a:t>
            </a:r>
          </a:p>
          <a:p>
            <a:endParaRPr lang="en-US" sz="2400" dirty="0"/>
          </a:p>
        </p:txBody>
      </p:sp>
      <p:sp>
        <p:nvSpPr>
          <p:cNvPr id="5" name="Text Box 5">
            <a:extLst>
              <a:ext uri="{FF2B5EF4-FFF2-40B4-BE49-F238E27FC236}">
                <a16:creationId xmlns:a16="http://schemas.microsoft.com/office/drawing/2014/main" id="{E63BC106-19F9-4CA5-B2D4-CE585F7740AE}"/>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Technical – Functional Assessment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C231783-F6D8-4397-BEF9-782BF8895422}"/>
              </a:ext>
            </a:extLst>
          </p:cNvPr>
          <p:cNvSpPr>
            <a:spLocks noGrp="1"/>
          </p:cNvSpPr>
          <p:nvPr>
            <p:ph type="sldNum" sz="quarter" idx="12"/>
          </p:nvPr>
        </p:nvSpPr>
        <p:spPr/>
        <p:txBody>
          <a:bodyPr/>
          <a:lstStyle/>
          <a:p>
            <a:fld id="{5FD82BC9-63B1-475F-82C3-3D3DE5316FF5}" type="slidenum">
              <a:rPr lang="en-US" smtClean="0"/>
              <a:t>21</a:t>
            </a:fld>
            <a:endParaRPr lang="en-US" dirty="0"/>
          </a:p>
        </p:txBody>
      </p:sp>
      <p:sp>
        <p:nvSpPr>
          <p:cNvPr id="10" name="Date Placeholder 9">
            <a:extLst>
              <a:ext uri="{FF2B5EF4-FFF2-40B4-BE49-F238E27FC236}">
                <a16:creationId xmlns:a16="http://schemas.microsoft.com/office/drawing/2014/main" id="{AA0BB5DC-9805-4665-93E9-A15FC099684F}"/>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33917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4547E-A0B6-4322-8ABA-74953B525802}"/>
              </a:ext>
            </a:extLst>
          </p:cNvPr>
          <p:cNvSpPr txBox="1"/>
          <p:nvPr/>
        </p:nvSpPr>
        <p:spPr>
          <a:xfrm>
            <a:off x="304800" y="1828800"/>
            <a:ext cx="8458200" cy="513986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Positive Support Plan(PSP): </a:t>
            </a:r>
            <a:r>
              <a:rPr lang="en-US" dirty="0">
                <a:latin typeface="Times New Roman" panose="02020603050405020304" pitchFamily="18" charset="0"/>
                <a:cs typeface="Times New Roman" panose="02020603050405020304" pitchFamily="18" charset="0"/>
              </a:rPr>
              <a:t>A component of the Personal Plan that supports, Individual growth, Enhances quality of life and attempts to decrease or eliminate the need for more restrictive measures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PSP is completed by or under the supervision of a person who has been designated by the Planning Team and who has training and experience in behavior analysis and Positive Supports.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Identifies positive supports and skills for an individual and their supports to use in times of crisis.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PSP is a voluntary, non-coercive plan of intervention.  Any rights restrictions are implemented with the individuals consent.  Their consent can be revoked at any time.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Only requires approval by the Individual and their Planning Team.  </a:t>
            </a:r>
          </a:p>
          <a:p>
            <a:endParaRPr lang="en-US" dirty="0"/>
          </a:p>
          <a:p>
            <a:endParaRPr lang="en-US" sz="1600" dirty="0"/>
          </a:p>
          <a:p>
            <a:endParaRPr lang="en-US" sz="2400" dirty="0"/>
          </a:p>
        </p:txBody>
      </p:sp>
      <p:sp>
        <p:nvSpPr>
          <p:cNvPr id="5" name="Text Box 5">
            <a:extLst>
              <a:ext uri="{FF2B5EF4-FFF2-40B4-BE49-F238E27FC236}">
                <a16:creationId xmlns:a16="http://schemas.microsoft.com/office/drawing/2014/main" id="{E63BC106-19F9-4CA5-B2D4-CE585F7740AE}"/>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Technical – Positive Support Plan</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C231783-F6D8-4397-BEF9-782BF8895422}"/>
              </a:ext>
            </a:extLst>
          </p:cNvPr>
          <p:cNvSpPr>
            <a:spLocks noGrp="1"/>
          </p:cNvSpPr>
          <p:nvPr>
            <p:ph type="sldNum" sz="quarter" idx="12"/>
          </p:nvPr>
        </p:nvSpPr>
        <p:spPr/>
        <p:txBody>
          <a:bodyPr/>
          <a:lstStyle/>
          <a:p>
            <a:fld id="{5FD82BC9-63B1-475F-82C3-3D3DE5316FF5}" type="slidenum">
              <a:rPr lang="en-US" smtClean="0"/>
              <a:t>22</a:t>
            </a:fld>
            <a:endParaRPr lang="en-US" dirty="0"/>
          </a:p>
        </p:txBody>
      </p:sp>
      <p:sp>
        <p:nvSpPr>
          <p:cNvPr id="10" name="Date Placeholder 9">
            <a:extLst>
              <a:ext uri="{FF2B5EF4-FFF2-40B4-BE49-F238E27FC236}">
                <a16:creationId xmlns:a16="http://schemas.microsoft.com/office/drawing/2014/main" id="{AA0BB5DC-9805-4665-93E9-A15FC099684F}"/>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33378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4547E-A0B6-4322-8ABA-74953B525802}"/>
              </a:ext>
            </a:extLst>
          </p:cNvPr>
          <p:cNvSpPr txBox="1"/>
          <p:nvPr/>
        </p:nvSpPr>
        <p:spPr>
          <a:xfrm>
            <a:off x="304800" y="1524000"/>
            <a:ext cx="8534400" cy="634019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Behavior Management Plan (BMP): </a:t>
            </a:r>
            <a:r>
              <a:rPr lang="en-US" dirty="0">
                <a:latin typeface="Times New Roman" panose="02020603050405020304" pitchFamily="18" charset="0"/>
                <a:cs typeface="Times New Roman" panose="02020603050405020304" pitchFamily="18" charset="0"/>
              </a:rPr>
              <a:t>A written plan that describes all planned interventions which include restrictions of Rights or the use of Restraint.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BMP is written by or under the supervision of the Qualified Professional.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Qualified Professionals include:</a:t>
            </a:r>
          </a:p>
          <a:p>
            <a:pPr marL="1657350" lvl="3"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Psychiatrist</a:t>
            </a:r>
          </a:p>
          <a:p>
            <a:pPr marL="1657350" lvl="3"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Licensed psychologist or psychological examiner</a:t>
            </a:r>
          </a:p>
          <a:p>
            <a:pPr marL="1657350" lvl="3"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Licensed Clinical Social Worker</a:t>
            </a:r>
          </a:p>
          <a:p>
            <a:pPr marL="1657350" lvl="3"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Licensed Clinical Professional Counselor</a:t>
            </a:r>
          </a:p>
          <a:p>
            <a:pPr marL="1657350" lvl="3"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Board Certified Behavior Analyst</a:t>
            </a:r>
          </a:p>
          <a:p>
            <a:pPr marL="1657350" lvl="3"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Qualified Professional must:</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Meet with the Individual, their guardian and providers</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Review and Approve the Functional Assessment, Positive Support Plan and Behavior Management Plan</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Agree to oversee the implementation of the plan</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Monitor monthly progress of the plan and make changes as necessary.  </a:t>
            </a:r>
          </a:p>
          <a:p>
            <a:pPr marL="1200150" lvl="2"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a:p>
            <a:endParaRPr lang="en-US" sz="1600" dirty="0"/>
          </a:p>
          <a:p>
            <a:endParaRPr lang="en-US" sz="2400" dirty="0"/>
          </a:p>
        </p:txBody>
      </p:sp>
      <p:sp>
        <p:nvSpPr>
          <p:cNvPr id="5" name="Text Box 5">
            <a:extLst>
              <a:ext uri="{FF2B5EF4-FFF2-40B4-BE49-F238E27FC236}">
                <a16:creationId xmlns:a16="http://schemas.microsoft.com/office/drawing/2014/main" id="{E63BC106-19F9-4CA5-B2D4-CE585F7740AE}"/>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Technical – Behavior Management Plan</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C231783-F6D8-4397-BEF9-782BF8895422}"/>
              </a:ext>
            </a:extLst>
          </p:cNvPr>
          <p:cNvSpPr>
            <a:spLocks noGrp="1"/>
          </p:cNvSpPr>
          <p:nvPr>
            <p:ph type="sldNum" sz="quarter" idx="12"/>
          </p:nvPr>
        </p:nvSpPr>
        <p:spPr/>
        <p:txBody>
          <a:bodyPr/>
          <a:lstStyle/>
          <a:p>
            <a:fld id="{5FD82BC9-63B1-475F-82C3-3D3DE5316FF5}" type="slidenum">
              <a:rPr lang="en-US" smtClean="0"/>
              <a:t>23</a:t>
            </a:fld>
            <a:endParaRPr lang="en-US" dirty="0"/>
          </a:p>
        </p:txBody>
      </p:sp>
      <p:sp>
        <p:nvSpPr>
          <p:cNvPr id="10" name="Date Placeholder 9">
            <a:extLst>
              <a:ext uri="{FF2B5EF4-FFF2-40B4-BE49-F238E27FC236}">
                <a16:creationId xmlns:a16="http://schemas.microsoft.com/office/drawing/2014/main" id="{AA0BB5DC-9805-4665-93E9-A15FC099684F}"/>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270076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4547E-A0B6-4322-8ABA-74953B525802}"/>
              </a:ext>
            </a:extLst>
          </p:cNvPr>
          <p:cNvSpPr txBox="1"/>
          <p:nvPr/>
        </p:nvSpPr>
        <p:spPr>
          <a:xfrm>
            <a:off x="304800" y="1828800"/>
            <a:ext cx="8458200" cy="597086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DRM becomes a member of the Planning Team</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BMP is restrictive and coercive interventions to maintain the health and safety of person in crisis.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BMP is implemented after the positive support interventions have been unsuccessful.</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BMP must be approved by the Review Team prior to implementation.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order for a BMP to be reviewed by the Review Team, the complete packet must be sent to the local Incident Data Specialist (IDS) to be put on the review schedule and sent to all members of the team.  The case manager must participate in the BMP review.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Once a BMP is approved, reportable events are no longer necessary for the now planned interventions.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1600" dirty="0"/>
          </a:p>
          <a:p>
            <a:endParaRPr lang="en-US" sz="2400" dirty="0"/>
          </a:p>
        </p:txBody>
      </p:sp>
      <p:sp>
        <p:nvSpPr>
          <p:cNvPr id="5" name="Text Box 5">
            <a:extLst>
              <a:ext uri="{FF2B5EF4-FFF2-40B4-BE49-F238E27FC236}">
                <a16:creationId xmlns:a16="http://schemas.microsoft.com/office/drawing/2014/main" id="{E63BC106-19F9-4CA5-B2D4-CE585F7740AE}"/>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Technical – Behavior Management Plan(Cont.)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BC231783-F6D8-4397-BEF9-782BF8895422}"/>
              </a:ext>
            </a:extLst>
          </p:cNvPr>
          <p:cNvSpPr>
            <a:spLocks noGrp="1"/>
          </p:cNvSpPr>
          <p:nvPr>
            <p:ph type="sldNum" sz="quarter" idx="12"/>
          </p:nvPr>
        </p:nvSpPr>
        <p:spPr/>
        <p:txBody>
          <a:bodyPr/>
          <a:lstStyle/>
          <a:p>
            <a:fld id="{5FD82BC9-63B1-475F-82C3-3D3DE5316FF5}" type="slidenum">
              <a:rPr lang="en-US" smtClean="0"/>
              <a:t>24</a:t>
            </a:fld>
            <a:endParaRPr lang="en-US" dirty="0"/>
          </a:p>
        </p:txBody>
      </p:sp>
      <p:sp>
        <p:nvSpPr>
          <p:cNvPr id="10" name="Date Placeholder 9">
            <a:extLst>
              <a:ext uri="{FF2B5EF4-FFF2-40B4-BE49-F238E27FC236}">
                <a16:creationId xmlns:a16="http://schemas.microsoft.com/office/drawing/2014/main" id="{AA0BB5DC-9805-4665-93E9-A15FC099684F}"/>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06455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4547E-A0B6-4322-8ABA-74953B525802}"/>
              </a:ext>
            </a:extLst>
          </p:cNvPr>
          <p:cNvSpPr txBox="1"/>
          <p:nvPr/>
        </p:nvSpPr>
        <p:spPr>
          <a:xfrm>
            <a:off x="838200" y="2743200"/>
            <a:ext cx="7219950" cy="2308324"/>
          </a:xfrm>
          <a:prstGeom prst="rect">
            <a:avLst/>
          </a:prstGeom>
          <a:noFill/>
        </p:spPr>
        <p:txBody>
          <a:bodyPr wrap="square" rtlCol="0">
            <a:spAutoFit/>
          </a:bodyPr>
          <a:lstStyle/>
          <a:p>
            <a:pPr algn="ctr"/>
            <a:r>
              <a:rPr lang="en-US" sz="2400" dirty="0"/>
              <a:t>Lorrie Mitchell</a:t>
            </a:r>
          </a:p>
          <a:p>
            <a:pPr algn="ctr"/>
            <a:r>
              <a:rPr lang="en-US" sz="2400" dirty="0"/>
              <a:t>Program Administrator</a:t>
            </a:r>
          </a:p>
          <a:p>
            <a:pPr algn="ctr"/>
            <a:r>
              <a:rPr lang="en-US" sz="2400" dirty="0"/>
              <a:t>Crisis Prevention &amp; Intervention Services</a:t>
            </a:r>
          </a:p>
          <a:p>
            <a:pPr algn="ctr"/>
            <a:r>
              <a:rPr lang="en-US" sz="2400" dirty="0"/>
              <a:t>OADS, Department of Health &amp; Human Services</a:t>
            </a:r>
          </a:p>
          <a:p>
            <a:pPr algn="ctr"/>
            <a:r>
              <a:rPr lang="en-US" sz="2400" dirty="0"/>
              <a:t>41 Anthony Ave, Augusta, Maine 04333</a:t>
            </a:r>
          </a:p>
          <a:p>
            <a:pPr algn="ctr"/>
            <a:r>
              <a:rPr lang="en-US" sz="2400" dirty="0"/>
              <a:t>Lorrie.Mitchell@maine.gov</a:t>
            </a:r>
          </a:p>
        </p:txBody>
      </p:sp>
      <p:sp>
        <p:nvSpPr>
          <p:cNvPr id="5" name="Text Box 5">
            <a:extLst>
              <a:ext uri="{FF2B5EF4-FFF2-40B4-BE49-F238E27FC236}">
                <a16:creationId xmlns:a16="http://schemas.microsoft.com/office/drawing/2014/main" id="{E63BC106-19F9-4CA5-B2D4-CE585F7740AE}"/>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Questions?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5EB7F7D-E75D-4CD1-9984-CF7DA2CB1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4937224"/>
            <a:ext cx="1515539" cy="1515539"/>
          </a:xfrm>
          <a:prstGeom prst="rect">
            <a:avLst/>
          </a:prstGeom>
        </p:spPr>
      </p:pic>
      <p:sp>
        <p:nvSpPr>
          <p:cNvPr id="7" name="Footer Placeholder 1">
            <a:extLst>
              <a:ext uri="{FF2B5EF4-FFF2-40B4-BE49-F238E27FC236}">
                <a16:creationId xmlns:a16="http://schemas.microsoft.com/office/drawing/2014/main" id="{4A32DA8C-8CF3-4D17-BBE0-81843545029B}"/>
              </a:ext>
            </a:extLst>
          </p:cNvPr>
          <p:cNvSpPr>
            <a:spLocks noGrp="1"/>
          </p:cNvSpPr>
          <p:nvPr>
            <p:ph type="ftr" sz="quarter" idx="11"/>
          </p:nvPr>
        </p:nvSpPr>
        <p:spPr>
          <a:xfrm>
            <a:off x="2662769" y="6452763"/>
            <a:ext cx="3352800" cy="365125"/>
          </a:xfrm>
        </p:spPr>
        <p:txBody>
          <a:bodyPr/>
          <a:lstStyle/>
          <a:p>
            <a:r>
              <a:rPr lang="en-US" dirty="0"/>
              <a:t>Maine Department of Health and Human Services</a:t>
            </a:r>
          </a:p>
        </p:txBody>
      </p:sp>
      <p:sp>
        <p:nvSpPr>
          <p:cNvPr id="8" name="Slide Number Placeholder 7">
            <a:extLst>
              <a:ext uri="{FF2B5EF4-FFF2-40B4-BE49-F238E27FC236}">
                <a16:creationId xmlns:a16="http://schemas.microsoft.com/office/drawing/2014/main" id="{BC231783-F6D8-4397-BEF9-782BF8895422}"/>
              </a:ext>
            </a:extLst>
          </p:cNvPr>
          <p:cNvSpPr>
            <a:spLocks noGrp="1"/>
          </p:cNvSpPr>
          <p:nvPr>
            <p:ph type="sldNum" sz="quarter" idx="12"/>
          </p:nvPr>
        </p:nvSpPr>
        <p:spPr/>
        <p:txBody>
          <a:bodyPr/>
          <a:lstStyle/>
          <a:p>
            <a:fld id="{5FD82BC9-63B1-475F-82C3-3D3DE5316FF5}" type="slidenum">
              <a:rPr lang="en-US" smtClean="0"/>
              <a:t>25</a:t>
            </a:fld>
            <a:endParaRPr lang="en-US" dirty="0"/>
          </a:p>
        </p:txBody>
      </p:sp>
      <p:sp>
        <p:nvSpPr>
          <p:cNvPr id="10" name="Date Placeholder 9">
            <a:extLst>
              <a:ext uri="{FF2B5EF4-FFF2-40B4-BE49-F238E27FC236}">
                <a16:creationId xmlns:a16="http://schemas.microsoft.com/office/drawing/2014/main" id="{AA0BB5DC-9805-4665-93E9-A15FC099684F}"/>
              </a:ext>
            </a:extLst>
          </p:cNvPr>
          <p:cNvSpPr>
            <a:spLocks noGrp="1"/>
          </p:cNvSpPr>
          <p:nvPr>
            <p:ph type="dt" sz="half" idx="10"/>
          </p:nvPr>
        </p:nvSpPr>
        <p:spPr/>
        <p:txBody>
          <a:bodyPr/>
          <a:lstStyle/>
          <a:p>
            <a:r>
              <a:rPr lang="en-US" dirty="0"/>
              <a:t>11/28/2018</a:t>
            </a:r>
          </a:p>
        </p:txBody>
      </p:sp>
      <p:sp>
        <p:nvSpPr>
          <p:cNvPr id="3" name="TextBox 2">
            <a:extLst>
              <a:ext uri="{FF2B5EF4-FFF2-40B4-BE49-F238E27FC236}">
                <a16:creationId xmlns:a16="http://schemas.microsoft.com/office/drawing/2014/main" id="{01BDA6A7-AF84-45DF-8CA6-AE6F9FA7847D}"/>
              </a:ext>
            </a:extLst>
          </p:cNvPr>
          <p:cNvSpPr txBox="1"/>
          <p:nvPr/>
        </p:nvSpPr>
        <p:spPr>
          <a:xfrm>
            <a:off x="76200" y="1752600"/>
            <a:ext cx="8991600" cy="1184940"/>
          </a:xfrm>
          <a:prstGeom prst="rect">
            <a:avLst/>
          </a:prstGeom>
          <a:noFill/>
        </p:spPr>
        <p:txBody>
          <a:bodyPr wrap="square" rtlCol="0">
            <a:spAutoFit/>
          </a:bodyPr>
          <a:lstStyle/>
          <a:p>
            <a:pPr algn="ctr"/>
            <a:r>
              <a:rPr lang="en-US" dirty="0"/>
              <a:t>Please review the Regulations Governing Behavioral Support, Modification and Management for People with Intellectual Disabilities and Autism in Maine</a:t>
            </a:r>
          </a:p>
          <a:p>
            <a:r>
              <a:rPr lang="en-US" sz="1700" dirty="0">
                <a:hlinkClick r:id="rId3"/>
              </a:rPr>
              <a:t>https://www.maine.gov/DHHS/oads/provider/developmental-services/behavior-regulations.shtml</a:t>
            </a:r>
            <a:endParaRPr lang="en-US" sz="1700" dirty="0"/>
          </a:p>
          <a:p>
            <a:endParaRPr lang="en-US" dirty="0"/>
          </a:p>
        </p:txBody>
      </p:sp>
    </p:spTree>
    <p:extLst>
      <p:ext uri="{BB962C8B-B14F-4D97-AF65-F5344CB8AC3E}">
        <p14:creationId xmlns:p14="http://schemas.microsoft.com/office/powerpoint/2010/main" val="52110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146" y="609600"/>
            <a:ext cx="1894558" cy="600164"/>
          </a:xfrm>
          <a:prstGeom prst="rect">
            <a:avLst/>
          </a:prstGeom>
        </p:spPr>
        <p:txBody>
          <a:bodyPr wrap="none">
            <a:spAutoFit/>
          </a:bodyPr>
          <a:lstStyle/>
          <a:p>
            <a:r>
              <a:rPr lang="en-US" sz="3300" b="1" dirty="0">
                <a:solidFill>
                  <a:schemeClr val="bg1"/>
                </a:solidFill>
                <a:latin typeface="+mj-lt"/>
                <a:ea typeface="+mj-ea"/>
                <a:cs typeface="Times New Roman" panose="02020603050405020304" pitchFamily="18" charset="0"/>
              </a:rPr>
              <a:t>Why IST? </a:t>
            </a:r>
            <a:endParaRPr lang="en-US" sz="1350" dirty="0">
              <a:solidFill>
                <a:schemeClr val="bg1"/>
              </a:solidFill>
              <a:latin typeface="+mj-lt"/>
            </a:endParaRPr>
          </a:p>
        </p:txBody>
      </p:sp>
      <p:sp>
        <p:nvSpPr>
          <p:cNvPr id="3" name="Content Placeholder 2"/>
          <p:cNvSpPr txBox="1">
            <a:spLocks/>
          </p:cNvSpPr>
          <p:nvPr/>
        </p:nvSpPr>
        <p:spPr>
          <a:xfrm>
            <a:off x="1143000" y="2228851"/>
            <a:ext cx="6800850" cy="33147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25" b="1" dirty="0">
                <a:latin typeface="Times New Roman" panose="02020603050405020304" pitchFamily="18" charset="0"/>
                <a:cs typeface="Times New Roman" panose="02020603050405020304" pitchFamily="18" charset="0"/>
              </a:rPr>
              <a:t>The intent of the IST is to support the person and provide services designed to:</a:t>
            </a:r>
          </a:p>
          <a:p>
            <a:pPr lvl="1" algn="ctr"/>
            <a:r>
              <a:rPr lang="en-US" sz="2325" dirty="0">
                <a:latin typeface="Times New Roman" panose="02020603050405020304" pitchFamily="18" charset="0"/>
                <a:cs typeface="Times New Roman" panose="02020603050405020304" pitchFamily="18" charset="0"/>
              </a:rPr>
              <a:t>Prevent crisis situations</a:t>
            </a:r>
          </a:p>
          <a:p>
            <a:pPr lvl="1" algn="ctr"/>
            <a:r>
              <a:rPr lang="en-US" sz="2325" dirty="0">
                <a:latin typeface="Times New Roman" panose="02020603050405020304" pitchFamily="18" charset="0"/>
                <a:cs typeface="Times New Roman" panose="02020603050405020304" pitchFamily="18" charset="0"/>
              </a:rPr>
              <a:t>Provide support during a crisis</a:t>
            </a:r>
          </a:p>
          <a:p>
            <a:pPr marL="0" indent="0">
              <a:buNone/>
            </a:pPr>
            <a:endParaRPr lang="en-US" sz="2400" dirty="0"/>
          </a:p>
        </p:txBody>
      </p:sp>
      <p:pic>
        <p:nvPicPr>
          <p:cNvPr id="6" name="Picture 2" descr="C:\Users\Angie.Marquis\AppData\Local\Microsoft\Windows\Temporary Internet Files\Content.IE5\C0YKSXPY\MC9001366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0" y="3943351"/>
            <a:ext cx="3237746" cy="190123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a:extLst>
              <a:ext uri="{FF2B5EF4-FFF2-40B4-BE49-F238E27FC236}">
                <a16:creationId xmlns:a16="http://schemas.microsoft.com/office/drawing/2014/main" id="{60EA04BD-A936-4A42-8604-AA8889B33F46}"/>
              </a:ext>
            </a:extLst>
          </p:cNvPr>
          <p:cNvSpPr txBox="1">
            <a:spLocks noChangeArrowheads="1"/>
          </p:cNvSpPr>
          <p:nvPr/>
        </p:nvSpPr>
        <p:spPr bwMode="auto">
          <a:xfrm>
            <a:off x="0"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Why Have an IST?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2E1F8FA5-A9DB-41FA-957D-3D1C52BA9050}"/>
              </a:ext>
            </a:extLst>
          </p:cNvPr>
          <p:cNvSpPr>
            <a:spLocks noGrp="1"/>
          </p:cNvSpPr>
          <p:nvPr>
            <p:ph type="sldNum" sz="quarter" idx="12"/>
          </p:nvPr>
        </p:nvSpPr>
        <p:spPr/>
        <p:txBody>
          <a:bodyPr/>
          <a:lstStyle/>
          <a:p>
            <a:fld id="{5FD82BC9-63B1-475F-82C3-3D3DE5316FF5}" type="slidenum">
              <a:rPr lang="en-US" smtClean="0"/>
              <a:t>3</a:t>
            </a:fld>
            <a:endParaRPr lang="en-US" dirty="0"/>
          </a:p>
        </p:txBody>
      </p:sp>
      <p:sp>
        <p:nvSpPr>
          <p:cNvPr id="12" name="Date Placeholder 11">
            <a:extLst>
              <a:ext uri="{FF2B5EF4-FFF2-40B4-BE49-F238E27FC236}">
                <a16:creationId xmlns:a16="http://schemas.microsoft.com/office/drawing/2014/main" id="{8485A38B-783F-45E6-8EB2-E22BC9538441}"/>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30131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7350" y="1028700"/>
            <a:ext cx="41148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Benefits?</a:t>
            </a:r>
          </a:p>
        </p:txBody>
      </p:sp>
      <p:sp>
        <p:nvSpPr>
          <p:cNvPr id="3" name="Content Placeholder 2"/>
          <p:cNvSpPr txBox="1">
            <a:spLocks/>
          </p:cNvSpPr>
          <p:nvPr/>
        </p:nvSpPr>
        <p:spPr>
          <a:xfrm>
            <a:off x="1289957" y="2514600"/>
            <a:ext cx="6629400" cy="28003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When a crisis occurs, support of an Individual Support Team (IST) is often invaluable. </a:t>
            </a:r>
          </a:p>
          <a:p>
            <a:r>
              <a:rPr lang="en-US" sz="2400" dirty="0">
                <a:latin typeface="Times New Roman" panose="02020603050405020304" pitchFamily="18" charset="0"/>
                <a:cs typeface="Times New Roman" panose="02020603050405020304" pitchFamily="18" charset="0"/>
              </a:rPr>
              <a:t>Relationships are crucial in an effective crisis response.</a:t>
            </a:r>
          </a:p>
          <a:p>
            <a:r>
              <a:rPr lang="en-US" sz="2400" dirty="0">
                <a:latin typeface="Times New Roman" panose="02020603050405020304" pitchFamily="18" charset="0"/>
                <a:cs typeface="Times New Roman" panose="02020603050405020304" pitchFamily="18" charset="0"/>
              </a:rPr>
              <a:t>The development of a Crisis Prevention Plan will identify who does what to assist in the safety, health and well-being of the individual. </a:t>
            </a:r>
          </a:p>
        </p:txBody>
      </p:sp>
      <p:sp>
        <p:nvSpPr>
          <p:cNvPr id="6" name="Text Box 5">
            <a:extLst>
              <a:ext uri="{FF2B5EF4-FFF2-40B4-BE49-F238E27FC236}">
                <a16:creationId xmlns:a16="http://schemas.microsoft.com/office/drawing/2014/main" id="{8BEDC43A-ABA4-4840-9BAB-A38FFA1C85E8}"/>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Benefits?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7" name="Picture 2" descr="C:\Users\katharyn.b.zwicker\AppData\Local\Microsoft\Windows\Temporary Internet Files\Content.IE5\L06RHPG6\team-support[1].jpg">
            <a:extLst>
              <a:ext uri="{FF2B5EF4-FFF2-40B4-BE49-F238E27FC236}">
                <a16:creationId xmlns:a16="http://schemas.microsoft.com/office/drawing/2014/main" id="{4A4F1301-92C2-4BF9-96DA-C5CC5CA06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3200"/>
            <a:ext cx="1943100" cy="14573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7B50330B-6DB6-4D83-85FD-3FF3D9F7C5B1}"/>
              </a:ext>
            </a:extLst>
          </p:cNvPr>
          <p:cNvSpPr>
            <a:spLocks noGrp="1"/>
          </p:cNvSpPr>
          <p:nvPr>
            <p:ph type="sldNum" sz="quarter" idx="12"/>
          </p:nvPr>
        </p:nvSpPr>
        <p:spPr/>
        <p:txBody>
          <a:bodyPr/>
          <a:lstStyle/>
          <a:p>
            <a:fld id="{5FD82BC9-63B1-475F-82C3-3D3DE5316FF5}" type="slidenum">
              <a:rPr lang="en-US" smtClean="0"/>
              <a:t>4</a:t>
            </a:fld>
            <a:endParaRPr lang="en-US" dirty="0"/>
          </a:p>
        </p:txBody>
      </p:sp>
      <p:sp>
        <p:nvSpPr>
          <p:cNvPr id="11" name="Date Placeholder 10">
            <a:extLst>
              <a:ext uri="{FF2B5EF4-FFF2-40B4-BE49-F238E27FC236}">
                <a16:creationId xmlns:a16="http://schemas.microsoft.com/office/drawing/2014/main" id="{A6A2C4F9-3419-4340-A570-CDA50164BCEF}"/>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370877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00" y="533400"/>
            <a:ext cx="3086100" cy="600164"/>
          </a:xfrm>
          <a:prstGeom prst="rect">
            <a:avLst/>
          </a:prstGeom>
        </p:spPr>
        <p:txBody>
          <a:bodyPr wrap="square">
            <a:spAutoFit/>
          </a:bodyPr>
          <a:lstStyle/>
          <a:p>
            <a:r>
              <a:rPr lang="en-US" sz="3300" b="1" dirty="0">
                <a:solidFill>
                  <a:schemeClr val="bg1"/>
                </a:solidFill>
                <a:latin typeface="Calibri"/>
                <a:ea typeface="+mj-ea"/>
                <a:cs typeface="Times New Roman" panose="02020603050405020304" pitchFamily="18" charset="0"/>
              </a:rPr>
              <a:t>When IST?</a:t>
            </a:r>
            <a:endParaRPr lang="en-US" sz="1350" dirty="0">
              <a:solidFill>
                <a:schemeClr val="bg1"/>
              </a:solidFill>
            </a:endParaRPr>
          </a:p>
        </p:txBody>
      </p:sp>
      <p:sp>
        <p:nvSpPr>
          <p:cNvPr id="4" name="Rectangle 3"/>
          <p:cNvSpPr/>
          <p:nvPr/>
        </p:nvSpPr>
        <p:spPr>
          <a:xfrm>
            <a:off x="1257300" y="2171701"/>
            <a:ext cx="6686550" cy="461665"/>
          </a:xfrm>
          <a:prstGeom prst="rect">
            <a:avLst/>
          </a:prstGeom>
        </p:spPr>
        <p:txBody>
          <a:bodyPr wrap="square">
            <a:spAutoFit/>
          </a:bodyPr>
          <a:lstStyle/>
          <a:p>
            <a:endParaRPr lang="en-US" sz="2400" b="1"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257300" y="2057400"/>
            <a:ext cx="6572250" cy="429895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400" dirty="0">
                <a:latin typeface="Times New Roman" panose="02020603050405020304" pitchFamily="18" charset="0"/>
                <a:cs typeface="Times New Roman" panose="02020603050405020304" pitchFamily="18" charset="0"/>
              </a:rPr>
              <a:t>1. Crisis Situation</a:t>
            </a:r>
          </a:p>
          <a:p>
            <a:pPr marL="0" indent="0">
              <a:buNone/>
            </a:pPr>
            <a:r>
              <a:rPr lang="en-US" sz="3400" b="1" dirty="0">
                <a:latin typeface="Times New Roman" panose="02020603050405020304" pitchFamily="18" charset="0"/>
                <a:cs typeface="Times New Roman" panose="02020603050405020304" pitchFamily="18" charset="0"/>
              </a:rPr>
              <a:t>2. Summons, arrest or incarceration </a:t>
            </a:r>
          </a:p>
          <a:p>
            <a:pPr marL="0" indent="0">
              <a:buNone/>
            </a:pPr>
            <a:r>
              <a:rPr lang="en-US" sz="3400" dirty="0">
                <a:latin typeface="Times New Roman" panose="02020603050405020304" pitchFamily="18" charset="0"/>
                <a:cs typeface="Times New Roman" panose="02020603050405020304" pitchFamily="18" charset="0"/>
              </a:rPr>
              <a:t>3. Recurring Patterns</a:t>
            </a:r>
          </a:p>
          <a:p>
            <a:pPr lvl="1"/>
            <a:r>
              <a:rPr lang="en-US" sz="3400" dirty="0">
                <a:latin typeface="Times New Roman" panose="02020603050405020304" pitchFamily="18" charset="0"/>
                <a:cs typeface="Times New Roman" panose="02020603050405020304" pitchFamily="18" charset="0"/>
              </a:rPr>
              <a:t>Three restraints in a 2 week period or 6 restraints in 365 days</a:t>
            </a:r>
          </a:p>
          <a:p>
            <a:pPr lvl="1"/>
            <a:r>
              <a:rPr lang="en-US" sz="3400" dirty="0">
                <a:latin typeface="Times New Roman" panose="02020603050405020304" pitchFamily="18" charset="0"/>
                <a:cs typeface="Times New Roman" panose="02020603050405020304" pitchFamily="18" charset="0"/>
              </a:rPr>
              <a:t>A Level 2 In-Home Stabilization used 3 or more times in a 2 week period</a:t>
            </a:r>
          </a:p>
          <a:p>
            <a:pPr lvl="1"/>
            <a:r>
              <a:rPr lang="en-US" sz="3400" dirty="0">
                <a:latin typeface="Times New Roman" panose="02020603050405020304" pitchFamily="18" charset="0"/>
                <a:cs typeface="Times New Roman" panose="02020603050405020304" pitchFamily="18" charset="0"/>
              </a:rPr>
              <a:t>Removal of personal property 3 times in 365 days</a:t>
            </a:r>
          </a:p>
          <a:p>
            <a:pPr lvl="1"/>
            <a:r>
              <a:rPr lang="en-US" sz="3400" dirty="0">
                <a:latin typeface="Times New Roman" panose="02020603050405020304" pitchFamily="18" charset="0"/>
                <a:cs typeface="Times New Roman" panose="02020603050405020304" pitchFamily="18" charset="0"/>
              </a:rPr>
              <a:t>Three specialized restraints in 365 days</a:t>
            </a:r>
          </a:p>
          <a:p>
            <a:pPr marL="457200" lvl="1" indent="0">
              <a:buNone/>
            </a:pPr>
            <a:r>
              <a:rPr lang="en-US" sz="2300" dirty="0">
                <a:latin typeface="Times New Roman" panose="02020603050405020304" pitchFamily="18" charset="0"/>
                <a:cs typeface="Times New Roman" panose="02020603050405020304" pitchFamily="18" charset="0"/>
              </a:rPr>
              <a:t>Specialized Restraint is an individualized restraint approved by the </a:t>
            </a:r>
            <a:r>
              <a:rPr lang="en-US" sz="2300" dirty="0" err="1">
                <a:latin typeface="Times New Roman" panose="02020603050405020304" pitchFamily="18" charset="0"/>
                <a:cs typeface="Times New Roman" panose="02020603050405020304" pitchFamily="18" charset="0"/>
              </a:rPr>
              <a:t>Dept</a:t>
            </a:r>
            <a:r>
              <a:rPr lang="en-US" sz="2300" dirty="0">
                <a:latin typeface="Times New Roman" panose="02020603050405020304" pitchFamily="18" charset="0"/>
                <a:cs typeface="Times New Roman" panose="02020603050405020304" pitchFamily="18" charset="0"/>
              </a:rPr>
              <a:t> to meet a person’s specific needs that cannot be met through a nationally recognized or certified behavior management program. </a:t>
            </a:r>
            <a:endParaRPr lang="en-US" sz="2450" dirty="0">
              <a:latin typeface="Times New Roman" panose="02020603050405020304" pitchFamily="18" charset="0"/>
              <a:cs typeface="Times New Roman" panose="02020603050405020304" pitchFamily="18" charset="0"/>
            </a:endParaRPr>
          </a:p>
          <a:p>
            <a:pPr marL="0" indent="0">
              <a:buNone/>
            </a:pPr>
            <a:endParaRPr lang="en-US" sz="2400" dirty="0"/>
          </a:p>
        </p:txBody>
      </p:sp>
      <p:sp>
        <p:nvSpPr>
          <p:cNvPr id="6" name="Text Box 5">
            <a:extLst>
              <a:ext uri="{FF2B5EF4-FFF2-40B4-BE49-F238E27FC236}">
                <a16:creationId xmlns:a16="http://schemas.microsoft.com/office/drawing/2014/main" id="{0CDA4F09-2576-44FD-96B1-922889469183}"/>
              </a:ext>
            </a:extLst>
          </p:cNvPr>
          <p:cNvSpPr txBox="1">
            <a:spLocks noChangeArrowheads="1"/>
          </p:cNvSpPr>
          <p:nvPr/>
        </p:nvSpPr>
        <p:spPr bwMode="auto">
          <a:xfrm>
            <a:off x="-9378" y="0"/>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When Should You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Have an IST?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0843F52C-778C-4C19-8584-22C72D6CE165}"/>
              </a:ext>
            </a:extLst>
          </p:cNvPr>
          <p:cNvSpPr>
            <a:spLocks noGrp="1"/>
          </p:cNvSpPr>
          <p:nvPr>
            <p:ph type="sldNum" sz="quarter" idx="12"/>
          </p:nvPr>
        </p:nvSpPr>
        <p:spPr/>
        <p:txBody>
          <a:bodyPr/>
          <a:lstStyle/>
          <a:p>
            <a:fld id="{5FD82BC9-63B1-475F-82C3-3D3DE5316FF5}" type="slidenum">
              <a:rPr lang="en-US" smtClean="0"/>
              <a:t>5</a:t>
            </a:fld>
            <a:endParaRPr lang="en-US" dirty="0"/>
          </a:p>
        </p:txBody>
      </p:sp>
      <p:sp>
        <p:nvSpPr>
          <p:cNvPr id="11" name="Date Placeholder 10">
            <a:extLst>
              <a:ext uri="{FF2B5EF4-FFF2-40B4-BE49-F238E27FC236}">
                <a16:creationId xmlns:a16="http://schemas.microsoft.com/office/drawing/2014/main" id="{8E7FCF98-F616-43DE-827F-DDE0937197E3}"/>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246616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28775" y="609600"/>
            <a:ext cx="5886450" cy="571500"/>
          </a:xfrm>
          <a:prstGeom prst="rect">
            <a:avLst/>
          </a:prstGeom>
        </p:spPr>
        <p:txBody>
          <a:bodyPr anchor="t">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When IST? continued…</a:t>
            </a:r>
            <a:endParaRPr lang="en-US" sz="3300" dirty="0">
              <a:solidFill>
                <a:schemeClr val="bg1"/>
              </a:solidFill>
            </a:endParaRPr>
          </a:p>
        </p:txBody>
      </p:sp>
      <p:sp>
        <p:nvSpPr>
          <p:cNvPr id="5" name="Content Placeholder 2"/>
          <p:cNvSpPr txBox="1">
            <a:spLocks/>
          </p:cNvSpPr>
          <p:nvPr/>
        </p:nvSpPr>
        <p:spPr>
          <a:xfrm>
            <a:off x="1371600" y="2133600"/>
            <a:ext cx="662940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4. Admission into: </a:t>
            </a:r>
          </a:p>
          <a:p>
            <a:pPr lvl="1"/>
            <a:r>
              <a:rPr lang="en-US" sz="2400" dirty="0">
                <a:latin typeface="Times New Roman" panose="02020603050405020304" pitchFamily="18" charset="0"/>
                <a:cs typeface="Times New Roman" panose="02020603050405020304" pitchFamily="18" charset="0"/>
              </a:rPr>
              <a:t>Developmental Services (DS) Crisis House </a:t>
            </a:r>
          </a:p>
          <a:p>
            <a:pPr lvl="1"/>
            <a:r>
              <a:rPr lang="en-US" sz="2400" dirty="0">
                <a:latin typeface="Times New Roman" panose="02020603050405020304" pitchFamily="18" charset="0"/>
                <a:cs typeface="Times New Roman" panose="02020603050405020304" pitchFamily="18" charset="0"/>
              </a:rPr>
              <a:t>Emergency Transitional House</a:t>
            </a:r>
          </a:p>
          <a:p>
            <a:pPr lvl="1"/>
            <a:r>
              <a:rPr lang="en-US" sz="2400" dirty="0">
                <a:latin typeface="Times New Roman" panose="02020603050405020304" pitchFamily="18" charset="0"/>
                <a:cs typeface="Times New Roman" panose="02020603050405020304" pitchFamily="18" charset="0"/>
              </a:rPr>
              <a:t>Crisis Stabilization Unit </a:t>
            </a:r>
          </a:p>
          <a:p>
            <a:pPr lvl="1"/>
            <a:r>
              <a:rPr lang="en-US" sz="2400" dirty="0">
                <a:latin typeface="Times New Roman" panose="02020603050405020304" pitchFamily="18" charset="0"/>
                <a:cs typeface="Times New Roman" panose="02020603050405020304" pitchFamily="18" charset="0"/>
              </a:rPr>
              <a:t>Inpatient Psychiatric Hospital</a:t>
            </a:r>
          </a:p>
          <a:p>
            <a:pPr lvl="1"/>
            <a:r>
              <a:rPr lang="en-US" sz="2400" dirty="0">
                <a:latin typeface="Times New Roman" panose="02020603050405020304" pitchFamily="18" charset="0"/>
                <a:cs typeface="Times New Roman" panose="02020603050405020304" pitchFamily="18" charset="0"/>
              </a:rPr>
              <a:t>Other Respite Home as a result of a crisis situation</a:t>
            </a:r>
          </a:p>
          <a:p>
            <a:pPr marL="0" indent="0">
              <a:buNone/>
            </a:pPr>
            <a:r>
              <a:rPr lang="en-US" sz="2400" dirty="0">
                <a:latin typeface="Times New Roman" panose="02020603050405020304" pitchFamily="18" charset="0"/>
                <a:cs typeface="Times New Roman" panose="02020603050405020304" pitchFamily="18" charset="0"/>
              </a:rPr>
              <a:t>5. Request for </a:t>
            </a:r>
            <a:r>
              <a:rPr lang="en-US" sz="2800" u="sng" dirty="0">
                <a:hlinkClick r:id="rId2"/>
              </a:rPr>
              <a:t>Crisis Intervention Services</a:t>
            </a:r>
            <a:r>
              <a:rPr lang="en-US" sz="2800" u="sng" dirty="0"/>
              <a:t> </a:t>
            </a:r>
            <a:r>
              <a:rPr lang="en-US" sz="2400" dirty="0"/>
              <a:t>(</a:t>
            </a:r>
            <a:r>
              <a:rPr lang="en-US" sz="2400" dirty="0" err="1"/>
              <a:t>MaineCare</a:t>
            </a:r>
            <a:r>
              <a:rPr lang="en-US" sz="2400" dirty="0"/>
              <a:t> Benefits Manual Section 21 Chapter II Section 21.05-8).</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ext Box 5">
            <a:extLst>
              <a:ext uri="{FF2B5EF4-FFF2-40B4-BE49-F238E27FC236}">
                <a16:creationId xmlns:a16="http://schemas.microsoft.com/office/drawing/2014/main" id="{6AFC5B92-5EB3-4EFB-8DD0-5E46E00F6883}"/>
              </a:ext>
            </a:extLst>
          </p:cNvPr>
          <p:cNvSpPr txBox="1">
            <a:spLocks noChangeArrowheads="1"/>
          </p:cNvSpPr>
          <p:nvPr/>
        </p:nvSpPr>
        <p:spPr bwMode="auto">
          <a:xfrm>
            <a:off x="-9378" y="0"/>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When Should You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Have an IST?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18CE72CD-5731-4855-9EEC-E418335294B5}"/>
              </a:ext>
            </a:extLst>
          </p:cNvPr>
          <p:cNvSpPr>
            <a:spLocks noGrp="1"/>
          </p:cNvSpPr>
          <p:nvPr>
            <p:ph type="sldNum" sz="quarter" idx="12"/>
          </p:nvPr>
        </p:nvSpPr>
        <p:spPr/>
        <p:txBody>
          <a:bodyPr/>
          <a:lstStyle/>
          <a:p>
            <a:fld id="{5FD82BC9-63B1-475F-82C3-3D3DE5316FF5}" type="slidenum">
              <a:rPr lang="en-US" smtClean="0"/>
              <a:t>6</a:t>
            </a:fld>
            <a:endParaRPr lang="en-US" dirty="0"/>
          </a:p>
        </p:txBody>
      </p:sp>
      <p:sp>
        <p:nvSpPr>
          <p:cNvPr id="10" name="Date Placeholder 9">
            <a:extLst>
              <a:ext uri="{FF2B5EF4-FFF2-40B4-BE49-F238E27FC236}">
                <a16:creationId xmlns:a16="http://schemas.microsoft.com/office/drawing/2014/main" id="{7E307734-5F03-4DB6-A747-7FB79589B743}"/>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204300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28775" y="609600"/>
            <a:ext cx="5886450" cy="571500"/>
          </a:xfrm>
          <a:prstGeom prst="rect">
            <a:avLst/>
          </a:prstGeom>
        </p:spPr>
        <p:txBody>
          <a:bodyPr anchor="t">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When IST? continued…</a:t>
            </a:r>
            <a:endParaRPr lang="en-US" sz="3300" dirty="0">
              <a:solidFill>
                <a:schemeClr val="bg1"/>
              </a:solidFill>
            </a:endParaRPr>
          </a:p>
        </p:txBody>
      </p:sp>
      <p:sp>
        <p:nvSpPr>
          <p:cNvPr id="5" name="Content Placeholder 2"/>
          <p:cNvSpPr txBox="1">
            <a:spLocks/>
          </p:cNvSpPr>
          <p:nvPr/>
        </p:nvSpPr>
        <p:spPr>
          <a:xfrm>
            <a:off x="1219200" y="2286000"/>
            <a:ext cx="662940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anose="02020603050405020304" pitchFamily="18" charset="0"/>
                <a:cs typeface="Times New Roman" panose="02020603050405020304" pitchFamily="18" charset="0"/>
              </a:rPr>
              <a:t>6. Remaining in an ED more than 48 hours with no     </a:t>
            </a:r>
          </a:p>
          <a:p>
            <a:pPr marL="0" indent="0">
              <a:buNone/>
            </a:pPr>
            <a:r>
              <a:rPr lang="en-US" sz="2400" dirty="0">
                <a:latin typeface="Times New Roman" panose="02020603050405020304" pitchFamily="18" charset="0"/>
                <a:cs typeface="Times New Roman" panose="02020603050405020304" pitchFamily="18" charset="0"/>
              </a:rPr>
              <a:t>discharge plan</a:t>
            </a:r>
          </a:p>
          <a:p>
            <a:pPr marL="0" indent="0">
              <a:buNone/>
            </a:pPr>
            <a:r>
              <a:rPr lang="en-US" sz="2400" dirty="0">
                <a:latin typeface="Times New Roman" panose="02020603050405020304" pitchFamily="18" charset="0"/>
                <a:cs typeface="Times New Roman" panose="02020603050405020304" pitchFamily="18" charset="0"/>
              </a:rPr>
              <a:t>7. Becomes homeless. Person considered homeless when s/he cannot return to his/her present home, does not have support network or plan in place for future timely residential services</a:t>
            </a:r>
          </a:p>
          <a:p>
            <a:pPr marL="0" indent="0">
              <a:buNone/>
            </a:pPr>
            <a:r>
              <a:rPr lang="en-US" sz="2400" dirty="0">
                <a:latin typeface="Times New Roman" panose="02020603050405020304" pitchFamily="18" charset="0"/>
                <a:cs typeface="Times New Roman" panose="02020603050405020304" pitchFamily="18" charset="0"/>
              </a:rPr>
              <a:t>8. "Other” means, upon review of situation or series of situations, person's team recommends creation of IST. Ex: behavior or psychiatric concerns that to not meet criteria above, health concerns of consumer or family members, etc.</a:t>
            </a:r>
            <a:endParaRPr lang="en-US" sz="2400" dirty="0"/>
          </a:p>
        </p:txBody>
      </p:sp>
      <p:sp>
        <p:nvSpPr>
          <p:cNvPr id="4" name="Text Box 5">
            <a:extLst>
              <a:ext uri="{FF2B5EF4-FFF2-40B4-BE49-F238E27FC236}">
                <a16:creationId xmlns:a16="http://schemas.microsoft.com/office/drawing/2014/main" id="{6AFC5B92-5EB3-4EFB-8DD0-5E46E00F6883}"/>
              </a:ext>
            </a:extLst>
          </p:cNvPr>
          <p:cNvSpPr txBox="1">
            <a:spLocks noChangeArrowheads="1"/>
          </p:cNvSpPr>
          <p:nvPr/>
        </p:nvSpPr>
        <p:spPr bwMode="auto">
          <a:xfrm>
            <a:off x="-9378" y="0"/>
            <a:ext cx="9153378" cy="2000548"/>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When Should You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Have an IST?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E3B2BD8-E592-4701-822C-F2E4A968F252}"/>
              </a:ext>
            </a:extLst>
          </p:cNvPr>
          <p:cNvSpPr>
            <a:spLocks noGrp="1"/>
          </p:cNvSpPr>
          <p:nvPr>
            <p:ph type="sldNum" sz="quarter" idx="12"/>
          </p:nvPr>
        </p:nvSpPr>
        <p:spPr/>
        <p:txBody>
          <a:bodyPr/>
          <a:lstStyle/>
          <a:p>
            <a:fld id="{5FD82BC9-63B1-475F-82C3-3D3DE5316FF5}" type="slidenum">
              <a:rPr lang="en-US" smtClean="0"/>
              <a:t>7</a:t>
            </a:fld>
            <a:endParaRPr lang="en-US" dirty="0"/>
          </a:p>
        </p:txBody>
      </p:sp>
      <p:sp>
        <p:nvSpPr>
          <p:cNvPr id="9" name="Date Placeholder 8">
            <a:extLst>
              <a:ext uri="{FF2B5EF4-FFF2-40B4-BE49-F238E27FC236}">
                <a16:creationId xmlns:a16="http://schemas.microsoft.com/office/drawing/2014/main" id="{CF899107-ED4E-41FD-9E20-A0C0F3BE70A2}"/>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6299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314450" y="2286000"/>
            <a:ext cx="4914900" cy="33718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700" dirty="0">
                <a:latin typeface="Times New Roman" panose="02020603050405020304" pitchFamily="18" charset="0"/>
                <a:cs typeface="Times New Roman" panose="02020603050405020304" pitchFamily="18" charset="0"/>
              </a:rPr>
              <a:t>When </a:t>
            </a:r>
            <a:r>
              <a:rPr lang="en-US" sz="2700" i="1" dirty="0">
                <a:latin typeface="Times New Roman" panose="02020603050405020304" pitchFamily="18" charset="0"/>
                <a:cs typeface="Times New Roman" panose="02020603050405020304" pitchFamily="18" charset="0"/>
              </a:rPr>
              <a:t>one </a:t>
            </a:r>
            <a:r>
              <a:rPr lang="en-US" sz="2700" dirty="0">
                <a:latin typeface="Times New Roman" panose="02020603050405020304" pitchFamily="18" charset="0"/>
                <a:cs typeface="Times New Roman" panose="02020603050405020304" pitchFamily="18" charset="0"/>
              </a:rPr>
              <a:t>or </a:t>
            </a:r>
            <a:r>
              <a:rPr lang="en-US" sz="2700" i="1" dirty="0">
                <a:latin typeface="Times New Roman" panose="02020603050405020304" pitchFamily="18" charset="0"/>
                <a:cs typeface="Times New Roman" panose="02020603050405020304" pitchFamily="18" charset="0"/>
              </a:rPr>
              <a:t>more</a:t>
            </a:r>
            <a:r>
              <a:rPr lang="en-US" sz="2700" dirty="0">
                <a:latin typeface="Times New Roman" panose="02020603050405020304" pitchFamily="18" charset="0"/>
                <a:cs typeface="Times New Roman" panose="02020603050405020304" pitchFamily="18" charset="0"/>
              </a:rPr>
              <a:t> </a:t>
            </a:r>
            <a:r>
              <a:rPr lang="en-US" sz="2700" i="1" dirty="0">
                <a:latin typeface="Times New Roman" panose="02020603050405020304" pitchFamily="18" charset="0"/>
                <a:cs typeface="Times New Roman" panose="02020603050405020304" pitchFamily="18" charset="0"/>
              </a:rPr>
              <a:t>identified criteria </a:t>
            </a:r>
            <a:r>
              <a:rPr lang="en-US" sz="2700" dirty="0">
                <a:latin typeface="Times New Roman" panose="02020603050405020304" pitchFamily="18" charset="0"/>
                <a:cs typeface="Times New Roman" panose="02020603050405020304" pitchFamily="18" charset="0"/>
              </a:rPr>
              <a:t>occur for an individual, the </a:t>
            </a:r>
            <a:r>
              <a:rPr lang="en-US" sz="2700" i="1" dirty="0">
                <a:latin typeface="Times New Roman" panose="02020603050405020304" pitchFamily="18" charset="0"/>
                <a:cs typeface="Times New Roman" panose="02020603050405020304" pitchFamily="18" charset="0"/>
              </a:rPr>
              <a:t>State</a:t>
            </a:r>
            <a:r>
              <a:rPr lang="en-US" sz="2700" dirty="0">
                <a:latin typeface="Times New Roman" panose="02020603050405020304" pitchFamily="18" charset="0"/>
                <a:cs typeface="Times New Roman" panose="02020603050405020304" pitchFamily="18" charset="0"/>
              </a:rPr>
              <a:t> or </a:t>
            </a:r>
            <a:r>
              <a:rPr lang="en-US" sz="2700" i="1" dirty="0">
                <a:latin typeface="Times New Roman" panose="02020603050405020304" pitchFamily="18" charset="0"/>
                <a:cs typeface="Times New Roman" panose="02020603050405020304" pitchFamily="18" charset="0"/>
              </a:rPr>
              <a:t>Community Case Manager </a:t>
            </a:r>
            <a:r>
              <a:rPr lang="en-US" sz="2700" dirty="0">
                <a:latin typeface="Times New Roman" panose="02020603050405020304" pitchFamily="18" charset="0"/>
                <a:cs typeface="Times New Roman" panose="02020603050405020304" pitchFamily="18" charset="0"/>
              </a:rPr>
              <a:t>(CCM) will coordinate the convening of the person’s planning team </a:t>
            </a:r>
            <a:r>
              <a:rPr lang="en-US" sz="2700" b="1" dirty="0">
                <a:latin typeface="Times New Roman" panose="02020603050405020304" pitchFamily="18" charset="0"/>
                <a:cs typeface="Times New Roman" panose="02020603050405020304" pitchFamily="18" charset="0"/>
              </a:rPr>
              <a:t>within 10 working days of the incident</a:t>
            </a:r>
            <a:r>
              <a:rPr lang="en-US" sz="2700" dirty="0">
                <a:latin typeface="Times New Roman" panose="02020603050405020304" pitchFamily="18" charset="0"/>
                <a:cs typeface="Times New Roman" panose="02020603050405020304" pitchFamily="18" charset="0"/>
              </a:rPr>
              <a:t>. </a:t>
            </a:r>
          </a:p>
        </p:txBody>
      </p:sp>
      <p:sp>
        <p:nvSpPr>
          <p:cNvPr id="3" name="Title 1"/>
          <p:cNvSpPr txBox="1">
            <a:spLocks/>
          </p:cNvSpPr>
          <p:nvPr/>
        </p:nvSpPr>
        <p:spPr>
          <a:xfrm>
            <a:off x="1600200" y="533400"/>
            <a:ext cx="61722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and when?</a:t>
            </a:r>
            <a:endParaRPr lang="en-US" sz="3300" dirty="0">
              <a:solidFill>
                <a:schemeClr val="bg1"/>
              </a:solidFill>
            </a:endParaRPr>
          </a:p>
        </p:txBody>
      </p:sp>
      <p:pic>
        <p:nvPicPr>
          <p:cNvPr id="4099" name="Picture 3" descr="C:\Users\katharyn.b.zwicker\AppData\Local\Microsoft\Windows\Temporary Internet Files\Content.IE5\ANNLHVEM\Calendar_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651" y="2857501"/>
            <a:ext cx="1532335" cy="1861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E8BD4349-9F4A-46BE-9662-009E9D9C3010}"/>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and When?</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3E86F84-E05E-42D2-BD40-F4DA0B17B84E}"/>
              </a:ext>
            </a:extLst>
          </p:cNvPr>
          <p:cNvSpPr>
            <a:spLocks noGrp="1"/>
          </p:cNvSpPr>
          <p:nvPr>
            <p:ph type="sldNum" sz="quarter" idx="12"/>
          </p:nvPr>
        </p:nvSpPr>
        <p:spPr/>
        <p:txBody>
          <a:bodyPr/>
          <a:lstStyle/>
          <a:p>
            <a:fld id="{5FD82BC9-63B1-475F-82C3-3D3DE5316FF5}" type="slidenum">
              <a:rPr lang="en-US" smtClean="0"/>
              <a:t>8</a:t>
            </a:fld>
            <a:endParaRPr lang="en-US" dirty="0"/>
          </a:p>
        </p:txBody>
      </p:sp>
      <p:sp>
        <p:nvSpPr>
          <p:cNvPr id="10" name="Date Placeholder 9">
            <a:extLst>
              <a:ext uri="{FF2B5EF4-FFF2-40B4-BE49-F238E27FC236}">
                <a16:creationId xmlns:a16="http://schemas.microsoft.com/office/drawing/2014/main" id="{FC8FEF7A-D501-4105-9E51-319D2FB6AA4C}"/>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7658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57300" y="2228850"/>
            <a:ext cx="6686550" cy="25064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700" dirty="0">
                <a:latin typeface="Times New Roman" panose="02020603050405020304" pitchFamily="18" charset="0"/>
                <a:cs typeface="Times New Roman" panose="02020603050405020304" pitchFamily="18" charset="0"/>
              </a:rPr>
              <a:t>The </a:t>
            </a:r>
            <a:r>
              <a:rPr lang="en-US" sz="2700" b="1" dirty="0">
                <a:latin typeface="Times New Roman" panose="02020603050405020304" pitchFamily="18" charset="0"/>
                <a:cs typeface="Times New Roman" panose="02020603050405020304" pitchFamily="18" charset="0"/>
              </a:rPr>
              <a:t>case manager </a:t>
            </a:r>
            <a:r>
              <a:rPr lang="en-US" sz="2700" dirty="0">
                <a:latin typeface="Times New Roman" panose="02020603050405020304" pitchFamily="18" charset="0"/>
                <a:cs typeface="Times New Roman" panose="02020603050405020304" pitchFamily="18" charset="0"/>
              </a:rPr>
              <a:t>is </a:t>
            </a:r>
            <a:r>
              <a:rPr lang="en-US" sz="2700" i="1" dirty="0">
                <a:latin typeface="Times New Roman" panose="02020603050405020304" pitchFamily="18" charset="0"/>
                <a:cs typeface="Times New Roman" panose="02020603050405020304" pitchFamily="18" charset="0"/>
              </a:rPr>
              <a:t>responsible for </a:t>
            </a:r>
            <a:r>
              <a:rPr lang="en-US" sz="2700" dirty="0">
                <a:latin typeface="Times New Roman" panose="02020603050405020304" pitchFamily="18" charset="0"/>
                <a:cs typeface="Times New Roman" panose="02020603050405020304" pitchFamily="18" charset="0"/>
              </a:rPr>
              <a:t>the </a:t>
            </a:r>
            <a:r>
              <a:rPr lang="en-US" sz="2700" i="1" dirty="0">
                <a:latin typeface="Times New Roman" panose="02020603050405020304" pitchFamily="18" charset="0"/>
                <a:cs typeface="Times New Roman" panose="02020603050405020304" pitchFamily="18" charset="0"/>
              </a:rPr>
              <a:t>scheduling</a:t>
            </a:r>
            <a:r>
              <a:rPr lang="en-US" sz="2700" dirty="0">
                <a:latin typeface="Times New Roman" panose="02020603050405020304" pitchFamily="18" charset="0"/>
                <a:cs typeface="Times New Roman" panose="02020603050405020304" pitchFamily="18" charset="0"/>
              </a:rPr>
              <a:t> and </a:t>
            </a:r>
            <a:r>
              <a:rPr lang="en-US" sz="2700" i="1" dirty="0">
                <a:latin typeface="Times New Roman" panose="02020603050405020304" pitchFamily="18" charset="0"/>
                <a:cs typeface="Times New Roman" panose="02020603050405020304" pitchFamily="18" charset="0"/>
              </a:rPr>
              <a:t>documentation</a:t>
            </a:r>
            <a:r>
              <a:rPr lang="en-US" sz="2700" dirty="0">
                <a:latin typeface="Times New Roman" panose="02020603050405020304" pitchFamily="18" charset="0"/>
                <a:cs typeface="Times New Roman" panose="02020603050405020304" pitchFamily="18" charset="0"/>
              </a:rPr>
              <a:t> of the </a:t>
            </a:r>
            <a:r>
              <a:rPr lang="en-US" sz="2700" i="1" dirty="0">
                <a:latin typeface="Times New Roman" panose="02020603050405020304" pitchFamily="18" charset="0"/>
                <a:cs typeface="Times New Roman" panose="02020603050405020304" pitchFamily="18" charset="0"/>
              </a:rPr>
              <a:t>IST meeting in </a:t>
            </a:r>
            <a:r>
              <a:rPr lang="en-US" sz="2700" i="1" dirty="0" err="1">
                <a:latin typeface="Times New Roman" panose="02020603050405020304" pitchFamily="18" charset="0"/>
                <a:cs typeface="Times New Roman" panose="02020603050405020304" pitchFamily="18" charset="0"/>
              </a:rPr>
              <a:t>EIS</a:t>
            </a:r>
            <a:r>
              <a:rPr lang="en-US" sz="2700" i="1" dirty="0">
                <a:latin typeface="Times New Roman" panose="02020603050405020304" pitchFamily="18" charset="0"/>
                <a:cs typeface="Times New Roman" panose="02020603050405020304" pitchFamily="18" charset="0"/>
              </a:rPr>
              <a:t> as well as assuring action steps are completed</a:t>
            </a:r>
            <a:r>
              <a:rPr lang="en-US" sz="2700" dirty="0">
                <a:latin typeface="Times New Roman" panose="02020603050405020304" pitchFamily="18" charset="0"/>
                <a:cs typeface="Times New Roman" panose="02020603050405020304" pitchFamily="18" charset="0"/>
              </a:rPr>
              <a:t>.</a:t>
            </a:r>
          </a:p>
          <a:p>
            <a:pPr marL="0" indent="0">
              <a:buNone/>
            </a:pPr>
            <a:endParaRPr lang="en-US" sz="788" dirty="0">
              <a:latin typeface="Times New Roman" panose="02020603050405020304" pitchFamily="18" charset="0"/>
              <a:cs typeface="Times New Roman" panose="02020603050405020304" pitchFamily="18" charset="0"/>
            </a:endParaRPr>
          </a:p>
          <a:p>
            <a:pPr marL="0" indent="0">
              <a:buNone/>
            </a:pPr>
            <a:r>
              <a:rPr lang="en-US" sz="2700" b="1" dirty="0">
                <a:latin typeface="Times New Roman" panose="02020603050405020304" pitchFamily="18" charset="0"/>
                <a:cs typeface="Times New Roman" panose="02020603050405020304" pitchFamily="18" charset="0"/>
              </a:rPr>
              <a:t>Crisis</a:t>
            </a:r>
            <a:r>
              <a:rPr lang="en-US" sz="2700" dirty="0">
                <a:latin typeface="Times New Roman" panose="02020603050405020304" pitchFamily="18" charset="0"/>
                <a:cs typeface="Times New Roman" panose="02020603050405020304" pitchFamily="18" charset="0"/>
              </a:rPr>
              <a:t> is </a:t>
            </a:r>
            <a:r>
              <a:rPr lang="en-US" sz="2700" i="1" dirty="0">
                <a:latin typeface="Times New Roman" panose="02020603050405020304" pitchFamily="18" charset="0"/>
                <a:cs typeface="Times New Roman" panose="02020603050405020304" pitchFamily="18" charset="0"/>
              </a:rPr>
              <a:t>responsible for </a:t>
            </a:r>
            <a:r>
              <a:rPr lang="en-US" sz="2700" dirty="0">
                <a:latin typeface="Times New Roman" panose="02020603050405020304" pitchFamily="18" charset="0"/>
                <a:cs typeface="Times New Roman" panose="02020603050405020304" pitchFamily="18" charset="0"/>
              </a:rPr>
              <a:t>the </a:t>
            </a:r>
            <a:r>
              <a:rPr lang="en-US" sz="2700" i="1" dirty="0">
                <a:latin typeface="Times New Roman" panose="02020603050405020304" pitchFamily="18" charset="0"/>
                <a:cs typeface="Times New Roman" panose="02020603050405020304" pitchFamily="18" charset="0"/>
              </a:rPr>
              <a:t>documentation</a:t>
            </a:r>
            <a:r>
              <a:rPr lang="en-US" sz="2700" dirty="0">
                <a:latin typeface="Times New Roman" panose="02020603050405020304" pitchFamily="18" charset="0"/>
                <a:cs typeface="Times New Roman" panose="02020603050405020304" pitchFamily="18" charset="0"/>
              </a:rPr>
              <a:t> of the </a:t>
            </a:r>
            <a:r>
              <a:rPr lang="en-US" sz="2700" i="1" dirty="0">
                <a:latin typeface="Times New Roman" panose="02020603050405020304" pitchFamily="18" charset="0"/>
                <a:cs typeface="Times New Roman" panose="02020603050405020304" pitchFamily="18" charset="0"/>
              </a:rPr>
              <a:t>Crisis Prevention Plan</a:t>
            </a:r>
            <a:r>
              <a:rPr lang="en-US" sz="2700" dirty="0">
                <a:latin typeface="Times New Roman" panose="02020603050405020304" pitchFamily="18" charset="0"/>
                <a:cs typeface="Times New Roman" panose="02020603050405020304" pitchFamily="18" charset="0"/>
              </a:rPr>
              <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6" name="Title 1"/>
          <p:cNvSpPr txBox="1">
            <a:spLocks/>
          </p:cNvSpPr>
          <p:nvPr/>
        </p:nvSpPr>
        <p:spPr>
          <a:xfrm>
            <a:off x="1485900" y="1063229"/>
            <a:ext cx="61722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solidFill>
                  <a:schemeClr val="bg1"/>
                </a:solidFill>
              </a:rPr>
              <a:t>Who does what and when?</a:t>
            </a:r>
            <a:endParaRPr lang="en-US" sz="3300" dirty="0">
              <a:solidFill>
                <a:schemeClr val="bg1"/>
              </a:solidFill>
            </a:endParaRPr>
          </a:p>
        </p:txBody>
      </p:sp>
      <p:pic>
        <p:nvPicPr>
          <p:cNvPr id="5127" name="Picture 7" descr="C:\Users\katharyn.b.zwicker\AppData\Local\Microsoft\Windows\Temporary Internet Files\Content.IE5\AS0AB862\road_signs__responsibility_by_stuckinazkaban-d3et3xq[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597" y="4150847"/>
            <a:ext cx="1085850" cy="178562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a:extLst>
              <a:ext uri="{FF2B5EF4-FFF2-40B4-BE49-F238E27FC236}">
                <a16:creationId xmlns:a16="http://schemas.microsoft.com/office/drawing/2014/main" id="{A2025BE2-AB7A-4FB0-BF62-C5B476159B00}"/>
              </a:ext>
            </a:extLst>
          </p:cNvPr>
          <p:cNvSpPr txBox="1">
            <a:spLocks noChangeArrowheads="1"/>
          </p:cNvSpPr>
          <p:nvPr/>
        </p:nvSpPr>
        <p:spPr bwMode="auto">
          <a:xfrm>
            <a:off x="-9378" y="0"/>
            <a:ext cx="9153378" cy="1446550"/>
          </a:xfrm>
          <a:prstGeom prst="rect">
            <a:avLst/>
          </a:prstGeom>
          <a:solidFill>
            <a:srgbClr val="004D8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Who does what and When? (Cont.)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7D96509-FE6B-49E7-ACEB-9D1CC8BB791E}"/>
              </a:ext>
            </a:extLst>
          </p:cNvPr>
          <p:cNvSpPr>
            <a:spLocks noGrp="1"/>
          </p:cNvSpPr>
          <p:nvPr>
            <p:ph type="sldNum" sz="quarter" idx="12"/>
          </p:nvPr>
        </p:nvSpPr>
        <p:spPr/>
        <p:txBody>
          <a:bodyPr/>
          <a:lstStyle/>
          <a:p>
            <a:fld id="{5FD82BC9-63B1-475F-82C3-3D3DE5316FF5}" type="slidenum">
              <a:rPr lang="en-US" smtClean="0"/>
              <a:t>9</a:t>
            </a:fld>
            <a:endParaRPr lang="en-US" dirty="0"/>
          </a:p>
        </p:txBody>
      </p:sp>
      <p:sp>
        <p:nvSpPr>
          <p:cNvPr id="11" name="Date Placeholder 10">
            <a:extLst>
              <a:ext uri="{FF2B5EF4-FFF2-40B4-BE49-F238E27FC236}">
                <a16:creationId xmlns:a16="http://schemas.microsoft.com/office/drawing/2014/main" id="{403A4860-EF8B-434C-954C-9638C94C9603}"/>
              </a:ext>
            </a:extLst>
          </p:cNvPr>
          <p:cNvSpPr>
            <a:spLocks noGrp="1"/>
          </p:cNvSpPr>
          <p:nvPr>
            <p:ph type="dt" sz="half" idx="10"/>
          </p:nvPr>
        </p:nvSpPr>
        <p:spPr/>
        <p:txBody>
          <a:bodyPr/>
          <a:lstStyle/>
          <a:p>
            <a:r>
              <a:rPr lang="en-US" dirty="0"/>
              <a:t>11/28/2018</a:t>
            </a:r>
          </a:p>
        </p:txBody>
      </p:sp>
    </p:spTree>
    <p:extLst>
      <p:ext uri="{BB962C8B-B14F-4D97-AF65-F5344CB8AC3E}">
        <p14:creationId xmlns:p14="http://schemas.microsoft.com/office/powerpoint/2010/main" val="189383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6882</TotalTime>
  <Words>1984</Words>
  <Application>Microsoft Office PowerPoint</Application>
  <PresentationFormat>On-screen Show (4:3)</PresentationFormat>
  <Paragraphs>281</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Tahoma</vt:lpstr>
      <vt:lpstr>Times New Roman</vt:lpstr>
      <vt:lpstr>Office Theme</vt:lpstr>
      <vt:lpstr>Crisis Prevention and   Intervention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Who does what and When?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Hyer, Robert</cp:lastModifiedBy>
  <cp:revision>113</cp:revision>
  <cp:lastPrinted>2015-09-24T20:03:22Z</cp:lastPrinted>
  <dcterms:created xsi:type="dcterms:W3CDTF">2015-04-10T16:13:17Z</dcterms:created>
  <dcterms:modified xsi:type="dcterms:W3CDTF">2019-10-09T14:59:42Z</dcterms:modified>
</cp:coreProperties>
</file>