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5"/>
  </p:notesMasterIdLst>
  <p:handoutMasterIdLst>
    <p:handoutMasterId r:id="rId36"/>
  </p:handoutMasterIdLst>
  <p:sldIdLst>
    <p:sldId id="256" r:id="rId5"/>
    <p:sldId id="257" r:id="rId6"/>
    <p:sldId id="258" r:id="rId7"/>
    <p:sldId id="259" r:id="rId8"/>
    <p:sldId id="262" r:id="rId9"/>
    <p:sldId id="286" r:id="rId10"/>
    <p:sldId id="263" r:id="rId11"/>
    <p:sldId id="270" r:id="rId12"/>
    <p:sldId id="271" r:id="rId13"/>
    <p:sldId id="269" r:id="rId14"/>
    <p:sldId id="260" r:id="rId15"/>
    <p:sldId id="264" r:id="rId16"/>
    <p:sldId id="265" r:id="rId17"/>
    <p:sldId id="266" r:id="rId18"/>
    <p:sldId id="267" r:id="rId19"/>
    <p:sldId id="268" r:id="rId20"/>
    <p:sldId id="272" r:id="rId21"/>
    <p:sldId id="273" r:id="rId22"/>
    <p:sldId id="276" r:id="rId23"/>
    <p:sldId id="274" r:id="rId24"/>
    <p:sldId id="275" r:id="rId25"/>
    <p:sldId id="277" r:id="rId26"/>
    <p:sldId id="278" r:id="rId27"/>
    <p:sldId id="279" r:id="rId28"/>
    <p:sldId id="280" r:id="rId29"/>
    <p:sldId id="281" r:id="rId30"/>
    <p:sldId id="282" r:id="rId31"/>
    <p:sldId id="283" r:id="rId32"/>
    <p:sldId id="284" r:id="rId33"/>
    <p:sldId id="285" r:id="rId3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15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530" cy="465292"/>
          </a:xfrm>
          <a:prstGeom prst="rect">
            <a:avLst/>
          </a:prstGeom>
        </p:spPr>
        <p:txBody>
          <a:bodyPr vert="horz" lIns="89703" tIns="44851" rIns="89703" bIns="44851" rtlCol="0"/>
          <a:lstStyle>
            <a:lvl1pPr algn="l">
              <a:defRPr sz="1200"/>
            </a:lvl1pPr>
          </a:lstStyle>
          <a:p>
            <a:endParaRPr lang="en-US"/>
          </a:p>
        </p:txBody>
      </p:sp>
      <p:sp>
        <p:nvSpPr>
          <p:cNvPr id="3" name="Date Placeholder 2"/>
          <p:cNvSpPr>
            <a:spLocks noGrp="1"/>
          </p:cNvSpPr>
          <p:nvPr>
            <p:ph type="dt" sz="quarter" idx="1"/>
          </p:nvPr>
        </p:nvSpPr>
        <p:spPr>
          <a:xfrm>
            <a:off x="3897746" y="0"/>
            <a:ext cx="2982530" cy="465292"/>
          </a:xfrm>
          <a:prstGeom prst="rect">
            <a:avLst/>
          </a:prstGeom>
        </p:spPr>
        <p:txBody>
          <a:bodyPr vert="horz" lIns="89703" tIns="44851" rIns="89703" bIns="44851" rtlCol="0"/>
          <a:lstStyle>
            <a:lvl1pPr algn="r">
              <a:defRPr sz="1200"/>
            </a:lvl1pPr>
          </a:lstStyle>
          <a:p>
            <a:fld id="{72A2BB2D-DB08-49A7-B70B-556C7B64484A}" type="datetimeFigureOut">
              <a:rPr lang="en-US" smtClean="0"/>
              <a:t>10/9/2019</a:t>
            </a:fld>
            <a:endParaRPr lang="en-US"/>
          </a:p>
        </p:txBody>
      </p:sp>
      <p:sp>
        <p:nvSpPr>
          <p:cNvPr id="4" name="Footer Placeholder 3"/>
          <p:cNvSpPr>
            <a:spLocks noGrp="1"/>
          </p:cNvSpPr>
          <p:nvPr>
            <p:ph type="ftr" sz="quarter" idx="2"/>
          </p:nvPr>
        </p:nvSpPr>
        <p:spPr>
          <a:xfrm>
            <a:off x="0" y="8829537"/>
            <a:ext cx="2982530" cy="465292"/>
          </a:xfrm>
          <a:prstGeom prst="rect">
            <a:avLst/>
          </a:prstGeom>
        </p:spPr>
        <p:txBody>
          <a:bodyPr vert="horz" lIns="89703" tIns="44851" rIns="89703" bIns="44851" rtlCol="0" anchor="b"/>
          <a:lstStyle>
            <a:lvl1pPr algn="l">
              <a:defRPr sz="1200"/>
            </a:lvl1pPr>
          </a:lstStyle>
          <a:p>
            <a:endParaRPr lang="en-US"/>
          </a:p>
        </p:txBody>
      </p:sp>
      <p:sp>
        <p:nvSpPr>
          <p:cNvPr id="5" name="Slide Number Placeholder 4"/>
          <p:cNvSpPr>
            <a:spLocks noGrp="1"/>
          </p:cNvSpPr>
          <p:nvPr>
            <p:ph type="sldNum" sz="quarter" idx="3"/>
          </p:nvPr>
        </p:nvSpPr>
        <p:spPr>
          <a:xfrm>
            <a:off x="3897746" y="8829537"/>
            <a:ext cx="2982530" cy="465292"/>
          </a:xfrm>
          <a:prstGeom prst="rect">
            <a:avLst/>
          </a:prstGeom>
        </p:spPr>
        <p:txBody>
          <a:bodyPr vert="horz" lIns="89703" tIns="44851" rIns="89703" bIns="44851" rtlCol="0" anchor="b"/>
          <a:lstStyle>
            <a:lvl1pPr algn="r">
              <a:defRPr sz="1200"/>
            </a:lvl1pPr>
          </a:lstStyle>
          <a:p>
            <a:fld id="{76CE05BB-029B-441B-BEFA-043FA22F0E93}" type="slidenum">
              <a:rPr lang="en-US" smtClean="0"/>
              <a:t>‹#›</a:t>
            </a:fld>
            <a:endParaRPr lang="en-US"/>
          </a:p>
        </p:txBody>
      </p:sp>
    </p:spTree>
    <p:extLst>
      <p:ext uri="{BB962C8B-B14F-4D97-AF65-F5344CB8AC3E}">
        <p14:creationId xmlns:p14="http://schemas.microsoft.com/office/powerpoint/2010/main" val="3660151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39" tIns="46219" rIns="92439" bIns="4621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39" tIns="46219" rIns="92439" bIns="46219" rtlCol="0"/>
          <a:lstStyle>
            <a:lvl1pPr algn="r">
              <a:defRPr sz="1200"/>
            </a:lvl1pPr>
          </a:lstStyle>
          <a:p>
            <a:fld id="{EA3298E2-4F4D-4B20-A5FE-5C84BC9F54D7}" type="datetimeFigureOut">
              <a:rPr lang="en-US" smtClean="0"/>
              <a:t>10/9/2019</a:t>
            </a:fld>
            <a:endParaRPr lang="en-US"/>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92439" tIns="46219" rIns="92439" bIns="4621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39" tIns="46219" rIns="92439" bIns="462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39" tIns="46219" rIns="92439"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39" tIns="46219" rIns="92439" bIns="46219" rtlCol="0" anchor="b"/>
          <a:lstStyle>
            <a:lvl1pPr algn="r">
              <a:defRPr sz="1200"/>
            </a:lvl1pPr>
          </a:lstStyle>
          <a:p>
            <a:fld id="{17A19399-C653-4596-9DD6-444F610E9EDE}" type="slidenum">
              <a:rPr lang="en-US" smtClean="0"/>
              <a:t>‹#›</a:t>
            </a:fld>
            <a:endParaRPr lang="en-US"/>
          </a:p>
        </p:txBody>
      </p:sp>
    </p:spTree>
    <p:extLst>
      <p:ext uri="{BB962C8B-B14F-4D97-AF65-F5344CB8AC3E}">
        <p14:creationId xmlns:p14="http://schemas.microsoft.com/office/powerpoint/2010/main" val="353763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A19399-C653-4596-9DD6-444F610E9EDE}" type="slidenum">
              <a:rPr lang="en-US" smtClean="0"/>
              <a:t>7</a:t>
            </a:fld>
            <a:endParaRPr lang="en-US"/>
          </a:p>
        </p:txBody>
      </p:sp>
    </p:spTree>
    <p:extLst>
      <p:ext uri="{BB962C8B-B14F-4D97-AF65-F5344CB8AC3E}">
        <p14:creationId xmlns:p14="http://schemas.microsoft.com/office/powerpoint/2010/main" val="273792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453F8-780F-40F6-B17B-C8DD1F4B290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453F8-780F-40F6-B17B-C8DD1F4B290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9453F8-780F-40F6-B17B-C8DD1F4B290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2D034-3158-4DB5-86BB-D19295D40D6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9453F8-780F-40F6-B17B-C8DD1F4B290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2D034-3158-4DB5-86BB-D19295D40D68}"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453F8-780F-40F6-B17B-C8DD1F4B290F}"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679453F8-780F-40F6-B17B-C8DD1F4B290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2D034-3158-4DB5-86BB-D19295D40D6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453F8-780F-40F6-B17B-C8DD1F4B290F}"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9453F8-780F-40F6-B17B-C8DD1F4B290F}"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79453F8-780F-40F6-B17B-C8DD1F4B290F}"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2D034-3158-4DB5-86BB-D19295D40D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9453F8-780F-40F6-B17B-C8DD1F4B290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2D034-3158-4DB5-86BB-D19295D40D6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453F8-780F-40F6-B17B-C8DD1F4B290F}"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2D034-3158-4DB5-86BB-D19295D40D6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79453F8-780F-40F6-B17B-C8DD1F4B290F}" type="datetimeFigureOut">
              <a:rPr lang="en-US" smtClean="0"/>
              <a:t>10/9/2019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D02D034-3158-4DB5-86BB-D19295D40D6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2694508"/>
          </a:xfrm>
        </p:spPr>
        <p:txBody>
          <a:bodyPr>
            <a:noAutofit/>
          </a:bodyPr>
          <a:lstStyle/>
          <a:p>
            <a:r>
              <a:rPr lang="en-US" sz="6000" dirty="0"/>
              <a:t> Functional Assessment &amp; Positive Support Planning</a:t>
            </a:r>
          </a:p>
        </p:txBody>
      </p:sp>
    </p:spTree>
    <p:extLst>
      <p:ext uri="{BB962C8B-B14F-4D97-AF65-F5344CB8AC3E}">
        <p14:creationId xmlns:p14="http://schemas.microsoft.com/office/powerpoint/2010/main" val="3000311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endParaRPr lang="en-US" sz="3200" dirty="0"/>
          </a:p>
          <a:p>
            <a:r>
              <a:rPr lang="en-US" sz="3200" dirty="0"/>
              <a:t>Escape/Avoidance of Task or Request</a:t>
            </a:r>
          </a:p>
          <a:p>
            <a:r>
              <a:rPr lang="en-US" sz="3200" dirty="0"/>
              <a:t>Obtain Attention / Tangibles</a:t>
            </a:r>
          </a:p>
          <a:p>
            <a:r>
              <a:rPr lang="en-US" sz="3200" dirty="0"/>
              <a:t>Communication</a:t>
            </a:r>
          </a:p>
          <a:p>
            <a:r>
              <a:rPr lang="en-US" sz="3200" dirty="0"/>
              <a:t>Alleviation of Pain, Stress or Frustration</a:t>
            </a:r>
          </a:p>
          <a:p>
            <a:r>
              <a:rPr lang="en-US" sz="3200" dirty="0"/>
              <a:t>Self-Stimulation or Sensory Stimulation</a:t>
            </a:r>
          </a:p>
        </p:txBody>
      </p:sp>
      <p:sp>
        <p:nvSpPr>
          <p:cNvPr id="3" name="Title 2"/>
          <p:cNvSpPr>
            <a:spLocks noGrp="1"/>
          </p:cNvSpPr>
          <p:nvPr>
            <p:ph type="title"/>
          </p:nvPr>
        </p:nvSpPr>
        <p:spPr/>
        <p:txBody>
          <a:bodyPr/>
          <a:lstStyle/>
          <a:p>
            <a:r>
              <a:rPr lang="en-US" dirty="0"/>
              <a:t>Purpose of Behavior</a:t>
            </a:r>
          </a:p>
        </p:txBody>
      </p:sp>
    </p:spTree>
    <p:extLst>
      <p:ext uri="{BB962C8B-B14F-4D97-AF65-F5344CB8AC3E}">
        <p14:creationId xmlns:p14="http://schemas.microsoft.com/office/powerpoint/2010/main" val="28220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lnSpcReduction="10000"/>
          </a:bodyPr>
          <a:lstStyle/>
          <a:p>
            <a:pPr marL="0" indent="0">
              <a:buNone/>
            </a:pPr>
            <a:r>
              <a:rPr lang="en-US" dirty="0"/>
              <a:t>1. completed by or under the supervision of a person who has been designated by the Planning Team and who has training and experience in behavior analysis and Positive Supports;</a:t>
            </a:r>
          </a:p>
          <a:p>
            <a:pPr marL="0" indent="0">
              <a:buNone/>
            </a:pPr>
            <a:r>
              <a:rPr lang="en-US" dirty="0"/>
              <a:t> </a:t>
            </a:r>
          </a:p>
          <a:p>
            <a:pPr marL="0" indent="0">
              <a:buNone/>
            </a:pPr>
            <a:r>
              <a:rPr lang="en-US" dirty="0"/>
              <a:t>2. based on direct observation of the Person, interviews with the Person and significant others, including family where appropriate, caregivers and team members;</a:t>
            </a:r>
          </a:p>
          <a:p>
            <a:pPr marL="0" indent="0">
              <a:buNone/>
            </a:pPr>
            <a:endParaRPr lang="en-US" dirty="0"/>
          </a:p>
          <a:p>
            <a:pPr marL="0" indent="0">
              <a:buNone/>
            </a:pPr>
            <a:r>
              <a:rPr lang="en-US" dirty="0"/>
              <a:t>3. based on review of available information such as assessments and reportable events</a:t>
            </a:r>
          </a:p>
        </p:txBody>
      </p:sp>
      <p:sp>
        <p:nvSpPr>
          <p:cNvPr id="3" name="Title 2"/>
          <p:cNvSpPr>
            <a:spLocks noGrp="1"/>
          </p:cNvSpPr>
          <p:nvPr>
            <p:ph type="title"/>
          </p:nvPr>
        </p:nvSpPr>
        <p:spPr/>
        <p:txBody>
          <a:bodyPr>
            <a:normAutofit fontScale="90000"/>
          </a:bodyPr>
          <a:lstStyle/>
          <a:p>
            <a:r>
              <a:rPr lang="en-US" dirty="0"/>
              <a:t>Basic Requirements for Functional Assessment </a:t>
            </a:r>
            <a:r>
              <a:rPr lang="en-US" sz="3100" dirty="0"/>
              <a:t>(</a:t>
            </a:r>
            <a:r>
              <a:rPr lang="en-US" sz="2400" dirty="0"/>
              <a:t>See Appendix 1 for complete list)</a:t>
            </a:r>
            <a:endParaRPr lang="en-US" dirty="0"/>
          </a:p>
        </p:txBody>
      </p:sp>
    </p:spTree>
    <p:extLst>
      <p:ext uri="{BB962C8B-B14F-4D97-AF65-F5344CB8AC3E}">
        <p14:creationId xmlns:p14="http://schemas.microsoft.com/office/powerpoint/2010/main" val="59108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rmAutofit/>
          </a:bodyPr>
          <a:lstStyle/>
          <a:p>
            <a:r>
              <a:rPr lang="en-US" dirty="0"/>
              <a:t>Observation of the Person</a:t>
            </a:r>
          </a:p>
          <a:p>
            <a:r>
              <a:rPr lang="en-US" dirty="0"/>
              <a:t>Interview with the Person</a:t>
            </a:r>
          </a:p>
          <a:p>
            <a:r>
              <a:rPr lang="en-US" dirty="0"/>
              <a:t>Interview with significant others </a:t>
            </a:r>
          </a:p>
          <a:p>
            <a:pPr lvl="1"/>
            <a:r>
              <a:rPr lang="en-US" sz="2400" dirty="0"/>
              <a:t>Family, where appropriate</a:t>
            </a:r>
          </a:p>
          <a:p>
            <a:pPr lvl="1"/>
            <a:r>
              <a:rPr lang="en-US" sz="2400" dirty="0"/>
              <a:t>Care givers</a:t>
            </a:r>
          </a:p>
          <a:p>
            <a:pPr lvl="1"/>
            <a:r>
              <a:rPr lang="en-US" sz="2400" dirty="0"/>
              <a:t>Team members</a:t>
            </a:r>
          </a:p>
          <a:p>
            <a:pPr lvl="1"/>
            <a:r>
              <a:rPr lang="en-US" sz="2400" dirty="0"/>
              <a:t>Natural supports</a:t>
            </a:r>
          </a:p>
          <a:p>
            <a:r>
              <a:rPr lang="en-US" dirty="0"/>
              <a:t>Review of available information</a:t>
            </a:r>
          </a:p>
          <a:p>
            <a:pPr lvl="1"/>
            <a:r>
              <a:rPr lang="en-US" sz="2400" dirty="0"/>
              <a:t>Assessments</a:t>
            </a:r>
          </a:p>
          <a:p>
            <a:pPr lvl="1"/>
            <a:r>
              <a:rPr lang="en-US" sz="2400" dirty="0"/>
              <a:t>Reportable events</a:t>
            </a:r>
          </a:p>
        </p:txBody>
      </p:sp>
      <p:sp>
        <p:nvSpPr>
          <p:cNvPr id="3" name="Title 2"/>
          <p:cNvSpPr>
            <a:spLocks noGrp="1"/>
          </p:cNvSpPr>
          <p:nvPr>
            <p:ph type="title"/>
          </p:nvPr>
        </p:nvSpPr>
        <p:spPr/>
        <p:txBody>
          <a:bodyPr>
            <a:normAutofit fontScale="90000"/>
          </a:bodyPr>
          <a:lstStyle/>
          <a:p>
            <a:r>
              <a:rPr lang="en-US" dirty="0"/>
              <a:t>Functional Assessment</a:t>
            </a:r>
            <a:br>
              <a:rPr lang="en-US" dirty="0"/>
            </a:br>
            <a:r>
              <a:rPr lang="en-US" dirty="0"/>
              <a:t>Sources of Data</a:t>
            </a:r>
          </a:p>
        </p:txBody>
      </p:sp>
    </p:spTree>
    <p:extLst>
      <p:ext uri="{BB962C8B-B14F-4D97-AF65-F5344CB8AC3E}">
        <p14:creationId xmlns:p14="http://schemas.microsoft.com/office/powerpoint/2010/main" val="420201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lstStyle/>
          <a:p>
            <a:endParaRPr lang="en-US" dirty="0"/>
          </a:p>
          <a:p>
            <a:r>
              <a:rPr lang="en-US" dirty="0"/>
              <a:t>Factors increase Challenging Behavior</a:t>
            </a:r>
          </a:p>
          <a:p>
            <a:r>
              <a:rPr lang="en-US" dirty="0"/>
              <a:t>When does the behavior occur</a:t>
            </a:r>
          </a:p>
          <a:p>
            <a:r>
              <a:rPr lang="en-US" dirty="0"/>
              <a:t>Where does the behavior occur</a:t>
            </a:r>
          </a:p>
          <a:p>
            <a:r>
              <a:rPr lang="en-US" dirty="0"/>
              <a:t>With whom does the behavior occur</a:t>
            </a:r>
          </a:p>
          <a:p>
            <a:r>
              <a:rPr lang="en-US" dirty="0"/>
              <a:t>Frequency, Intensity, Duration of the behavior</a:t>
            </a:r>
          </a:p>
          <a:p>
            <a:r>
              <a:rPr lang="en-US" dirty="0"/>
              <a:t>Factors increase the desirable behavior</a:t>
            </a:r>
          </a:p>
          <a:p>
            <a:r>
              <a:rPr lang="en-US" dirty="0"/>
              <a:t>Proactive/Preventative measures being used</a:t>
            </a:r>
          </a:p>
          <a:p>
            <a:pPr lvl="1"/>
            <a:r>
              <a:rPr lang="en-US" dirty="0"/>
              <a:t>With or without success</a:t>
            </a:r>
          </a:p>
        </p:txBody>
      </p:sp>
      <p:sp>
        <p:nvSpPr>
          <p:cNvPr id="3" name="Title 2"/>
          <p:cNvSpPr>
            <a:spLocks noGrp="1"/>
          </p:cNvSpPr>
          <p:nvPr>
            <p:ph type="title"/>
          </p:nvPr>
        </p:nvSpPr>
        <p:spPr/>
        <p:txBody>
          <a:bodyPr/>
          <a:lstStyle/>
          <a:p>
            <a:r>
              <a:rPr lang="en-US" dirty="0"/>
              <a:t>Challenging Behavior</a:t>
            </a:r>
          </a:p>
        </p:txBody>
      </p:sp>
    </p:spTree>
    <p:extLst>
      <p:ext uri="{BB962C8B-B14F-4D97-AF65-F5344CB8AC3E}">
        <p14:creationId xmlns:p14="http://schemas.microsoft.com/office/powerpoint/2010/main" val="378388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normAutofit/>
          </a:bodyPr>
          <a:lstStyle/>
          <a:p>
            <a:r>
              <a:rPr lang="en-US" sz="3200" dirty="0"/>
              <a:t>Communication</a:t>
            </a:r>
          </a:p>
          <a:p>
            <a:r>
              <a:rPr lang="en-US" sz="3200" dirty="0"/>
              <a:t>Relationships</a:t>
            </a:r>
          </a:p>
          <a:p>
            <a:r>
              <a:rPr lang="en-US" sz="3200" dirty="0"/>
              <a:t>Environmental Conditions/Sensory Factors</a:t>
            </a:r>
          </a:p>
          <a:p>
            <a:r>
              <a:rPr lang="en-US" sz="3200" dirty="0"/>
              <a:t>Daily Activities</a:t>
            </a:r>
          </a:p>
          <a:p>
            <a:r>
              <a:rPr lang="en-US" sz="3200" dirty="0"/>
              <a:t>Communicative Intent of the Behavior</a:t>
            </a:r>
          </a:p>
          <a:p>
            <a:r>
              <a:rPr lang="en-US" sz="3200" dirty="0"/>
              <a:t>Unmet Needs</a:t>
            </a:r>
          </a:p>
        </p:txBody>
      </p:sp>
      <p:sp>
        <p:nvSpPr>
          <p:cNvPr id="3" name="Title 2"/>
          <p:cNvSpPr>
            <a:spLocks noGrp="1"/>
          </p:cNvSpPr>
          <p:nvPr>
            <p:ph type="title"/>
          </p:nvPr>
        </p:nvSpPr>
        <p:spPr/>
        <p:txBody>
          <a:bodyPr/>
          <a:lstStyle/>
          <a:p>
            <a:r>
              <a:rPr lang="en-US" dirty="0"/>
              <a:t>Quality of Life</a:t>
            </a:r>
          </a:p>
        </p:txBody>
      </p:sp>
    </p:spTree>
    <p:extLst>
      <p:ext uri="{BB962C8B-B14F-4D97-AF65-F5344CB8AC3E}">
        <p14:creationId xmlns:p14="http://schemas.microsoft.com/office/powerpoint/2010/main" val="50036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endParaRPr lang="en-US" sz="3600" dirty="0"/>
          </a:p>
          <a:p>
            <a:r>
              <a:rPr lang="en-US" sz="3600" dirty="0"/>
              <a:t>Symptoms of diagnosed condition</a:t>
            </a:r>
          </a:p>
          <a:p>
            <a:r>
              <a:rPr lang="en-US" sz="3600" dirty="0"/>
              <a:t>Recommended treatment</a:t>
            </a:r>
          </a:p>
          <a:p>
            <a:r>
              <a:rPr lang="en-US" sz="3600" dirty="0"/>
              <a:t>Medications</a:t>
            </a:r>
          </a:p>
          <a:p>
            <a:r>
              <a:rPr lang="en-US" sz="3600" dirty="0"/>
              <a:t>Potential side effects of treatment</a:t>
            </a:r>
          </a:p>
        </p:txBody>
      </p:sp>
      <p:sp>
        <p:nvSpPr>
          <p:cNvPr id="3" name="Title 2"/>
          <p:cNvSpPr>
            <a:spLocks noGrp="1"/>
          </p:cNvSpPr>
          <p:nvPr>
            <p:ph type="title"/>
          </p:nvPr>
        </p:nvSpPr>
        <p:spPr/>
        <p:txBody>
          <a:bodyPr>
            <a:normAutofit fontScale="90000"/>
          </a:bodyPr>
          <a:lstStyle/>
          <a:p>
            <a:r>
              <a:rPr lang="en-US" dirty="0"/>
              <a:t>Medical, Mental Illness &amp; Neurological</a:t>
            </a:r>
          </a:p>
        </p:txBody>
      </p:sp>
    </p:spTree>
    <p:extLst>
      <p:ext uri="{BB962C8B-B14F-4D97-AF65-F5344CB8AC3E}">
        <p14:creationId xmlns:p14="http://schemas.microsoft.com/office/powerpoint/2010/main" val="183002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92500" lnSpcReduction="10000"/>
          </a:bodyPr>
          <a:lstStyle/>
          <a:p>
            <a:r>
              <a:rPr lang="en-US" sz="3800" dirty="0"/>
              <a:t>Hypothesis</a:t>
            </a:r>
          </a:p>
          <a:p>
            <a:pPr lvl="1"/>
            <a:r>
              <a:rPr lang="en-US" sz="3800" dirty="0"/>
              <a:t>Prediction or “best guess” about of the function or the reason the challenging behavior occurs</a:t>
            </a:r>
          </a:p>
          <a:p>
            <a:pPr lvl="1"/>
            <a:endParaRPr lang="en-US" dirty="0"/>
          </a:p>
          <a:p>
            <a:pPr lvl="1"/>
            <a:r>
              <a:rPr lang="en-US" i="1" dirty="0"/>
              <a:t>When people she doesn’t know come within arm’s length of Paula, she starts screaming and thrashing her arms. When she does this, people move away from her. People getting too close is the antecedent. Screaming and thrashing her arms is the behavior. Getting people to move away is the function the behavior serves for Paula. It gets her space back. </a:t>
            </a:r>
            <a:endParaRPr lang="en-US" dirty="0"/>
          </a:p>
        </p:txBody>
      </p:sp>
      <p:sp>
        <p:nvSpPr>
          <p:cNvPr id="3" name="Title 2"/>
          <p:cNvSpPr>
            <a:spLocks noGrp="1"/>
          </p:cNvSpPr>
          <p:nvPr>
            <p:ph type="title"/>
          </p:nvPr>
        </p:nvSpPr>
        <p:spPr/>
        <p:txBody>
          <a:bodyPr/>
          <a:lstStyle/>
          <a:p>
            <a:r>
              <a:rPr lang="en-US" dirty="0"/>
              <a:t>Functional Assessment Summary</a:t>
            </a:r>
          </a:p>
        </p:txBody>
      </p:sp>
    </p:spTree>
    <p:extLst>
      <p:ext uri="{BB962C8B-B14F-4D97-AF65-F5344CB8AC3E}">
        <p14:creationId xmlns:p14="http://schemas.microsoft.com/office/powerpoint/2010/main" val="151510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2">
                                            <p:txEl>
                                              <p:pRg st="1" end="1"/>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endParaRPr lang="en-US" dirty="0"/>
          </a:p>
          <a:p>
            <a:r>
              <a:rPr lang="en-US" sz="3200" dirty="0"/>
              <a:t>Physical Health</a:t>
            </a:r>
          </a:p>
          <a:p>
            <a:r>
              <a:rPr lang="en-US" sz="3200" dirty="0"/>
              <a:t>Psychosocial Issues</a:t>
            </a:r>
          </a:p>
          <a:p>
            <a:r>
              <a:rPr lang="en-US" sz="3200" dirty="0"/>
              <a:t>Trauma history</a:t>
            </a:r>
          </a:p>
          <a:p>
            <a:endParaRPr lang="en-US" sz="3200" dirty="0"/>
          </a:p>
          <a:p>
            <a:r>
              <a:rPr lang="en-US" sz="3200" dirty="0"/>
              <a:t>How will these be addressed?</a:t>
            </a:r>
          </a:p>
        </p:txBody>
      </p:sp>
      <p:sp>
        <p:nvSpPr>
          <p:cNvPr id="3" name="Title 2"/>
          <p:cNvSpPr>
            <a:spLocks noGrp="1"/>
          </p:cNvSpPr>
          <p:nvPr>
            <p:ph type="title"/>
          </p:nvPr>
        </p:nvSpPr>
        <p:spPr/>
        <p:txBody>
          <a:bodyPr>
            <a:normAutofit fontScale="90000"/>
          </a:bodyPr>
          <a:lstStyle/>
          <a:p>
            <a:r>
              <a:rPr lang="en-US" dirty="0"/>
              <a:t>Medical &amp; Mental Health Assessment</a:t>
            </a:r>
          </a:p>
        </p:txBody>
      </p:sp>
    </p:spTree>
    <p:extLst>
      <p:ext uri="{BB962C8B-B14F-4D97-AF65-F5344CB8AC3E}">
        <p14:creationId xmlns:p14="http://schemas.microsoft.com/office/powerpoint/2010/main" val="135389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80">
                                          <p:stCondLst>
                                            <p:cond delay="0"/>
                                          </p:stCondLst>
                                        </p:cTn>
                                        <p:tgtEl>
                                          <p:spTgt spid="2">
                                            <p:txEl>
                                              <p:pRg st="5" end="5"/>
                                            </p:txEl>
                                          </p:spTgt>
                                        </p:tgtEl>
                                      </p:cBhvr>
                                    </p:animEffect>
                                    <p:anim calcmode="lin" valueType="num">
                                      <p:cBhvr>
                                        <p:cTn id="2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5" end="5"/>
                                            </p:txEl>
                                          </p:spTgt>
                                        </p:tgtEl>
                                      </p:cBhvr>
                                      <p:to x="100000" y="60000"/>
                                    </p:animScale>
                                    <p:animScale>
                                      <p:cBhvr>
                                        <p:cTn id="32" dur="166" decel="50000">
                                          <p:stCondLst>
                                            <p:cond delay="676"/>
                                          </p:stCondLst>
                                        </p:cTn>
                                        <p:tgtEl>
                                          <p:spTgt spid="2">
                                            <p:txEl>
                                              <p:pRg st="5" end="5"/>
                                            </p:txEl>
                                          </p:spTgt>
                                        </p:tgtEl>
                                      </p:cBhvr>
                                      <p:to x="100000" y="100000"/>
                                    </p:animScale>
                                    <p:animScale>
                                      <p:cBhvr>
                                        <p:cTn id="33" dur="26">
                                          <p:stCondLst>
                                            <p:cond delay="1312"/>
                                          </p:stCondLst>
                                        </p:cTn>
                                        <p:tgtEl>
                                          <p:spTgt spid="2">
                                            <p:txEl>
                                              <p:pRg st="5" end="5"/>
                                            </p:txEl>
                                          </p:spTgt>
                                        </p:tgtEl>
                                      </p:cBhvr>
                                      <p:to x="100000" y="80000"/>
                                    </p:animScale>
                                    <p:animScale>
                                      <p:cBhvr>
                                        <p:cTn id="34" dur="166" decel="50000">
                                          <p:stCondLst>
                                            <p:cond delay="1338"/>
                                          </p:stCondLst>
                                        </p:cTn>
                                        <p:tgtEl>
                                          <p:spTgt spid="2">
                                            <p:txEl>
                                              <p:pRg st="5" end="5"/>
                                            </p:txEl>
                                          </p:spTgt>
                                        </p:tgtEl>
                                      </p:cBhvr>
                                      <p:to x="100000" y="100000"/>
                                    </p:animScale>
                                    <p:animScale>
                                      <p:cBhvr>
                                        <p:cTn id="35" dur="26">
                                          <p:stCondLst>
                                            <p:cond delay="1642"/>
                                          </p:stCondLst>
                                        </p:cTn>
                                        <p:tgtEl>
                                          <p:spTgt spid="2">
                                            <p:txEl>
                                              <p:pRg st="5" end="5"/>
                                            </p:txEl>
                                          </p:spTgt>
                                        </p:tgtEl>
                                      </p:cBhvr>
                                      <p:to x="100000" y="90000"/>
                                    </p:animScale>
                                    <p:animScale>
                                      <p:cBhvr>
                                        <p:cTn id="36" dur="166" decel="50000">
                                          <p:stCondLst>
                                            <p:cond delay="1668"/>
                                          </p:stCondLst>
                                        </p:cTn>
                                        <p:tgtEl>
                                          <p:spTgt spid="2">
                                            <p:txEl>
                                              <p:pRg st="5" end="5"/>
                                            </p:txEl>
                                          </p:spTgt>
                                        </p:tgtEl>
                                      </p:cBhvr>
                                      <p:to x="100000" y="100000"/>
                                    </p:animScale>
                                    <p:animScale>
                                      <p:cBhvr>
                                        <p:cTn id="37" dur="26">
                                          <p:stCondLst>
                                            <p:cond delay="1808"/>
                                          </p:stCondLst>
                                        </p:cTn>
                                        <p:tgtEl>
                                          <p:spTgt spid="2">
                                            <p:txEl>
                                              <p:pRg st="5" end="5"/>
                                            </p:txEl>
                                          </p:spTgt>
                                        </p:tgtEl>
                                      </p:cBhvr>
                                      <p:to x="100000" y="95000"/>
                                    </p:animScale>
                                    <p:animScale>
                                      <p:cBhvr>
                                        <p:cTn id="38"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endParaRPr lang="en-US" sz="3600" dirty="0"/>
          </a:p>
          <a:p>
            <a:r>
              <a:rPr lang="en-US" sz="3600" dirty="0"/>
              <a:t>If a Psychiatric Medication is used for a Challenging Behavior, the plan must be completed</a:t>
            </a:r>
          </a:p>
        </p:txBody>
      </p:sp>
      <p:sp>
        <p:nvSpPr>
          <p:cNvPr id="3" name="Title 2"/>
          <p:cNvSpPr>
            <a:spLocks noGrp="1"/>
          </p:cNvSpPr>
          <p:nvPr>
            <p:ph type="title"/>
          </p:nvPr>
        </p:nvSpPr>
        <p:spPr/>
        <p:txBody>
          <a:bodyPr>
            <a:normAutofit fontScale="90000"/>
          </a:bodyPr>
          <a:lstStyle/>
          <a:p>
            <a:r>
              <a:rPr lang="en-US" dirty="0"/>
              <a:t>Psychiatric Medication Support Plan</a:t>
            </a:r>
          </a:p>
        </p:txBody>
      </p:sp>
    </p:spTree>
    <p:extLst>
      <p:ext uri="{BB962C8B-B14F-4D97-AF65-F5344CB8AC3E}">
        <p14:creationId xmlns:p14="http://schemas.microsoft.com/office/powerpoint/2010/main" val="194690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71600"/>
            <a:ext cx="7408333" cy="5105400"/>
          </a:xfrm>
        </p:spPr>
        <p:txBody>
          <a:bodyPr>
            <a:normAutofit fontScale="62500" lnSpcReduction="20000"/>
          </a:bodyPr>
          <a:lstStyle/>
          <a:p>
            <a:r>
              <a:rPr lang="en-US" sz="3700" dirty="0"/>
              <a:t>Level 1 </a:t>
            </a:r>
          </a:p>
          <a:p>
            <a:pPr lvl="1"/>
            <a:r>
              <a:rPr lang="en-US" sz="3700" dirty="0"/>
              <a:t>No restriction of rights</a:t>
            </a:r>
          </a:p>
          <a:p>
            <a:pPr lvl="1"/>
            <a:r>
              <a:rPr lang="en-US" sz="3700" dirty="0"/>
              <a:t>Non-coercive intervention with voluntary participation by the person</a:t>
            </a:r>
          </a:p>
          <a:p>
            <a:pPr lvl="1"/>
            <a:endParaRPr lang="en-US" sz="3700" dirty="0"/>
          </a:p>
          <a:p>
            <a:r>
              <a:rPr lang="en-US" sz="3700" dirty="0"/>
              <a:t>Level 2</a:t>
            </a:r>
          </a:p>
          <a:p>
            <a:pPr lvl="1"/>
            <a:r>
              <a:rPr lang="en-US" sz="3700" dirty="0"/>
              <a:t>Non-coercive intervention with voluntary participation by the person</a:t>
            </a:r>
          </a:p>
          <a:p>
            <a:pPr lvl="1"/>
            <a:r>
              <a:rPr lang="en-US" sz="3700" dirty="0"/>
              <a:t>Some programs which restrict a person’s activities or rights for safety reasons</a:t>
            </a:r>
          </a:p>
          <a:p>
            <a:pPr lvl="1"/>
            <a:r>
              <a:rPr lang="en-US" sz="3700" dirty="0"/>
              <a:t>Preservation of personal property and safety measures </a:t>
            </a:r>
            <a:r>
              <a:rPr lang="en-US" sz="3700"/>
              <a:t>involving fire-starting </a:t>
            </a:r>
            <a:r>
              <a:rPr lang="en-US" sz="3700" dirty="0"/>
              <a:t>material or sharps</a:t>
            </a:r>
          </a:p>
          <a:p>
            <a:pPr lvl="1"/>
            <a:r>
              <a:rPr lang="en-US" sz="3700" dirty="0"/>
              <a:t>Positive Behavior Modification Techniques</a:t>
            </a:r>
          </a:p>
          <a:p>
            <a:pPr lvl="1"/>
            <a:endParaRPr lang="en-US" sz="2600" dirty="0"/>
          </a:p>
          <a:p>
            <a:pPr lvl="1" algn="ctr"/>
            <a:r>
              <a:rPr lang="en-US" sz="2600" b="1" dirty="0"/>
              <a:t>All interventions require that the person does not communicate an objection to the intervention</a:t>
            </a:r>
          </a:p>
        </p:txBody>
      </p:sp>
      <p:sp>
        <p:nvSpPr>
          <p:cNvPr id="3" name="Title 2"/>
          <p:cNvSpPr>
            <a:spLocks noGrp="1"/>
          </p:cNvSpPr>
          <p:nvPr>
            <p:ph type="title"/>
          </p:nvPr>
        </p:nvSpPr>
        <p:spPr/>
        <p:txBody>
          <a:bodyPr/>
          <a:lstStyle/>
          <a:p>
            <a:r>
              <a:rPr lang="en-US" dirty="0"/>
              <a:t>Positive Support Planning</a:t>
            </a:r>
          </a:p>
        </p:txBody>
      </p:sp>
    </p:spTree>
    <p:extLst>
      <p:ext uri="{BB962C8B-B14F-4D97-AF65-F5344CB8AC3E}">
        <p14:creationId xmlns:p14="http://schemas.microsoft.com/office/powerpoint/2010/main" val="2600364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p:cTn id="49"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normAutofit lnSpcReduction="10000"/>
          </a:bodyPr>
          <a:lstStyle/>
          <a:p>
            <a:r>
              <a:rPr lang="en-US" sz="2800" dirty="0"/>
              <a:t>Maine citizens with Intellectual Disabilities or Autism who are age eighteen or older</a:t>
            </a:r>
          </a:p>
          <a:p>
            <a:r>
              <a:rPr lang="en-US" sz="2800" dirty="0"/>
              <a:t>Receives services that are provided, licensed, or funded in whole or in part, directly or through a contractor, by the Department of Health and Human Services</a:t>
            </a:r>
          </a:p>
          <a:p>
            <a:r>
              <a:rPr lang="en-US" sz="2800" dirty="0"/>
              <a:t>Unless otherwise specified, these regulations apply in all circumstances where a Person who receives services is experiencing </a:t>
            </a:r>
            <a:r>
              <a:rPr lang="en-US" sz="2800" i="1" dirty="0"/>
              <a:t>Challenging Behaviors*</a:t>
            </a:r>
          </a:p>
          <a:p>
            <a:endParaRPr lang="en-US" dirty="0"/>
          </a:p>
        </p:txBody>
      </p:sp>
      <p:sp>
        <p:nvSpPr>
          <p:cNvPr id="3" name="Title 2"/>
          <p:cNvSpPr>
            <a:spLocks noGrp="1"/>
          </p:cNvSpPr>
          <p:nvPr>
            <p:ph type="title"/>
          </p:nvPr>
        </p:nvSpPr>
        <p:spPr/>
        <p:txBody>
          <a:bodyPr/>
          <a:lstStyle/>
          <a:p>
            <a:r>
              <a:rPr lang="en-US" b="1" dirty="0">
                <a:solidFill>
                  <a:schemeClr val="accent2">
                    <a:lumMod val="75000"/>
                  </a:schemeClr>
                </a:solidFill>
                <a:effectLst>
                  <a:outerShdw blurRad="38100" dist="38100" dir="2700000" algn="tl">
                    <a:srgbClr val="000000">
                      <a:alpha val="43137"/>
                    </a:srgbClr>
                  </a:outerShdw>
                </a:effectLst>
              </a:rPr>
              <a:t>Who do the regulations apply to?</a:t>
            </a:r>
            <a:endParaRPr lang="en-US" dirty="0"/>
          </a:p>
        </p:txBody>
      </p:sp>
    </p:spTree>
    <p:extLst>
      <p:ext uri="{BB962C8B-B14F-4D97-AF65-F5344CB8AC3E}">
        <p14:creationId xmlns:p14="http://schemas.microsoft.com/office/powerpoint/2010/main" val="57103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4221163"/>
          </a:xfrm>
        </p:spPr>
        <p:txBody>
          <a:bodyPr>
            <a:normAutofit/>
          </a:bodyPr>
          <a:lstStyle/>
          <a:p>
            <a:r>
              <a:rPr lang="en-US" sz="2800" dirty="0"/>
              <a:t>Environmental Modifications</a:t>
            </a:r>
          </a:p>
          <a:p>
            <a:r>
              <a:rPr lang="en-US" sz="2800" dirty="0"/>
              <a:t>Communication Support</a:t>
            </a:r>
          </a:p>
          <a:p>
            <a:r>
              <a:rPr lang="en-US" sz="2800" dirty="0"/>
              <a:t>Teaching of Skills</a:t>
            </a:r>
          </a:p>
          <a:p>
            <a:r>
              <a:rPr lang="en-US" sz="2800" dirty="0"/>
              <a:t>Physical Prompts for teaching or personal support without coercion</a:t>
            </a:r>
          </a:p>
          <a:p>
            <a:r>
              <a:rPr lang="en-US" sz="2800" dirty="0"/>
              <a:t>In-Home Stabilization for less than one hour</a:t>
            </a:r>
          </a:p>
          <a:p>
            <a:r>
              <a:rPr lang="en-US" sz="2800" dirty="0"/>
              <a:t>Verbal re-direction or verbal prompting to redirect the behavior</a:t>
            </a:r>
          </a:p>
        </p:txBody>
      </p:sp>
      <p:sp>
        <p:nvSpPr>
          <p:cNvPr id="3" name="Title 2"/>
          <p:cNvSpPr>
            <a:spLocks noGrp="1"/>
          </p:cNvSpPr>
          <p:nvPr>
            <p:ph type="title"/>
          </p:nvPr>
        </p:nvSpPr>
        <p:spPr/>
        <p:txBody>
          <a:bodyPr/>
          <a:lstStyle/>
          <a:p>
            <a:r>
              <a:rPr lang="en-US" dirty="0"/>
              <a:t>Positive Supports</a:t>
            </a:r>
          </a:p>
        </p:txBody>
      </p:sp>
    </p:spTree>
    <p:extLst>
      <p:ext uri="{BB962C8B-B14F-4D97-AF65-F5344CB8AC3E}">
        <p14:creationId xmlns:p14="http://schemas.microsoft.com/office/powerpoint/2010/main" val="255276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rmAutofit/>
          </a:bodyPr>
          <a:lstStyle/>
          <a:p>
            <a:r>
              <a:rPr lang="en-US" sz="2800" dirty="0"/>
              <a:t>Securing of personal property and safety measures with problematic misuse or safety concern</a:t>
            </a:r>
          </a:p>
          <a:p>
            <a:r>
              <a:rPr lang="en-US" sz="2800" dirty="0"/>
              <a:t>Voluntary Timeout</a:t>
            </a:r>
          </a:p>
          <a:p>
            <a:r>
              <a:rPr lang="en-US" sz="2800" dirty="0"/>
              <a:t>Locks the person is able to unlock</a:t>
            </a:r>
          </a:p>
          <a:p>
            <a:r>
              <a:rPr lang="en-US" sz="2800" dirty="0"/>
              <a:t>Restriction of food or liquid (with doctor’s health or safety concern)</a:t>
            </a:r>
          </a:p>
          <a:p>
            <a:r>
              <a:rPr lang="en-US" sz="2800" dirty="0"/>
              <a:t>Token Economy or Reward System</a:t>
            </a:r>
          </a:p>
        </p:txBody>
      </p:sp>
      <p:sp>
        <p:nvSpPr>
          <p:cNvPr id="3" name="Title 2"/>
          <p:cNvSpPr>
            <a:spLocks noGrp="1"/>
          </p:cNvSpPr>
          <p:nvPr>
            <p:ph type="title"/>
          </p:nvPr>
        </p:nvSpPr>
        <p:spPr/>
        <p:txBody>
          <a:bodyPr/>
          <a:lstStyle/>
          <a:p>
            <a:r>
              <a:rPr lang="en-US" dirty="0"/>
              <a:t>Positive Supports</a:t>
            </a:r>
          </a:p>
        </p:txBody>
      </p:sp>
    </p:spTree>
    <p:extLst>
      <p:ext uri="{BB962C8B-B14F-4D97-AF65-F5344CB8AC3E}">
        <p14:creationId xmlns:p14="http://schemas.microsoft.com/office/powerpoint/2010/main" val="2128027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5029200"/>
          </a:xfrm>
        </p:spPr>
        <p:txBody>
          <a:bodyPr>
            <a:normAutofit/>
          </a:bodyPr>
          <a:lstStyle/>
          <a:p>
            <a:r>
              <a:rPr lang="en-US" sz="2600" dirty="0"/>
              <a:t>Limited period of time for which a person whose challenging behavior has placed that person or the community in imminent risk of harm may be denied access to the community for safety and assessment</a:t>
            </a:r>
          </a:p>
          <a:p>
            <a:r>
              <a:rPr lang="en-US" sz="2600" dirty="0"/>
              <a:t>The functional assessment must address the Challenging Behavior and justify the use of the In-Home Stabilization</a:t>
            </a:r>
          </a:p>
          <a:p>
            <a:r>
              <a:rPr lang="en-US" sz="2600" dirty="0"/>
              <a:t>Justification must include the history of the Challenging Behavior, the types of problems it poses and how the In-Home Stabilization will address those problems</a:t>
            </a:r>
          </a:p>
        </p:txBody>
      </p:sp>
      <p:sp>
        <p:nvSpPr>
          <p:cNvPr id="3" name="Title 2"/>
          <p:cNvSpPr>
            <a:spLocks noGrp="1"/>
          </p:cNvSpPr>
          <p:nvPr>
            <p:ph type="title"/>
          </p:nvPr>
        </p:nvSpPr>
        <p:spPr/>
        <p:txBody>
          <a:bodyPr/>
          <a:lstStyle/>
          <a:p>
            <a:r>
              <a:rPr lang="en-US" dirty="0"/>
              <a:t>In-Home Stabilization</a:t>
            </a:r>
          </a:p>
        </p:txBody>
      </p:sp>
    </p:spTree>
    <p:extLst>
      <p:ext uri="{BB962C8B-B14F-4D97-AF65-F5344CB8AC3E}">
        <p14:creationId xmlns:p14="http://schemas.microsoft.com/office/powerpoint/2010/main" val="324278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r>
              <a:rPr lang="en-US" sz="4000" dirty="0"/>
              <a:t>A transition plan is for the reduction of the restriction of Rights, and transition to more Positive Supports, naturally occurring reinforcements and personal control</a:t>
            </a:r>
          </a:p>
        </p:txBody>
      </p:sp>
      <p:sp>
        <p:nvSpPr>
          <p:cNvPr id="3" name="Title 2"/>
          <p:cNvSpPr>
            <a:spLocks noGrp="1"/>
          </p:cNvSpPr>
          <p:nvPr>
            <p:ph type="title"/>
          </p:nvPr>
        </p:nvSpPr>
        <p:spPr/>
        <p:txBody>
          <a:bodyPr/>
          <a:lstStyle/>
          <a:p>
            <a:r>
              <a:rPr lang="en-US" dirty="0"/>
              <a:t>Transition Plan</a:t>
            </a:r>
          </a:p>
        </p:txBody>
      </p:sp>
    </p:spTree>
    <p:extLst>
      <p:ext uri="{BB962C8B-B14F-4D97-AF65-F5344CB8AC3E}">
        <p14:creationId xmlns:p14="http://schemas.microsoft.com/office/powerpoint/2010/main" val="158044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Autofit/>
          </a:bodyPr>
          <a:lstStyle/>
          <a:p>
            <a:r>
              <a:rPr lang="en-US" sz="2600" dirty="0"/>
              <a:t>What will it look like when the plan is no longer necessary?</a:t>
            </a:r>
          </a:p>
          <a:p>
            <a:pPr lvl="1"/>
            <a:r>
              <a:rPr lang="en-US" sz="2600" dirty="0"/>
              <a:t>Objective &amp; measurable</a:t>
            </a:r>
          </a:p>
          <a:p>
            <a:pPr lvl="1"/>
            <a:endParaRPr lang="en-US" sz="2600" dirty="0"/>
          </a:p>
          <a:p>
            <a:r>
              <a:rPr lang="en-US" sz="2600" dirty="0"/>
              <a:t>What is the plan to evaluate and modify the Positive Support Plan? </a:t>
            </a:r>
          </a:p>
          <a:p>
            <a:pPr lvl="1"/>
            <a:r>
              <a:rPr lang="en-US" sz="2600" dirty="0"/>
              <a:t>Tracking techniques</a:t>
            </a:r>
          </a:p>
          <a:p>
            <a:pPr lvl="1"/>
            <a:r>
              <a:rPr lang="en-US" sz="2600" dirty="0"/>
              <a:t>Ongoing data collection</a:t>
            </a:r>
          </a:p>
          <a:p>
            <a:pPr lvl="1"/>
            <a:r>
              <a:rPr lang="en-US" sz="2600" dirty="0"/>
              <a:t>A minimum of annual review by the Planning Team</a:t>
            </a:r>
          </a:p>
        </p:txBody>
      </p:sp>
      <p:sp>
        <p:nvSpPr>
          <p:cNvPr id="3" name="Title 2"/>
          <p:cNvSpPr>
            <a:spLocks noGrp="1"/>
          </p:cNvSpPr>
          <p:nvPr>
            <p:ph type="title"/>
          </p:nvPr>
        </p:nvSpPr>
        <p:spPr/>
        <p:txBody>
          <a:bodyPr/>
          <a:lstStyle/>
          <a:p>
            <a:r>
              <a:rPr lang="en-US" dirty="0"/>
              <a:t>Discontinuation Plan</a:t>
            </a:r>
          </a:p>
        </p:txBody>
      </p:sp>
    </p:spTree>
    <p:extLst>
      <p:ext uri="{BB962C8B-B14F-4D97-AF65-F5344CB8AC3E}">
        <p14:creationId xmlns:p14="http://schemas.microsoft.com/office/powerpoint/2010/main" val="304927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Autofit/>
          </a:bodyPr>
          <a:lstStyle/>
          <a:p>
            <a:r>
              <a:rPr lang="en-US" sz="2500" dirty="0"/>
              <a:t>The Planning Team comes together to review the Positive Support Plan</a:t>
            </a:r>
          </a:p>
          <a:p>
            <a:endParaRPr lang="en-US" sz="2500" dirty="0"/>
          </a:p>
          <a:p>
            <a:r>
              <a:rPr lang="en-US" sz="2500" dirty="0"/>
              <a:t>The Planning Team including the Guardian and Case Manager must approve the plan. </a:t>
            </a:r>
          </a:p>
          <a:p>
            <a:endParaRPr lang="en-US" sz="2500" dirty="0"/>
          </a:p>
          <a:p>
            <a:r>
              <a:rPr lang="en-US" sz="2500" dirty="0"/>
              <a:t>What happens if the Guardian objects to the plan?</a:t>
            </a:r>
          </a:p>
          <a:p>
            <a:endParaRPr lang="en-US" sz="2500" dirty="0"/>
          </a:p>
          <a:p>
            <a:r>
              <a:rPr lang="en-US" sz="2500" dirty="0"/>
              <a:t>What happens if the client communicates an objection to the intervention or the plan?</a:t>
            </a:r>
          </a:p>
        </p:txBody>
      </p:sp>
      <p:sp>
        <p:nvSpPr>
          <p:cNvPr id="3" name="Title 2"/>
          <p:cNvSpPr>
            <a:spLocks noGrp="1"/>
          </p:cNvSpPr>
          <p:nvPr>
            <p:ph type="title"/>
          </p:nvPr>
        </p:nvSpPr>
        <p:spPr/>
        <p:txBody>
          <a:bodyPr/>
          <a:lstStyle/>
          <a:p>
            <a:r>
              <a:rPr lang="en-US" dirty="0"/>
              <a:t>Approval</a:t>
            </a:r>
          </a:p>
        </p:txBody>
      </p:sp>
    </p:spTree>
    <p:extLst>
      <p:ext uri="{BB962C8B-B14F-4D97-AF65-F5344CB8AC3E}">
        <p14:creationId xmlns:p14="http://schemas.microsoft.com/office/powerpoint/2010/main" val="1879566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circle(in)">
                                      <p:cBhvr>
                                        <p:cTn id="12" dur="2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circle(in)">
                                      <p:cBhvr>
                                        <p:cTn id="1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rmAutofit lnSpcReduction="10000"/>
          </a:bodyPr>
          <a:lstStyle/>
          <a:p>
            <a:r>
              <a:rPr lang="en-US" sz="3600" dirty="0"/>
              <a:t>All DPSs working with the Person must be trained in the Positive Support Plan</a:t>
            </a:r>
          </a:p>
          <a:p>
            <a:endParaRPr lang="en-US" sz="3600" dirty="0"/>
          </a:p>
          <a:p>
            <a:r>
              <a:rPr lang="en-US" sz="3600" dirty="0"/>
              <a:t>All others who support the client should be offered the opportunity to be trained in the Plan for consistency. </a:t>
            </a:r>
          </a:p>
        </p:txBody>
      </p:sp>
      <p:sp>
        <p:nvSpPr>
          <p:cNvPr id="3" name="Title 2"/>
          <p:cNvSpPr>
            <a:spLocks noGrp="1"/>
          </p:cNvSpPr>
          <p:nvPr>
            <p:ph type="title"/>
          </p:nvPr>
        </p:nvSpPr>
        <p:spPr/>
        <p:txBody>
          <a:bodyPr>
            <a:normAutofit/>
          </a:bodyPr>
          <a:lstStyle/>
          <a:p>
            <a:r>
              <a:rPr lang="en-US" dirty="0"/>
              <a:t>Training</a:t>
            </a:r>
          </a:p>
        </p:txBody>
      </p:sp>
    </p:spTree>
    <p:extLst>
      <p:ext uri="{BB962C8B-B14F-4D97-AF65-F5344CB8AC3E}">
        <p14:creationId xmlns:p14="http://schemas.microsoft.com/office/powerpoint/2010/main" val="177769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endParaRPr lang="en-US" sz="3600" dirty="0"/>
          </a:p>
          <a:p>
            <a:r>
              <a:rPr lang="en-US" sz="3600" dirty="0"/>
              <a:t>Review the Positive Support Plan for necessity and effectiveness</a:t>
            </a:r>
          </a:p>
          <a:p>
            <a:endParaRPr lang="en-US" sz="3600" dirty="0"/>
          </a:p>
          <a:p>
            <a:r>
              <a:rPr lang="en-US" sz="3600" dirty="0"/>
              <a:t> Make modifications as appropriate</a:t>
            </a:r>
          </a:p>
        </p:txBody>
      </p:sp>
      <p:sp>
        <p:nvSpPr>
          <p:cNvPr id="3" name="Title 2"/>
          <p:cNvSpPr>
            <a:spLocks noGrp="1"/>
          </p:cNvSpPr>
          <p:nvPr>
            <p:ph type="title"/>
          </p:nvPr>
        </p:nvSpPr>
        <p:spPr/>
        <p:txBody>
          <a:bodyPr/>
          <a:lstStyle/>
          <a:p>
            <a:r>
              <a:rPr lang="en-US" dirty="0"/>
              <a:t>At least Annually</a:t>
            </a:r>
          </a:p>
        </p:txBody>
      </p:sp>
    </p:spTree>
    <p:extLst>
      <p:ext uri="{BB962C8B-B14F-4D97-AF65-F5344CB8AC3E}">
        <p14:creationId xmlns:p14="http://schemas.microsoft.com/office/powerpoint/2010/main" val="3543830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circle(in)">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7408333" cy="4221163"/>
          </a:xfrm>
        </p:spPr>
        <p:txBody>
          <a:bodyPr>
            <a:normAutofit lnSpcReduction="10000"/>
          </a:bodyPr>
          <a:lstStyle/>
          <a:p>
            <a:r>
              <a:rPr lang="en-US" sz="4400" b="1" dirty="0">
                <a:solidFill>
                  <a:schemeClr val="accent6">
                    <a:lumMod val="75000"/>
                  </a:schemeClr>
                </a:solidFill>
              </a:rPr>
              <a:t>You can’t make me.</a:t>
            </a:r>
          </a:p>
          <a:p>
            <a:r>
              <a:rPr lang="en-US" sz="4400" b="1" dirty="0">
                <a:solidFill>
                  <a:schemeClr val="accent6">
                    <a:lumMod val="75000"/>
                  </a:schemeClr>
                </a:solidFill>
              </a:rPr>
              <a:t>I want it now</a:t>
            </a:r>
          </a:p>
          <a:p>
            <a:endParaRPr lang="en-US" sz="4400" b="1" dirty="0">
              <a:solidFill>
                <a:schemeClr val="accent6">
                  <a:lumMod val="75000"/>
                </a:schemeClr>
              </a:solidFill>
            </a:endParaRPr>
          </a:p>
          <a:p>
            <a:r>
              <a:rPr lang="en-US" sz="4400" b="1" dirty="0">
                <a:solidFill>
                  <a:schemeClr val="accent6">
                    <a:lumMod val="75000"/>
                  </a:schemeClr>
                </a:solidFill>
              </a:rPr>
              <a:t>How to address the Person’s objection during the life of the plan?</a:t>
            </a:r>
          </a:p>
          <a:p>
            <a:endParaRPr lang="en-US" dirty="0"/>
          </a:p>
        </p:txBody>
      </p:sp>
      <p:sp>
        <p:nvSpPr>
          <p:cNvPr id="3" name="Title 2"/>
          <p:cNvSpPr>
            <a:spLocks noGrp="1"/>
          </p:cNvSpPr>
          <p:nvPr>
            <p:ph type="title"/>
          </p:nvPr>
        </p:nvSpPr>
        <p:spPr/>
        <p:txBody>
          <a:bodyPr/>
          <a:lstStyle/>
          <a:p>
            <a:r>
              <a:rPr lang="en-US" dirty="0"/>
              <a:t>Objection</a:t>
            </a:r>
          </a:p>
        </p:txBody>
      </p:sp>
    </p:spTree>
    <p:extLst>
      <p:ext uri="{BB962C8B-B14F-4D97-AF65-F5344CB8AC3E}">
        <p14:creationId xmlns:p14="http://schemas.microsoft.com/office/powerpoint/2010/main" val="360532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wipe(down)">
                                      <p:cBhvr>
                                        <p:cTn id="4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normAutofit/>
          </a:bodyPr>
          <a:lstStyle/>
          <a:p>
            <a:r>
              <a:rPr lang="en-US" sz="2600" b="1" dirty="0"/>
              <a:t>You have a requirement to keep a person safe</a:t>
            </a:r>
          </a:p>
          <a:p>
            <a:endParaRPr lang="en-US" dirty="0"/>
          </a:p>
          <a:p>
            <a:r>
              <a:rPr lang="en-US" dirty="0"/>
              <a:t>If there is a situation in which there is Imminent Risk of harm or danger to the Person or Community or a risk of criminal detention or arrest, you may:</a:t>
            </a:r>
          </a:p>
          <a:p>
            <a:pPr lvl="1"/>
            <a:r>
              <a:rPr lang="en-US" dirty="0"/>
              <a:t>Utilize Emergency Intervention including Emergency Restraint or Removal of Personal Property </a:t>
            </a:r>
          </a:p>
          <a:p>
            <a:pPr lvl="1"/>
            <a:r>
              <a:rPr lang="en-US" dirty="0"/>
              <a:t>Intervention must be the least restrictive necessary to keep the person safe and must be ended as soon as it is safe to do so</a:t>
            </a:r>
          </a:p>
          <a:p>
            <a:pPr lvl="1"/>
            <a:r>
              <a:rPr lang="en-US" dirty="0"/>
              <a:t>File a Reportable Event</a:t>
            </a:r>
          </a:p>
        </p:txBody>
      </p:sp>
      <p:sp>
        <p:nvSpPr>
          <p:cNvPr id="3" name="Title 2"/>
          <p:cNvSpPr>
            <a:spLocks noGrp="1"/>
          </p:cNvSpPr>
          <p:nvPr>
            <p:ph type="title"/>
          </p:nvPr>
        </p:nvSpPr>
        <p:spPr/>
        <p:txBody>
          <a:bodyPr>
            <a:normAutofit/>
          </a:bodyPr>
          <a:lstStyle/>
          <a:p>
            <a:r>
              <a:rPr lang="en-US" dirty="0"/>
              <a:t>Emergency Interventions</a:t>
            </a:r>
          </a:p>
        </p:txBody>
      </p:sp>
    </p:spTree>
    <p:extLst>
      <p:ext uri="{BB962C8B-B14F-4D97-AF65-F5344CB8AC3E}">
        <p14:creationId xmlns:p14="http://schemas.microsoft.com/office/powerpoint/2010/main" val="62667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2">
                                            <p:txEl>
                                              <p:pRg st="0" end="0"/>
                                            </p:txEl>
                                          </p:spTgt>
                                        </p:tgtEl>
                                        <p:attrNameLst>
                                          <p:attrName>style.color</p:attrName>
                                        </p:attrNameLst>
                                      </p:cBhvr>
                                      <p:to>
                                        <a:schemeClr val="bg1"/>
                                      </p:to>
                                    </p:animClr>
                                    <p:animClr clrSpc="rgb" dir="cw">
                                      <p:cBhvr>
                                        <p:cTn id="7" dur="250" autoRev="1" fill="remove"/>
                                        <p:tgtEl>
                                          <p:spTgt spid="2">
                                            <p:txEl>
                                              <p:pRg st="0" end="0"/>
                                            </p:txEl>
                                          </p:spTgt>
                                        </p:tgtEl>
                                        <p:attrNameLst>
                                          <p:attrName>fillcolor</p:attrName>
                                        </p:attrNameLst>
                                      </p:cBhvr>
                                      <p:to>
                                        <a:schemeClr val="bg1"/>
                                      </p:to>
                                    </p:animClr>
                                    <p:set>
                                      <p:cBhvr>
                                        <p:cTn id="8" dur="250" autoRev="1" fill="remove"/>
                                        <p:tgtEl>
                                          <p:spTgt spid="2">
                                            <p:txEl>
                                              <p:pRg st="0" end="0"/>
                                            </p:txEl>
                                          </p:spTgt>
                                        </p:tgtEl>
                                        <p:attrNameLst>
                                          <p:attrName>fill.type</p:attrName>
                                        </p:attrNameLst>
                                      </p:cBhvr>
                                      <p:to>
                                        <p:strVal val="solid"/>
                                      </p:to>
                                    </p:set>
                                    <p:set>
                                      <p:cBhvr>
                                        <p:cTn id="9" dur="250" autoRev="1" fill="remove"/>
                                        <p:tgtEl>
                                          <p:spTgt spid="2">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normAutofit lnSpcReduction="10000"/>
          </a:bodyPr>
          <a:lstStyle/>
          <a:p>
            <a:pPr marL="0" marR="0">
              <a:lnSpc>
                <a:spcPct val="115000"/>
              </a:lnSpc>
              <a:spcBef>
                <a:spcPts val="0"/>
              </a:spcBef>
              <a:spcAft>
                <a:spcPts val="0"/>
              </a:spcAft>
            </a:pPr>
            <a:r>
              <a:rPr lang="en-US" sz="3000" dirty="0">
                <a:latin typeface="Calibri" panose="020F0502020204030204" pitchFamily="34" charset="0"/>
                <a:ea typeface="Times New Roman"/>
                <a:cs typeface="Times New Roman"/>
              </a:rPr>
              <a:t>Presents an Imminent Risk to the health and  </a:t>
            </a:r>
          </a:p>
          <a:p>
            <a:pPr marL="0" marR="0" indent="0">
              <a:lnSpc>
                <a:spcPct val="115000"/>
              </a:lnSpc>
              <a:spcBef>
                <a:spcPts val="0"/>
              </a:spcBef>
              <a:spcAft>
                <a:spcPts val="0"/>
              </a:spcAft>
              <a:buNone/>
            </a:pPr>
            <a:r>
              <a:rPr lang="en-US" sz="3000" dirty="0">
                <a:latin typeface="Calibri" panose="020F0502020204030204" pitchFamily="34" charset="0"/>
                <a:ea typeface="Times New Roman"/>
                <a:cs typeface="Times New Roman"/>
              </a:rPr>
              <a:t>   safety of the Person or the community; or</a:t>
            </a:r>
          </a:p>
          <a:p>
            <a:pPr marL="0" marR="0" indent="0">
              <a:lnSpc>
                <a:spcPct val="115000"/>
              </a:lnSpc>
              <a:spcBef>
                <a:spcPts val="0"/>
              </a:spcBef>
              <a:spcAft>
                <a:spcPts val="0"/>
              </a:spcAft>
              <a:buNone/>
            </a:pPr>
            <a:endParaRPr lang="en-US" sz="3000" dirty="0">
              <a:latin typeface="Calibri" panose="020F0502020204030204" pitchFamily="34" charset="0"/>
              <a:ea typeface="Times New Roman"/>
              <a:cs typeface="Times New Roman"/>
            </a:endParaRPr>
          </a:p>
          <a:p>
            <a:pPr marL="0" marR="0">
              <a:lnSpc>
                <a:spcPct val="115000"/>
              </a:lnSpc>
              <a:spcBef>
                <a:spcPts val="0"/>
              </a:spcBef>
              <a:spcAft>
                <a:spcPts val="0"/>
              </a:spcAft>
            </a:pPr>
            <a:r>
              <a:rPr lang="en-US" sz="3000" dirty="0">
                <a:latin typeface="Calibri" panose="020F0502020204030204" pitchFamily="34" charset="0"/>
                <a:ea typeface="Times New Roman"/>
                <a:cs typeface="Times New Roman"/>
              </a:rPr>
              <a:t>Presents serious and Imminent Risk of damage to property of the community; or</a:t>
            </a:r>
          </a:p>
          <a:p>
            <a:pPr marL="0" marR="0">
              <a:lnSpc>
                <a:spcPct val="115000"/>
              </a:lnSpc>
              <a:spcBef>
                <a:spcPts val="0"/>
              </a:spcBef>
              <a:spcAft>
                <a:spcPts val="0"/>
              </a:spcAft>
            </a:pPr>
            <a:endParaRPr lang="en-US" sz="3000" dirty="0">
              <a:latin typeface="Calibri" panose="020F0502020204030204" pitchFamily="34" charset="0"/>
              <a:ea typeface="Times New Roman"/>
              <a:cs typeface="Times New Roman"/>
            </a:endParaRPr>
          </a:p>
          <a:p>
            <a:pPr>
              <a:lnSpc>
                <a:spcPct val="115000"/>
              </a:lnSpc>
              <a:spcBef>
                <a:spcPts val="0"/>
              </a:spcBef>
            </a:pPr>
            <a:r>
              <a:rPr lang="en-US" sz="3000" dirty="0">
                <a:latin typeface="Calibri" panose="020F0502020204030204" pitchFamily="34" charset="0"/>
                <a:ea typeface="Times New Roman"/>
                <a:cs typeface="Times New Roman"/>
              </a:rPr>
              <a:t>Seriously interferes with a Person’s ability to have positive life experiences and maintain relationships. </a:t>
            </a:r>
            <a:endParaRPr lang="en-US" sz="3000" dirty="0">
              <a:latin typeface="Calibri" panose="020F0502020204030204" pitchFamily="34" charset="0"/>
              <a:ea typeface="Calibri"/>
              <a:cs typeface="Times New Roman"/>
            </a:endParaRPr>
          </a:p>
          <a:p>
            <a:endParaRPr lang="en-US" dirty="0"/>
          </a:p>
        </p:txBody>
      </p:sp>
      <p:sp>
        <p:nvSpPr>
          <p:cNvPr id="3" name="Title 2"/>
          <p:cNvSpPr>
            <a:spLocks noGrp="1"/>
          </p:cNvSpPr>
          <p:nvPr>
            <p:ph type="title"/>
          </p:nvPr>
        </p:nvSpPr>
        <p:spPr/>
        <p:txBody>
          <a:bodyPr>
            <a:normAutofit/>
          </a:bodyPr>
          <a:lstStyle/>
          <a:p>
            <a:r>
              <a:rPr lang="en-US" sz="5400" b="1" dirty="0">
                <a:solidFill>
                  <a:schemeClr val="tx2">
                    <a:lumMod val="75000"/>
                  </a:schemeClr>
                </a:solidFill>
                <a:latin typeface="Times New Roman"/>
                <a:ea typeface="Times New Roman"/>
                <a:cs typeface="Times New Roman"/>
              </a:rPr>
              <a:t>Challenging Behavior</a:t>
            </a:r>
            <a:endParaRPr lang="en-US" sz="5400" dirty="0">
              <a:solidFill>
                <a:schemeClr val="tx2">
                  <a:lumMod val="75000"/>
                </a:schemeClr>
              </a:solidFill>
            </a:endParaRPr>
          </a:p>
        </p:txBody>
      </p:sp>
    </p:spTree>
    <p:extLst>
      <p:ext uri="{BB962C8B-B14F-4D97-AF65-F5344CB8AC3E}">
        <p14:creationId xmlns:p14="http://schemas.microsoft.com/office/powerpoint/2010/main" val="890993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525963"/>
          </a:xfrm>
        </p:spPr>
        <p:txBody>
          <a:bodyPr/>
          <a:lstStyle/>
          <a:p>
            <a:r>
              <a:rPr lang="en-US" dirty="0"/>
              <a:t>Your supervisor is your first step for questions and clarifications</a:t>
            </a:r>
          </a:p>
          <a:p>
            <a:endParaRPr lang="en-US" dirty="0"/>
          </a:p>
          <a:p>
            <a:r>
              <a:rPr lang="en-US" dirty="0"/>
              <a:t>If there are additional questions or the need for clarification, please email:</a:t>
            </a:r>
          </a:p>
          <a:p>
            <a:endParaRPr lang="en-US" dirty="0"/>
          </a:p>
          <a:p>
            <a:pPr algn="ctr"/>
            <a:r>
              <a:rPr lang="en-US" sz="6000" b="1" u="sng" dirty="0"/>
              <a:t>OADS@maine.gov</a:t>
            </a:r>
          </a:p>
        </p:txBody>
      </p:sp>
      <p:sp>
        <p:nvSpPr>
          <p:cNvPr id="3" name="Title 2"/>
          <p:cNvSpPr>
            <a:spLocks noGrp="1"/>
          </p:cNvSpPr>
          <p:nvPr>
            <p:ph type="title"/>
          </p:nvPr>
        </p:nvSpPr>
        <p:spPr/>
        <p:txBody>
          <a:bodyPr/>
          <a:lstStyle/>
          <a:p>
            <a:r>
              <a:rPr lang="en-US" dirty="0"/>
              <a:t>Help???</a:t>
            </a:r>
          </a:p>
        </p:txBody>
      </p:sp>
    </p:spTree>
    <p:extLst>
      <p:ext uri="{BB962C8B-B14F-4D97-AF65-F5344CB8AC3E}">
        <p14:creationId xmlns:p14="http://schemas.microsoft.com/office/powerpoint/2010/main" val="371528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
                                            <p:txEl>
                                              <p:pRg st="2" end="2"/>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2">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pPr marL="0" indent="0">
              <a:buNone/>
            </a:pPr>
            <a:r>
              <a:rPr lang="en-US" sz="2800" dirty="0"/>
              <a:t>When a Person is exhibiting Challenging Behavior, the Planning Team must design </a:t>
            </a:r>
            <a:r>
              <a:rPr lang="en-US" sz="2800" b="1" u="sng" dirty="0"/>
              <a:t>Positive Supports </a:t>
            </a:r>
            <a:r>
              <a:rPr lang="en-US" sz="2800" dirty="0"/>
              <a:t>to help:</a:t>
            </a:r>
          </a:p>
          <a:p>
            <a:pPr marL="0" indent="0">
              <a:buNone/>
            </a:pPr>
            <a:endParaRPr lang="en-US" dirty="0"/>
          </a:p>
          <a:p>
            <a:r>
              <a:rPr lang="en-US" dirty="0"/>
              <a:t>Assist the person to live in a home which is safe, in their community, with access to friends &amp; family</a:t>
            </a:r>
          </a:p>
          <a:p>
            <a:endParaRPr lang="en-US" dirty="0"/>
          </a:p>
          <a:p>
            <a:r>
              <a:rPr lang="en-US" dirty="0"/>
              <a:t>Develop positive skills and techniques that empower the Person to demonstrate positive, Prosocial Behavior</a:t>
            </a:r>
          </a:p>
          <a:p>
            <a:endParaRPr lang="en-US" dirty="0"/>
          </a:p>
        </p:txBody>
      </p:sp>
      <p:sp>
        <p:nvSpPr>
          <p:cNvPr id="3" name="Title 2"/>
          <p:cNvSpPr>
            <a:spLocks noGrp="1"/>
          </p:cNvSpPr>
          <p:nvPr>
            <p:ph type="title"/>
          </p:nvPr>
        </p:nvSpPr>
        <p:spPr/>
        <p:txBody>
          <a:bodyPr>
            <a:normAutofit fontScale="90000"/>
          </a:bodyPr>
          <a:lstStyle/>
          <a:p>
            <a:pPr marL="0" indent="0"/>
            <a:r>
              <a:rPr lang="en-US" b="1" dirty="0"/>
              <a:t>Positive Supports Must Be the First Approach</a:t>
            </a:r>
            <a:endParaRPr lang="en-US" dirty="0"/>
          </a:p>
        </p:txBody>
      </p:sp>
    </p:spTree>
    <p:extLst>
      <p:ext uri="{BB962C8B-B14F-4D97-AF65-F5344CB8AC3E}">
        <p14:creationId xmlns:p14="http://schemas.microsoft.com/office/powerpoint/2010/main" val="411779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602163"/>
          </a:xfrm>
        </p:spPr>
        <p:txBody>
          <a:bodyPr>
            <a:normAutofit lnSpcReduction="10000"/>
          </a:bodyPr>
          <a:lstStyle/>
          <a:p>
            <a:pPr marL="0" indent="0">
              <a:buNone/>
            </a:pPr>
            <a:r>
              <a:rPr lang="en-US" sz="3600" dirty="0"/>
              <a:t>A component of the Personal Plan that supports </a:t>
            </a:r>
          </a:p>
          <a:p>
            <a:endParaRPr lang="en-US" sz="3600" dirty="0"/>
          </a:p>
          <a:p>
            <a:r>
              <a:rPr lang="en-US" sz="3600" dirty="0"/>
              <a:t>Individual growth</a:t>
            </a:r>
          </a:p>
          <a:p>
            <a:r>
              <a:rPr lang="en-US" sz="3600" dirty="0"/>
              <a:t>Enhances quality of life</a:t>
            </a:r>
          </a:p>
          <a:p>
            <a:r>
              <a:rPr lang="en-US" sz="3600" dirty="0"/>
              <a:t>Attempts to decrease or eliminate the need for more restrictive measures</a:t>
            </a:r>
          </a:p>
          <a:p>
            <a:endParaRPr lang="en-US" dirty="0"/>
          </a:p>
        </p:txBody>
      </p:sp>
      <p:sp>
        <p:nvSpPr>
          <p:cNvPr id="3" name="Title 2"/>
          <p:cNvSpPr>
            <a:spLocks noGrp="1"/>
          </p:cNvSpPr>
          <p:nvPr>
            <p:ph type="title"/>
          </p:nvPr>
        </p:nvSpPr>
        <p:spPr/>
        <p:txBody>
          <a:bodyPr/>
          <a:lstStyle/>
          <a:p>
            <a:r>
              <a:rPr lang="en-US" dirty="0"/>
              <a:t>Positive Support Plan</a:t>
            </a:r>
          </a:p>
        </p:txBody>
      </p:sp>
    </p:spTree>
    <p:extLst>
      <p:ext uri="{BB962C8B-B14F-4D97-AF65-F5344CB8AC3E}">
        <p14:creationId xmlns:p14="http://schemas.microsoft.com/office/powerpoint/2010/main" val="105788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80">
                                          <p:stCondLst>
                                            <p:cond delay="0"/>
                                          </p:stCondLst>
                                        </p:cTn>
                                        <p:tgtEl>
                                          <p:spTgt spid="2">
                                            <p:txEl>
                                              <p:pRg st="2" end="2"/>
                                            </p:txEl>
                                          </p:spTgt>
                                        </p:tgtEl>
                                      </p:cBhvr>
                                    </p:animEffect>
                                    <p:anim calcmode="lin" valueType="num">
                                      <p:cBhvr>
                                        <p:cTn id="8"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2" end="2"/>
                                            </p:txEl>
                                          </p:spTgt>
                                        </p:tgtEl>
                                      </p:cBhvr>
                                      <p:to x="100000" y="60000"/>
                                    </p:animScale>
                                    <p:animScale>
                                      <p:cBhvr>
                                        <p:cTn id="14" dur="166" decel="50000">
                                          <p:stCondLst>
                                            <p:cond delay="676"/>
                                          </p:stCondLst>
                                        </p:cTn>
                                        <p:tgtEl>
                                          <p:spTgt spid="2">
                                            <p:txEl>
                                              <p:pRg st="2" end="2"/>
                                            </p:txEl>
                                          </p:spTgt>
                                        </p:tgtEl>
                                      </p:cBhvr>
                                      <p:to x="100000" y="100000"/>
                                    </p:animScale>
                                    <p:animScale>
                                      <p:cBhvr>
                                        <p:cTn id="15" dur="26">
                                          <p:stCondLst>
                                            <p:cond delay="1312"/>
                                          </p:stCondLst>
                                        </p:cTn>
                                        <p:tgtEl>
                                          <p:spTgt spid="2">
                                            <p:txEl>
                                              <p:pRg st="2" end="2"/>
                                            </p:txEl>
                                          </p:spTgt>
                                        </p:tgtEl>
                                      </p:cBhvr>
                                      <p:to x="100000" y="80000"/>
                                    </p:animScale>
                                    <p:animScale>
                                      <p:cBhvr>
                                        <p:cTn id="16" dur="166" decel="50000">
                                          <p:stCondLst>
                                            <p:cond delay="1338"/>
                                          </p:stCondLst>
                                        </p:cTn>
                                        <p:tgtEl>
                                          <p:spTgt spid="2">
                                            <p:txEl>
                                              <p:pRg st="2" end="2"/>
                                            </p:txEl>
                                          </p:spTgt>
                                        </p:tgtEl>
                                      </p:cBhvr>
                                      <p:to x="100000" y="100000"/>
                                    </p:animScale>
                                    <p:animScale>
                                      <p:cBhvr>
                                        <p:cTn id="17" dur="26">
                                          <p:stCondLst>
                                            <p:cond delay="1642"/>
                                          </p:stCondLst>
                                        </p:cTn>
                                        <p:tgtEl>
                                          <p:spTgt spid="2">
                                            <p:txEl>
                                              <p:pRg st="2" end="2"/>
                                            </p:txEl>
                                          </p:spTgt>
                                        </p:tgtEl>
                                      </p:cBhvr>
                                      <p:to x="100000" y="90000"/>
                                    </p:animScale>
                                    <p:animScale>
                                      <p:cBhvr>
                                        <p:cTn id="18" dur="166" decel="50000">
                                          <p:stCondLst>
                                            <p:cond delay="1668"/>
                                          </p:stCondLst>
                                        </p:cTn>
                                        <p:tgtEl>
                                          <p:spTgt spid="2">
                                            <p:txEl>
                                              <p:pRg st="2" end="2"/>
                                            </p:txEl>
                                          </p:spTgt>
                                        </p:tgtEl>
                                      </p:cBhvr>
                                      <p:to x="100000" y="100000"/>
                                    </p:animScale>
                                    <p:animScale>
                                      <p:cBhvr>
                                        <p:cTn id="19" dur="26">
                                          <p:stCondLst>
                                            <p:cond delay="1808"/>
                                          </p:stCondLst>
                                        </p:cTn>
                                        <p:tgtEl>
                                          <p:spTgt spid="2">
                                            <p:txEl>
                                              <p:pRg st="2" end="2"/>
                                            </p:txEl>
                                          </p:spTgt>
                                        </p:tgtEl>
                                      </p:cBhvr>
                                      <p:to x="100000" y="95000"/>
                                    </p:animScale>
                                    <p:animScale>
                                      <p:cBhvr>
                                        <p:cTn id="20" dur="166" decel="50000">
                                          <p:stCondLst>
                                            <p:cond delay="1834"/>
                                          </p:stCondLst>
                                        </p:cTn>
                                        <p:tgtEl>
                                          <p:spTgt spid="2">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ipe(down)">
                                      <p:cBhvr>
                                        <p:cTn id="25" dur="580">
                                          <p:stCondLst>
                                            <p:cond delay="0"/>
                                          </p:stCondLst>
                                        </p:cTn>
                                        <p:tgtEl>
                                          <p:spTgt spid="2">
                                            <p:txEl>
                                              <p:pRg st="3" end="3"/>
                                            </p:txEl>
                                          </p:spTgt>
                                        </p:tgtEl>
                                      </p:cBhvr>
                                    </p:animEffect>
                                    <p:anim calcmode="lin" valueType="num">
                                      <p:cBhvr>
                                        <p:cTn id="2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3" end="3"/>
                                            </p:txEl>
                                          </p:spTgt>
                                        </p:tgtEl>
                                      </p:cBhvr>
                                      <p:to x="100000" y="60000"/>
                                    </p:animScale>
                                    <p:animScale>
                                      <p:cBhvr>
                                        <p:cTn id="32" dur="166" decel="50000">
                                          <p:stCondLst>
                                            <p:cond delay="676"/>
                                          </p:stCondLst>
                                        </p:cTn>
                                        <p:tgtEl>
                                          <p:spTgt spid="2">
                                            <p:txEl>
                                              <p:pRg st="3" end="3"/>
                                            </p:txEl>
                                          </p:spTgt>
                                        </p:tgtEl>
                                      </p:cBhvr>
                                      <p:to x="100000" y="100000"/>
                                    </p:animScale>
                                    <p:animScale>
                                      <p:cBhvr>
                                        <p:cTn id="33" dur="26">
                                          <p:stCondLst>
                                            <p:cond delay="1312"/>
                                          </p:stCondLst>
                                        </p:cTn>
                                        <p:tgtEl>
                                          <p:spTgt spid="2">
                                            <p:txEl>
                                              <p:pRg st="3" end="3"/>
                                            </p:txEl>
                                          </p:spTgt>
                                        </p:tgtEl>
                                      </p:cBhvr>
                                      <p:to x="100000" y="80000"/>
                                    </p:animScale>
                                    <p:animScale>
                                      <p:cBhvr>
                                        <p:cTn id="34" dur="166" decel="50000">
                                          <p:stCondLst>
                                            <p:cond delay="1338"/>
                                          </p:stCondLst>
                                        </p:cTn>
                                        <p:tgtEl>
                                          <p:spTgt spid="2">
                                            <p:txEl>
                                              <p:pRg st="3" end="3"/>
                                            </p:txEl>
                                          </p:spTgt>
                                        </p:tgtEl>
                                      </p:cBhvr>
                                      <p:to x="100000" y="100000"/>
                                    </p:animScale>
                                    <p:animScale>
                                      <p:cBhvr>
                                        <p:cTn id="35" dur="26">
                                          <p:stCondLst>
                                            <p:cond delay="1642"/>
                                          </p:stCondLst>
                                        </p:cTn>
                                        <p:tgtEl>
                                          <p:spTgt spid="2">
                                            <p:txEl>
                                              <p:pRg st="3" end="3"/>
                                            </p:txEl>
                                          </p:spTgt>
                                        </p:tgtEl>
                                      </p:cBhvr>
                                      <p:to x="100000" y="90000"/>
                                    </p:animScale>
                                    <p:animScale>
                                      <p:cBhvr>
                                        <p:cTn id="36" dur="166" decel="50000">
                                          <p:stCondLst>
                                            <p:cond delay="1668"/>
                                          </p:stCondLst>
                                        </p:cTn>
                                        <p:tgtEl>
                                          <p:spTgt spid="2">
                                            <p:txEl>
                                              <p:pRg st="3" end="3"/>
                                            </p:txEl>
                                          </p:spTgt>
                                        </p:tgtEl>
                                      </p:cBhvr>
                                      <p:to x="100000" y="100000"/>
                                    </p:animScale>
                                    <p:animScale>
                                      <p:cBhvr>
                                        <p:cTn id="37" dur="26">
                                          <p:stCondLst>
                                            <p:cond delay="1808"/>
                                          </p:stCondLst>
                                        </p:cTn>
                                        <p:tgtEl>
                                          <p:spTgt spid="2">
                                            <p:txEl>
                                              <p:pRg st="3" end="3"/>
                                            </p:txEl>
                                          </p:spTgt>
                                        </p:tgtEl>
                                      </p:cBhvr>
                                      <p:to x="100000" y="95000"/>
                                    </p:animScale>
                                    <p:animScale>
                                      <p:cBhvr>
                                        <p:cTn id="38" dur="166" decel="50000">
                                          <p:stCondLst>
                                            <p:cond delay="1834"/>
                                          </p:stCondLst>
                                        </p:cTn>
                                        <p:tgtEl>
                                          <p:spTgt spid="2">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A systematic analysis of factors, both internal and external to the person, which may be contributing to his/her Challenging Behavior</a:t>
            </a:r>
          </a:p>
        </p:txBody>
      </p:sp>
      <p:sp>
        <p:nvSpPr>
          <p:cNvPr id="3" name="Title 2"/>
          <p:cNvSpPr>
            <a:spLocks noGrp="1"/>
          </p:cNvSpPr>
          <p:nvPr>
            <p:ph type="title"/>
          </p:nvPr>
        </p:nvSpPr>
        <p:spPr/>
        <p:txBody>
          <a:bodyPr/>
          <a:lstStyle/>
          <a:p>
            <a:r>
              <a:rPr lang="en-US" dirty="0"/>
              <a:t>Functional Assessment</a:t>
            </a:r>
          </a:p>
        </p:txBody>
      </p:sp>
    </p:spTree>
    <p:extLst>
      <p:ext uri="{BB962C8B-B14F-4D97-AF65-F5344CB8AC3E}">
        <p14:creationId xmlns:p14="http://schemas.microsoft.com/office/powerpoint/2010/main" val="425727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lstStyle/>
          <a:p>
            <a:endParaRPr lang="en-US" dirty="0"/>
          </a:p>
          <a:p>
            <a:r>
              <a:rPr lang="en-US" dirty="0"/>
              <a:t>1. Defining the behavior – objective, factual, understandable to all.</a:t>
            </a:r>
          </a:p>
          <a:p>
            <a:r>
              <a:rPr lang="en-US" dirty="0"/>
              <a:t>2. Track the incidents</a:t>
            </a:r>
          </a:p>
          <a:p>
            <a:pPr lvl="1"/>
            <a:r>
              <a:rPr lang="en-US" dirty="0"/>
              <a:t> A-B-C Data</a:t>
            </a:r>
          </a:p>
          <a:p>
            <a:pPr lvl="1"/>
            <a:r>
              <a:rPr lang="en-US" dirty="0"/>
              <a:t>Intensity, frequency and duration</a:t>
            </a:r>
          </a:p>
          <a:p>
            <a:r>
              <a:rPr lang="en-US" dirty="0"/>
              <a:t>3. Complete the Functional Assessment</a:t>
            </a:r>
          </a:p>
          <a:p>
            <a:r>
              <a:rPr lang="en-US" dirty="0"/>
              <a:t>4. Development of the Positive Support Plan including all of the necessary components</a:t>
            </a:r>
          </a:p>
          <a:p>
            <a:r>
              <a:rPr lang="en-US" dirty="0"/>
              <a:t>5. Acquire team approval, train staff and implement</a:t>
            </a:r>
          </a:p>
          <a:p>
            <a:r>
              <a:rPr lang="en-US" dirty="0"/>
              <a:t>6. Monitor and modify the plan</a:t>
            </a:r>
          </a:p>
          <a:p>
            <a:pPr lvl="1"/>
            <a:endParaRPr lang="en-US" dirty="0"/>
          </a:p>
        </p:txBody>
      </p:sp>
      <p:sp>
        <p:nvSpPr>
          <p:cNvPr id="3" name="Title 2"/>
          <p:cNvSpPr>
            <a:spLocks noGrp="1"/>
          </p:cNvSpPr>
          <p:nvPr>
            <p:ph type="title"/>
          </p:nvPr>
        </p:nvSpPr>
        <p:spPr/>
        <p:txBody>
          <a:bodyPr/>
          <a:lstStyle/>
          <a:p>
            <a:r>
              <a:rPr lang="en-US" dirty="0"/>
              <a:t>Where do we start??</a:t>
            </a:r>
          </a:p>
        </p:txBody>
      </p:sp>
    </p:spTree>
    <p:extLst>
      <p:ext uri="{BB962C8B-B14F-4D97-AF65-F5344CB8AC3E}">
        <p14:creationId xmlns:p14="http://schemas.microsoft.com/office/powerpoint/2010/main" val="51423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2" dur="500"/>
                                        <p:tgtEl>
                                          <p:spTgt spid="2">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5" dur="500"/>
                                        <p:tgtEl>
                                          <p:spTgt spid="2">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3" dur="5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8" dur="500"/>
                                        <p:tgtEl>
                                          <p:spTgt spid="2">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Effect transition="in" filter="randombar(horizontal)">
                                      <p:cBhvr>
                                        <p:cTn id="33" dur="500"/>
                                        <p:tgtEl>
                                          <p:spTgt spid="2">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Effect transition="in" filter="randombar(horizontal)">
                                      <p:cBhvr>
                                        <p:cTn id="3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endParaRPr lang="en-US" dirty="0"/>
          </a:p>
          <a:p>
            <a:r>
              <a:rPr lang="en-US" sz="3600" dirty="0"/>
              <a:t>Objective</a:t>
            </a:r>
          </a:p>
          <a:p>
            <a:r>
              <a:rPr lang="en-US" sz="3600" dirty="0"/>
              <a:t>Measurable</a:t>
            </a:r>
          </a:p>
          <a:p>
            <a:r>
              <a:rPr lang="en-US" sz="3600" dirty="0"/>
              <a:t>Specific</a:t>
            </a:r>
          </a:p>
          <a:p>
            <a:r>
              <a:rPr lang="en-US" sz="3600" dirty="0"/>
              <a:t>Understandable to all including the Person</a:t>
            </a:r>
          </a:p>
        </p:txBody>
      </p:sp>
      <p:sp>
        <p:nvSpPr>
          <p:cNvPr id="3" name="Title 2"/>
          <p:cNvSpPr>
            <a:spLocks noGrp="1"/>
          </p:cNvSpPr>
          <p:nvPr>
            <p:ph type="title"/>
          </p:nvPr>
        </p:nvSpPr>
        <p:spPr/>
        <p:txBody>
          <a:bodyPr/>
          <a:lstStyle/>
          <a:p>
            <a:r>
              <a:rPr lang="en-US" dirty="0"/>
              <a:t>Define the Challenging Behavior</a:t>
            </a:r>
          </a:p>
        </p:txBody>
      </p:sp>
    </p:spTree>
    <p:extLst>
      <p:ext uri="{BB962C8B-B14F-4D97-AF65-F5344CB8AC3E}">
        <p14:creationId xmlns:p14="http://schemas.microsoft.com/office/powerpoint/2010/main" val="136404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r>
              <a:rPr lang="en-US" sz="2600" dirty="0"/>
              <a:t>Intensity, Frequency &amp; Duration</a:t>
            </a:r>
          </a:p>
          <a:p>
            <a:endParaRPr lang="en-US" sz="2600" dirty="0"/>
          </a:p>
          <a:p>
            <a:r>
              <a:rPr lang="en-US" sz="2600" dirty="0"/>
              <a:t>A-B-C Data</a:t>
            </a:r>
          </a:p>
          <a:p>
            <a:pPr lvl="1"/>
            <a:r>
              <a:rPr lang="en-US" sz="2600" dirty="0"/>
              <a:t>Antecedent (Setting Event) – What happens just before the behavior occurs</a:t>
            </a:r>
          </a:p>
          <a:p>
            <a:pPr lvl="1"/>
            <a:r>
              <a:rPr lang="en-US" sz="2600" dirty="0"/>
              <a:t>Behavior (Challenging / Problem) – What did the person do? How long did the behavior last?</a:t>
            </a:r>
          </a:p>
          <a:p>
            <a:pPr lvl="1"/>
            <a:r>
              <a:rPr lang="en-US" sz="2600" dirty="0"/>
              <a:t>Consequence – What happened, or what did staff do, right after the behavior occurred?</a:t>
            </a:r>
          </a:p>
        </p:txBody>
      </p:sp>
      <p:sp>
        <p:nvSpPr>
          <p:cNvPr id="3" name="Title 2"/>
          <p:cNvSpPr>
            <a:spLocks noGrp="1"/>
          </p:cNvSpPr>
          <p:nvPr>
            <p:ph type="title"/>
          </p:nvPr>
        </p:nvSpPr>
        <p:spPr/>
        <p:txBody>
          <a:bodyPr/>
          <a:lstStyle/>
          <a:p>
            <a:r>
              <a:rPr lang="en-US" dirty="0"/>
              <a:t>Track the incidents</a:t>
            </a:r>
          </a:p>
        </p:txBody>
      </p:sp>
    </p:spTree>
    <p:extLst>
      <p:ext uri="{BB962C8B-B14F-4D97-AF65-F5344CB8AC3E}">
        <p14:creationId xmlns:p14="http://schemas.microsoft.com/office/powerpoint/2010/main" val="326680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02A94F026EA647A5D550141D2614A7" ma:contentTypeVersion="10" ma:contentTypeDescription="Create a new document." ma:contentTypeScope="" ma:versionID="9407006ade5134a585d10b369f7d2eba">
  <xsd:schema xmlns:xsd="http://www.w3.org/2001/XMLSchema" xmlns:xs="http://www.w3.org/2001/XMLSchema" xmlns:p="http://schemas.microsoft.com/office/2006/metadata/properties" xmlns:ns3="b3b33c89-d484-4635-a6a3-c6c62c86c82d" xmlns:ns4="2f8added-3f19-4cd2-997d-8165de841814" targetNamespace="http://schemas.microsoft.com/office/2006/metadata/properties" ma:root="true" ma:fieldsID="7c7e0271ee5a7b0162d56a736c1ae0cf" ns3:_="" ns4:_="">
    <xsd:import namespace="b3b33c89-d484-4635-a6a3-c6c62c86c82d"/>
    <xsd:import namespace="2f8added-3f19-4cd2-997d-8165de84181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b33c89-d484-4635-a6a3-c6c62c86c8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8added-3f19-4cd2-997d-8165de84181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494375-68D2-436D-80B6-FB8F1D1DA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b33c89-d484-4635-a6a3-c6c62c86c82d"/>
    <ds:schemaRef ds:uri="2f8added-3f19-4cd2-997d-8165de8418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3C6F22-5921-4D00-9BEF-AFAF0532CBB2}">
  <ds:schemaRefs>
    <ds:schemaRef ds:uri="http://schemas.microsoft.com/sharepoint/v3/contenttype/forms"/>
  </ds:schemaRefs>
</ds:datastoreItem>
</file>

<file path=customXml/itemProps3.xml><?xml version="1.0" encoding="utf-8"?>
<ds:datastoreItem xmlns:ds="http://schemas.openxmlformats.org/officeDocument/2006/customXml" ds:itemID="{8C32350E-6E4F-4A2B-8D96-F2253315CF62}">
  <ds:schemaRef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terms/"/>
    <ds:schemaRef ds:uri="2f8added-3f19-4cd2-997d-8165de841814"/>
    <ds:schemaRef ds:uri="b3b33c89-d484-4635-a6a3-c6c62c86c82d"/>
    <ds:schemaRef ds:uri="http://purl.org/dc/elements/1.1/"/>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Waveform</Template>
  <TotalTime>696</TotalTime>
  <Words>1231</Words>
  <Application>Microsoft Office PowerPoint</Application>
  <PresentationFormat>On-screen Show (4:3)</PresentationFormat>
  <Paragraphs>186</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Candara</vt:lpstr>
      <vt:lpstr>Symbol</vt:lpstr>
      <vt:lpstr>Times New Roman</vt:lpstr>
      <vt:lpstr>Waveform</vt:lpstr>
      <vt:lpstr> Functional Assessment &amp; Positive Support Planning</vt:lpstr>
      <vt:lpstr>Who do the regulations apply to?</vt:lpstr>
      <vt:lpstr>Challenging Behavior</vt:lpstr>
      <vt:lpstr>Positive Supports Must Be the First Approach</vt:lpstr>
      <vt:lpstr>Positive Support Plan</vt:lpstr>
      <vt:lpstr>Functional Assessment</vt:lpstr>
      <vt:lpstr>Where do we start??</vt:lpstr>
      <vt:lpstr>Define the Challenging Behavior</vt:lpstr>
      <vt:lpstr>Track the incidents</vt:lpstr>
      <vt:lpstr>Purpose of Behavior</vt:lpstr>
      <vt:lpstr>Basic Requirements for Functional Assessment (See Appendix 1 for complete list)</vt:lpstr>
      <vt:lpstr>Functional Assessment Sources of Data</vt:lpstr>
      <vt:lpstr>Challenging Behavior</vt:lpstr>
      <vt:lpstr>Quality of Life</vt:lpstr>
      <vt:lpstr>Medical, Mental Illness &amp; Neurological</vt:lpstr>
      <vt:lpstr>Functional Assessment Summary</vt:lpstr>
      <vt:lpstr>Medical &amp; Mental Health Assessment</vt:lpstr>
      <vt:lpstr>Psychiatric Medication Support Plan</vt:lpstr>
      <vt:lpstr>Positive Support Planning</vt:lpstr>
      <vt:lpstr>Positive Supports</vt:lpstr>
      <vt:lpstr>Positive Supports</vt:lpstr>
      <vt:lpstr>In-Home Stabilization</vt:lpstr>
      <vt:lpstr>Transition Plan</vt:lpstr>
      <vt:lpstr>Discontinuation Plan</vt:lpstr>
      <vt:lpstr>Approval</vt:lpstr>
      <vt:lpstr>Training</vt:lpstr>
      <vt:lpstr>At least Annually</vt:lpstr>
      <vt:lpstr>Objection</vt:lpstr>
      <vt:lpstr>Emergency Interventions</vt:lpstr>
      <vt:lpstr>Help???</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Assessment &amp; Positive Support Planning</dc:title>
  <dc:creator>Marquis, Angie</dc:creator>
  <cp:lastModifiedBy>Hyer, Robert</cp:lastModifiedBy>
  <cp:revision>38</cp:revision>
  <cp:lastPrinted>2016-09-29T03:16:32Z</cp:lastPrinted>
  <dcterms:created xsi:type="dcterms:W3CDTF">2016-09-28T13:55:01Z</dcterms:created>
  <dcterms:modified xsi:type="dcterms:W3CDTF">2019-10-09T15:01:57Z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0x0101009702A94F026EA647A5D550141D2614A7</vt:lpwstr>
  </property>
</Properties>
</file>