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60" r:id="rId3"/>
    <p:sldId id="288" r:id="rId4"/>
    <p:sldId id="283" r:id="rId5"/>
    <p:sldId id="269" r:id="rId6"/>
    <p:sldId id="304" r:id="rId7"/>
    <p:sldId id="282" r:id="rId8"/>
    <p:sldId id="289" r:id="rId9"/>
    <p:sldId id="276" r:id="rId10"/>
    <p:sldId id="261" r:id="rId11"/>
    <p:sldId id="290" r:id="rId12"/>
    <p:sldId id="291" r:id="rId13"/>
    <p:sldId id="292" r:id="rId14"/>
    <p:sldId id="277" r:id="rId15"/>
    <p:sldId id="311" r:id="rId16"/>
    <p:sldId id="287" r:id="rId17"/>
    <p:sldId id="306" r:id="rId18"/>
    <p:sldId id="286" r:id="rId19"/>
    <p:sldId id="279" r:id="rId20"/>
    <p:sldId id="272" r:id="rId21"/>
    <p:sldId id="307" r:id="rId22"/>
    <p:sldId id="280" r:id="rId23"/>
    <p:sldId id="297" r:id="rId24"/>
    <p:sldId id="302" r:id="rId25"/>
    <p:sldId id="263" r:id="rId26"/>
    <p:sldId id="265" r:id="rId27"/>
    <p:sldId id="267" r:id="rId28"/>
    <p:sldId id="274"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5" autoAdjust="0"/>
    <p:restoredTop sz="94671" autoAdjust="0"/>
  </p:normalViewPr>
  <p:slideViewPr>
    <p:cSldViewPr>
      <p:cViewPr varScale="1">
        <p:scale>
          <a:sx n="82" d="100"/>
          <a:sy n="82" d="100"/>
        </p:scale>
        <p:origin x="11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4"/>
          </a:xfrm>
          <a:prstGeom prst="rect">
            <a:avLst/>
          </a:prstGeom>
        </p:spPr>
        <p:txBody>
          <a:bodyPr vert="horz" lIns="93625" tIns="46813" rIns="93625" bIns="46813"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4"/>
          </a:xfrm>
          <a:prstGeom prst="rect">
            <a:avLst/>
          </a:prstGeom>
        </p:spPr>
        <p:txBody>
          <a:bodyPr vert="horz" lIns="93625" tIns="46813" rIns="93625" bIns="46813" rtlCol="0"/>
          <a:lstStyle>
            <a:lvl1pPr algn="r">
              <a:defRPr sz="1200"/>
            </a:lvl1pPr>
          </a:lstStyle>
          <a:p>
            <a:fld id="{EA6CF89A-57EE-4A9E-896C-AD630054EAFA}" type="datetimeFigureOut">
              <a:rPr lang="en-US" smtClean="0"/>
              <a:t>11/5/2018</a:t>
            </a:fld>
            <a:endParaRPr lang="en-US"/>
          </a:p>
        </p:txBody>
      </p:sp>
      <p:sp>
        <p:nvSpPr>
          <p:cNvPr id="4" name="Footer Placeholder 3"/>
          <p:cNvSpPr>
            <a:spLocks noGrp="1"/>
          </p:cNvSpPr>
          <p:nvPr>
            <p:ph type="ftr" sz="quarter" idx="2"/>
          </p:nvPr>
        </p:nvSpPr>
        <p:spPr>
          <a:xfrm>
            <a:off x="0" y="8917421"/>
            <a:ext cx="3077740" cy="469424"/>
          </a:xfrm>
          <a:prstGeom prst="rect">
            <a:avLst/>
          </a:prstGeom>
        </p:spPr>
        <p:txBody>
          <a:bodyPr vert="horz" lIns="93625" tIns="46813" rIns="93625" bIns="46813"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1"/>
            <a:ext cx="3077740" cy="469424"/>
          </a:xfrm>
          <a:prstGeom prst="rect">
            <a:avLst/>
          </a:prstGeom>
        </p:spPr>
        <p:txBody>
          <a:bodyPr vert="horz" lIns="93625" tIns="46813" rIns="93625" bIns="46813" rtlCol="0" anchor="b"/>
          <a:lstStyle>
            <a:lvl1pPr algn="r">
              <a:defRPr sz="1200"/>
            </a:lvl1pPr>
          </a:lstStyle>
          <a:p>
            <a:fld id="{C8E956F0-6D90-4E54-A346-FE017E0093CE}" type="slidenum">
              <a:rPr lang="en-US" smtClean="0"/>
              <a:t>‹#›</a:t>
            </a:fld>
            <a:endParaRPr lang="en-US"/>
          </a:p>
        </p:txBody>
      </p:sp>
    </p:spTree>
    <p:extLst>
      <p:ext uri="{BB962C8B-B14F-4D97-AF65-F5344CB8AC3E}">
        <p14:creationId xmlns:p14="http://schemas.microsoft.com/office/powerpoint/2010/main" val="2972916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4"/>
          </a:xfrm>
          <a:prstGeom prst="rect">
            <a:avLst/>
          </a:prstGeom>
        </p:spPr>
        <p:txBody>
          <a:bodyPr vert="horz" lIns="93625" tIns="46813" rIns="93625" bIns="46813" rtlCol="0"/>
          <a:lstStyle>
            <a:lvl1pPr algn="l">
              <a:defRPr sz="1200"/>
            </a:lvl1pPr>
          </a:lstStyle>
          <a:p>
            <a:endParaRPr lang="en-US"/>
          </a:p>
        </p:txBody>
      </p:sp>
      <p:sp>
        <p:nvSpPr>
          <p:cNvPr id="3" name="Date Placeholder 2"/>
          <p:cNvSpPr>
            <a:spLocks noGrp="1"/>
          </p:cNvSpPr>
          <p:nvPr>
            <p:ph type="dt" idx="1"/>
          </p:nvPr>
        </p:nvSpPr>
        <p:spPr>
          <a:xfrm>
            <a:off x="4023093" y="0"/>
            <a:ext cx="3077740" cy="469424"/>
          </a:xfrm>
          <a:prstGeom prst="rect">
            <a:avLst/>
          </a:prstGeom>
        </p:spPr>
        <p:txBody>
          <a:bodyPr vert="horz" lIns="93625" tIns="46813" rIns="93625" bIns="46813" rtlCol="0"/>
          <a:lstStyle>
            <a:lvl1pPr algn="r">
              <a:defRPr sz="1200"/>
            </a:lvl1pPr>
          </a:lstStyle>
          <a:p>
            <a:fld id="{52589685-A01A-4457-B8FF-8EA0E6288A3E}" type="datetimeFigureOut">
              <a:rPr lang="en-US" smtClean="0"/>
              <a:t>11/5/2018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625" tIns="46813" rIns="93625" bIns="46813"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625" tIns="46813" rIns="93625" bIns="468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40" cy="469424"/>
          </a:xfrm>
          <a:prstGeom prst="rect">
            <a:avLst/>
          </a:prstGeom>
        </p:spPr>
        <p:txBody>
          <a:bodyPr vert="horz" lIns="93625" tIns="46813" rIns="93625" bIns="46813"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1"/>
            <a:ext cx="3077740" cy="469424"/>
          </a:xfrm>
          <a:prstGeom prst="rect">
            <a:avLst/>
          </a:prstGeom>
        </p:spPr>
        <p:txBody>
          <a:bodyPr vert="horz" lIns="93625" tIns="46813" rIns="93625" bIns="46813" rtlCol="0" anchor="b"/>
          <a:lstStyle>
            <a:lvl1pPr algn="r">
              <a:defRPr sz="1200"/>
            </a:lvl1pPr>
          </a:lstStyle>
          <a:p>
            <a:fld id="{0BFE1CAA-C8AE-405D-897A-8086185D5F73}" type="slidenum">
              <a:rPr lang="en-US" smtClean="0"/>
              <a:t>‹#›</a:t>
            </a:fld>
            <a:endParaRPr lang="en-US"/>
          </a:p>
        </p:txBody>
      </p:sp>
    </p:spTree>
    <p:extLst>
      <p:ext uri="{BB962C8B-B14F-4D97-AF65-F5344CB8AC3E}">
        <p14:creationId xmlns:p14="http://schemas.microsoft.com/office/powerpoint/2010/main" val="125717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FE1CAA-C8AE-405D-897A-8086185D5F73}" type="slidenum">
              <a:rPr lang="en-US" smtClean="0"/>
              <a:t>1</a:t>
            </a:fld>
            <a:endParaRPr lang="en-US"/>
          </a:p>
        </p:txBody>
      </p:sp>
    </p:spTree>
    <p:extLst>
      <p:ext uri="{BB962C8B-B14F-4D97-AF65-F5344CB8AC3E}">
        <p14:creationId xmlns:p14="http://schemas.microsoft.com/office/powerpoint/2010/main" val="2472411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a:t>
            </a:r>
            <a:r>
              <a:rPr lang="en-US" baseline="0" dirty="0"/>
              <a:t> not repeat</a:t>
            </a:r>
            <a:endParaRPr lang="en-US" dirty="0"/>
          </a:p>
        </p:txBody>
      </p:sp>
      <p:sp>
        <p:nvSpPr>
          <p:cNvPr id="4" name="Slide Number Placeholder 3"/>
          <p:cNvSpPr>
            <a:spLocks noGrp="1"/>
          </p:cNvSpPr>
          <p:nvPr>
            <p:ph type="sldNum" sz="quarter" idx="10"/>
          </p:nvPr>
        </p:nvSpPr>
        <p:spPr/>
        <p:txBody>
          <a:bodyPr/>
          <a:lstStyle/>
          <a:p>
            <a:fld id="{0BFE1CAA-C8AE-405D-897A-8086185D5F73}" type="slidenum">
              <a:rPr lang="en-US" smtClean="0"/>
              <a:t>18</a:t>
            </a:fld>
            <a:endParaRPr lang="en-US"/>
          </a:p>
        </p:txBody>
      </p:sp>
    </p:spTree>
    <p:extLst>
      <p:ext uri="{BB962C8B-B14F-4D97-AF65-F5344CB8AC3E}">
        <p14:creationId xmlns:p14="http://schemas.microsoft.com/office/powerpoint/2010/main" val="21991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FE1CAA-C8AE-405D-897A-8086185D5F73}" type="slidenum">
              <a:rPr lang="en-US" smtClean="0"/>
              <a:t>21</a:t>
            </a:fld>
            <a:endParaRPr lang="en-US"/>
          </a:p>
        </p:txBody>
      </p:sp>
    </p:spTree>
    <p:extLst>
      <p:ext uri="{BB962C8B-B14F-4D97-AF65-F5344CB8AC3E}">
        <p14:creationId xmlns:p14="http://schemas.microsoft.com/office/powerpoint/2010/main" val="316321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a:t>
            </a:r>
            <a:r>
              <a:rPr lang="en-US" baseline="0" dirty="0"/>
              <a:t> not repeat</a:t>
            </a:r>
            <a:endParaRPr lang="en-US" dirty="0"/>
          </a:p>
        </p:txBody>
      </p:sp>
      <p:sp>
        <p:nvSpPr>
          <p:cNvPr id="4" name="Slide Number Placeholder 3"/>
          <p:cNvSpPr>
            <a:spLocks noGrp="1"/>
          </p:cNvSpPr>
          <p:nvPr>
            <p:ph type="sldNum" sz="quarter" idx="10"/>
          </p:nvPr>
        </p:nvSpPr>
        <p:spPr/>
        <p:txBody>
          <a:bodyPr/>
          <a:lstStyle/>
          <a:p>
            <a:fld id="{0BFE1CAA-C8AE-405D-897A-8086185D5F73}" type="slidenum">
              <a:rPr lang="en-US" smtClean="0"/>
              <a:t>26</a:t>
            </a:fld>
            <a:endParaRPr lang="en-US"/>
          </a:p>
        </p:txBody>
      </p:sp>
    </p:spTree>
    <p:extLst>
      <p:ext uri="{BB962C8B-B14F-4D97-AF65-F5344CB8AC3E}">
        <p14:creationId xmlns:p14="http://schemas.microsoft.com/office/powerpoint/2010/main" val="222885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132A15-8BE4-4673-990A-8548267D9D1F}"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17CCC-671F-4859-A0D7-3F12CD07F63A}"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0E1615-3CD6-4A29-BBE9-924F715481C8}"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2756D4-40C8-44C6-9A48-EE130493C1BE}"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0D5B2-F8D3-464E-9D56-72A994E6422F}" type="datetime1">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381C61-256C-45C1-82F6-F91F7C0A4523}" type="datetime1">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947F83-9E0D-4F99-8C73-D7448A0A4E32}" type="datetime1">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BADCBB-EDDD-45CE-8214-4D7545C2DF0B}" type="datetime1">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373A3-5F7A-4248-9184-46A127E5736B}" type="datetime1">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C06D8-1AEC-427B-8BA1-66F2689347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D944D6-B4B9-483D-930A-D54F0B0D5231}" type="datetime1">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C06D8-1AEC-427B-8BA1-66F26893470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103298B-035D-40A4-93C3-3A1488F835B9}" type="datetime1">
              <a:rPr lang="en-US" smtClean="0"/>
              <a:t>11/5/2018</a:t>
            </a:fld>
            <a:endParaRPr lang="en-US"/>
          </a:p>
        </p:txBody>
      </p:sp>
      <p:sp>
        <p:nvSpPr>
          <p:cNvPr id="9" name="Slide Number Placeholder 8"/>
          <p:cNvSpPr>
            <a:spLocks noGrp="1"/>
          </p:cNvSpPr>
          <p:nvPr>
            <p:ph type="sldNum" sz="quarter" idx="11"/>
          </p:nvPr>
        </p:nvSpPr>
        <p:spPr/>
        <p:txBody>
          <a:bodyPr/>
          <a:lstStyle/>
          <a:p>
            <a:fld id="{63AC06D8-1AEC-427B-8BA1-66F26893470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3AC06D8-1AEC-427B-8BA1-66F26893470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AA0CFA2-469A-436A-A75E-8691C7665B90}" type="datetime1">
              <a:rPr lang="en-US" smtClean="0"/>
              <a:t>11/5/2018</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Regulations Definitions </a:t>
            </a:r>
            <a:br>
              <a:rPr lang="en-US" dirty="0"/>
            </a:br>
            <a:endParaRPr lang="en-US" dirty="0"/>
          </a:p>
        </p:txBody>
      </p:sp>
      <p:sp>
        <p:nvSpPr>
          <p:cNvPr id="3" name="Slide Number Placeholder 2"/>
          <p:cNvSpPr>
            <a:spLocks noGrp="1"/>
          </p:cNvSpPr>
          <p:nvPr>
            <p:ph type="sldNum" sz="quarter" idx="12"/>
          </p:nvPr>
        </p:nvSpPr>
        <p:spPr/>
        <p:txBody>
          <a:bodyPr/>
          <a:lstStyle/>
          <a:p>
            <a:fld id="{63AC06D8-1AEC-427B-8BA1-66F26893470B}" type="slidenum">
              <a:rPr lang="en-US" smtClean="0"/>
              <a:t>1</a:t>
            </a:fld>
            <a:endParaRPr lang="en-US"/>
          </a:p>
        </p:txBody>
      </p:sp>
      <p:pic>
        <p:nvPicPr>
          <p:cNvPr id="7" name="Content Placeholder 6" descr="C:\Users\Norma.M.Tunks\Desktop\DHHS SEAL  8-14-18.pn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286000"/>
            <a:ext cx="3075040" cy="2960739"/>
          </a:xfrm>
          <a:prstGeom prst="rect">
            <a:avLst/>
          </a:prstGeom>
          <a:noFill/>
          <a:ln>
            <a:noFill/>
          </a:ln>
        </p:spPr>
      </p:pic>
    </p:spTree>
    <p:extLst>
      <p:ext uri="{BB962C8B-B14F-4D97-AF65-F5344CB8AC3E}">
        <p14:creationId xmlns:p14="http://schemas.microsoft.com/office/powerpoint/2010/main" val="37372770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Chemical Restraint</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lvl="0"/>
            <a:endParaRPr lang="en-US" sz="2800" dirty="0"/>
          </a:p>
          <a:p>
            <a:pPr lvl="0"/>
            <a:r>
              <a:rPr lang="en-US" sz="2800" dirty="0"/>
              <a:t>Prescribed medicine when then the purpose is to change a behavior rather than a physical condition.</a:t>
            </a:r>
          </a:p>
          <a:p>
            <a:pPr lvl="0"/>
            <a:r>
              <a:rPr lang="en-US" sz="2800" dirty="0"/>
              <a:t>The medicine impairs the Person’s ability to engage in or accomplish their usual activities of daily living.</a:t>
            </a:r>
          </a:p>
          <a:p>
            <a:pPr lvl="0"/>
            <a:r>
              <a:rPr lang="en-US" sz="2800" dirty="0"/>
              <a:t>May cause disorientation, confusion, or an impairment of physical or mental functioning.</a:t>
            </a:r>
          </a:p>
          <a:p>
            <a:pPr lvl="0"/>
            <a:r>
              <a:rPr lang="en-US" sz="2800" dirty="0"/>
              <a:t>Medications that help a Person’s regular sleeping    are not considered a Chemical Restraint.</a:t>
            </a: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10</a:t>
            </a:fld>
            <a:endParaRPr lang="en-US"/>
          </a:p>
        </p:txBody>
      </p:sp>
    </p:spTree>
    <p:extLst>
      <p:ext uri="{BB962C8B-B14F-4D97-AF65-F5344CB8AC3E}">
        <p14:creationId xmlns:p14="http://schemas.microsoft.com/office/powerpoint/2010/main" val="629930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Psychiatric Medication Support Plan</a:t>
            </a:r>
          </a:p>
        </p:txBody>
      </p:sp>
      <p:sp>
        <p:nvSpPr>
          <p:cNvPr id="3" name="Content Placeholder 2"/>
          <p:cNvSpPr>
            <a:spLocks noGrp="1"/>
          </p:cNvSpPr>
          <p:nvPr>
            <p:ph idx="1"/>
          </p:nvPr>
        </p:nvSpPr>
        <p:spPr/>
        <p:txBody>
          <a:bodyPr>
            <a:normAutofit/>
          </a:bodyPr>
          <a:lstStyle/>
          <a:p>
            <a:r>
              <a:rPr lang="en-US" sz="4000" dirty="0"/>
              <a:t>A plan describing both the psychiatric treatment such as medication or therapy and Positive Supports designed to address the Challenging Behaviors. </a:t>
            </a:r>
          </a:p>
        </p:txBody>
      </p:sp>
      <p:sp>
        <p:nvSpPr>
          <p:cNvPr id="4" name="Slide Number Placeholder 3"/>
          <p:cNvSpPr>
            <a:spLocks noGrp="1"/>
          </p:cNvSpPr>
          <p:nvPr>
            <p:ph type="sldNum" sz="quarter" idx="12"/>
          </p:nvPr>
        </p:nvSpPr>
        <p:spPr/>
        <p:txBody>
          <a:bodyPr/>
          <a:lstStyle/>
          <a:p>
            <a:fld id="{63AC06D8-1AEC-427B-8BA1-66F26893470B}" type="slidenum">
              <a:rPr lang="en-US" smtClean="0"/>
              <a:t>11</a:t>
            </a:fld>
            <a:endParaRPr lang="en-US"/>
          </a:p>
        </p:txBody>
      </p:sp>
    </p:spTree>
    <p:extLst>
      <p:ext uri="{BB962C8B-B14F-4D97-AF65-F5344CB8AC3E}">
        <p14:creationId xmlns:p14="http://schemas.microsoft.com/office/powerpoint/2010/main" val="2427090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Support Plan</a:t>
            </a:r>
          </a:p>
        </p:txBody>
      </p:sp>
      <p:sp>
        <p:nvSpPr>
          <p:cNvPr id="3" name="Content Placeholder 2"/>
          <p:cNvSpPr>
            <a:spLocks noGrp="1"/>
          </p:cNvSpPr>
          <p:nvPr>
            <p:ph idx="1"/>
          </p:nvPr>
        </p:nvSpPr>
        <p:spPr/>
        <p:txBody>
          <a:bodyPr>
            <a:normAutofit/>
          </a:bodyPr>
          <a:lstStyle/>
          <a:p>
            <a:pPr marL="0" indent="0">
              <a:buNone/>
            </a:pPr>
            <a:r>
              <a:rPr lang="en-US" sz="2800" dirty="0"/>
              <a:t>A component of the Personal Plan that supports</a:t>
            </a:r>
          </a:p>
          <a:p>
            <a:pPr marL="0" indent="0">
              <a:buNone/>
            </a:pPr>
            <a:r>
              <a:rPr lang="en-US" sz="2800" dirty="0"/>
              <a:t> </a:t>
            </a:r>
          </a:p>
          <a:p>
            <a:r>
              <a:rPr lang="en-US" sz="2800" dirty="0"/>
              <a:t>Individual growth</a:t>
            </a:r>
          </a:p>
          <a:p>
            <a:r>
              <a:rPr lang="en-US" sz="2800" dirty="0"/>
              <a:t>Enhances quality of life</a:t>
            </a:r>
          </a:p>
          <a:p>
            <a:r>
              <a:rPr lang="en-US" sz="2800" dirty="0"/>
              <a:t>Attempts to decrease or eliminate the need for more restrictive measures</a:t>
            </a:r>
          </a:p>
        </p:txBody>
      </p:sp>
      <p:sp>
        <p:nvSpPr>
          <p:cNvPr id="4" name="Slide Number Placeholder 3"/>
          <p:cNvSpPr>
            <a:spLocks noGrp="1"/>
          </p:cNvSpPr>
          <p:nvPr>
            <p:ph type="sldNum" sz="quarter" idx="12"/>
          </p:nvPr>
        </p:nvSpPr>
        <p:spPr/>
        <p:txBody>
          <a:bodyPr/>
          <a:lstStyle/>
          <a:p>
            <a:fld id="{63AC06D8-1AEC-427B-8BA1-66F26893470B}" type="slidenum">
              <a:rPr lang="en-US" smtClean="0"/>
              <a:t>12</a:t>
            </a:fld>
            <a:endParaRPr lang="en-US"/>
          </a:p>
        </p:txBody>
      </p:sp>
    </p:spTree>
    <p:extLst>
      <p:ext uri="{BB962C8B-B14F-4D97-AF65-F5344CB8AC3E}">
        <p14:creationId xmlns:p14="http://schemas.microsoft.com/office/powerpoint/2010/main" val="1816641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Coercion</a:t>
            </a:r>
            <a:endParaRPr lang="en-US" dirty="0"/>
          </a:p>
        </p:txBody>
      </p:sp>
      <p:sp>
        <p:nvSpPr>
          <p:cNvPr id="3" name="Content Placeholder 2"/>
          <p:cNvSpPr>
            <a:spLocks noGrp="1"/>
          </p:cNvSpPr>
          <p:nvPr>
            <p:ph idx="1"/>
          </p:nvPr>
        </p:nvSpPr>
        <p:spPr/>
        <p:txBody>
          <a:bodyPr/>
          <a:lstStyle/>
          <a:p>
            <a:endParaRPr lang="en-US" dirty="0"/>
          </a:p>
          <a:p>
            <a:r>
              <a:rPr lang="en-US" sz="3600" dirty="0"/>
              <a:t>The use of force or threats, including the threat of diminishment of any right or privilege, to cause a Person to do something against the Person’s will.</a:t>
            </a:r>
          </a:p>
        </p:txBody>
      </p:sp>
      <p:sp>
        <p:nvSpPr>
          <p:cNvPr id="4" name="Slide Number Placeholder 3"/>
          <p:cNvSpPr>
            <a:spLocks noGrp="1"/>
          </p:cNvSpPr>
          <p:nvPr>
            <p:ph type="sldNum" sz="quarter" idx="12"/>
          </p:nvPr>
        </p:nvSpPr>
        <p:spPr/>
        <p:txBody>
          <a:bodyPr/>
          <a:lstStyle/>
          <a:p>
            <a:fld id="{63AC06D8-1AEC-427B-8BA1-66F26893470B}" type="slidenum">
              <a:rPr lang="en-US" smtClean="0"/>
              <a:t>13</a:t>
            </a:fld>
            <a:endParaRPr lang="en-US"/>
          </a:p>
        </p:txBody>
      </p:sp>
    </p:spTree>
    <p:extLst>
      <p:ext uri="{BB962C8B-B14F-4D97-AF65-F5344CB8AC3E}">
        <p14:creationId xmlns:p14="http://schemas.microsoft.com/office/powerpoint/2010/main" val="2336377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Times New Roman"/>
                <a:ea typeface="Times New Roman"/>
                <a:cs typeface="Times New Roman"/>
              </a:rPr>
              <a:t>In-Home Stabilization</a:t>
            </a:r>
            <a:endParaRPr lang="en-US" dirty="0"/>
          </a:p>
        </p:txBody>
      </p:sp>
      <p:sp>
        <p:nvSpPr>
          <p:cNvPr id="3" name="Content Placeholder 2"/>
          <p:cNvSpPr>
            <a:spLocks noGrp="1"/>
          </p:cNvSpPr>
          <p:nvPr>
            <p:ph idx="1"/>
          </p:nvPr>
        </p:nvSpPr>
        <p:spPr/>
        <p:txBody>
          <a:bodyPr/>
          <a:lstStyle/>
          <a:p>
            <a:pPr marL="0" lvl="0">
              <a:lnSpc>
                <a:spcPct val="115000"/>
              </a:lnSpc>
              <a:spcBef>
                <a:spcPts val="0"/>
              </a:spcBef>
            </a:pPr>
            <a:r>
              <a:rPr lang="en-US" sz="3600" dirty="0">
                <a:solidFill>
                  <a:prstClr val="black"/>
                </a:solidFill>
                <a:latin typeface="Times New Roman"/>
                <a:ea typeface="Times New Roman"/>
                <a:cs typeface="Times New Roman"/>
              </a:rPr>
              <a:t>a limited period of time for which a Person whose Challenging Behavior has placed that Person or the community in </a:t>
            </a:r>
            <a:r>
              <a:rPr lang="en-US" sz="3600" i="1" dirty="0">
                <a:solidFill>
                  <a:prstClr val="black"/>
                </a:solidFill>
                <a:latin typeface="Times New Roman"/>
                <a:ea typeface="Times New Roman"/>
                <a:cs typeface="Times New Roman"/>
              </a:rPr>
              <a:t>Imminent Risk* </a:t>
            </a:r>
            <a:r>
              <a:rPr lang="en-US" sz="3600" dirty="0">
                <a:solidFill>
                  <a:prstClr val="black"/>
                </a:solidFill>
                <a:latin typeface="Times New Roman"/>
                <a:ea typeface="Times New Roman"/>
                <a:cs typeface="Times New Roman"/>
              </a:rPr>
              <a:t>of harm may be denied access to the community for safety and assessment.</a:t>
            </a:r>
            <a:endParaRPr lang="en-US" sz="3600" dirty="0">
              <a:solidFill>
                <a:prstClr val="black"/>
              </a:solidFill>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14</a:t>
            </a:fld>
            <a:endParaRPr lang="en-US"/>
          </a:p>
        </p:txBody>
      </p:sp>
    </p:spTree>
    <p:extLst>
      <p:ext uri="{BB962C8B-B14F-4D97-AF65-F5344CB8AC3E}">
        <p14:creationId xmlns:p14="http://schemas.microsoft.com/office/powerpoint/2010/main" val="100242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Imminent Risk</a:t>
            </a:r>
            <a:endParaRPr lang="en-US" dirty="0"/>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endParaRPr lang="en-US" sz="3200" dirty="0">
              <a:latin typeface="Times New Roman"/>
              <a:ea typeface="Times New Roman"/>
              <a:cs typeface="Times New Roman"/>
            </a:endParaRPr>
          </a:p>
          <a:p>
            <a:pPr marL="0" marR="0">
              <a:lnSpc>
                <a:spcPct val="115000"/>
              </a:lnSpc>
              <a:spcBef>
                <a:spcPts val="0"/>
              </a:spcBef>
              <a:spcAft>
                <a:spcPts val="0"/>
              </a:spcAft>
            </a:pPr>
            <a:r>
              <a:rPr lang="en-US" sz="3200" dirty="0">
                <a:latin typeface="Times New Roman"/>
                <a:ea typeface="Times New Roman"/>
                <a:cs typeface="Times New Roman"/>
              </a:rPr>
              <a:t>Reasonably certain to occur at any moment; such that a reasonable and prudent person would take steps instantly to protect the Person or the community against the risk.</a:t>
            </a:r>
            <a:endParaRPr lang="en-US" sz="3200" dirty="0">
              <a:ea typeface="Calibri"/>
              <a:cs typeface="Times New Roman"/>
            </a:endParaRPr>
          </a:p>
          <a:p>
            <a:pPr marL="457200" marR="0" indent="0">
              <a:lnSpc>
                <a:spcPct val="115000"/>
              </a:lnSpc>
              <a:spcBef>
                <a:spcPts val="0"/>
              </a:spcBef>
              <a:spcAft>
                <a:spcPts val="0"/>
              </a:spcAft>
              <a:buNone/>
            </a:pPr>
            <a:endParaRPr lang="en-US" sz="48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15</a:t>
            </a:fld>
            <a:endParaRPr lang="en-US"/>
          </a:p>
        </p:txBody>
      </p:sp>
    </p:spTree>
    <p:extLst>
      <p:ext uri="{BB962C8B-B14F-4D97-AF65-F5344CB8AC3E}">
        <p14:creationId xmlns:p14="http://schemas.microsoft.com/office/powerpoint/2010/main" val="650184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lvl="1" indent="0" algn="ctr">
              <a:buNone/>
            </a:pPr>
            <a:r>
              <a:rPr lang="en-US" sz="4800" dirty="0"/>
              <a:t>Transition Plan</a:t>
            </a:r>
          </a:p>
          <a:p>
            <a:pPr marL="0" lvl="1" indent="0">
              <a:buNone/>
            </a:pPr>
            <a:endParaRPr lang="en-US" dirty="0"/>
          </a:p>
          <a:p>
            <a:pPr lvl="0"/>
            <a:r>
              <a:rPr lang="en-US" sz="2800" dirty="0"/>
              <a:t>Is a reduction in the restriction of Rights.</a:t>
            </a:r>
          </a:p>
          <a:p>
            <a:pPr lvl="0"/>
            <a:endParaRPr lang="en-US" sz="2800" dirty="0"/>
          </a:p>
          <a:p>
            <a:pPr lvl="0"/>
            <a:r>
              <a:rPr lang="en-US" sz="2800" dirty="0"/>
              <a:t>Is a move towards utilizing more Positive Supports and naturally occurring reinforces to increase personal control.</a:t>
            </a:r>
          </a:p>
          <a:p>
            <a:pPr marL="0" indent="0">
              <a:buNone/>
            </a:pPr>
            <a:endParaRPr lang="en-US" dirty="0"/>
          </a:p>
        </p:txBody>
      </p:sp>
      <p:sp>
        <p:nvSpPr>
          <p:cNvPr id="2" name="Slide Number Placeholder 1"/>
          <p:cNvSpPr>
            <a:spLocks noGrp="1"/>
          </p:cNvSpPr>
          <p:nvPr>
            <p:ph type="sldNum" sz="quarter" idx="12"/>
          </p:nvPr>
        </p:nvSpPr>
        <p:spPr/>
        <p:txBody>
          <a:bodyPr/>
          <a:lstStyle/>
          <a:p>
            <a:fld id="{63AC06D8-1AEC-427B-8BA1-66F26893470B}" type="slidenum">
              <a:rPr lang="en-US" smtClean="0"/>
              <a:t>16</a:t>
            </a:fld>
            <a:endParaRPr lang="en-US"/>
          </a:p>
        </p:txBody>
      </p:sp>
    </p:spTree>
    <p:extLst>
      <p:ext uri="{BB962C8B-B14F-4D97-AF65-F5344CB8AC3E}">
        <p14:creationId xmlns:p14="http://schemas.microsoft.com/office/powerpoint/2010/main" val="2615209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Support Plan</a:t>
            </a:r>
          </a:p>
        </p:txBody>
      </p:sp>
      <p:sp>
        <p:nvSpPr>
          <p:cNvPr id="3" name="Content Placeholder 2"/>
          <p:cNvSpPr>
            <a:spLocks noGrp="1"/>
          </p:cNvSpPr>
          <p:nvPr>
            <p:ph idx="1"/>
          </p:nvPr>
        </p:nvSpPr>
        <p:spPr/>
        <p:txBody>
          <a:bodyPr>
            <a:normAutofit/>
          </a:bodyPr>
          <a:lstStyle/>
          <a:p>
            <a:pPr marL="0" indent="0">
              <a:buNone/>
            </a:pPr>
            <a:r>
              <a:rPr lang="en-US" sz="2800" dirty="0"/>
              <a:t>A component of the Personal Plan that supports</a:t>
            </a:r>
          </a:p>
          <a:p>
            <a:pPr marL="0" indent="0">
              <a:buNone/>
            </a:pPr>
            <a:r>
              <a:rPr lang="en-US" sz="2800" dirty="0"/>
              <a:t> </a:t>
            </a:r>
          </a:p>
          <a:p>
            <a:r>
              <a:rPr lang="en-US" sz="2800" dirty="0"/>
              <a:t>Individual growth</a:t>
            </a:r>
          </a:p>
          <a:p>
            <a:r>
              <a:rPr lang="en-US" sz="2800" dirty="0"/>
              <a:t>Enhances quality of life</a:t>
            </a:r>
          </a:p>
          <a:p>
            <a:r>
              <a:rPr lang="en-US" sz="2800" dirty="0"/>
              <a:t>Attempts to decrease or eliminate the need for more restrictive measures</a:t>
            </a:r>
          </a:p>
        </p:txBody>
      </p:sp>
      <p:sp>
        <p:nvSpPr>
          <p:cNvPr id="4" name="Slide Number Placeholder 3"/>
          <p:cNvSpPr>
            <a:spLocks noGrp="1"/>
          </p:cNvSpPr>
          <p:nvPr>
            <p:ph type="sldNum" sz="quarter" idx="12"/>
          </p:nvPr>
        </p:nvSpPr>
        <p:spPr/>
        <p:txBody>
          <a:bodyPr/>
          <a:lstStyle/>
          <a:p>
            <a:fld id="{63AC06D8-1AEC-427B-8BA1-66F26893470B}" type="slidenum">
              <a:rPr lang="en-US" smtClean="0"/>
              <a:t>17</a:t>
            </a:fld>
            <a:endParaRPr lang="en-US"/>
          </a:p>
        </p:txBody>
      </p:sp>
    </p:spTree>
    <p:extLst>
      <p:ext uri="{BB962C8B-B14F-4D97-AF65-F5344CB8AC3E}">
        <p14:creationId xmlns:p14="http://schemas.microsoft.com/office/powerpoint/2010/main" val="389190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Behavior Management Plan</a:t>
            </a:r>
          </a:p>
        </p:txBody>
      </p:sp>
      <p:sp>
        <p:nvSpPr>
          <p:cNvPr id="3" name="Content Placeholder 2"/>
          <p:cNvSpPr>
            <a:spLocks noGrp="1"/>
          </p:cNvSpPr>
          <p:nvPr>
            <p:ph idx="1"/>
          </p:nvPr>
        </p:nvSpPr>
        <p:spPr/>
        <p:txBody>
          <a:bodyPr/>
          <a:lstStyle/>
          <a:p>
            <a:pPr marL="0" indent="0">
              <a:buNone/>
            </a:pPr>
            <a:r>
              <a:rPr lang="en-US" dirty="0">
                <a:latin typeface="Times New Roman"/>
                <a:ea typeface="Times New Roman"/>
                <a:cs typeface="Times New Roman"/>
              </a:rPr>
              <a:t> </a:t>
            </a:r>
            <a:r>
              <a:rPr lang="en-US" sz="4400" dirty="0">
                <a:latin typeface="Times New Roman"/>
                <a:ea typeface="Times New Roman"/>
                <a:cs typeface="Times New Roman"/>
              </a:rPr>
              <a:t>a written plan that describes all planned interventions which include restrictions of Rights or the use of Restraint.</a:t>
            </a:r>
            <a:endParaRPr lang="en-US" sz="44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18</a:t>
            </a:fld>
            <a:endParaRPr lang="en-US"/>
          </a:p>
        </p:txBody>
      </p:sp>
    </p:spTree>
    <p:extLst>
      <p:ext uri="{BB962C8B-B14F-4D97-AF65-F5344CB8AC3E}">
        <p14:creationId xmlns:p14="http://schemas.microsoft.com/office/powerpoint/2010/main" val="158033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dirty="0"/>
            </a:br>
            <a:r>
              <a:rPr lang="en-US" dirty="0"/>
              <a:t>Updated Functional Assessment</a:t>
            </a:r>
            <a:r>
              <a:rPr lang="en-US" i="1" dirty="0"/>
              <a:t> </a:t>
            </a:r>
            <a:r>
              <a:rPr lang="en-US" sz="3600" i="1" dirty="0"/>
              <a:t> </a:t>
            </a:r>
            <a:br>
              <a:rPr lang="en-US" dirty="0"/>
            </a:br>
            <a:endParaRPr lang="en-US" dirty="0"/>
          </a:p>
        </p:txBody>
      </p:sp>
      <p:sp>
        <p:nvSpPr>
          <p:cNvPr id="3" name="Content Placeholder 2"/>
          <p:cNvSpPr>
            <a:spLocks noGrp="1"/>
          </p:cNvSpPr>
          <p:nvPr>
            <p:ph idx="1"/>
          </p:nvPr>
        </p:nvSpPr>
        <p:spPr>
          <a:xfrm>
            <a:off x="457200" y="1143001"/>
            <a:ext cx="8229600" cy="4983163"/>
          </a:xfrm>
        </p:spPr>
        <p:txBody>
          <a:bodyPr>
            <a:normAutofit/>
          </a:bodyPr>
          <a:lstStyle/>
          <a:p>
            <a:endParaRPr lang="en-US" dirty="0"/>
          </a:p>
          <a:p>
            <a:r>
              <a:rPr lang="en-US" sz="2400" dirty="0"/>
              <a:t>Whenever the Planning Team determines that the use of Behavior Management is indicated, the Planning Team must obtain an Updated Functional Assessment which must be used in development of the Behavior Management Plan. </a:t>
            </a:r>
          </a:p>
          <a:p>
            <a:endParaRPr lang="en-US" sz="2400" dirty="0"/>
          </a:p>
          <a:p>
            <a:r>
              <a:rPr lang="en-US" sz="2400" dirty="0"/>
              <a:t>When a Behavior Management Plan continues to be deemed necessary by the Planning Team, the Functional Assessment must be updated at least every three years.</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19</a:t>
            </a:fld>
            <a:endParaRPr lang="en-US"/>
          </a:p>
        </p:txBody>
      </p:sp>
    </p:spTree>
    <p:extLst>
      <p:ext uri="{BB962C8B-B14F-4D97-AF65-F5344CB8AC3E}">
        <p14:creationId xmlns:p14="http://schemas.microsoft.com/office/powerpoint/2010/main" val="108121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5">
                    <a:lumMod val="75000"/>
                  </a:schemeClr>
                </a:solidFill>
                <a:latin typeface="Times New Roman"/>
                <a:ea typeface="Times New Roman"/>
                <a:cs typeface="Times New Roman"/>
              </a:rPr>
              <a:t>Challenging Behavior</a:t>
            </a:r>
            <a:endParaRPr lang="en-US" sz="4000" dirty="0">
              <a:solidFill>
                <a:schemeClr val="accent5">
                  <a:lumMod val="75000"/>
                </a:schemeClr>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marR="0">
              <a:lnSpc>
                <a:spcPct val="115000"/>
              </a:lnSpc>
              <a:spcBef>
                <a:spcPts val="0"/>
              </a:spcBef>
              <a:spcAft>
                <a:spcPts val="0"/>
              </a:spcAft>
            </a:pPr>
            <a:r>
              <a:rPr lang="en-US" sz="3200" dirty="0">
                <a:latin typeface="Calibri" panose="020F0502020204030204" pitchFamily="34" charset="0"/>
                <a:ea typeface="Times New Roman"/>
                <a:cs typeface="Times New Roman"/>
              </a:rPr>
              <a:t>Presents an Imminent Risk to the health and  </a:t>
            </a:r>
          </a:p>
          <a:p>
            <a:pPr marL="0" marR="0" indent="0">
              <a:lnSpc>
                <a:spcPct val="115000"/>
              </a:lnSpc>
              <a:spcBef>
                <a:spcPts val="0"/>
              </a:spcBef>
              <a:spcAft>
                <a:spcPts val="0"/>
              </a:spcAft>
              <a:buNone/>
            </a:pPr>
            <a:r>
              <a:rPr lang="en-US" sz="3200" dirty="0">
                <a:latin typeface="Calibri" panose="020F0502020204030204" pitchFamily="34" charset="0"/>
                <a:ea typeface="Times New Roman"/>
                <a:cs typeface="Times New Roman"/>
              </a:rPr>
              <a:t>   safety of the Person or the community; or</a:t>
            </a:r>
          </a:p>
          <a:p>
            <a:pPr marL="0" marR="0">
              <a:lnSpc>
                <a:spcPct val="115000"/>
              </a:lnSpc>
              <a:spcBef>
                <a:spcPts val="0"/>
              </a:spcBef>
              <a:spcAft>
                <a:spcPts val="0"/>
              </a:spcAft>
            </a:pPr>
            <a:r>
              <a:rPr lang="en-US" sz="3200" dirty="0">
                <a:latin typeface="Calibri" panose="020F0502020204030204" pitchFamily="34" charset="0"/>
                <a:ea typeface="Times New Roman"/>
                <a:cs typeface="Times New Roman"/>
              </a:rPr>
              <a:t>Presents serious and Imminent Risk of damage    </a:t>
            </a:r>
          </a:p>
          <a:p>
            <a:pPr marL="0" marR="0" indent="0">
              <a:lnSpc>
                <a:spcPct val="115000"/>
              </a:lnSpc>
              <a:spcBef>
                <a:spcPts val="0"/>
              </a:spcBef>
              <a:spcAft>
                <a:spcPts val="0"/>
              </a:spcAft>
              <a:buNone/>
            </a:pPr>
            <a:r>
              <a:rPr lang="en-US" sz="3200" dirty="0">
                <a:latin typeface="Calibri" panose="020F0502020204030204" pitchFamily="34" charset="0"/>
                <a:ea typeface="Times New Roman"/>
                <a:cs typeface="Times New Roman"/>
              </a:rPr>
              <a:t>    to property of the community; or</a:t>
            </a:r>
          </a:p>
          <a:p>
            <a:pPr>
              <a:lnSpc>
                <a:spcPct val="115000"/>
              </a:lnSpc>
              <a:spcBef>
                <a:spcPts val="0"/>
              </a:spcBef>
            </a:pPr>
            <a:r>
              <a:rPr lang="en-US" sz="3200" dirty="0">
                <a:latin typeface="Calibri" panose="020F0502020204030204" pitchFamily="34" charset="0"/>
                <a:ea typeface="Times New Roman"/>
                <a:cs typeface="Times New Roman"/>
              </a:rPr>
              <a:t>Seriously interferes with a Person’s ability to have positive life experiences and maintain relationships. </a:t>
            </a:r>
            <a:endParaRPr lang="en-US" sz="3200" dirty="0">
              <a:latin typeface="Calibri" panose="020F0502020204030204" pitchFamily="34" charset="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2</a:t>
            </a:fld>
            <a:endParaRPr lang="en-US"/>
          </a:p>
        </p:txBody>
      </p:sp>
    </p:spTree>
    <p:extLst>
      <p:ext uri="{BB962C8B-B14F-4D97-AF65-F5344CB8AC3E}">
        <p14:creationId xmlns:p14="http://schemas.microsoft.com/office/powerpoint/2010/main" val="48837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Restraint</a:t>
            </a:r>
            <a:endParaRPr lang="en-US" dirty="0"/>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lvl="0"/>
            <a:endParaRPr lang="en-US" sz="4400" dirty="0"/>
          </a:p>
          <a:p>
            <a:pPr lvl="0"/>
            <a:r>
              <a:rPr lang="en-US" sz="4400" dirty="0"/>
              <a:t>Mechanism or action that limits or controls a Person’s voluntary movement against his or her will.</a:t>
            </a:r>
          </a:p>
          <a:p>
            <a:pPr lvl="0"/>
            <a:endParaRPr lang="en-US" sz="4400" dirty="0"/>
          </a:p>
          <a:p>
            <a:pPr lvl="0"/>
            <a:r>
              <a:rPr lang="en-US" sz="4400" dirty="0"/>
              <a:t>Deprives a Person of the use of all or part of the Person’s body or maintains a Person in an area through physical presence, physical limitation, or Coercion.</a:t>
            </a:r>
          </a:p>
          <a:p>
            <a:pPr lvl="0"/>
            <a:endParaRPr lang="en-US" sz="4400" dirty="0"/>
          </a:p>
          <a:p>
            <a:pPr lvl="0"/>
            <a:r>
              <a:rPr lang="en-US" sz="4400" dirty="0"/>
              <a:t>Includes Blocking, or a Coercive movement to get a Person to go to a place they do not wish to go.</a:t>
            </a:r>
          </a:p>
          <a:p>
            <a:pPr lvl="0"/>
            <a:endParaRPr lang="en-US" sz="4400" dirty="0"/>
          </a:p>
          <a:p>
            <a:pPr lvl="0"/>
            <a:r>
              <a:rPr lang="en-US" sz="4400" dirty="0"/>
              <a:t>Includes any inaction that limits or controls a Person’s voluntary movement, such as assisting with a mobility need.</a:t>
            </a:r>
          </a:p>
          <a:p>
            <a:pPr lvl="0"/>
            <a:endParaRPr lang="en-US" sz="4400" dirty="0"/>
          </a:p>
          <a:p>
            <a:pPr lvl="0"/>
            <a:r>
              <a:rPr lang="en-US" sz="4400" dirty="0"/>
              <a:t>Some Restraints are Prohibited Practices.</a:t>
            </a:r>
          </a:p>
          <a:p>
            <a:pPr marL="0" indent="0">
              <a:spcAft>
                <a:spcPts val="0"/>
              </a:spcAft>
              <a:buNone/>
            </a:pPr>
            <a:r>
              <a:rPr lang="en-US" sz="3600" dirty="0">
                <a:latin typeface="Times New Roman"/>
                <a:ea typeface="Times New Roman"/>
              </a:rPr>
              <a:t> </a:t>
            </a:r>
            <a:endParaRPr lang="en-US" sz="4800" dirty="0">
              <a:ea typeface="Calibri"/>
              <a:cs typeface="Times New Roman"/>
            </a:endParaRPr>
          </a:p>
        </p:txBody>
      </p:sp>
      <p:sp>
        <p:nvSpPr>
          <p:cNvPr id="4" name="Slide Number Placeholder 3"/>
          <p:cNvSpPr>
            <a:spLocks noGrp="1"/>
          </p:cNvSpPr>
          <p:nvPr>
            <p:ph type="sldNum" sz="quarter" idx="12"/>
          </p:nvPr>
        </p:nvSpPr>
        <p:spPr/>
        <p:txBody>
          <a:bodyPr/>
          <a:lstStyle/>
          <a:p>
            <a:fld id="{63AC06D8-1AEC-427B-8BA1-66F26893470B}" type="slidenum">
              <a:rPr lang="en-US" smtClean="0"/>
              <a:t>20</a:t>
            </a:fld>
            <a:endParaRPr lang="en-US"/>
          </a:p>
        </p:txBody>
      </p:sp>
    </p:spTree>
    <p:extLst>
      <p:ext uri="{BB962C8B-B14F-4D97-AF65-F5344CB8AC3E}">
        <p14:creationId xmlns:p14="http://schemas.microsoft.com/office/powerpoint/2010/main" val="2416190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Specialized Restraint</a:t>
            </a:r>
            <a:endParaRPr lang="en-US" dirty="0"/>
          </a:p>
        </p:txBody>
      </p:sp>
      <p:sp>
        <p:nvSpPr>
          <p:cNvPr id="3" name="Content Placeholder 2"/>
          <p:cNvSpPr>
            <a:spLocks noGrp="1"/>
          </p:cNvSpPr>
          <p:nvPr>
            <p:ph idx="1"/>
          </p:nvPr>
        </p:nvSpPr>
        <p:spPr/>
        <p:txBody>
          <a:bodyPr/>
          <a:lstStyle/>
          <a:p>
            <a:endParaRPr lang="en-US" sz="3600" dirty="0"/>
          </a:p>
          <a:p>
            <a:r>
              <a:rPr lang="en-US" sz="3600" dirty="0"/>
              <a:t>is an individualized Restraint approved by the Department to meet a Person’s specific needs that cannot be met through a nationally recognized or certified behavior management program.  </a:t>
            </a:r>
          </a:p>
          <a:p>
            <a:pPr marL="0" indent="0">
              <a:buNone/>
            </a:pPr>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21</a:t>
            </a:fld>
            <a:endParaRPr lang="en-US"/>
          </a:p>
        </p:txBody>
      </p:sp>
    </p:spTree>
    <p:extLst>
      <p:ext uri="{BB962C8B-B14F-4D97-AF65-F5344CB8AC3E}">
        <p14:creationId xmlns:p14="http://schemas.microsoft.com/office/powerpoint/2010/main" val="2218209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lgn="ctr">
              <a:buNone/>
            </a:pPr>
            <a:r>
              <a:rPr lang="en-US" sz="3500" dirty="0"/>
              <a:t>The </a:t>
            </a:r>
            <a:r>
              <a:rPr lang="en-US" sz="3500" b="1" dirty="0"/>
              <a:t>Psychological Assessment</a:t>
            </a:r>
            <a:r>
              <a:rPr lang="en-US" sz="3500" dirty="0"/>
              <a:t> must include, </a:t>
            </a:r>
          </a:p>
          <a:p>
            <a:pPr marL="0" indent="0" algn="ctr">
              <a:buNone/>
            </a:pPr>
            <a:r>
              <a:rPr lang="en-US" sz="3500" dirty="0"/>
              <a:t>but is not limited to: </a:t>
            </a:r>
          </a:p>
          <a:p>
            <a:pPr marL="0" indent="0">
              <a:buNone/>
            </a:pPr>
            <a:r>
              <a:rPr lang="en-US" sz="3000" dirty="0" err="1">
                <a:solidFill>
                  <a:srgbClr val="00B050"/>
                </a:solidFill>
              </a:rPr>
              <a:t>Regs</a:t>
            </a:r>
            <a:r>
              <a:rPr lang="en-US" sz="3000" dirty="0">
                <a:solidFill>
                  <a:srgbClr val="00B050"/>
                </a:solidFill>
              </a:rPr>
              <a:t>, “means an evaluation by a licensed psychologist”</a:t>
            </a:r>
          </a:p>
          <a:p>
            <a:pPr marL="0" indent="0">
              <a:buNone/>
            </a:pPr>
            <a:endParaRPr lang="en-US" sz="3000" dirty="0"/>
          </a:p>
          <a:p>
            <a:pPr marL="400007" lvl="1" indent="0">
              <a:buNone/>
            </a:pPr>
            <a:r>
              <a:rPr lang="en-US" sz="3000" dirty="0"/>
              <a:t>1. 	review, consideration and clarification of current and historic diagnoses; and</a:t>
            </a:r>
          </a:p>
          <a:p>
            <a:pPr marL="0" indent="0">
              <a:buNone/>
            </a:pPr>
            <a:r>
              <a:rPr lang="en-US" sz="3000" dirty="0"/>
              <a:t> </a:t>
            </a:r>
          </a:p>
          <a:p>
            <a:pPr marL="400007" lvl="1" indent="0">
              <a:buNone/>
            </a:pPr>
            <a:r>
              <a:rPr lang="en-US" sz="3000" dirty="0"/>
              <a:t>2. 	a conceptualization of the Challenging Behavior and recommendations regarding the necessity and anticipated impact of:</a:t>
            </a:r>
          </a:p>
          <a:p>
            <a:pPr marL="1257165" lvl="2" indent="-457150">
              <a:buAutoNum type="alphaLcPeriod"/>
            </a:pPr>
            <a:r>
              <a:rPr lang="en-US" sz="3000" dirty="0"/>
              <a:t>Positive Supports;</a:t>
            </a:r>
          </a:p>
          <a:p>
            <a:pPr marL="1257165" lvl="2" indent="-457150">
              <a:buAutoNum type="alphaLcPeriod"/>
            </a:pPr>
            <a:r>
              <a:rPr lang="en-US" sz="3000" dirty="0"/>
              <a:t>environmental modifications;</a:t>
            </a:r>
          </a:p>
          <a:p>
            <a:pPr marL="1257165" lvl="2" indent="-457150">
              <a:buAutoNum type="alphaLcPeriod"/>
            </a:pPr>
            <a:r>
              <a:rPr lang="en-US" sz="3000" dirty="0"/>
              <a:t>restrictions of rights; and </a:t>
            </a:r>
          </a:p>
          <a:p>
            <a:pPr marL="1257165" lvl="2" indent="-457150">
              <a:buAutoNum type="alphaLcPeriod"/>
            </a:pPr>
            <a:r>
              <a:rPr lang="en-US" sz="3000" dirty="0"/>
              <a:t>the use of restraint.</a:t>
            </a:r>
          </a:p>
        </p:txBody>
      </p:sp>
      <p:sp>
        <p:nvSpPr>
          <p:cNvPr id="2" name="Slide Number Placeholder 1"/>
          <p:cNvSpPr>
            <a:spLocks noGrp="1"/>
          </p:cNvSpPr>
          <p:nvPr>
            <p:ph type="sldNum" sz="quarter" idx="12"/>
          </p:nvPr>
        </p:nvSpPr>
        <p:spPr/>
        <p:txBody>
          <a:bodyPr/>
          <a:lstStyle/>
          <a:p>
            <a:fld id="{63AC06D8-1AEC-427B-8BA1-66F26893470B}" type="slidenum">
              <a:rPr lang="en-US" smtClean="0"/>
              <a:t>22</a:t>
            </a:fld>
            <a:endParaRPr lang="en-US"/>
          </a:p>
        </p:txBody>
      </p:sp>
    </p:spTree>
    <p:extLst>
      <p:ext uri="{BB962C8B-B14F-4D97-AF65-F5344CB8AC3E}">
        <p14:creationId xmlns:p14="http://schemas.microsoft.com/office/powerpoint/2010/main" val="2942043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Noxious</a:t>
            </a:r>
            <a:endParaRPr lang="en-US" dirty="0"/>
          </a:p>
        </p:txBody>
      </p:sp>
      <p:sp>
        <p:nvSpPr>
          <p:cNvPr id="3" name="Content Placeholder 2"/>
          <p:cNvSpPr>
            <a:spLocks noGrp="1"/>
          </p:cNvSpPr>
          <p:nvPr>
            <p:ph idx="1"/>
          </p:nvPr>
        </p:nvSpPr>
        <p:spPr/>
        <p:txBody>
          <a:bodyPr/>
          <a:lstStyle/>
          <a:p>
            <a:endParaRPr lang="en-US" dirty="0"/>
          </a:p>
          <a:p>
            <a:r>
              <a:rPr lang="en-US" sz="4400" dirty="0"/>
              <a:t> distasteful, unpleasant or intolerable to the Person.</a:t>
            </a:r>
          </a:p>
        </p:txBody>
      </p:sp>
      <p:sp>
        <p:nvSpPr>
          <p:cNvPr id="4" name="Slide Number Placeholder 3"/>
          <p:cNvSpPr>
            <a:spLocks noGrp="1"/>
          </p:cNvSpPr>
          <p:nvPr>
            <p:ph type="sldNum" sz="quarter" idx="12"/>
          </p:nvPr>
        </p:nvSpPr>
        <p:spPr/>
        <p:txBody>
          <a:bodyPr/>
          <a:lstStyle/>
          <a:p>
            <a:fld id="{63AC06D8-1AEC-427B-8BA1-66F26893470B}" type="slidenum">
              <a:rPr lang="en-US" smtClean="0"/>
              <a:t>23</a:t>
            </a:fld>
            <a:endParaRPr lang="en-US"/>
          </a:p>
        </p:txBody>
      </p:sp>
    </p:spTree>
    <p:extLst>
      <p:ext uri="{BB962C8B-B14F-4D97-AF65-F5344CB8AC3E}">
        <p14:creationId xmlns:p14="http://schemas.microsoft.com/office/powerpoint/2010/main" val="4209833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Behavior Management Plan</a:t>
            </a:r>
          </a:p>
        </p:txBody>
      </p:sp>
      <p:sp>
        <p:nvSpPr>
          <p:cNvPr id="3" name="Content Placeholder 2"/>
          <p:cNvSpPr>
            <a:spLocks noGrp="1"/>
          </p:cNvSpPr>
          <p:nvPr>
            <p:ph idx="1"/>
          </p:nvPr>
        </p:nvSpPr>
        <p:spPr/>
        <p:txBody>
          <a:bodyPr/>
          <a:lstStyle/>
          <a:p>
            <a:pPr marL="0" indent="0">
              <a:buNone/>
            </a:pPr>
            <a:r>
              <a:rPr lang="en-US" dirty="0">
                <a:latin typeface="Times New Roman"/>
                <a:ea typeface="Times New Roman"/>
                <a:cs typeface="Times New Roman"/>
              </a:rPr>
              <a:t> </a:t>
            </a:r>
            <a:r>
              <a:rPr lang="en-US" sz="4400" dirty="0">
                <a:latin typeface="Times New Roman"/>
                <a:ea typeface="Times New Roman"/>
                <a:cs typeface="Times New Roman"/>
              </a:rPr>
              <a:t>a written plan that describes all planned interventions which include restrictions of Rights or the use of Restraint.</a:t>
            </a:r>
            <a:endParaRPr lang="en-US" sz="44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24</a:t>
            </a:fld>
            <a:endParaRPr lang="en-US"/>
          </a:p>
        </p:txBody>
      </p:sp>
    </p:spTree>
    <p:extLst>
      <p:ext uri="{BB962C8B-B14F-4D97-AF65-F5344CB8AC3E}">
        <p14:creationId xmlns:p14="http://schemas.microsoft.com/office/powerpoint/2010/main" val="78901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Emergency</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0"/>
              </a:spcAft>
            </a:pPr>
            <a:r>
              <a:rPr lang="en-US" sz="4000" dirty="0">
                <a:latin typeface="Times New Roman"/>
                <a:ea typeface="Times New Roman"/>
                <a:cs typeface="Times New Roman"/>
              </a:rPr>
              <a:t>A situation in which there is Imminent Risk of harm or danger to the Person or community.  Risk of criminal detention or arrest constitutes an Emergency.</a:t>
            </a:r>
            <a:endParaRPr lang="en-US" sz="4000" dirty="0">
              <a:ea typeface="Calibri"/>
              <a:cs typeface="Times New Roman"/>
            </a:endParaRPr>
          </a:p>
          <a:p>
            <a:pPr marL="0" marR="0" indent="0">
              <a:lnSpc>
                <a:spcPct val="115000"/>
              </a:lnSpc>
              <a:spcBef>
                <a:spcPts val="0"/>
              </a:spcBef>
              <a:spcAft>
                <a:spcPts val="1000"/>
              </a:spcAft>
              <a:buNone/>
            </a:pPr>
            <a:endParaRPr lang="en-US" sz="4800" dirty="0">
              <a:ea typeface="Calibri"/>
              <a:cs typeface="Times New Roman"/>
            </a:endParaRPr>
          </a:p>
        </p:txBody>
      </p:sp>
      <p:sp>
        <p:nvSpPr>
          <p:cNvPr id="4" name="Slide Number Placeholder 3"/>
          <p:cNvSpPr>
            <a:spLocks noGrp="1"/>
          </p:cNvSpPr>
          <p:nvPr>
            <p:ph type="sldNum" sz="quarter" idx="12"/>
          </p:nvPr>
        </p:nvSpPr>
        <p:spPr/>
        <p:txBody>
          <a:bodyPr/>
          <a:lstStyle/>
          <a:p>
            <a:fld id="{63AC06D8-1AEC-427B-8BA1-66F26893470B}" type="slidenum">
              <a:rPr lang="en-US" smtClean="0"/>
              <a:t>25</a:t>
            </a:fld>
            <a:endParaRPr lang="en-US"/>
          </a:p>
        </p:txBody>
      </p:sp>
    </p:spTree>
    <p:extLst>
      <p:ext uri="{BB962C8B-B14F-4D97-AF65-F5344CB8AC3E}">
        <p14:creationId xmlns:p14="http://schemas.microsoft.com/office/powerpoint/2010/main" val="650312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Imminent Risk</a:t>
            </a:r>
            <a:endParaRPr lang="en-US" dirty="0"/>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en-US" sz="3200" dirty="0">
                <a:latin typeface="Times New Roman"/>
                <a:ea typeface="Times New Roman"/>
                <a:cs typeface="Times New Roman"/>
              </a:rPr>
              <a:t>Reasonably certain to occur at any moment; such that a reasonable and prudent person would take steps instantly to protect the Person or the community against the risk.</a:t>
            </a:r>
            <a:endParaRPr lang="en-US" sz="3200" dirty="0">
              <a:ea typeface="Calibri"/>
              <a:cs typeface="Times New Roman"/>
            </a:endParaRPr>
          </a:p>
          <a:p>
            <a:pPr marL="457200" marR="0" indent="0">
              <a:lnSpc>
                <a:spcPct val="115000"/>
              </a:lnSpc>
              <a:spcBef>
                <a:spcPts val="0"/>
              </a:spcBef>
              <a:spcAft>
                <a:spcPts val="0"/>
              </a:spcAft>
              <a:buNone/>
            </a:pPr>
            <a:endParaRPr lang="en-US" sz="48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26</a:t>
            </a:fld>
            <a:endParaRPr lang="en-US"/>
          </a:p>
        </p:txBody>
      </p:sp>
    </p:spTree>
    <p:extLst>
      <p:ext uri="{BB962C8B-B14F-4D97-AF65-F5344CB8AC3E}">
        <p14:creationId xmlns:p14="http://schemas.microsoft.com/office/powerpoint/2010/main" val="3144782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ea typeface="Times New Roman"/>
                <a:cs typeface="Times New Roman"/>
              </a:rPr>
              <a:t>Individual Support Team</a:t>
            </a:r>
            <a:endParaRPr lang="en-US" dirty="0"/>
          </a:p>
        </p:txBody>
      </p:sp>
      <p:sp>
        <p:nvSpPr>
          <p:cNvPr id="3" name="Content Placeholder 2"/>
          <p:cNvSpPr>
            <a:spLocks noGrp="1"/>
          </p:cNvSpPr>
          <p:nvPr>
            <p:ph idx="1"/>
          </p:nvPr>
        </p:nvSpPr>
        <p:spPr>
          <a:xfrm>
            <a:off x="457200" y="1295400"/>
            <a:ext cx="8001000" cy="4830763"/>
          </a:xfrm>
        </p:spPr>
        <p:txBody>
          <a:bodyPr>
            <a:normAutofit fontScale="70000" lnSpcReduction="20000"/>
          </a:bodyPr>
          <a:lstStyle/>
          <a:p>
            <a:pPr lvl="0"/>
            <a:endParaRPr lang="en-US" dirty="0"/>
          </a:p>
          <a:p>
            <a:pPr lvl="0"/>
            <a:endParaRPr lang="en-US" sz="3400" dirty="0"/>
          </a:p>
          <a:p>
            <a:pPr lvl="0"/>
            <a:r>
              <a:rPr lang="en-US" sz="3400" dirty="0"/>
              <a:t>Members include Person (if they choose), Person’s Planning Team members, and other professionals , a member of the DS Crisis Team,  family or friends that  the Planning Team determines would be supportive to the Person in a time of crisis.</a:t>
            </a:r>
          </a:p>
          <a:p>
            <a:pPr lvl="0"/>
            <a:endParaRPr lang="en-US" sz="3400" dirty="0"/>
          </a:p>
          <a:p>
            <a:pPr lvl="0"/>
            <a:r>
              <a:rPr lang="en-US" sz="3400" dirty="0"/>
              <a:t>The role is to develop and coordinate services to prevent crisis situations or provide support during a crisis.</a:t>
            </a:r>
          </a:p>
          <a:p>
            <a:pPr lvl="0"/>
            <a:endParaRPr lang="en-US" sz="3400" dirty="0"/>
          </a:p>
          <a:p>
            <a:pPr lvl="0"/>
            <a:r>
              <a:rPr lang="en-US" sz="3400" dirty="0"/>
              <a:t>IST is developed by the Planning Team and operates under the Planning Team’s direction.</a:t>
            </a:r>
          </a:p>
        </p:txBody>
      </p:sp>
      <p:sp>
        <p:nvSpPr>
          <p:cNvPr id="4" name="Slide Number Placeholder 3"/>
          <p:cNvSpPr>
            <a:spLocks noGrp="1"/>
          </p:cNvSpPr>
          <p:nvPr>
            <p:ph type="sldNum" sz="quarter" idx="12"/>
          </p:nvPr>
        </p:nvSpPr>
        <p:spPr/>
        <p:txBody>
          <a:bodyPr/>
          <a:lstStyle/>
          <a:p>
            <a:fld id="{63AC06D8-1AEC-427B-8BA1-66F26893470B}" type="slidenum">
              <a:rPr lang="en-US" smtClean="0"/>
              <a:t>27</a:t>
            </a:fld>
            <a:endParaRPr lang="en-US"/>
          </a:p>
        </p:txBody>
      </p:sp>
    </p:spTree>
    <p:extLst>
      <p:ext uri="{BB962C8B-B14F-4D97-AF65-F5344CB8AC3E}">
        <p14:creationId xmlns:p14="http://schemas.microsoft.com/office/powerpoint/2010/main" val="2487929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Safety Device</a:t>
            </a:r>
            <a:endParaRPr lang="en-US" dirty="0"/>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0"/>
              </a:spcAft>
            </a:pPr>
            <a:r>
              <a:rPr lang="en-US" sz="2800" dirty="0">
                <a:latin typeface="Times New Roman"/>
                <a:ea typeface="Times New Roman"/>
                <a:cs typeface="Times New Roman"/>
              </a:rPr>
              <a:t>an implement, garment, gate, barrier, lock or locking apparatus, video monitoring or video alarm device, helmet, mask, glove, strap, belt, or protective glove</a:t>
            </a:r>
          </a:p>
          <a:p>
            <a:pPr marL="0" marR="0">
              <a:lnSpc>
                <a:spcPct val="115000"/>
              </a:lnSpc>
              <a:spcBef>
                <a:spcPts val="0"/>
              </a:spcBef>
              <a:spcAft>
                <a:spcPts val="0"/>
              </a:spcAft>
            </a:pPr>
            <a:endParaRPr lang="en-US" sz="2800" dirty="0">
              <a:latin typeface="Times New Roman"/>
              <a:ea typeface="Times New Roman"/>
              <a:cs typeface="Times New Roman"/>
            </a:endParaRPr>
          </a:p>
          <a:p>
            <a:pPr marL="0" marR="0">
              <a:lnSpc>
                <a:spcPct val="115000"/>
              </a:lnSpc>
              <a:spcBef>
                <a:spcPts val="0"/>
              </a:spcBef>
              <a:spcAft>
                <a:spcPts val="0"/>
              </a:spcAft>
            </a:pPr>
            <a:r>
              <a:rPr lang="en-US" sz="2800" dirty="0">
                <a:latin typeface="Times New Roman"/>
                <a:ea typeface="Times New Roman"/>
                <a:cs typeface="Times New Roman"/>
              </a:rPr>
              <a:t>limited to the person in question whose effect is to reduce or inhibit the person’s movement in any way with the sole purpose of maintaining the safety of the person.</a:t>
            </a:r>
            <a:endParaRPr lang="en-US" sz="2800" dirty="0">
              <a:ea typeface="Calibri"/>
              <a:cs typeface="Times New Roman"/>
            </a:endParaRPr>
          </a:p>
          <a:p>
            <a:pPr marL="0" marR="0">
              <a:lnSpc>
                <a:spcPct val="115000"/>
              </a:lnSpc>
              <a:spcBef>
                <a:spcPts val="0"/>
              </a:spcBef>
              <a:spcAft>
                <a:spcPts val="1000"/>
              </a:spcAft>
            </a:pPr>
            <a:endParaRPr lang="en-US" sz="48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28</a:t>
            </a:fld>
            <a:endParaRPr lang="en-US"/>
          </a:p>
        </p:txBody>
      </p:sp>
    </p:spTree>
    <p:extLst>
      <p:ext uri="{BB962C8B-B14F-4D97-AF65-F5344CB8AC3E}">
        <p14:creationId xmlns:p14="http://schemas.microsoft.com/office/powerpoint/2010/main" val="177105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Role Valorization (SRV)</a:t>
            </a:r>
            <a:endParaRPr lang="en-US" dirty="0"/>
          </a:p>
        </p:txBody>
      </p:sp>
      <p:sp>
        <p:nvSpPr>
          <p:cNvPr id="3" name="Content Placeholder 2"/>
          <p:cNvSpPr>
            <a:spLocks noGrp="1"/>
          </p:cNvSpPr>
          <p:nvPr>
            <p:ph idx="1"/>
          </p:nvPr>
        </p:nvSpPr>
        <p:spPr/>
        <p:txBody>
          <a:bodyPr>
            <a:normAutofit/>
          </a:bodyPr>
          <a:lstStyle/>
          <a:p>
            <a:endParaRPr lang="en-US" sz="2400" dirty="0"/>
          </a:p>
          <a:p>
            <a:pPr lvl="0"/>
            <a:r>
              <a:rPr lang="en-US" sz="2400" dirty="0"/>
              <a:t>A framework on how to provide services that includes:</a:t>
            </a:r>
          </a:p>
          <a:p>
            <a:pPr lvl="1"/>
            <a:r>
              <a:rPr lang="en-US" sz="2400" dirty="0"/>
              <a:t>Assisting a person to obtain an existence as close to normal as possible.</a:t>
            </a:r>
          </a:p>
          <a:p>
            <a:pPr lvl="1"/>
            <a:r>
              <a:rPr lang="en-US" sz="2400" dirty="0"/>
              <a:t>Developing patterns of daily living that will improve socially acceptable behavior.</a:t>
            </a:r>
          </a:p>
          <a:p>
            <a:pPr lvl="1"/>
            <a:r>
              <a:rPr lang="en-US" sz="2400" dirty="0"/>
              <a:t>Providing patterns and conditions of everyday life that is as close to mainstream society as possible.</a:t>
            </a:r>
          </a:p>
          <a:p>
            <a:pPr lvl="1"/>
            <a:endParaRPr lang="en-US" sz="2400" dirty="0"/>
          </a:p>
          <a:p>
            <a:pPr lvl="0"/>
            <a:r>
              <a:rPr lang="en-US" sz="2400" dirty="0"/>
              <a:t> This was formally referred to as normalization.</a:t>
            </a:r>
          </a:p>
          <a:p>
            <a:pPr marL="0" indent="0">
              <a:buNone/>
            </a:pP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3</a:t>
            </a:fld>
            <a:endParaRPr lang="en-US"/>
          </a:p>
        </p:txBody>
      </p:sp>
    </p:spTree>
    <p:extLst>
      <p:ext uri="{BB962C8B-B14F-4D97-AF65-F5344CB8AC3E}">
        <p14:creationId xmlns:p14="http://schemas.microsoft.com/office/powerpoint/2010/main" val="99039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Support Plan</a:t>
            </a:r>
          </a:p>
        </p:txBody>
      </p:sp>
      <p:sp>
        <p:nvSpPr>
          <p:cNvPr id="3" name="Content Placeholder 2"/>
          <p:cNvSpPr>
            <a:spLocks noGrp="1"/>
          </p:cNvSpPr>
          <p:nvPr>
            <p:ph idx="1"/>
          </p:nvPr>
        </p:nvSpPr>
        <p:spPr/>
        <p:txBody>
          <a:bodyPr>
            <a:normAutofit/>
          </a:bodyPr>
          <a:lstStyle/>
          <a:p>
            <a:pPr marL="0" indent="0">
              <a:buNone/>
            </a:pPr>
            <a:r>
              <a:rPr lang="en-US" sz="2800" dirty="0"/>
              <a:t>A component of the Personal Plan that supports </a:t>
            </a:r>
          </a:p>
          <a:p>
            <a:endParaRPr lang="en-US" sz="2800" dirty="0"/>
          </a:p>
          <a:p>
            <a:r>
              <a:rPr lang="en-US" sz="2800" dirty="0"/>
              <a:t>Individual growth</a:t>
            </a:r>
          </a:p>
          <a:p>
            <a:r>
              <a:rPr lang="en-US" sz="2800" dirty="0"/>
              <a:t>Enhances quality of life</a:t>
            </a:r>
          </a:p>
          <a:p>
            <a:r>
              <a:rPr lang="en-US" sz="2800" dirty="0"/>
              <a:t>Attempts to decrease or eliminate the need for more restrictive measures</a:t>
            </a:r>
          </a:p>
        </p:txBody>
      </p:sp>
      <p:sp>
        <p:nvSpPr>
          <p:cNvPr id="4" name="Slide Number Placeholder 3"/>
          <p:cNvSpPr>
            <a:spLocks noGrp="1"/>
          </p:cNvSpPr>
          <p:nvPr>
            <p:ph type="sldNum" sz="quarter" idx="12"/>
          </p:nvPr>
        </p:nvSpPr>
        <p:spPr/>
        <p:txBody>
          <a:bodyPr/>
          <a:lstStyle/>
          <a:p>
            <a:fld id="{63AC06D8-1AEC-427B-8BA1-66F26893470B}" type="slidenum">
              <a:rPr lang="en-US" smtClean="0"/>
              <a:t>4</a:t>
            </a:fld>
            <a:endParaRPr lang="en-US"/>
          </a:p>
        </p:txBody>
      </p:sp>
    </p:spTree>
    <p:extLst>
      <p:ext uri="{BB962C8B-B14F-4D97-AF65-F5344CB8AC3E}">
        <p14:creationId xmlns:p14="http://schemas.microsoft.com/office/powerpoint/2010/main" val="315313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Team</a:t>
            </a:r>
          </a:p>
        </p:txBody>
      </p:sp>
      <p:sp>
        <p:nvSpPr>
          <p:cNvPr id="3" name="Content Placeholder 2"/>
          <p:cNvSpPr>
            <a:spLocks noGrp="1"/>
          </p:cNvSpPr>
          <p:nvPr>
            <p:ph idx="1"/>
          </p:nvPr>
        </p:nvSpPr>
        <p:spPr/>
        <p:txBody>
          <a:bodyPr>
            <a:normAutofit/>
          </a:bodyPr>
          <a:lstStyle/>
          <a:p>
            <a:pPr>
              <a:lnSpc>
                <a:spcPct val="115000"/>
              </a:lnSpc>
              <a:spcBef>
                <a:spcPts val="0"/>
              </a:spcBef>
            </a:pPr>
            <a:r>
              <a:rPr lang="en-US" sz="3200" dirty="0">
                <a:latin typeface="Times New Roman"/>
                <a:ea typeface="Times New Roman"/>
                <a:cs typeface="Times New Roman"/>
              </a:rPr>
              <a:t>The  Person and others identified by the Person and/or their Guardian who are responsible for developing a Person’s Personal Plan </a:t>
            </a:r>
          </a:p>
          <a:p>
            <a:pPr>
              <a:lnSpc>
                <a:spcPct val="115000"/>
              </a:lnSpc>
              <a:spcBef>
                <a:spcPts val="0"/>
              </a:spcBef>
            </a:pPr>
            <a:endParaRPr lang="en-US" sz="3200" dirty="0">
              <a:latin typeface="Times New Roman"/>
              <a:ea typeface="Times New Roman"/>
              <a:cs typeface="Times New Roman"/>
            </a:endParaRPr>
          </a:p>
          <a:p>
            <a:pPr marL="0" marR="0" indent="0">
              <a:lnSpc>
                <a:spcPct val="115000"/>
              </a:lnSpc>
              <a:spcBef>
                <a:spcPts val="0"/>
              </a:spcBef>
              <a:spcAft>
                <a:spcPts val="0"/>
              </a:spcAft>
              <a:buNone/>
            </a:pPr>
            <a:endParaRPr lang="en-US" b="1" dirty="0">
              <a:latin typeface="Times New Roman"/>
              <a:ea typeface="Times New Roman"/>
              <a:cs typeface="Times New Roman"/>
            </a:endParaRPr>
          </a:p>
          <a:p>
            <a:pPr marL="0" marR="0">
              <a:lnSpc>
                <a:spcPct val="115000"/>
              </a:lnSpc>
              <a:spcBef>
                <a:spcPts val="0"/>
              </a:spcBef>
              <a:spcAft>
                <a:spcPts val="0"/>
              </a:spcAft>
            </a:pPr>
            <a:endParaRPr lang="en-US" sz="4800" dirty="0">
              <a:ea typeface="Calibri"/>
              <a:cs typeface="Times New Roman"/>
            </a:endParaRPr>
          </a:p>
        </p:txBody>
      </p:sp>
      <p:sp>
        <p:nvSpPr>
          <p:cNvPr id="4" name="Slide Number Placeholder 3"/>
          <p:cNvSpPr>
            <a:spLocks noGrp="1"/>
          </p:cNvSpPr>
          <p:nvPr>
            <p:ph type="sldNum" sz="quarter" idx="12"/>
          </p:nvPr>
        </p:nvSpPr>
        <p:spPr/>
        <p:txBody>
          <a:bodyPr/>
          <a:lstStyle/>
          <a:p>
            <a:fld id="{63AC06D8-1AEC-427B-8BA1-66F26893470B}" type="slidenum">
              <a:rPr lang="en-US" smtClean="0"/>
              <a:t>5</a:t>
            </a:fld>
            <a:endParaRPr lang="en-US"/>
          </a:p>
        </p:txBody>
      </p:sp>
    </p:spTree>
    <p:extLst>
      <p:ext uri="{BB962C8B-B14F-4D97-AF65-F5344CB8AC3E}">
        <p14:creationId xmlns:p14="http://schemas.microsoft.com/office/powerpoint/2010/main" val="261341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Plan</a:t>
            </a:r>
          </a:p>
        </p:txBody>
      </p:sp>
      <p:sp>
        <p:nvSpPr>
          <p:cNvPr id="3" name="Content Placeholder 2"/>
          <p:cNvSpPr>
            <a:spLocks noGrp="1"/>
          </p:cNvSpPr>
          <p:nvPr>
            <p:ph idx="1"/>
          </p:nvPr>
        </p:nvSpPr>
        <p:spPr/>
        <p:txBody>
          <a:bodyPr>
            <a:normAutofit/>
          </a:bodyPr>
          <a:lstStyle/>
          <a:p>
            <a:r>
              <a:rPr lang="en-US" sz="2800" dirty="0">
                <a:latin typeface="Times New Roman"/>
                <a:ea typeface="Times New Roman"/>
                <a:cs typeface="Times New Roman"/>
              </a:rPr>
              <a:t>Plan that articulates and identifies the needs and desires of the Person </a:t>
            </a:r>
          </a:p>
          <a:p>
            <a:r>
              <a:rPr lang="en-US" sz="2800" dirty="0">
                <a:latin typeface="Times New Roman"/>
                <a:ea typeface="Times New Roman"/>
                <a:cs typeface="Times New Roman"/>
              </a:rPr>
              <a:t>Describes services which will be offered to achieve them.  </a:t>
            </a:r>
          </a:p>
          <a:p>
            <a:r>
              <a:rPr lang="en-US" sz="2800" dirty="0">
                <a:latin typeface="Times New Roman"/>
                <a:ea typeface="Times New Roman"/>
                <a:cs typeface="Times New Roman"/>
              </a:rPr>
              <a:t>The Personal Plan may include a Person-Centered Plan (PCP), an individual service plan, a Positive Support Plan, a Behavior Management Plan or other plans that describe services.</a:t>
            </a:r>
            <a:endParaRPr lang="en-US" sz="2800" dirty="0">
              <a:ea typeface="Times New Roman"/>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6</a:t>
            </a:fld>
            <a:endParaRPr lang="en-US"/>
          </a:p>
        </p:txBody>
      </p:sp>
    </p:spTree>
    <p:extLst>
      <p:ext uri="{BB962C8B-B14F-4D97-AF65-F5344CB8AC3E}">
        <p14:creationId xmlns:p14="http://schemas.microsoft.com/office/powerpoint/2010/main" val="148000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Behavior Management Plan</a:t>
            </a:r>
          </a:p>
        </p:txBody>
      </p:sp>
      <p:sp>
        <p:nvSpPr>
          <p:cNvPr id="3" name="Content Placeholder 2"/>
          <p:cNvSpPr>
            <a:spLocks noGrp="1"/>
          </p:cNvSpPr>
          <p:nvPr>
            <p:ph idx="1"/>
          </p:nvPr>
        </p:nvSpPr>
        <p:spPr/>
        <p:txBody>
          <a:bodyPr/>
          <a:lstStyle/>
          <a:p>
            <a:pPr marL="0" indent="0" algn="ctr">
              <a:buNone/>
            </a:pPr>
            <a:r>
              <a:rPr lang="en-US" dirty="0">
                <a:latin typeface="Times New Roman"/>
                <a:ea typeface="Times New Roman"/>
                <a:cs typeface="Times New Roman"/>
              </a:rPr>
              <a:t> </a:t>
            </a:r>
            <a:r>
              <a:rPr lang="en-US" sz="4400" dirty="0">
                <a:latin typeface="Times New Roman"/>
                <a:ea typeface="Times New Roman"/>
                <a:cs typeface="Times New Roman"/>
              </a:rPr>
              <a:t>a written plan that describes all planned interventions which include restrictions of Rights or the use of Restraint.</a:t>
            </a:r>
            <a:endParaRPr lang="en-US" sz="44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7</a:t>
            </a:fld>
            <a:endParaRPr lang="en-US"/>
          </a:p>
        </p:txBody>
      </p:sp>
    </p:spTree>
    <p:extLst>
      <p:ext uri="{BB962C8B-B14F-4D97-AF65-F5344CB8AC3E}">
        <p14:creationId xmlns:p14="http://schemas.microsoft.com/office/powerpoint/2010/main" val="239113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Support Plan</a:t>
            </a:r>
          </a:p>
        </p:txBody>
      </p:sp>
      <p:sp>
        <p:nvSpPr>
          <p:cNvPr id="3" name="Content Placeholder 2"/>
          <p:cNvSpPr>
            <a:spLocks noGrp="1"/>
          </p:cNvSpPr>
          <p:nvPr>
            <p:ph idx="1"/>
          </p:nvPr>
        </p:nvSpPr>
        <p:spPr/>
        <p:txBody>
          <a:bodyPr>
            <a:normAutofit/>
          </a:bodyPr>
          <a:lstStyle/>
          <a:p>
            <a:pPr marL="0" indent="0">
              <a:buNone/>
            </a:pPr>
            <a:r>
              <a:rPr lang="en-US" sz="2800" dirty="0"/>
              <a:t>A component of the Personal Plan that supports</a:t>
            </a:r>
          </a:p>
          <a:p>
            <a:pPr marL="0" indent="0">
              <a:buNone/>
            </a:pPr>
            <a:r>
              <a:rPr lang="en-US" sz="2800" dirty="0"/>
              <a:t> </a:t>
            </a:r>
          </a:p>
          <a:p>
            <a:r>
              <a:rPr lang="en-US" sz="2800" dirty="0"/>
              <a:t>Individual growth</a:t>
            </a:r>
          </a:p>
          <a:p>
            <a:r>
              <a:rPr lang="en-US" sz="2800" dirty="0"/>
              <a:t>Enhances quality of life</a:t>
            </a:r>
          </a:p>
          <a:p>
            <a:r>
              <a:rPr lang="en-US" sz="2800" dirty="0"/>
              <a:t>Attempts to decrease or eliminate the need for more restrictive measures</a:t>
            </a:r>
          </a:p>
        </p:txBody>
      </p:sp>
      <p:sp>
        <p:nvSpPr>
          <p:cNvPr id="4" name="Slide Number Placeholder 3"/>
          <p:cNvSpPr>
            <a:spLocks noGrp="1"/>
          </p:cNvSpPr>
          <p:nvPr>
            <p:ph type="sldNum" sz="quarter" idx="12"/>
          </p:nvPr>
        </p:nvSpPr>
        <p:spPr/>
        <p:txBody>
          <a:bodyPr/>
          <a:lstStyle/>
          <a:p>
            <a:fld id="{63AC06D8-1AEC-427B-8BA1-66F26893470B}" type="slidenum">
              <a:rPr lang="en-US" smtClean="0"/>
              <a:t>8</a:t>
            </a:fld>
            <a:endParaRPr lang="en-US"/>
          </a:p>
        </p:txBody>
      </p:sp>
    </p:spTree>
    <p:extLst>
      <p:ext uri="{BB962C8B-B14F-4D97-AF65-F5344CB8AC3E}">
        <p14:creationId xmlns:p14="http://schemas.microsoft.com/office/powerpoint/2010/main" val="273402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a:ea typeface="Times New Roman"/>
                <a:cs typeface="Times New Roman"/>
              </a:rPr>
              <a:t>Psychiatric Medications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4800" dirty="0"/>
              <a:t>Drugs used to stabilize mood, mental status, or behavior.</a:t>
            </a:r>
          </a:p>
          <a:p>
            <a:pPr lvl="0"/>
            <a:endParaRPr lang="en-US" sz="4800" dirty="0"/>
          </a:p>
          <a:p>
            <a:pPr lvl="0"/>
            <a:r>
              <a:rPr lang="en-US" sz="4800" dirty="0"/>
              <a:t>Includes holistic remedies, hormonal agents or  homeopathic substances if they are intended to modify behavior.</a:t>
            </a:r>
          </a:p>
          <a:p>
            <a:pPr lvl="0"/>
            <a:endParaRPr lang="en-US" sz="4800" dirty="0"/>
          </a:p>
          <a:p>
            <a:pPr lvl="0"/>
            <a:r>
              <a:rPr lang="en-US" sz="4800" dirty="0"/>
              <a:t>Sometimes referred to as psychotropic or psychoactive medications.</a:t>
            </a:r>
          </a:p>
          <a:p>
            <a:pPr marL="0" marR="0">
              <a:lnSpc>
                <a:spcPct val="115000"/>
              </a:lnSpc>
              <a:spcBef>
                <a:spcPts val="0"/>
              </a:spcBef>
              <a:spcAft>
                <a:spcPts val="1000"/>
              </a:spcAft>
            </a:pPr>
            <a:endParaRPr lang="en-US" sz="4800" dirty="0">
              <a:ea typeface="Calibri"/>
              <a:cs typeface="Times New Roman"/>
            </a:endParaRPr>
          </a:p>
          <a:p>
            <a:endParaRPr lang="en-US" dirty="0"/>
          </a:p>
        </p:txBody>
      </p:sp>
      <p:sp>
        <p:nvSpPr>
          <p:cNvPr id="4" name="Slide Number Placeholder 3"/>
          <p:cNvSpPr>
            <a:spLocks noGrp="1"/>
          </p:cNvSpPr>
          <p:nvPr>
            <p:ph type="sldNum" sz="quarter" idx="12"/>
          </p:nvPr>
        </p:nvSpPr>
        <p:spPr/>
        <p:txBody>
          <a:bodyPr/>
          <a:lstStyle/>
          <a:p>
            <a:fld id="{63AC06D8-1AEC-427B-8BA1-66F26893470B}" type="slidenum">
              <a:rPr lang="en-US" smtClean="0"/>
              <a:t>9</a:t>
            </a:fld>
            <a:endParaRPr lang="en-US"/>
          </a:p>
        </p:txBody>
      </p:sp>
    </p:spTree>
    <p:extLst>
      <p:ext uri="{BB962C8B-B14F-4D97-AF65-F5344CB8AC3E}">
        <p14:creationId xmlns:p14="http://schemas.microsoft.com/office/powerpoint/2010/main" val="3837340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5023</TotalTime>
  <Words>1118</Words>
  <Application>Microsoft Office PowerPoint</Application>
  <PresentationFormat>On-screen Show (4:3)</PresentationFormat>
  <Paragraphs>165</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Adjacency</vt:lpstr>
      <vt:lpstr> Regulations Definitions  </vt:lpstr>
      <vt:lpstr>Challenging Behavior</vt:lpstr>
      <vt:lpstr>Social Role Valorization (SRV)</vt:lpstr>
      <vt:lpstr>Positive Support Plan</vt:lpstr>
      <vt:lpstr>Planning Team</vt:lpstr>
      <vt:lpstr>Personal Plan</vt:lpstr>
      <vt:lpstr>Behavior Management Plan</vt:lpstr>
      <vt:lpstr>Positive Support Plan</vt:lpstr>
      <vt:lpstr>Psychiatric Medications</vt:lpstr>
      <vt:lpstr>Chemical Restraint</vt:lpstr>
      <vt:lpstr>Psychiatric Medication Support Plan</vt:lpstr>
      <vt:lpstr>Positive Support Plan</vt:lpstr>
      <vt:lpstr>Coercion</vt:lpstr>
      <vt:lpstr>In-Home Stabilization</vt:lpstr>
      <vt:lpstr>Imminent Risk</vt:lpstr>
      <vt:lpstr>PowerPoint Presentation</vt:lpstr>
      <vt:lpstr>Positive Support Plan</vt:lpstr>
      <vt:lpstr>Behavior Management Plan</vt:lpstr>
      <vt:lpstr> Updated Functional Assessment   </vt:lpstr>
      <vt:lpstr>Restraint</vt:lpstr>
      <vt:lpstr>Specialized Restraint</vt:lpstr>
      <vt:lpstr>PowerPoint Presentation</vt:lpstr>
      <vt:lpstr>Noxious</vt:lpstr>
      <vt:lpstr>Behavior Management Plan</vt:lpstr>
      <vt:lpstr>Emergency</vt:lpstr>
      <vt:lpstr>Imminent Risk</vt:lpstr>
      <vt:lpstr>Individual Support Team</vt:lpstr>
      <vt:lpstr>Safety Device</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Regulations</dc:title>
  <dc:creator>Christopher Call</dc:creator>
  <cp:lastModifiedBy>Daniels, Virginia</cp:lastModifiedBy>
  <cp:revision>57</cp:revision>
  <cp:lastPrinted>2016-06-29T21:15:20Z</cp:lastPrinted>
  <dcterms:created xsi:type="dcterms:W3CDTF">2016-04-22T18:13:57Z</dcterms:created>
  <dcterms:modified xsi:type="dcterms:W3CDTF">2018-11-05T16:53:31Z</dcterms:modified>
</cp:coreProperties>
</file>