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1"/>
  </p:notesMasterIdLst>
  <p:sldIdLst>
    <p:sldId id="321" r:id="rId2"/>
    <p:sldId id="257" r:id="rId3"/>
    <p:sldId id="258" r:id="rId4"/>
    <p:sldId id="313" r:id="rId5"/>
    <p:sldId id="259" r:id="rId6"/>
    <p:sldId id="260" r:id="rId7"/>
    <p:sldId id="261" r:id="rId8"/>
    <p:sldId id="309" r:id="rId9"/>
    <p:sldId id="310" r:id="rId10"/>
    <p:sldId id="262" r:id="rId11"/>
    <p:sldId id="272" r:id="rId12"/>
    <p:sldId id="284" r:id="rId13"/>
    <p:sldId id="263" r:id="rId14"/>
    <p:sldId id="273" r:id="rId15"/>
    <p:sldId id="283" r:id="rId16"/>
    <p:sldId id="264" r:id="rId17"/>
    <p:sldId id="274" r:id="rId18"/>
    <p:sldId id="285" r:id="rId19"/>
    <p:sldId id="265" r:id="rId20"/>
    <p:sldId id="275" r:id="rId21"/>
    <p:sldId id="286" r:id="rId22"/>
    <p:sldId id="266" r:id="rId23"/>
    <p:sldId id="276" r:id="rId24"/>
    <p:sldId id="287" r:id="rId25"/>
    <p:sldId id="267" r:id="rId26"/>
    <p:sldId id="277" r:id="rId27"/>
    <p:sldId id="288" r:id="rId28"/>
    <p:sldId id="294" r:id="rId29"/>
    <p:sldId id="268" r:id="rId30"/>
    <p:sldId id="278" r:id="rId31"/>
    <p:sldId id="279" r:id="rId32"/>
    <p:sldId id="269" r:id="rId33"/>
    <p:sldId id="280" r:id="rId34"/>
    <p:sldId id="281" r:id="rId35"/>
    <p:sldId id="270" r:id="rId36"/>
    <p:sldId id="282" r:id="rId37"/>
    <p:sldId id="289" r:id="rId38"/>
    <p:sldId id="295" r:id="rId39"/>
    <p:sldId id="290" r:id="rId40"/>
    <p:sldId id="291" r:id="rId41"/>
    <p:sldId id="271" r:id="rId42"/>
    <p:sldId id="316" r:id="rId43"/>
    <p:sldId id="318" r:id="rId44"/>
    <p:sldId id="297" r:id="rId45"/>
    <p:sldId id="298" r:id="rId46"/>
    <p:sldId id="300" r:id="rId47"/>
    <p:sldId id="299" r:id="rId48"/>
    <p:sldId id="301" r:id="rId49"/>
    <p:sldId id="302" r:id="rId50"/>
    <p:sldId id="303" r:id="rId51"/>
    <p:sldId id="304" r:id="rId52"/>
    <p:sldId id="305" r:id="rId53"/>
    <p:sldId id="306" r:id="rId54"/>
    <p:sldId id="307" r:id="rId55"/>
    <p:sldId id="317" r:id="rId56"/>
    <p:sldId id="308" r:id="rId57"/>
    <p:sldId id="311" r:id="rId58"/>
    <p:sldId id="314" r:id="rId59"/>
    <p:sldId id="319" r:id="rId6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44" autoAdjust="0"/>
    <p:restoredTop sz="93948" autoAdjust="0"/>
  </p:normalViewPr>
  <p:slideViewPr>
    <p:cSldViewPr>
      <p:cViewPr varScale="1">
        <p:scale>
          <a:sx n="81" d="100"/>
          <a:sy n="81" d="100"/>
        </p:scale>
        <p:origin x="917"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13.xml.rels><?xml version="1.0" encoding="UTF-8" standalone="yes"?>
<Relationships xmlns="http://schemas.openxmlformats.org/package/2006/relationships"><Relationship Id="rId1" Type="http://schemas.openxmlformats.org/officeDocument/2006/relationships/hyperlink" Target="https://www.surveymonkey.com/r/OADSnotes" TargetMode="External"/></Relationships>
</file>

<file path=ppt/diagrams/_rels/data14.xml.rels><?xml version="1.0" encoding="UTF-8" standalone="yes"?>
<Relationships xmlns="http://schemas.openxmlformats.org/package/2006/relationships"><Relationship Id="rId1" Type="http://schemas.openxmlformats.org/officeDocument/2006/relationships/hyperlink" Target="http://www.maine.gov/sos/cec/rules/10/144/ch101/c2s013.docx" TargetMode="External"/></Relationships>
</file>

<file path=ppt/diagrams/_rels/data19.xml.rels><?xml version="1.0" encoding="UTF-8" standalone="yes"?>
<Relationships xmlns="http://schemas.openxmlformats.org/package/2006/relationships"><Relationship Id="rId1" Type="http://schemas.openxmlformats.org/officeDocument/2006/relationships/hyperlink" Target="http://www.maine.gov/dhhs/oms/contacts.shtml" TargetMode="External"/></Relationships>
</file>

<file path=ppt/diagrams/_rels/data21.xml.rels><?xml version="1.0" encoding="UTF-8" standalone="yes"?>
<Relationships xmlns="http://schemas.openxmlformats.org/package/2006/relationships"><Relationship Id="rId1" Type="http://schemas.openxmlformats.org/officeDocument/2006/relationships/hyperlink" Target="http://www.maine.gov/dhhs/setu/" TargetMode="External"/></Relationships>
</file>

<file path=ppt/diagrams/_rels/data22.xml.rels><?xml version="1.0" encoding="UTF-8" standalone="yes"?>
<Relationships xmlns="http://schemas.openxmlformats.org/package/2006/relationships"><Relationship Id="rId1" Type="http://schemas.openxmlformats.org/officeDocument/2006/relationships/hyperlink" Target="https://www.surveymonkey.com/r/OADSnotes" TargetMode="External"/></Relationships>
</file>

<file path=ppt/diagrams/_rels/data6.xml.rels><?xml version="1.0" encoding="UTF-8" standalone="yes"?>
<Relationships xmlns="http://schemas.openxmlformats.org/package/2006/relationships"><Relationship Id="rId2" Type="http://schemas.openxmlformats.org/officeDocument/2006/relationships/hyperlink" Target="http://www.maine.gov/sos/cec/rules/10/chaps10.htm" TargetMode="External"/><Relationship Id="rId1" Type="http://schemas.openxmlformats.org/officeDocument/2006/relationships/hyperlink" Target="http://www.maine.gov/sos/cec/rules/10/ch101.htm" TargetMode="External"/></Relationships>
</file>

<file path=ppt/diagrams/_rels/drawing13.xml.rels><?xml version="1.0" encoding="UTF-8" standalone="yes"?>
<Relationships xmlns="http://schemas.openxmlformats.org/package/2006/relationships"><Relationship Id="rId1" Type="http://schemas.openxmlformats.org/officeDocument/2006/relationships/hyperlink" Target="https://www.surveymonkey.com/r/OADSnotes" TargetMode="External"/></Relationships>
</file>

<file path=ppt/diagrams/_rels/drawing14.xml.rels><?xml version="1.0" encoding="UTF-8" standalone="yes"?>
<Relationships xmlns="http://schemas.openxmlformats.org/package/2006/relationships"><Relationship Id="rId1" Type="http://schemas.openxmlformats.org/officeDocument/2006/relationships/hyperlink" Target="http://www.maine.gov/sos/cec/rules/10/144/ch101/c2s013.docx" TargetMode="External"/></Relationships>
</file>

<file path=ppt/diagrams/_rels/drawing19.xml.rels><?xml version="1.0" encoding="UTF-8" standalone="yes"?>
<Relationships xmlns="http://schemas.openxmlformats.org/package/2006/relationships"><Relationship Id="rId1" Type="http://schemas.openxmlformats.org/officeDocument/2006/relationships/hyperlink" Target="http://www.maine.gov/dhhs/oms/contacts.shtml" TargetMode="External"/></Relationships>
</file>

<file path=ppt/diagrams/_rels/drawing21.xml.rels><?xml version="1.0" encoding="UTF-8" standalone="yes"?>
<Relationships xmlns="http://schemas.openxmlformats.org/package/2006/relationships"><Relationship Id="rId1" Type="http://schemas.openxmlformats.org/officeDocument/2006/relationships/hyperlink" Target="http://www.maine.gov/dhhs/setu/" TargetMode="External"/></Relationships>
</file>

<file path=ppt/diagrams/_rels/drawing22.xml.rels><?xml version="1.0" encoding="UTF-8" standalone="yes"?>
<Relationships xmlns="http://schemas.openxmlformats.org/package/2006/relationships"><Relationship Id="rId1" Type="http://schemas.openxmlformats.org/officeDocument/2006/relationships/hyperlink" Target="https://www.surveymonkey.com/r/OADSnotes" TargetMode="External"/></Relationships>
</file>

<file path=ppt/diagrams/_rels/drawing6.xml.rels><?xml version="1.0" encoding="UTF-8" standalone="yes"?>
<Relationships xmlns="http://schemas.openxmlformats.org/package/2006/relationships"><Relationship Id="rId2" Type="http://schemas.openxmlformats.org/officeDocument/2006/relationships/hyperlink" Target="http://www.maine.gov/sos/cec/rules/10/chaps10.htm" TargetMode="External"/><Relationship Id="rId1" Type="http://schemas.openxmlformats.org/officeDocument/2006/relationships/hyperlink" Target="http://www.maine.gov/sos/cec/rules/10/ch101.htm"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913754-4DC3-4120-8303-0F558E98CA6E}"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B9D605DF-E2D1-4A09-8560-2C258FD94BF1}">
      <dgm:prSet/>
      <dgm:spPr/>
      <dgm:t>
        <a:bodyPr/>
        <a:lstStyle/>
        <a:p>
          <a:pPr rtl="0"/>
          <a:r>
            <a:rPr lang="en-US" dirty="0"/>
            <a:t>A note:</a:t>
          </a:r>
        </a:p>
      </dgm:t>
    </dgm:pt>
    <dgm:pt modelId="{9C9155E9-15D5-40CF-9B77-3921852FF9BE}" type="parTrans" cxnId="{3B28027A-8C30-41C5-950A-47D77C539394}">
      <dgm:prSet/>
      <dgm:spPr/>
      <dgm:t>
        <a:bodyPr/>
        <a:lstStyle/>
        <a:p>
          <a:endParaRPr lang="en-US"/>
        </a:p>
      </dgm:t>
    </dgm:pt>
    <dgm:pt modelId="{70BB16E5-4462-4ECE-8B40-D56666C1ADF8}" type="sibTrans" cxnId="{3B28027A-8C30-41C5-950A-47D77C539394}">
      <dgm:prSet/>
      <dgm:spPr/>
      <dgm:t>
        <a:bodyPr/>
        <a:lstStyle/>
        <a:p>
          <a:endParaRPr lang="en-US"/>
        </a:p>
      </dgm:t>
    </dgm:pt>
    <dgm:pt modelId="{4CD439A3-8818-488F-8E6C-7E966C2812C6}">
      <dgm:prSet/>
      <dgm:spPr/>
      <dgm:t>
        <a:bodyPr/>
        <a:lstStyle/>
        <a:p>
          <a:pPr rtl="0"/>
          <a:r>
            <a:rPr lang="en-US" dirty="0"/>
            <a:t>Documents and reports on meeting the Participant’s needs and desires.</a:t>
          </a:r>
        </a:p>
      </dgm:t>
    </dgm:pt>
    <dgm:pt modelId="{505B5DC4-E105-445D-A8CD-05D98A592CF1}" type="parTrans" cxnId="{106504E0-EC52-4035-8630-3CDB21D15AF6}">
      <dgm:prSet/>
      <dgm:spPr/>
      <dgm:t>
        <a:bodyPr/>
        <a:lstStyle/>
        <a:p>
          <a:endParaRPr lang="en-US"/>
        </a:p>
      </dgm:t>
    </dgm:pt>
    <dgm:pt modelId="{AA31F669-21E4-45D8-91CA-6F2D6809E561}" type="sibTrans" cxnId="{106504E0-EC52-4035-8630-3CDB21D15AF6}">
      <dgm:prSet/>
      <dgm:spPr/>
      <dgm:t>
        <a:bodyPr/>
        <a:lstStyle/>
        <a:p>
          <a:endParaRPr lang="en-US"/>
        </a:p>
      </dgm:t>
    </dgm:pt>
    <dgm:pt modelId="{59D71998-78BC-43D0-96CE-163434AEAFA2}">
      <dgm:prSet/>
      <dgm:spPr/>
      <dgm:t>
        <a:bodyPr/>
        <a:lstStyle/>
        <a:p>
          <a:pPr rtl="0"/>
          <a:r>
            <a:rPr lang="en-US" dirty="0"/>
            <a:t>Documents events in the Participant’s life.</a:t>
          </a:r>
        </a:p>
      </dgm:t>
    </dgm:pt>
    <dgm:pt modelId="{8AA7F60B-ECA9-4E5D-B8A1-B7D06B4320A7}" type="parTrans" cxnId="{DCFEF68C-A829-463C-A99B-03A40AEAC1D9}">
      <dgm:prSet/>
      <dgm:spPr/>
      <dgm:t>
        <a:bodyPr/>
        <a:lstStyle/>
        <a:p>
          <a:endParaRPr lang="en-US"/>
        </a:p>
      </dgm:t>
    </dgm:pt>
    <dgm:pt modelId="{4DBD1946-EC19-45A3-B6AF-8AE1CCA874F7}" type="sibTrans" cxnId="{DCFEF68C-A829-463C-A99B-03A40AEAC1D9}">
      <dgm:prSet/>
      <dgm:spPr/>
      <dgm:t>
        <a:bodyPr/>
        <a:lstStyle/>
        <a:p>
          <a:endParaRPr lang="en-US"/>
        </a:p>
      </dgm:t>
    </dgm:pt>
    <dgm:pt modelId="{586E73E1-6713-4B78-A258-5398375B448A}">
      <dgm:prSet/>
      <dgm:spPr/>
      <dgm:t>
        <a:bodyPr/>
        <a:lstStyle/>
        <a:p>
          <a:pPr rtl="0"/>
          <a:r>
            <a:rPr lang="en-US" dirty="0"/>
            <a:t>Documents actions of Case Manager taken on behalf of Participant.</a:t>
          </a:r>
        </a:p>
      </dgm:t>
    </dgm:pt>
    <dgm:pt modelId="{8FB4A5A5-3FBB-4909-B99A-FFAAEA28CA86}" type="parTrans" cxnId="{014B1648-014D-4344-B63F-F1C3D92DA6A0}">
      <dgm:prSet/>
      <dgm:spPr/>
      <dgm:t>
        <a:bodyPr/>
        <a:lstStyle/>
        <a:p>
          <a:endParaRPr lang="en-US"/>
        </a:p>
      </dgm:t>
    </dgm:pt>
    <dgm:pt modelId="{E518E32D-4270-48EA-9E33-DB60B2A53278}" type="sibTrans" cxnId="{014B1648-014D-4344-B63F-F1C3D92DA6A0}">
      <dgm:prSet/>
      <dgm:spPr/>
      <dgm:t>
        <a:bodyPr/>
        <a:lstStyle/>
        <a:p>
          <a:endParaRPr lang="en-US"/>
        </a:p>
      </dgm:t>
    </dgm:pt>
    <dgm:pt modelId="{F83F7EEE-7A48-41D9-BB66-46DCFC6D908E}">
      <dgm:prSet/>
      <dgm:spPr/>
      <dgm:t>
        <a:bodyPr/>
        <a:lstStyle/>
        <a:p>
          <a:pPr rtl="0"/>
          <a:r>
            <a:rPr lang="en-US" dirty="0"/>
            <a:t>Is a legal document.</a:t>
          </a:r>
        </a:p>
      </dgm:t>
    </dgm:pt>
    <dgm:pt modelId="{33ED4F40-361A-4680-A1D4-41D1FD8647F1}" type="parTrans" cxnId="{B884168F-A429-4359-A09F-7420CA7832A9}">
      <dgm:prSet/>
      <dgm:spPr/>
      <dgm:t>
        <a:bodyPr/>
        <a:lstStyle/>
        <a:p>
          <a:endParaRPr lang="en-US"/>
        </a:p>
      </dgm:t>
    </dgm:pt>
    <dgm:pt modelId="{2163D114-7821-4545-AC13-2EEBCF4AFFA4}" type="sibTrans" cxnId="{B884168F-A429-4359-A09F-7420CA7832A9}">
      <dgm:prSet/>
      <dgm:spPr/>
      <dgm:t>
        <a:bodyPr/>
        <a:lstStyle/>
        <a:p>
          <a:endParaRPr lang="en-US"/>
        </a:p>
      </dgm:t>
    </dgm:pt>
    <dgm:pt modelId="{A32F412C-F6B6-4C53-83AC-64BCA79349D9}" type="pres">
      <dgm:prSet presAssocID="{E0913754-4DC3-4120-8303-0F558E98CA6E}" presName="linear" presStyleCnt="0">
        <dgm:presLayoutVars>
          <dgm:dir/>
          <dgm:animLvl val="lvl"/>
          <dgm:resizeHandles val="exact"/>
        </dgm:presLayoutVars>
      </dgm:prSet>
      <dgm:spPr/>
    </dgm:pt>
    <dgm:pt modelId="{2FA239BE-9AD9-496C-ADCA-A298297E5304}" type="pres">
      <dgm:prSet presAssocID="{B9D605DF-E2D1-4A09-8560-2C258FD94BF1}" presName="parentLin" presStyleCnt="0"/>
      <dgm:spPr/>
    </dgm:pt>
    <dgm:pt modelId="{5C1A9CC8-84DE-479C-8CC6-1786CD31ED8A}" type="pres">
      <dgm:prSet presAssocID="{B9D605DF-E2D1-4A09-8560-2C258FD94BF1}" presName="parentLeftMargin" presStyleLbl="node1" presStyleIdx="0" presStyleCnt="1"/>
      <dgm:spPr/>
    </dgm:pt>
    <dgm:pt modelId="{708D0503-7E66-4BB0-A50D-8A4BAD9A8D29}" type="pres">
      <dgm:prSet presAssocID="{B9D605DF-E2D1-4A09-8560-2C258FD94BF1}" presName="parentText" presStyleLbl="node1" presStyleIdx="0" presStyleCnt="1">
        <dgm:presLayoutVars>
          <dgm:chMax val="0"/>
          <dgm:bulletEnabled val="1"/>
        </dgm:presLayoutVars>
      </dgm:prSet>
      <dgm:spPr/>
    </dgm:pt>
    <dgm:pt modelId="{C810E7A4-9F3A-4A43-B740-13D4349568D1}" type="pres">
      <dgm:prSet presAssocID="{B9D605DF-E2D1-4A09-8560-2C258FD94BF1}" presName="negativeSpace" presStyleCnt="0"/>
      <dgm:spPr/>
    </dgm:pt>
    <dgm:pt modelId="{959CE54C-7BEA-4A28-B76D-D54B8C16B7D9}" type="pres">
      <dgm:prSet presAssocID="{B9D605DF-E2D1-4A09-8560-2C258FD94BF1}" presName="childText" presStyleLbl="conFgAcc1" presStyleIdx="0" presStyleCnt="1">
        <dgm:presLayoutVars>
          <dgm:bulletEnabled val="1"/>
        </dgm:presLayoutVars>
      </dgm:prSet>
      <dgm:spPr/>
    </dgm:pt>
  </dgm:ptLst>
  <dgm:cxnLst>
    <dgm:cxn modelId="{0FD42B0C-35F5-494F-B232-430E3E40EC92}" type="presOf" srcId="{B9D605DF-E2D1-4A09-8560-2C258FD94BF1}" destId="{5C1A9CC8-84DE-479C-8CC6-1786CD31ED8A}" srcOrd="0" destOrd="0" presId="urn:microsoft.com/office/officeart/2005/8/layout/list1"/>
    <dgm:cxn modelId="{014B1648-014D-4344-B63F-F1C3D92DA6A0}" srcId="{B9D605DF-E2D1-4A09-8560-2C258FD94BF1}" destId="{586E73E1-6713-4B78-A258-5398375B448A}" srcOrd="2" destOrd="0" parTransId="{8FB4A5A5-3FBB-4909-B99A-FFAAEA28CA86}" sibTransId="{E518E32D-4270-48EA-9E33-DB60B2A53278}"/>
    <dgm:cxn modelId="{92B0246F-2FA3-4146-AD65-75C15485EF82}" type="presOf" srcId="{4CD439A3-8818-488F-8E6C-7E966C2812C6}" destId="{959CE54C-7BEA-4A28-B76D-D54B8C16B7D9}" srcOrd="0" destOrd="0" presId="urn:microsoft.com/office/officeart/2005/8/layout/list1"/>
    <dgm:cxn modelId="{8799DB73-583F-4411-8EAE-203EBF4BE390}" type="presOf" srcId="{586E73E1-6713-4B78-A258-5398375B448A}" destId="{959CE54C-7BEA-4A28-B76D-D54B8C16B7D9}" srcOrd="0" destOrd="2" presId="urn:microsoft.com/office/officeart/2005/8/layout/list1"/>
    <dgm:cxn modelId="{9F81E975-F538-4ABE-BAD7-F9408E3CB8F6}" type="presOf" srcId="{E0913754-4DC3-4120-8303-0F558E98CA6E}" destId="{A32F412C-F6B6-4C53-83AC-64BCA79349D9}" srcOrd="0" destOrd="0" presId="urn:microsoft.com/office/officeart/2005/8/layout/list1"/>
    <dgm:cxn modelId="{3B28027A-8C30-41C5-950A-47D77C539394}" srcId="{E0913754-4DC3-4120-8303-0F558E98CA6E}" destId="{B9D605DF-E2D1-4A09-8560-2C258FD94BF1}" srcOrd="0" destOrd="0" parTransId="{9C9155E9-15D5-40CF-9B77-3921852FF9BE}" sibTransId="{70BB16E5-4462-4ECE-8B40-D56666C1ADF8}"/>
    <dgm:cxn modelId="{DCFEF68C-A829-463C-A99B-03A40AEAC1D9}" srcId="{B9D605DF-E2D1-4A09-8560-2C258FD94BF1}" destId="{59D71998-78BC-43D0-96CE-163434AEAFA2}" srcOrd="1" destOrd="0" parTransId="{8AA7F60B-ECA9-4E5D-B8A1-B7D06B4320A7}" sibTransId="{4DBD1946-EC19-45A3-B6AF-8AE1CCA874F7}"/>
    <dgm:cxn modelId="{B884168F-A429-4359-A09F-7420CA7832A9}" srcId="{B9D605DF-E2D1-4A09-8560-2C258FD94BF1}" destId="{F83F7EEE-7A48-41D9-BB66-46DCFC6D908E}" srcOrd="3" destOrd="0" parTransId="{33ED4F40-361A-4680-A1D4-41D1FD8647F1}" sibTransId="{2163D114-7821-4545-AC13-2EEBCF4AFFA4}"/>
    <dgm:cxn modelId="{8A04F2AD-5ADE-4F39-A2B9-C563B5CA4E67}" type="presOf" srcId="{59D71998-78BC-43D0-96CE-163434AEAFA2}" destId="{959CE54C-7BEA-4A28-B76D-D54B8C16B7D9}" srcOrd="0" destOrd="1" presId="urn:microsoft.com/office/officeart/2005/8/layout/list1"/>
    <dgm:cxn modelId="{71D476D1-6410-4E87-A90D-BA709B26FABB}" type="presOf" srcId="{B9D605DF-E2D1-4A09-8560-2C258FD94BF1}" destId="{708D0503-7E66-4BB0-A50D-8A4BAD9A8D29}" srcOrd="1" destOrd="0" presId="urn:microsoft.com/office/officeart/2005/8/layout/list1"/>
    <dgm:cxn modelId="{106504E0-EC52-4035-8630-3CDB21D15AF6}" srcId="{B9D605DF-E2D1-4A09-8560-2C258FD94BF1}" destId="{4CD439A3-8818-488F-8E6C-7E966C2812C6}" srcOrd="0" destOrd="0" parTransId="{505B5DC4-E105-445D-A8CD-05D98A592CF1}" sibTransId="{AA31F669-21E4-45D8-91CA-6F2D6809E561}"/>
    <dgm:cxn modelId="{B51D93F7-B0A3-4238-82DB-85D04DABDABF}" type="presOf" srcId="{F83F7EEE-7A48-41D9-BB66-46DCFC6D908E}" destId="{959CE54C-7BEA-4A28-B76D-D54B8C16B7D9}" srcOrd="0" destOrd="3" presId="urn:microsoft.com/office/officeart/2005/8/layout/list1"/>
    <dgm:cxn modelId="{3D0E2433-1BBB-4A45-A7DF-1E576A658BEA}" type="presParOf" srcId="{A32F412C-F6B6-4C53-83AC-64BCA79349D9}" destId="{2FA239BE-9AD9-496C-ADCA-A298297E5304}" srcOrd="0" destOrd="0" presId="urn:microsoft.com/office/officeart/2005/8/layout/list1"/>
    <dgm:cxn modelId="{1B0675A3-B789-439D-9E8B-4360776B5A24}" type="presParOf" srcId="{2FA239BE-9AD9-496C-ADCA-A298297E5304}" destId="{5C1A9CC8-84DE-479C-8CC6-1786CD31ED8A}" srcOrd="0" destOrd="0" presId="urn:microsoft.com/office/officeart/2005/8/layout/list1"/>
    <dgm:cxn modelId="{4E627C3F-26A2-43E8-BC8D-F964633D68A7}" type="presParOf" srcId="{2FA239BE-9AD9-496C-ADCA-A298297E5304}" destId="{708D0503-7E66-4BB0-A50D-8A4BAD9A8D29}" srcOrd="1" destOrd="0" presId="urn:microsoft.com/office/officeart/2005/8/layout/list1"/>
    <dgm:cxn modelId="{0DDA694F-4E22-40D8-B8F2-D159A3E53720}" type="presParOf" srcId="{A32F412C-F6B6-4C53-83AC-64BCA79349D9}" destId="{C810E7A4-9F3A-4A43-B740-13D4349568D1}" srcOrd="1" destOrd="0" presId="urn:microsoft.com/office/officeart/2005/8/layout/list1"/>
    <dgm:cxn modelId="{456F3FB8-8DA6-4AED-BB49-35535F76C038}" type="presParOf" srcId="{A32F412C-F6B6-4C53-83AC-64BCA79349D9}" destId="{959CE54C-7BEA-4A28-B76D-D54B8C16B7D9}"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B2B4403-7FB5-4952-961A-FB2947FF3921}" type="doc">
      <dgm:prSet loTypeId="urn:microsoft.com/office/officeart/2005/8/layout/vList2" loCatId="list" qsTypeId="urn:microsoft.com/office/officeart/2005/8/quickstyle/3d1" qsCatId="3D" csTypeId="urn:microsoft.com/office/officeart/2005/8/colors/colorful3" csCatId="colorful"/>
      <dgm:spPr/>
      <dgm:t>
        <a:bodyPr/>
        <a:lstStyle/>
        <a:p>
          <a:endParaRPr lang="en-US"/>
        </a:p>
      </dgm:t>
    </dgm:pt>
    <dgm:pt modelId="{50EF1CD3-E34B-45EE-8C61-5F34CBC0D146}">
      <dgm:prSet/>
      <dgm:spPr/>
      <dgm:t>
        <a:bodyPr/>
        <a:lstStyle/>
        <a:p>
          <a:pPr rtl="0"/>
          <a:r>
            <a:rPr lang="en-US" dirty="0">
              <a:latin typeface="Times New Roman" panose="02020603050405020304" pitchFamily="18" charset="0"/>
              <a:cs typeface="Times New Roman" panose="02020603050405020304" pitchFamily="18" charset="0"/>
            </a:rPr>
            <a:t>Actions that have taken place or take place during the contact.  </a:t>
          </a:r>
        </a:p>
      </dgm:t>
    </dgm:pt>
    <dgm:pt modelId="{1C4A9CC6-4944-41DB-8651-451983050751}" type="parTrans" cxnId="{99FE60A8-7FC6-4F2C-B61E-C2B811F14723}">
      <dgm:prSet/>
      <dgm:spPr/>
      <dgm:t>
        <a:bodyPr/>
        <a:lstStyle/>
        <a:p>
          <a:endParaRPr lang="en-US"/>
        </a:p>
      </dgm:t>
    </dgm:pt>
    <dgm:pt modelId="{89D11CE2-CD83-4B22-BA07-35A402E4D6E1}" type="sibTrans" cxnId="{99FE60A8-7FC6-4F2C-B61E-C2B811F14723}">
      <dgm:prSet/>
      <dgm:spPr/>
      <dgm:t>
        <a:bodyPr/>
        <a:lstStyle/>
        <a:p>
          <a:endParaRPr lang="en-US"/>
        </a:p>
      </dgm:t>
    </dgm:pt>
    <dgm:pt modelId="{49375FA8-1519-43CE-9561-4EB155B27A8C}">
      <dgm:prSet/>
      <dgm:spPr/>
      <dgm:t>
        <a:bodyPr/>
        <a:lstStyle/>
        <a:p>
          <a:pPr rtl="0"/>
          <a:r>
            <a:rPr lang="en-US" dirty="0">
              <a:latin typeface="Times New Roman" panose="02020603050405020304" pitchFamily="18" charset="0"/>
              <a:cs typeface="Times New Roman" panose="02020603050405020304" pitchFamily="18" charset="0"/>
            </a:rPr>
            <a:t>What happened as a result of the contact with the Participant/provider/family member, etc. </a:t>
          </a:r>
        </a:p>
      </dgm:t>
    </dgm:pt>
    <dgm:pt modelId="{FD41CB95-72D7-485C-8824-22E618B8109A}" type="parTrans" cxnId="{A7CEEDC5-DA38-475E-ACB2-8C9839F0FFCB}">
      <dgm:prSet/>
      <dgm:spPr/>
      <dgm:t>
        <a:bodyPr/>
        <a:lstStyle/>
        <a:p>
          <a:endParaRPr lang="en-US"/>
        </a:p>
      </dgm:t>
    </dgm:pt>
    <dgm:pt modelId="{A30841B7-06FF-435E-99BE-B3582670A281}" type="sibTrans" cxnId="{A7CEEDC5-DA38-475E-ACB2-8C9839F0FFCB}">
      <dgm:prSet/>
      <dgm:spPr/>
      <dgm:t>
        <a:bodyPr/>
        <a:lstStyle/>
        <a:p>
          <a:endParaRPr lang="en-US"/>
        </a:p>
      </dgm:t>
    </dgm:pt>
    <dgm:pt modelId="{5735FB4E-0E12-48F5-B484-32B9AD95C7A1}">
      <dgm:prSet/>
      <dgm:spPr/>
      <dgm:t>
        <a:bodyPr/>
        <a:lstStyle/>
        <a:p>
          <a:pPr rtl="0"/>
          <a:r>
            <a:rPr lang="en-US" dirty="0">
              <a:latin typeface="Times New Roman" panose="02020603050405020304" pitchFamily="18" charset="0"/>
              <a:cs typeface="Times New Roman" panose="02020603050405020304" pitchFamily="18" charset="0"/>
            </a:rPr>
            <a:t>Actions should have a clear link to the Plan or document progress towards meeting needs and desires of Participants.</a:t>
          </a:r>
        </a:p>
      </dgm:t>
    </dgm:pt>
    <dgm:pt modelId="{FEE02F0E-A17A-4D66-BB49-D6A0405720E2}" type="parTrans" cxnId="{05C5BE6F-6D7F-4936-AC70-7CDE451D967A}">
      <dgm:prSet/>
      <dgm:spPr/>
      <dgm:t>
        <a:bodyPr/>
        <a:lstStyle/>
        <a:p>
          <a:endParaRPr lang="en-US"/>
        </a:p>
      </dgm:t>
    </dgm:pt>
    <dgm:pt modelId="{1E02174D-31EF-4430-A097-9329E647D346}" type="sibTrans" cxnId="{05C5BE6F-6D7F-4936-AC70-7CDE451D967A}">
      <dgm:prSet/>
      <dgm:spPr/>
      <dgm:t>
        <a:bodyPr/>
        <a:lstStyle/>
        <a:p>
          <a:endParaRPr lang="en-US"/>
        </a:p>
      </dgm:t>
    </dgm:pt>
    <dgm:pt modelId="{A49B9473-1914-437E-BD9D-963443C57781}" type="pres">
      <dgm:prSet presAssocID="{EB2B4403-7FB5-4952-961A-FB2947FF3921}" presName="linear" presStyleCnt="0">
        <dgm:presLayoutVars>
          <dgm:animLvl val="lvl"/>
          <dgm:resizeHandles val="exact"/>
        </dgm:presLayoutVars>
      </dgm:prSet>
      <dgm:spPr/>
    </dgm:pt>
    <dgm:pt modelId="{D27B2A6F-7381-4556-99D9-BE58E6A324F3}" type="pres">
      <dgm:prSet presAssocID="{50EF1CD3-E34B-45EE-8C61-5F34CBC0D146}" presName="parentText" presStyleLbl="node1" presStyleIdx="0" presStyleCnt="3">
        <dgm:presLayoutVars>
          <dgm:chMax val="0"/>
          <dgm:bulletEnabled val="1"/>
        </dgm:presLayoutVars>
      </dgm:prSet>
      <dgm:spPr/>
    </dgm:pt>
    <dgm:pt modelId="{4F9CD2D0-4199-4DD3-960B-C7EEA7603511}" type="pres">
      <dgm:prSet presAssocID="{89D11CE2-CD83-4B22-BA07-35A402E4D6E1}" presName="spacer" presStyleCnt="0"/>
      <dgm:spPr/>
    </dgm:pt>
    <dgm:pt modelId="{9661DDB9-DAF5-4B3E-9B0B-382E575C1565}" type="pres">
      <dgm:prSet presAssocID="{49375FA8-1519-43CE-9561-4EB155B27A8C}" presName="parentText" presStyleLbl="node1" presStyleIdx="1" presStyleCnt="3">
        <dgm:presLayoutVars>
          <dgm:chMax val="0"/>
          <dgm:bulletEnabled val="1"/>
        </dgm:presLayoutVars>
      </dgm:prSet>
      <dgm:spPr/>
    </dgm:pt>
    <dgm:pt modelId="{18323B8F-EEC4-447C-982E-E1D1A64AEB47}" type="pres">
      <dgm:prSet presAssocID="{A30841B7-06FF-435E-99BE-B3582670A281}" presName="spacer" presStyleCnt="0"/>
      <dgm:spPr/>
    </dgm:pt>
    <dgm:pt modelId="{5EEA985C-2527-4FCB-A139-33D740153BD6}" type="pres">
      <dgm:prSet presAssocID="{5735FB4E-0E12-48F5-B484-32B9AD95C7A1}" presName="parentText" presStyleLbl="node1" presStyleIdx="2" presStyleCnt="3">
        <dgm:presLayoutVars>
          <dgm:chMax val="0"/>
          <dgm:bulletEnabled val="1"/>
        </dgm:presLayoutVars>
      </dgm:prSet>
      <dgm:spPr/>
    </dgm:pt>
  </dgm:ptLst>
  <dgm:cxnLst>
    <dgm:cxn modelId="{B1E82E07-61F7-4463-8B05-E42FD6EF1467}" type="presOf" srcId="{49375FA8-1519-43CE-9561-4EB155B27A8C}" destId="{9661DDB9-DAF5-4B3E-9B0B-382E575C1565}" srcOrd="0" destOrd="0" presId="urn:microsoft.com/office/officeart/2005/8/layout/vList2"/>
    <dgm:cxn modelId="{9C7D303A-B055-4FE4-963A-293395F11514}" type="presOf" srcId="{5735FB4E-0E12-48F5-B484-32B9AD95C7A1}" destId="{5EEA985C-2527-4FCB-A139-33D740153BD6}" srcOrd="0" destOrd="0" presId="urn:microsoft.com/office/officeart/2005/8/layout/vList2"/>
    <dgm:cxn modelId="{05C5BE6F-6D7F-4936-AC70-7CDE451D967A}" srcId="{EB2B4403-7FB5-4952-961A-FB2947FF3921}" destId="{5735FB4E-0E12-48F5-B484-32B9AD95C7A1}" srcOrd="2" destOrd="0" parTransId="{FEE02F0E-A17A-4D66-BB49-D6A0405720E2}" sibTransId="{1E02174D-31EF-4430-A097-9329E647D346}"/>
    <dgm:cxn modelId="{99FE60A8-7FC6-4F2C-B61E-C2B811F14723}" srcId="{EB2B4403-7FB5-4952-961A-FB2947FF3921}" destId="{50EF1CD3-E34B-45EE-8C61-5F34CBC0D146}" srcOrd="0" destOrd="0" parTransId="{1C4A9CC6-4944-41DB-8651-451983050751}" sibTransId="{89D11CE2-CD83-4B22-BA07-35A402E4D6E1}"/>
    <dgm:cxn modelId="{A7CEEDC5-DA38-475E-ACB2-8C9839F0FFCB}" srcId="{EB2B4403-7FB5-4952-961A-FB2947FF3921}" destId="{49375FA8-1519-43CE-9561-4EB155B27A8C}" srcOrd="1" destOrd="0" parTransId="{FD41CB95-72D7-485C-8824-22E618B8109A}" sibTransId="{A30841B7-06FF-435E-99BE-B3582670A281}"/>
    <dgm:cxn modelId="{6DFFA4E0-F650-4C86-AFE7-532B6577D0A7}" type="presOf" srcId="{50EF1CD3-E34B-45EE-8C61-5F34CBC0D146}" destId="{D27B2A6F-7381-4556-99D9-BE58E6A324F3}" srcOrd="0" destOrd="0" presId="urn:microsoft.com/office/officeart/2005/8/layout/vList2"/>
    <dgm:cxn modelId="{041A2AF2-A7B0-41E3-9468-74A1B0F343BD}" type="presOf" srcId="{EB2B4403-7FB5-4952-961A-FB2947FF3921}" destId="{A49B9473-1914-437E-BD9D-963443C57781}" srcOrd="0" destOrd="0" presId="urn:microsoft.com/office/officeart/2005/8/layout/vList2"/>
    <dgm:cxn modelId="{121E92EB-E974-417B-AEA9-AB51F509B860}" type="presParOf" srcId="{A49B9473-1914-437E-BD9D-963443C57781}" destId="{D27B2A6F-7381-4556-99D9-BE58E6A324F3}" srcOrd="0" destOrd="0" presId="urn:microsoft.com/office/officeart/2005/8/layout/vList2"/>
    <dgm:cxn modelId="{58D2B29F-7136-4E69-A95A-2B2A33165533}" type="presParOf" srcId="{A49B9473-1914-437E-BD9D-963443C57781}" destId="{4F9CD2D0-4199-4DD3-960B-C7EEA7603511}" srcOrd="1" destOrd="0" presId="urn:microsoft.com/office/officeart/2005/8/layout/vList2"/>
    <dgm:cxn modelId="{E75BF885-B030-442B-88D4-33B6E217D5B0}" type="presParOf" srcId="{A49B9473-1914-437E-BD9D-963443C57781}" destId="{9661DDB9-DAF5-4B3E-9B0B-382E575C1565}" srcOrd="2" destOrd="0" presId="urn:microsoft.com/office/officeart/2005/8/layout/vList2"/>
    <dgm:cxn modelId="{DC31349A-B267-4228-8A2D-DDB8C9096009}" type="presParOf" srcId="{A49B9473-1914-437E-BD9D-963443C57781}" destId="{18323B8F-EEC4-447C-982E-E1D1A64AEB47}" srcOrd="3" destOrd="0" presId="urn:microsoft.com/office/officeart/2005/8/layout/vList2"/>
    <dgm:cxn modelId="{6D6C9908-C629-4187-8670-D8CCA20EA190}" type="presParOf" srcId="{A49B9473-1914-437E-BD9D-963443C57781}" destId="{5EEA985C-2527-4FCB-A139-33D740153BD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610F628-80BF-47EE-BA0C-F9D33769B46F}"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BA5F8FB4-17A4-429B-93D2-413C84D3EEF9}">
      <dgm:prSet custT="1"/>
      <dgm:spPr/>
      <dgm:t>
        <a:bodyPr/>
        <a:lstStyle/>
        <a:p>
          <a:pPr rtl="0"/>
          <a:r>
            <a:rPr lang="en-US" sz="2800" dirty="0">
              <a:latin typeface="Times New Roman" panose="02020603050405020304" pitchFamily="18" charset="0"/>
              <a:cs typeface="Times New Roman" panose="02020603050405020304" pitchFamily="18" charset="0"/>
            </a:rPr>
            <a:t>E-mail contacts can be </a:t>
          </a:r>
          <a:r>
            <a:rPr lang="en-US" sz="2800" b="1" dirty="0">
              <a:latin typeface="Times New Roman" panose="02020603050405020304" pitchFamily="18" charset="0"/>
              <a:cs typeface="Times New Roman" panose="02020603050405020304" pitchFamily="18" charset="0"/>
            </a:rPr>
            <a:t>summarized</a:t>
          </a:r>
          <a:r>
            <a:rPr lang="en-US" sz="2800" dirty="0">
              <a:latin typeface="Times New Roman" panose="02020603050405020304" pitchFamily="18" charset="0"/>
              <a:cs typeface="Times New Roman" panose="02020603050405020304" pitchFamily="18" charset="0"/>
            </a:rPr>
            <a:t> in a note.</a:t>
          </a:r>
        </a:p>
      </dgm:t>
    </dgm:pt>
    <dgm:pt modelId="{E535BBC7-B334-4316-B23F-0531F358019E}" type="parTrans" cxnId="{48F26F1F-A419-49B1-AC78-8866D6ED1680}">
      <dgm:prSet/>
      <dgm:spPr/>
      <dgm:t>
        <a:bodyPr/>
        <a:lstStyle/>
        <a:p>
          <a:endParaRPr lang="en-US"/>
        </a:p>
      </dgm:t>
    </dgm:pt>
    <dgm:pt modelId="{1C0B1BA3-9821-4E8A-9B56-877841778AC8}" type="sibTrans" cxnId="{48F26F1F-A419-49B1-AC78-8866D6ED1680}">
      <dgm:prSet/>
      <dgm:spPr/>
      <dgm:t>
        <a:bodyPr/>
        <a:lstStyle/>
        <a:p>
          <a:endParaRPr lang="en-US"/>
        </a:p>
      </dgm:t>
    </dgm:pt>
    <dgm:pt modelId="{AD5D0999-8BA4-4813-9203-EDB2451EBE3C}">
      <dgm:prSet custT="1"/>
      <dgm:spPr/>
      <dgm:t>
        <a:bodyPr/>
        <a:lstStyle/>
        <a:p>
          <a:pPr rtl="0"/>
          <a:r>
            <a:rPr lang="en-US" sz="2800" dirty="0">
              <a:latin typeface="Times New Roman" panose="02020603050405020304" pitchFamily="18" charset="0"/>
              <a:cs typeface="Times New Roman" panose="02020603050405020304" pitchFamily="18" charset="0"/>
            </a:rPr>
            <a:t>The entire e-mail should </a:t>
          </a:r>
          <a:r>
            <a:rPr lang="en-US" sz="2800" b="1" dirty="0">
              <a:latin typeface="Times New Roman" panose="02020603050405020304" pitchFamily="18" charset="0"/>
              <a:cs typeface="Times New Roman" panose="02020603050405020304" pitchFamily="18" charset="0"/>
            </a:rPr>
            <a:t>not</a:t>
          </a:r>
          <a:r>
            <a:rPr lang="en-US" sz="2800" dirty="0">
              <a:latin typeface="Times New Roman" panose="02020603050405020304" pitchFamily="18" charset="0"/>
              <a:cs typeface="Times New Roman" panose="02020603050405020304" pitchFamily="18" charset="0"/>
            </a:rPr>
            <a:t> be pasted as a case note.</a:t>
          </a:r>
        </a:p>
      </dgm:t>
    </dgm:pt>
    <dgm:pt modelId="{1F7941CB-4D4E-438F-B233-C4EFA25BE96E}" type="parTrans" cxnId="{44521234-7F03-40ED-B2E5-F14C6E937862}">
      <dgm:prSet/>
      <dgm:spPr/>
      <dgm:t>
        <a:bodyPr/>
        <a:lstStyle/>
        <a:p>
          <a:endParaRPr lang="en-US"/>
        </a:p>
      </dgm:t>
    </dgm:pt>
    <dgm:pt modelId="{714378BC-7502-412B-8BA0-FDE3A5EA89BA}" type="sibTrans" cxnId="{44521234-7F03-40ED-B2E5-F14C6E937862}">
      <dgm:prSet/>
      <dgm:spPr/>
      <dgm:t>
        <a:bodyPr/>
        <a:lstStyle/>
        <a:p>
          <a:endParaRPr lang="en-US"/>
        </a:p>
      </dgm:t>
    </dgm:pt>
    <dgm:pt modelId="{C8587304-499F-4E22-B9AE-7D9F06CCF563}" type="pres">
      <dgm:prSet presAssocID="{F610F628-80BF-47EE-BA0C-F9D33769B46F}" presName="linear" presStyleCnt="0">
        <dgm:presLayoutVars>
          <dgm:animLvl val="lvl"/>
          <dgm:resizeHandles val="exact"/>
        </dgm:presLayoutVars>
      </dgm:prSet>
      <dgm:spPr/>
    </dgm:pt>
    <dgm:pt modelId="{5A8CD189-A70A-4DF5-8CD9-9D6A40A88BE6}" type="pres">
      <dgm:prSet presAssocID="{BA5F8FB4-17A4-429B-93D2-413C84D3EEF9}" presName="parentText" presStyleLbl="node1" presStyleIdx="0" presStyleCnt="2">
        <dgm:presLayoutVars>
          <dgm:chMax val="0"/>
          <dgm:bulletEnabled val="1"/>
        </dgm:presLayoutVars>
      </dgm:prSet>
      <dgm:spPr/>
    </dgm:pt>
    <dgm:pt modelId="{1FE7C76E-3CF0-452B-8C44-CE5B4A6882E7}" type="pres">
      <dgm:prSet presAssocID="{1C0B1BA3-9821-4E8A-9B56-877841778AC8}" presName="spacer" presStyleCnt="0"/>
      <dgm:spPr/>
    </dgm:pt>
    <dgm:pt modelId="{DB4C8C3C-AC26-408B-B069-3793E31487E3}" type="pres">
      <dgm:prSet presAssocID="{AD5D0999-8BA4-4813-9203-EDB2451EBE3C}" presName="parentText" presStyleLbl="node1" presStyleIdx="1" presStyleCnt="2">
        <dgm:presLayoutVars>
          <dgm:chMax val="0"/>
          <dgm:bulletEnabled val="1"/>
        </dgm:presLayoutVars>
      </dgm:prSet>
      <dgm:spPr/>
    </dgm:pt>
  </dgm:ptLst>
  <dgm:cxnLst>
    <dgm:cxn modelId="{48F26F1F-A419-49B1-AC78-8866D6ED1680}" srcId="{F610F628-80BF-47EE-BA0C-F9D33769B46F}" destId="{BA5F8FB4-17A4-429B-93D2-413C84D3EEF9}" srcOrd="0" destOrd="0" parTransId="{E535BBC7-B334-4316-B23F-0531F358019E}" sibTransId="{1C0B1BA3-9821-4E8A-9B56-877841778AC8}"/>
    <dgm:cxn modelId="{44521234-7F03-40ED-B2E5-F14C6E937862}" srcId="{F610F628-80BF-47EE-BA0C-F9D33769B46F}" destId="{AD5D0999-8BA4-4813-9203-EDB2451EBE3C}" srcOrd="1" destOrd="0" parTransId="{1F7941CB-4D4E-438F-B233-C4EFA25BE96E}" sibTransId="{714378BC-7502-412B-8BA0-FDE3A5EA89BA}"/>
    <dgm:cxn modelId="{E4A00E39-E3F1-4B3C-BFB9-59CE1540AABE}" type="presOf" srcId="{BA5F8FB4-17A4-429B-93D2-413C84D3EEF9}" destId="{5A8CD189-A70A-4DF5-8CD9-9D6A40A88BE6}" srcOrd="0" destOrd="0" presId="urn:microsoft.com/office/officeart/2005/8/layout/vList2"/>
    <dgm:cxn modelId="{2DEC1BF4-DA31-4551-8010-9D0A8783FE14}" type="presOf" srcId="{F610F628-80BF-47EE-BA0C-F9D33769B46F}" destId="{C8587304-499F-4E22-B9AE-7D9F06CCF563}" srcOrd="0" destOrd="0" presId="urn:microsoft.com/office/officeart/2005/8/layout/vList2"/>
    <dgm:cxn modelId="{D2D524FC-CDCE-4A81-921B-A0373A491E55}" type="presOf" srcId="{AD5D0999-8BA4-4813-9203-EDB2451EBE3C}" destId="{DB4C8C3C-AC26-408B-B069-3793E31487E3}" srcOrd="0" destOrd="0" presId="urn:microsoft.com/office/officeart/2005/8/layout/vList2"/>
    <dgm:cxn modelId="{B8F698B0-EF54-4D44-BF93-9906F4DB7C80}" type="presParOf" srcId="{C8587304-499F-4E22-B9AE-7D9F06CCF563}" destId="{5A8CD189-A70A-4DF5-8CD9-9D6A40A88BE6}" srcOrd="0" destOrd="0" presId="urn:microsoft.com/office/officeart/2005/8/layout/vList2"/>
    <dgm:cxn modelId="{43E95DC1-1578-4FC1-8EF5-3BA1CF2048AD}" type="presParOf" srcId="{C8587304-499F-4E22-B9AE-7D9F06CCF563}" destId="{1FE7C76E-3CF0-452B-8C44-CE5B4A6882E7}" srcOrd="1" destOrd="0" presId="urn:microsoft.com/office/officeart/2005/8/layout/vList2"/>
    <dgm:cxn modelId="{7F1C3403-E710-4A0C-853C-97EE969B8B40}" type="presParOf" srcId="{C8587304-499F-4E22-B9AE-7D9F06CCF563}" destId="{DB4C8C3C-AC26-408B-B069-3793E31487E3}"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E5B83B-B0D6-4CC2-999A-E1207CBE7283}"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68634951-D5B9-4494-8709-41310DFCA973}">
      <dgm:prSet/>
      <dgm:spPr/>
      <dgm:t>
        <a:bodyPr/>
        <a:lstStyle/>
        <a:p>
          <a:pPr rtl="0"/>
          <a:r>
            <a:rPr lang="en-US" dirty="0">
              <a:latin typeface="Times New Roman" panose="02020603050405020304" pitchFamily="18" charset="0"/>
              <a:cs typeface="Times New Roman" panose="02020603050405020304" pitchFamily="18" charset="0"/>
            </a:rPr>
            <a:t>Notes must be entered within the applicable timeframes:</a:t>
          </a:r>
        </a:p>
      </dgm:t>
    </dgm:pt>
    <dgm:pt modelId="{55208CEA-1071-4E40-B4A1-0848B2C544F6}" type="parTrans" cxnId="{04A7DFB2-D931-4D9B-A9EC-C268D25313DB}">
      <dgm:prSet/>
      <dgm:spPr/>
      <dgm:t>
        <a:bodyPr/>
        <a:lstStyle/>
        <a:p>
          <a:endParaRPr lang="en-US"/>
        </a:p>
      </dgm:t>
    </dgm:pt>
    <dgm:pt modelId="{9E89EF21-2284-4612-A368-F3BCE8C8B3EB}" type="sibTrans" cxnId="{04A7DFB2-D931-4D9B-A9EC-C268D25313DB}">
      <dgm:prSet/>
      <dgm:spPr/>
      <dgm:t>
        <a:bodyPr/>
        <a:lstStyle/>
        <a:p>
          <a:endParaRPr lang="en-US"/>
        </a:p>
      </dgm:t>
    </dgm:pt>
    <dgm:pt modelId="{9CD184D8-E3AE-4097-BCD4-B55BA574F1D1}">
      <dgm:prSet custT="1"/>
      <dgm:spPr/>
      <dgm:t>
        <a:bodyPr/>
        <a:lstStyle/>
        <a:p>
          <a:pPr rtl="0"/>
          <a:r>
            <a:rPr lang="en-US" sz="1600" dirty="0">
              <a:latin typeface="Times New Roman" panose="02020603050405020304" pitchFamily="18" charset="0"/>
              <a:cs typeface="Times New Roman" panose="02020603050405020304" pitchFamily="18" charset="0"/>
            </a:rPr>
            <a:t>State DS and APS Case Worker Policy: Within 10 business days of contact, except as follows:                                                  </a:t>
          </a:r>
          <a:r>
            <a:rPr lang="en-US" sz="800" dirty="0">
              <a:latin typeface="Times New Roman" panose="02020603050405020304" pitchFamily="18" charset="0"/>
              <a:cs typeface="Times New Roman" panose="02020603050405020304" pitchFamily="18" charset="0"/>
            </a:rPr>
            <a:t>        O</a:t>
          </a:r>
          <a:r>
            <a:rPr lang="en-US" sz="1600" dirty="0">
              <a:latin typeface="Times New Roman" panose="02020603050405020304" pitchFamily="18" charset="0"/>
              <a:cs typeface="Times New Roman" panose="02020603050405020304" pitchFamily="18" charset="0"/>
            </a:rPr>
            <a:t> Public Guardianship/Conservatorship Appointment: Immediately                                           </a:t>
          </a:r>
          <a:r>
            <a:rPr lang="en-US" sz="900" dirty="0">
              <a:latin typeface="Times New Roman" panose="02020603050405020304" pitchFamily="18" charset="0"/>
              <a:cs typeface="Times New Roman" panose="02020603050405020304" pitchFamily="18" charset="0"/>
            </a:rPr>
            <a:t>O</a:t>
          </a:r>
          <a:r>
            <a:rPr lang="en-US" sz="1600" dirty="0">
              <a:latin typeface="Times New Roman" panose="02020603050405020304" pitchFamily="18" charset="0"/>
              <a:cs typeface="Times New Roman" panose="02020603050405020304" pitchFamily="18" charset="0"/>
            </a:rPr>
            <a:t> Public Guardianship/Conservatorship Temporary Appointment: Immediately                                                                                                  </a:t>
          </a:r>
          <a:r>
            <a:rPr lang="en-US" sz="800" dirty="0">
              <a:latin typeface="Times New Roman" panose="02020603050405020304" pitchFamily="18" charset="0"/>
              <a:cs typeface="Times New Roman" panose="02020603050405020304" pitchFamily="18" charset="0"/>
            </a:rPr>
            <a:t>O</a:t>
          </a:r>
          <a:r>
            <a:rPr lang="en-US" sz="1600" dirty="0">
              <a:latin typeface="Times New Roman" panose="02020603050405020304" pitchFamily="18" charset="0"/>
              <a:cs typeface="Times New Roman" panose="02020603050405020304" pitchFamily="18" charset="0"/>
            </a:rPr>
            <a:t> Public Ward Medical Authorization: Within 24 hours of the authorization.                              </a:t>
          </a:r>
          <a:r>
            <a:rPr lang="en-US" sz="900" dirty="0">
              <a:latin typeface="Times New Roman" panose="02020603050405020304" pitchFamily="18" charset="0"/>
              <a:cs typeface="Times New Roman" panose="02020603050405020304" pitchFamily="18" charset="0"/>
            </a:rPr>
            <a:t>O</a:t>
          </a:r>
          <a:r>
            <a:rPr lang="en-US" sz="10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Crisis Services: Within 24 hours of services being provided.</a:t>
          </a:r>
        </a:p>
      </dgm:t>
    </dgm:pt>
    <dgm:pt modelId="{E7CE0B92-D8E8-4B7B-95A7-F8742A3C5804}" type="parTrans" cxnId="{F9494FE5-5FF9-4702-9880-1CC6D907108D}">
      <dgm:prSet/>
      <dgm:spPr/>
      <dgm:t>
        <a:bodyPr/>
        <a:lstStyle/>
        <a:p>
          <a:endParaRPr lang="en-US"/>
        </a:p>
      </dgm:t>
    </dgm:pt>
    <dgm:pt modelId="{31700745-C918-497A-8649-89C6C31CAA1F}" type="sibTrans" cxnId="{F9494FE5-5FF9-4702-9880-1CC6D907108D}">
      <dgm:prSet/>
      <dgm:spPr/>
      <dgm:t>
        <a:bodyPr/>
        <a:lstStyle/>
        <a:p>
          <a:endParaRPr lang="en-US"/>
        </a:p>
      </dgm:t>
    </dgm:pt>
    <dgm:pt modelId="{8BF3ED84-71C4-48F8-8057-9285AA13FE8B}">
      <dgm:prSet/>
      <dgm:spPr/>
      <dgm:t>
        <a:bodyPr/>
        <a:lstStyle/>
        <a:p>
          <a:pPr rtl="0"/>
          <a:r>
            <a:rPr lang="en-US" sz="1600" dirty="0">
              <a:latin typeface="Times New Roman" panose="02020603050405020304" pitchFamily="18" charset="0"/>
              <a:cs typeface="Times New Roman" panose="02020603050405020304" pitchFamily="18" charset="0"/>
            </a:rPr>
            <a:t>Adult Community Case Manager Guideline: OADS suggests at least within 10 business days of contact.</a:t>
          </a:r>
        </a:p>
      </dgm:t>
    </dgm:pt>
    <dgm:pt modelId="{DFC76ECF-9145-4F82-A83F-FB098F622CF0}" type="parTrans" cxnId="{E77D7778-2A11-4E2B-A5DF-646A503256B7}">
      <dgm:prSet/>
      <dgm:spPr/>
      <dgm:t>
        <a:bodyPr/>
        <a:lstStyle/>
        <a:p>
          <a:endParaRPr lang="en-US"/>
        </a:p>
      </dgm:t>
    </dgm:pt>
    <dgm:pt modelId="{C9010615-C331-4DC5-B5FB-720D61EA3C3B}" type="sibTrans" cxnId="{E77D7778-2A11-4E2B-A5DF-646A503256B7}">
      <dgm:prSet/>
      <dgm:spPr/>
      <dgm:t>
        <a:bodyPr/>
        <a:lstStyle/>
        <a:p>
          <a:endParaRPr lang="en-US"/>
        </a:p>
      </dgm:t>
    </dgm:pt>
    <dgm:pt modelId="{91BDC283-5628-4B93-AC2C-6C2720CA2970}">
      <dgm:prSet/>
      <dgm:spPr/>
      <dgm:t>
        <a:bodyPr/>
        <a:lstStyle/>
        <a:p>
          <a:pPr rtl="0"/>
          <a:r>
            <a:rPr lang="en-US" dirty="0">
              <a:latin typeface="Times New Roman" panose="02020603050405020304" pitchFamily="18" charset="0"/>
              <a:cs typeface="Times New Roman" panose="02020603050405020304" pitchFamily="18" charset="0"/>
            </a:rPr>
            <a:t>OADS best practice is to enter a note as soon as possible after the contact. </a:t>
          </a:r>
        </a:p>
      </dgm:t>
    </dgm:pt>
    <dgm:pt modelId="{ED22C766-CA8F-4255-B805-2C86113D28DA}" type="parTrans" cxnId="{FE922D30-76D1-4C47-8336-108D7BAE1498}">
      <dgm:prSet/>
      <dgm:spPr/>
      <dgm:t>
        <a:bodyPr/>
        <a:lstStyle/>
        <a:p>
          <a:endParaRPr lang="en-US"/>
        </a:p>
      </dgm:t>
    </dgm:pt>
    <dgm:pt modelId="{80096AE1-4C85-4F90-A857-93EE5A77DFDF}" type="sibTrans" cxnId="{FE922D30-76D1-4C47-8336-108D7BAE1498}">
      <dgm:prSet/>
      <dgm:spPr/>
      <dgm:t>
        <a:bodyPr/>
        <a:lstStyle/>
        <a:p>
          <a:endParaRPr lang="en-US"/>
        </a:p>
      </dgm:t>
    </dgm:pt>
    <dgm:pt modelId="{C50D88BB-CD1A-406D-AED0-CAED11CE4105}">
      <dgm:prSet/>
      <dgm:spPr/>
      <dgm:t>
        <a:bodyPr/>
        <a:lstStyle/>
        <a:p>
          <a:pPr rtl="0"/>
          <a:r>
            <a:rPr lang="en-US" dirty="0">
              <a:latin typeface="Times New Roman" panose="02020603050405020304" pitchFamily="18" charset="0"/>
              <a:cs typeface="Times New Roman" panose="02020603050405020304" pitchFamily="18" charset="0"/>
            </a:rPr>
            <a:t>What is written in a note is part of a Participant’s legal record.  </a:t>
          </a:r>
        </a:p>
      </dgm:t>
    </dgm:pt>
    <dgm:pt modelId="{437FDC28-1439-4F6A-B8B5-F3E804D9F6F7}" type="parTrans" cxnId="{B2E02075-8B9E-4563-B449-0CB27911FA12}">
      <dgm:prSet/>
      <dgm:spPr/>
      <dgm:t>
        <a:bodyPr/>
        <a:lstStyle/>
        <a:p>
          <a:endParaRPr lang="en-US"/>
        </a:p>
      </dgm:t>
    </dgm:pt>
    <dgm:pt modelId="{DC39E33E-0C48-437C-BD01-6D8A94522AF9}" type="sibTrans" cxnId="{B2E02075-8B9E-4563-B449-0CB27911FA12}">
      <dgm:prSet/>
      <dgm:spPr/>
      <dgm:t>
        <a:bodyPr/>
        <a:lstStyle/>
        <a:p>
          <a:endParaRPr lang="en-US"/>
        </a:p>
      </dgm:t>
    </dgm:pt>
    <dgm:pt modelId="{AB58D2A8-8759-443A-9E3A-F6D7B5009B1A}">
      <dgm:prSet/>
      <dgm:spPr/>
      <dgm:t>
        <a:bodyPr/>
        <a:lstStyle/>
        <a:p>
          <a:pPr rtl="0"/>
          <a:r>
            <a:rPr lang="en-US">
              <a:latin typeface="Times New Roman" panose="02020603050405020304" pitchFamily="18" charset="0"/>
              <a:cs typeface="Times New Roman" panose="02020603050405020304" pitchFamily="18" charset="0"/>
            </a:rPr>
            <a:t>Notes are public record, can be used in court, and are available to Participants and guardians.</a:t>
          </a:r>
          <a:endParaRPr lang="en-US" dirty="0">
            <a:latin typeface="Times New Roman" panose="02020603050405020304" pitchFamily="18" charset="0"/>
            <a:cs typeface="Times New Roman" panose="02020603050405020304" pitchFamily="18" charset="0"/>
          </a:endParaRPr>
        </a:p>
      </dgm:t>
    </dgm:pt>
    <dgm:pt modelId="{4164F726-49AA-456B-B2FD-510610DF9A78}" type="parTrans" cxnId="{D26A417D-E4C2-443A-BC81-37A94EBD9895}">
      <dgm:prSet/>
      <dgm:spPr/>
      <dgm:t>
        <a:bodyPr/>
        <a:lstStyle/>
        <a:p>
          <a:endParaRPr lang="en-US"/>
        </a:p>
      </dgm:t>
    </dgm:pt>
    <dgm:pt modelId="{1E297083-72A4-461B-ADF2-5C633E29C907}" type="sibTrans" cxnId="{D26A417D-E4C2-443A-BC81-37A94EBD9895}">
      <dgm:prSet/>
      <dgm:spPr/>
      <dgm:t>
        <a:bodyPr/>
        <a:lstStyle/>
        <a:p>
          <a:endParaRPr lang="en-US"/>
        </a:p>
      </dgm:t>
    </dgm:pt>
    <dgm:pt modelId="{0AA519F0-782B-496D-BD81-7841034AA720}" type="pres">
      <dgm:prSet presAssocID="{93E5B83B-B0D6-4CC2-999A-E1207CBE7283}" presName="linear" presStyleCnt="0">
        <dgm:presLayoutVars>
          <dgm:animLvl val="lvl"/>
          <dgm:resizeHandles val="exact"/>
        </dgm:presLayoutVars>
      </dgm:prSet>
      <dgm:spPr/>
    </dgm:pt>
    <dgm:pt modelId="{55347AA5-9AD8-42FE-A214-486EC16F4E99}" type="pres">
      <dgm:prSet presAssocID="{68634951-D5B9-4494-8709-41310DFCA973}" presName="parentText" presStyleLbl="node1" presStyleIdx="0" presStyleCnt="4">
        <dgm:presLayoutVars>
          <dgm:chMax val="0"/>
          <dgm:bulletEnabled val="1"/>
        </dgm:presLayoutVars>
      </dgm:prSet>
      <dgm:spPr/>
    </dgm:pt>
    <dgm:pt modelId="{E2B7D68D-7096-4EF1-AD91-C67099F87BEE}" type="pres">
      <dgm:prSet presAssocID="{68634951-D5B9-4494-8709-41310DFCA973}" presName="childText" presStyleLbl="revTx" presStyleIdx="0" presStyleCnt="1">
        <dgm:presLayoutVars>
          <dgm:bulletEnabled val="1"/>
        </dgm:presLayoutVars>
      </dgm:prSet>
      <dgm:spPr/>
    </dgm:pt>
    <dgm:pt modelId="{837E6B49-0BC7-48F4-8350-B88472A0FCB4}" type="pres">
      <dgm:prSet presAssocID="{91BDC283-5628-4B93-AC2C-6C2720CA2970}" presName="parentText" presStyleLbl="node1" presStyleIdx="1" presStyleCnt="4">
        <dgm:presLayoutVars>
          <dgm:chMax val="0"/>
          <dgm:bulletEnabled val="1"/>
        </dgm:presLayoutVars>
      </dgm:prSet>
      <dgm:spPr/>
    </dgm:pt>
    <dgm:pt modelId="{AEDF593B-C471-4329-BAE2-68439609B5F5}" type="pres">
      <dgm:prSet presAssocID="{80096AE1-4C85-4F90-A857-93EE5A77DFDF}" presName="spacer" presStyleCnt="0"/>
      <dgm:spPr/>
    </dgm:pt>
    <dgm:pt modelId="{5756A9E1-23EE-4E41-AD36-1610D7FA209D}" type="pres">
      <dgm:prSet presAssocID="{AB58D2A8-8759-443A-9E3A-F6D7B5009B1A}" presName="parentText" presStyleLbl="node1" presStyleIdx="2" presStyleCnt="4">
        <dgm:presLayoutVars>
          <dgm:chMax val="0"/>
          <dgm:bulletEnabled val="1"/>
        </dgm:presLayoutVars>
      </dgm:prSet>
      <dgm:spPr/>
    </dgm:pt>
    <dgm:pt modelId="{FDA95C4D-B3A2-4A35-87F3-897ECB3FF849}" type="pres">
      <dgm:prSet presAssocID="{1E297083-72A4-461B-ADF2-5C633E29C907}" presName="spacer" presStyleCnt="0"/>
      <dgm:spPr/>
    </dgm:pt>
    <dgm:pt modelId="{035CE3BE-E8E2-4CA8-B78C-1A5FD1D07593}" type="pres">
      <dgm:prSet presAssocID="{C50D88BB-CD1A-406D-AED0-CAED11CE4105}" presName="parentText" presStyleLbl="node1" presStyleIdx="3" presStyleCnt="4">
        <dgm:presLayoutVars>
          <dgm:chMax val="0"/>
          <dgm:bulletEnabled val="1"/>
        </dgm:presLayoutVars>
      </dgm:prSet>
      <dgm:spPr/>
    </dgm:pt>
  </dgm:ptLst>
  <dgm:cxnLst>
    <dgm:cxn modelId="{FE922D30-76D1-4C47-8336-108D7BAE1498}" srcId="{93E5B83B-B0D6-4CC2-999A-E1207CBE7283}" destId="{91BDC283-5628-4B93-AC2C-6C2720CA2970}" srcOrd="1" destOrd="0" parTransId="{ED22C766-CA8F-4255-B805-2C86113D28DA}" sibTransId="{80096AE1-4C85-4F90-A857-93EE5A77DFDF}"/>
    <dgm:cxn modelId="{44C27163-F670-4ECA-8F0A-50A508ADE5FB}" type="presOf" srcId="{C50D88BB-CD1A-406D-AED0-CAED11CE4105}" destId="{035CE3BE-E8E2-4CA8-B78C-1A5FD1D07593}" srcOrd="0" destOrd="0" presId="urn:microsoft.com/office/officeart/2005/8/layout/vList2"/>
    <dgm:cxn modelId="{5BBF234D-00E8-454F-B351-EE436246C8E6}" type="presOf" srcId="{91BDC283-5628-4B93-AC2C-6C2720CA2970}" destId="{837E6B49-0BC7-48F4-8350-B88472A0FCB4}" srcOrd="0" destOrd="0" presId="urn:microsoft.com/office/officeart/2005/8/layout/vList2"/>
    <dgm:cxn modelId="{1FD70555-EADA-4287-9966-AF9DD2BA9218}" type="presOf" srcId="{93E5B83B-B0D6-4CC2-999A-E1207CBE7283}" destId="{0AA519F0-782B-496D-BD81-7841034AA720}" srcOrd="0" destOrd="0" presId="urn:microsoft.com/office/officeart/2005/8/layout/vList2"/>
    <dgm:cxn modelId="{B2E02075-8B9E-4563-B449-0CB27911FA12}" srcId="{93E5B83B-B0D6-4CC2-999A-E1207CBE7283}" destId="{C50D88BB-CD1A-406D-AED0-CAED11CE4105}" srcOrd="3" destOrd="0" parTransId="{437FDC28-1439-4F6A-B8B5-F3E804D9F6F7}" sibTransId="{DC39E33E-0C48-437C-BD01-6D8A94522AF9}"/>
    <dgm:cxn modelId="{E77D7778-2A11-4E2B-A5DF-646A503256B7}" srcId="{68634951-D5B9-4494-8709-41310DFCA973}" destId="{8BF3ED84-71C4-48F8-8057-9285AA13FE8B}" srcOrd="1" destOrd="0" parTransId="{DFC76ECF-9145-4F82-A83F-FB098F622CF0}" sibTransId="{C9010615-C331-4DC5-B5FB-720D61EA3C3B}"/>
    <dgm:cxn modelId="{D26A417D-E4C2-443A-BC81-37A94EBD9895}" srcId="{93E5B83B-B0D6-4CC2-999A-E1207CBE7283}" destId="{AB58D2A8-8759-443A-9E3A-F6D7B5009B1A}" srcOrd="2" destOrd="0" parTransId="{4164F726-49AA-456B-B2FD-510610DF9A78}" sibTransId="{1E297083-72A4-461B-ADF2-5C633E29C907}"/>
    <dgm:cxn modelId="{80CACF88-2F03-4635-8808-73ABFAEB3B05}" type="presOf" srcId="{8BF3ED84-71C4-48F8-8057-9285AA13FE8B}" destId="{E2B7D68D-7096-4EF1-AD91-C67099F87BEE}" srcOrd="0" destOrd="1" presId="urn:microsoft.com/office/officeart/2005/8/layout/vList2"/>
    <dgm:cxn modelId="{002A4E8A-9049-47A7-AA43-E04201B14119}" type="presOf" srcId="{AB58D2A8-8759-443A-9E3A-F6D7B5009B1A}" destId="{5756A9E1-23EE-4E41-AD36-1610D7FA209D}" srcOrd="0" destOrd="0" presId="urn:microsoft.com/office/officeart/2005/8/layout/vList2"/>
    <dgm:cxn modelId="{97B9C792-1638-457A-931E-EB04D237ADF4}" type="presOf" srcId="{68634951-D5B9-4494-8709-41310DFCA973}" destId="{55347AA5-9AD8-42FE-A214-486EC16F4E99}" srcOrd="0" destOrd="0" presId="urn:microsoft.com/office/officeart/2005/8/layout/vList2"/>
    <dgm:cxn modelId="{04A7DFB2-D931-4D9B-A9EC-C268D25313DB}" srcId="{93E5B83B-B0D6-4CC2-999A-E1207CBE7283}" destId="{68634951-D5B9-4494-8709-41310DFCA973}" srcOrd="0" destOrd="0" parTransId="{55208CEA-1071-4E40-B4A1-0848B2C544F6}" sibTransId="{9E89EF21-2284-4612-A368-F3BCE8C8B3EB}"/>
    <dgm:cxn modelId="{64F8E0D1-9578-44B1-82E7-3D2B01C25C9D}" type="presOf" srcId="{9CD184D8-E3AE-4097-BCD4-B55BA574F1D1}" destId="{E2B7D68D-7096-4EF1-AD91-C67099F87BEE}" srcOrd="0" destOrd="0" presId="urn:microsoft.com/office/officeart/2005/8/layout/vList2"/>
    <dgm:cxn modelId="{F9494FE5-5FF9-4702-9880-1CC6D907108D}" srcId="{68634951-D5B9-4494-8709-41310DFCA973}" destId="{9CD184D8-E3AE-4097-BCD4-B55BA574F1D1}" srcOrd="0" destOrd="0" parTransId="{E7CE0B92-D8E8-4B7B-95A7-F8742A3C5804}" sibTransId="{31700745-C918-497A-8649-89C6C31CAA1F}"/>
    <dgm:cxn modelId="{5E3D3A90-9DF0-4F69-ABD6-5AA8D2380ACA}" type="presParOf" srcId="{0AA519F0-782B-496D-BD81-7841034AA720}" destId="{55347AA5-9AD8-42FE-A214-486EC16F4E99}" srcOrd="0" destOrd="0" presId="urn:microsoft.com/office/officeart/2005/8/layout/vList2"/>
    <dgm:cxn modelId="{92B7AC64-2096-4FD2-A00E-D900030D45C0}" type="presParOf" srcId="{0AA519F0-782B-496D-BD81-7841034AA720}" destId="{E2B7D68D-7096-4EF1-AD91-C67099F87BEE}" srcOrd="1" destOrd="0" presId="urn:microsoft.com/office/officeart/2005/8/layout/vList2"/>
    <dgm:cxn modelId="{8D084285-AA58-465C-B2F5-16CF05CFD564}" type="presParOf" srcId="{0AA519F0-782B-496D-BD81-7841034AA720}" destId="{837E6B49-0BC7-48F4-8350-B88472A0FCB4}" srcOrd="2" destOrd="0" presId="urn:microsoft.com/office/officeart/2005/8/layout/vList2"/>
    <dgm:cxn modelId="{E477419B-6B75-49FA-8B29-0940655E2628}" type="presParOf" srcId="{0AA519F0-782B-496D-BD81-7841034AA720}" destId="{AEDF593B-C471-4329-BAE2-68439609B5F5}" srcOrd="3" destOrd="0" presId="urn:microsoft.com/office/officeart/2005/8/layout/vList2"/>
    <dgm:cxn modelId="{49BCD4DB-D904-4728-A0C9-004D3016F248}" type="presParOf" srcId="{0AA519F0-782B-496D-BD81-7841034AA720}" destId="{5756A9E1-23EE-4E41-AD36-1610D7FA209D}" srcOrd="4" destOrd="0" presId="urn:microsoft.com/office/officeart/2005/8/layout/vList2"/>
    <dgm:cxn modelId="{5E97D1C6-8A3A-45B4-A380-083168FDADA9}" type="presParOf" srcId="{0AA519F0-782B-496D-BD81-7841034AA720}" destId="{FDA95C4D-B3A2-4A35-87F3-897ECB3FF849}" srcOrd="5" destOrd="0" presId="urn:microsoft.com/office/officeart/2005/8/layout/vList2"/>
    <dgm:cxn modelId="{0240DD77-E5D6-49ED-BC6E-1EF41578E192}" type="presParOf" srcId="{0AA519F0-782B-496D-BD81-7841034AA720}" destId="{035CE3BE-E8E2-4CA8-B78C-1A5FD1D0759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E5B83B-B0D6-4CC2-999A-E1207CBE7283}"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C55CBFFE-0EB7-4393-8941-91A95EED1F40}">
      <dgm:prSet/>
      <dgm:spPr/>
      <dgm:t>
        <a:bodyPr/>
        <a:lstStyle/>
        <a:p>
          <a:r>
            <a:rPr lang="en-US" dirty="0">
              <a:latin typeface="Times New Roman" panose="02020603050405020304" pitchFamily="18" charset="0"/>
              <a:cs typeface="Times New Roman" panose="02020603050405020304" pitchFamily="18" charset="0"/>
            </a:rPr>
            <a:t>You may earn a certificate by completing the Knowledge Check: </a:t>
          </a:r>
          <a:r>
            <a:rPr lang="en-US" dirty="0">
              <a:latin typeface="Times New Roman" panose="02020603050405020304" pitchFamily="18" charset="0"/>
              <a:cs typeface="Times New Roman" panose="02020603050405020304" pitchFamily="18" charset="0"/>
              <a:hlinkClick xmlns:r="http://schemas.openxmlformats.org/officeDocument/2006/relationships" r:id="rId1"/>
            </a:rPr>
            <a:t>https://www.surveymonkey.com/r/OADSnotes</a:t>
          </a:r>
          <a:endParaRPr lang="en-US" dirty="0">
            <a:latin typeface="Times New Roman" panose="02020603050405020304" pitchFamily="18" charset="0"/>
            <a:cs typeface="Times New Roman" panose="02020603050405020304" pitchFamily="18" charset="0"/>
          </a:endParaRPr>
        </a:p>
      </dgm:t>
    </dgm:pt>
    <dgm:pt modelId="{EFC7FD4E-FA05-473E-A594-AFD21D1C0459}" type="parTrans" cxnId="{A00EABD2-C385-4841-ABD6-B17025F5F712}">
      <dgm:prSet/>
      <dgm:spPr/>
      <dgm:t>
        <a:bodyPr/>
        <a:lstStyle/>
        <a:p>
          <a:endParaRPr lang="en-US"/>
        </a:p>
      </dgm:t>
    </dgm:pt>
    <dgm:pt modelId="{7493DCF9-42A7-49B5-835A-11D2CD3BE01D}" type="sibTrans" cxnId="{A00EABD2-C385-4841-ABD6-B17025F5F712}">
      <dgm:prSet/>
      <dgm:spPr/>
      <dgm:t>
        <a:bodyPr/>
        <a:lstStyle/>
        <a:p>
          <a:endParaRPr lang="en-US"/>
        </a:p>
      </dgm:t>
    </dgm:pt>
    <dgm:pt modelId="{0AA519F0-782B-496D-BD81-7841034AA720}" type="pres">
      <dgm:prSet presAssocID="{93E5B83B-B0D6-4CC2-999A-E1207CBE7283}" presName="linear" presStyleCnt="0">
        <dgm:presLayoutVars>
          <dgm:animLvl val="lvl"/>
          <dgm:resizeHandles val="exact"/>
        </dgm:presLayoutVars>
      </dgm:prSet>
      <dgm:spPr/>
    </dgm:pt>
    <dgm:pt modelId="{B1A87A59-89F9-4544-879D-3B9B42434CF7}" type="pres">
      <dgm:prSet presAssocID="{C55CBFFE-0EB7-4393-8941-91A95EED1F40}" presName="parentText" presStyleLbl="node1" presStyleIdx="0" presStyleCnt="1">
        <dgm:presLayoutVars>
          <dgm:chMax val="0"/>
          <dgm:bulletEnabled val="1"/>
        </dgm:presLayoutVars>
      </dgm:prSet>
      <dgm:spPr/>
    </dgm:pt>
  </dgm:ptLst>
  <dgm:cxnLst>
    <dgm:cxn modelId="{4CABDD62-9D41-4CFB-9D09-7AEE08468DCB}" type="presOf" srcId="{C55CBFFE-0EB7-4393-8941-91A95EED1F40}" destId="{B1A87A59-89F9-4544-879D-3B9B42434CF7}" srcOrd="0" destOrd="0" presId="urn:microsoft.com/office/officeart/2005/8/layout/vList2"/>
    <dgm:cxn modelId="{E2F98390-25B0-46D9-81A9-022C77A5C7B5}" type="presOf" srcId="{93E5B83B-B0D6-4CC2-999A-E1207CBE7283}" destId="{0AA519F0-782B-496D-BD81-7841034AA720}" srcOrd="0" destOrd="0" presId="urn:microsoft.com/office/officeart/2005/8/layout/vList2"/>
    <dgm:cxn modelId="{A00EABD2-C385-4841-ABD6-B17025F5F712}" srcId="{93E5B83B-B0D6-4CC2-999A-E1207CBE7283}" destId="{C55CBFFE-0EB7-4393-8941-91A95EED1F40}" srcOrd="0" destOrd="0" parTransId="{EFC7FD4E-FA05-473E-A594-AFD21D1C0459}" sibTransId="{7493DCF9-42A7-49B5-835A-11D2CD3BE01D}"/>
    <dgm:cxn modelId="{0C84F47F-86C1-47EE-B9C9-6FFAEC0D85FE}" type="presParOf" srcId="{0AA519F0-782B-496D-BD81-7841034AA720}" destId="{B1A87A59-89F9-4544-879D-3B9B42434CF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D45374C-A2B7-4830-9C0B-557E01F7E9F3}" type="doc">
      <dgm:prSet loTypeId="urn:microsoft.com/office/officeart/2005/8/layout/default" loCatId="list" qsTypeId="urn:microsoft.com/office/officeart/2005/8/quickstyle/3d1" qsCatId="3D" csTypeId="urn:microsoft.com/office/officeart/2005/8/colors/colorful3" csCatId="colorful" phldr="1"/>
      <dgm:spPr/>
      <dgm:t>
        <a:bodyPr/>
        <a:lstStyle/>
        <a:p>
          <a:endParaRPr lang="en-US"/>
        </a:p>
      </dgm:t>
    </dgm:pt>
    <dgm:pt modelId="{063408EC-57F7-45F3-875F-799EA85FFAB9}">
      <dgm:prSet custT="1"/>
      <dgm:spPr/>
      <dgm:t>
        <a:bodyPr/>
        <a:lstStyle/>
        <a:p>
          <a:pPr rtl="0"/>
          <a:r>
            <a:rPr lang="en-US" sz="2000" dirty="0">
              <a:latin typeface="Times New Roman" panose="02020603050405020304" pitchFamily="18" charset="0"/>
              <a:cs typeface="Times New Roman" panose="02020603050405020304" pitchFamily="18" charset="0"/>
            </a:rPr>
            <a:t>DS Case Management services is covered under MaineCare </a:t>
          </a:r>
          <a:r>
            <a:rPr lang="en-US" sz="2000" dirty="0">
              <a:latin typeface="Times New Roman" panose="02020603050405020304" pitchFamily="18" charset="0"/>
              <a:cs typeface="Times New Roman" panose="02020603050405020304" pitchFamily="18" charset="0"/>
              <a:hlinkClick xmlns:r="http://schemas.openxmlformats.org/officeDocument/2006/relationships" r:id="rId1"/>
            </a:rPr>
            <a:t>Section 13 </a:t>
          </a:r>
          <a:r>
            <a:rPr lang="en-US" sz="2000" dirty="0">
              <a:latin typeface="Times New Roman" panose="02020603050405020304" pitchFamily="18" charset="0"/>
              <a:cs typeface="Times New Roman" panose="02020603050405020304" pitchFamily="18" charset="0"/>
            </a:rPr>
            <a:t>policy, specifically Section 13.02.</a:t>
          </a:r>
        </a:p>
      </dgm:t>
    </dgm:pt>
    <dgm:pt modelId="{F33FD0D1-12DA-4393-8973-57056C8D8812}" type="parTrans" cxnId="{655488BE-D640-49B9-AB50-9814DD1F3560}">
      <dgm:prSet/>
      <dgm:spPr/>
      <dgm:t>
        <a:bodyPr/>
        <a:lstStyle/>
        <a:p>
          <a:endParaRPr lang="en-US"/>
        </a:p>
      </dgm:t>
    </dgm:pt>
    <dgm:pt modelId="{369087CD-2F9B-4D6B-A586-C034C487C460}" type="sibTrans" cxnId="{655488BE-D640-49B9-AB50-9814DD1F3560}">
      <dgm:prSet/>
      <dgm:spPr/>
      <dgm:t>
        <a:bodyPr/>
        <a:lstStyle/>
        <a:p>
          <a:endParaRPr lang="en-US"/>
        </a:p>
      </dgm:t>
    </dgm:pt>
    <dgm:pt modelId="{BDD47942-F961-4C70-9CF3-B055BC77B65B}">
      <dgm:prSet custT="1"/>
      <dgm:spPr/>
      <dgm:t>
        <a:bodyPr/>
        <a:lstStyle/>
        <a:p>
          <a:pPr rtl="0"/>
          <a:r>
            <a:rPr lang="en-US" sz="2000" dirty="0">
              <a:latin typeface="Times New Roman" panose="02020603050405020304" pitchFamily="18" charset="0"/>
              <a:cs typeface="Times New Roman" panose="02020603050405020304" pitchFamily="18" charset="0"/>
            </a:rPr>
            <a:t>As the majority of DS Case Management providers utilize EIS General Notes as their source of billing, we will define the different contact types and then identify where the various contact types fall within MaineCare Policy.</a:t>
          </a:r>
        </a:p>
      </dgm:t>
    </dgm:pt>
    <dgm:pt modelId="{3396A031-1282-4F95-A7F3-A8CC01D55D9F}" type="parTrans" cxnId="{C09CBD28-F165-4279-929F-6BB86E7C4495}">
      <dgm:prSet/>
      <dgm:spPr/>
      <dgm:t>
        <a:bodyPr/>
        <a:lstStyle/>
        <a:p>
          <a:endParaRPr lang="en-US"/>
        </a:p>
      </dgm:t>
    </dgm:pt>
    <dgm:pt modelId="{AC16CA67-FE62-461F-9ECF-49471015B7C2}" type="sibTrans" cxnId="{C09CBD28-F165-4279-929F-6BB86E7C4495}">
      <dgm:prSet/>
      <dgm:spPr/>
      <dgm:t>
        <a:bodyPr/>
        <a:lstStyle/>
        <a:p>
          <a:endParaRPr lang="en-US"/>
        </a:p>
      </dgm:t>
    </dgm:pt>
    <dgm:pt modelId="{E7730EA7-96F7-4B04-A1F3-09C1E00FFD4D}">
      <dgm:prSet custT="1"/>
      <dgm:spPr/>
      <dgm:t>
        <a:bodyPr/>
        <a:lstStyle/>
        <a:p>
          <a:pPr rtl="0"/>
          <a:r>
            <a:rPr lang="en-US" sz="2000" b="0" dirty="0">
              <a:latin typeface="Times New Roman" panose="02020603050405020304" pitchFamily="18" charset="0"/>
              <a:cs typeface="Times New Roman" panose="02020603050405020304" pitchFamily="18" charset="0"/>
            </a:rPr>
            <a:t>Case Managers may not bill for writing the note itself, only for completing the tasks the billable note documents.  </a:t>
          </a:r>
        </a:p>
        <a:p>
          <a:pPr rtl="0"/>
          <a:r>
            <a:rPr lang="en-US" sz="2000" b="0" dirty="0">
              <a:latin typeface="Times New Roman" panose="02020603050405020304" pitchFamily="18" charset="0"/>
              <a:cs typeface="Times New Roman" panose="02020603050405020304" pitchFamily="18" charset="0"/>
            </a:rPr>
            <a:t>For a quarter-hour unit, anything less than 7.5 minutes is not billable.</a:t>
          </a:r>
        </a:p>
      </dgm:t>
    </dgm:pt>
    <dgm:pt modelId="{A42A322A-41E6-46F5-B0B3-64C18C956B6D}" type="sibTrans" cxnId="{9009C611-D47D-4966-BB81-A74BD2CC5E4E}">
      <dgm:prSet/>
      <dgm:spPr/>
      <dgm:t>
        <a:bodyPr/>
        <a:lstStyle/>
        <a:p>
          <a:endParaRPr lang="en-US"/>
        </a:p>
      </dgm:t>
    </dgm:pt>
    <dgm:pt modelId="{F716D99E-1D7D-4B7E-9771-5A3D2D4E3FB7}" type="parTrans" cxnId="{9009C611-D47D-4966-BB81-A74BD2CC5E4E}">
      <dgm:prSet/>
      <dgm:spPr/>
      <dgm:t>
        <a:bodyPr/>
        <a:lstStyle/>
        <a:p>
          <a:endParaRPr lang="en-US"/>
        </a:p>
      </dgm:t>
    </dgm:pt>
    <dgm:pt modelId="{1959DFA3-BC57-431D-B51B-74012C3CBF25}" type="pres">
      <dgm:prSet presAssocID="{8D45374C-A2B7-4830-9C0B-557E01F7E9F3}" presName="diagram" presStyleCnt="0">
        <dgm:presLayoutVars>
          <dgm:dir/>
          <dgm:resizeHandles val="exact"/>
        </dgm:presLayoutVars>
      </dgm:prSet>
      <dgm:spPr/>
    </dgm:pt>
    <dgm:pt modelId="{8EFA3ACA-A423-457E-9502-BF7C8B24D1AE}" type="pres">
      <dgm:prSet presAssocID="{063408EC-57F7-45F3-875F-799EA85FFAB9}" presName="node" presStyleLbl="node1" presStyleIdx="0" presStyleCnt="3" custScaleX="111104">
        <dgm:presLayoutVars>
          <dgm:bulletEnabled val="1"/>
        </dgm:presLayoutVars>
      </dgm:prSet>
      <dgm:spPr/>
    </dgm:pt>
    <dgm:pt modelId="{7D596F43-2A1A-458C-A044-09D8374BF089}" type="pres">
      <dgm:prSet presAssocID="{369087CD-2F9B-4D6B-A586-C034C487C460}" presName="sibTrans" presStyleCnt="0"/>
      <dgm:spPr/>
    </dgm:pt>
    <dgm:pt modelId="{B8308D69-AF92-4148-86C9-D7CA1FA76A17}" type="pres">
      <dgm:prSet presAssocID="{BDD47942-F961-4C70-9CF3-B055BC77B65B}" presName="node" presStyleLbl="node1" presStyleIdx="1" presStyleCnt="3" custScaleX="128371" custScaleY="149925" custLinFactNeighborX="19795" custLinFactNeighborY="53850">
        <dgm:presLayoutVars>
          <dgm:bulletEnabled val="1"/>
        </dgm:presLayoutVars>
      </dgm:prSet>
      <dgm:spPr/>
    </dgm:pt>
    <dgm:pt modelId="{C5E4E046-DA49-4DC3-AF46-3A586D7DF02C}" type="pres">
      <dgm:prSet presAssocID="{AC16CA67-FE62-461F-9ECF-49471015B7C2}" presName="sibTrans" presStyleCnt="0"/>
      <dgm:spPr/>
    </dgm:pt>
    <dgm:pt modelId="{78A83219-1B29-4D9C-A00B-E6CAE18FB33B}" type="pres">
      <dgm:prSet presAssocID="{E7730EA7-96F7-4B04-A1F3-09C1E00FFD4D}" presName="node" presStyleLbl="node1" presStyleIdx="2" presStyleCnt="3" custScaleX="123906" custScaleY="126064" custLinFactNeighborX="-67340" custLinFactNeighborY="-1393">
        <dgm:presLayoutVars>
          <dgm:bulletEnabled val="1"/>
        </dgm:presLayoutVars>
      </dgm:prSet>
      <dgm:spPr/>
    </dgm:pt>
  </dgm:ptLst>
  <dgm:cxnLst>
    <dgm:cxn modelId="{C428FB07-F509-44FB-AF7A-C6FF803A66E5}" type="presOf" srcId="{BDD47942-F961-4C70-9CF3-B055BC77B65B}" destId="{B8308D69-AF92-4148-86C9-D7CA1FA76A17}" srcOrd="0" destOrd="0" presId="urn:microsoft.com/office/officeart/2005/8/layout/default"/>
    <dgm:cxn modelId="{9009C611-D47D-4966-BB81-A74BD2CC5E4E}" srcId="{8D45374C-A2B7-4830-9C0B-557E01F7E9F3}" destId="{E7730EA7-96F7-4B04-A1F3-09C1E00FFD4D}" srcOrd="2" destOrd="0" parTransId="{F716D99E-1D7D-4B7E-9771-5A3D2D4E3FB7}" sibTransId="{A42A322A-41E6-46F5-B0B3-64C18C956B6D}"/>
    <dgm:cxn modelId="{C09CBD28-F165-4279-929F-6BB86E7C4495}" srcId="{8D45374C-A2B7-4830-9C0B-557E01F7E9F3}" destId="{BDD47942-F961-4C70-9CF3-B055BC77B65B}" srcOrd="1" destOrd="0" parTransId="{3396A031-1282-4F95-A7F3-A8CC01D55D9F}" sibTransId="{AC16CA67-FE62-461F-9ECF-49471015B7C2}"/>
    <dgm:cxn modelId="{9CDDE34E-06D9-44F2-AAFB-6D8702658CD1}" type="presOf" srcId="{063408EC-57F7-45F3-875F-799EA85FFAB9}" destId="{8EFA3ACA-A423-457E-9502-BF7C8B24D1AE}" srcOrd="0" destOrd="0" presId="urn:microsoft.com/office/officeart/2005/8/layout/default"/>
    <dgm:cxn modelId="{2380029A-1004-432C-9B67-129ED63E2147}" type="presOf" srcId="{E7730EA7-96F7-4B04-A1F3-09C1E00FFD4D}" destId="{78A83219-1B29-4D9C-A00B-E6CAE18FB33B}" srcOrd="0" destOrd="0" presId="urn:microsoft.com/office/officeart/2005/8/layout/default"/>
    <dgm:cxn modelId="{655488BE-D640-49B9-AB50-9814DD1F3560}" srcId="{8D45374C-A2B7-4830-9C0B-557E01F7E9F3}" destId="{063408EC-57F7-45F3-875F-799EA85FFAB9}" srcOrd="0" destOrd="0" parTransId="{F33FD0D1-12DA-4393-8973-57056C8D8812}" sibTransId="{369087CD-2F9B-4D6B-A586-C034C487C460}"/>
    <dgm:cxn modelId="{645D0FFB-98CA-4563-8E8F-2EA7CA291806}" type="presOf" srcId="{8D45374C-A2B7-4830-9C0B-557E01F7E9F3}" destId="{1959DFA3-BC57-431D-B51B-74012C3CBF25}" srcOrd="0" destOrd="0" presId="urn:microsoft.com/office/officeart/2005/8/layout/default"/>
    <dgm:cxn modelId="{C8612BEF-FEE1-4E0E-83A7-7950B45AD770}" type="presParOf" srcId="{1959DFA3-BC57-431D-B51B-74012C3CBF25}" destId="{8EFA3ACA-A423-457E-9502-BF7C8B24D1AE}" srcOrd="0" destOrd="0" presId="urn:microsoft.com/office/officeart/2005/8/layout/default"/>
    <dgm:cxn modelId="{80B78F2B-31BE-4C40-A9CC-EAFB146C4998}" type="presParOf" srcId="{1959DFA3-BC57-431D-B51B-74012C3CBF25}" destId="{7D596F43-2A1A-458C-A044-09D8374BF089}" srcOrd="1" destOrd="0" presId="urn:microsoft.com/office/officeart/2005/8/layout/default"/>
    <dgm:cxn modelId="{A92302B8-B549-4C4C-9D05-658DA41EA086}" type="presParOf" srcId="{1959DFA3-BC57-431D-B51B-74012C3CBF25}" destId="{B8308D69-AF92-4148-86C9-D7CA1FA76A17}" srcOrd="2" destOrd="0" presId="urn:microsoft.com/office/officeart/2005/8/layout/default"/>
    <dgm:cxn modelId="{086B6632-90C5-48BE-A64A-BA8194599512}" type="presParOf" srcId="{1959DFA3-BC57-431D-B51B-74012C3CBF25}" destId="{C5E4E046-DA49-4DC3-AF46-3A586D7DF02C}" srcOrd="3" destOrd="0" presId="urn:microsoft.com/office/officeart/2005/8/layout/default"/>
    <dgm:cxn modelId="{A12594F1-08FA-4EA8-83D1-A86A046E1CD4}" type="presParOf" srcId="{1959DFA3-BC57-431D-B51B-74012C3CBF25}" destId="{78A83219-1B29-4D9C-A00B-E6CAE18FB33B}"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E27F117-971B-4E22-972F-55CD5F348C9B}" type="doc">
      <dgm:prSet loTypeId="urn:microsoft.com/office/officeart/2005/8/layout/vList2" loCatId="list" qsTypeId="urn:microsoft.com/office/officeart/2005/8/quickstyle/3d1" qsCatId="3D" csTypeId="urn:microsoft.com/office/officeart/2005/8/colors/colorful3" csCatId="colorful"/>
      <dgm:spPr/>
      <dgm:t>
        <a:bodyPr/>
        <a:lstStyle/>
        <a:p>
          <a:endParaRPr lang="en-US"/>
        </a:p>
      </dgm:t>
    </dgm:pt>
    <dgm:pt modelId="{42DA4170-01AF-46C6-9FF2-AD75CD7742CD}">
      <dgm:prSet custT="1"/>
      <dgm:spPr/>
      <dgm:t>
        <a:bodyPr/>
        <a:lstStyle/>
        <a:p>
          <a:pPr rtl="0"/>
          <a:r>
            <a:rPr lang="en-US" sz="1800" b="1" dirty="0">
              <a:latin typeface="Times New Roman" panose="02020603050405020304" pitchFamily="18" charset="0"/>
              <a:cs typeface="Times New Roman" panose="02020603050405020304" pitchFamily="18" charset="0"/>
            </a:rPr>
            <a:t>PCP Team Meeting: </a:t>
          </a:r>
          <a:r>
            <a:rPr lang="en-US" sz="1800" dirty="0">
              <a:latin typeface="Times New Roman" panose="02020603050405020304" pitchFamily="18" charset="0"/>
              <a:cs typeface="Times New Roman" panose="02020603050405020304" pitchFamily="18" charset="0"/>
            </a:rPr>
            <a:t>Documents the annual team meeting, or a  monthly, quarterly or semi-annual review meeting of a Person Centered Plan (PCP).</a:t>
          </a:r>
        </a:p>
      </dgm:t>
    </dgm:pt>
    <dgm:pt modelId="{A8393084-D3D6-4F6F-887C-2761174DBE1A}" type="parTrans" cxnId="{2771F8C8-26C7-412B-A4F4-D8407779A740}">
      <dgm:prSet/>
      <dgm:spPr/>
      <dgm:t>
        <a:bodyPr/>
        <a:lstStyle/>
        <a:p>
          <a:endParaRPr lang="en-US"/>
        </a:p>
      </dgm:t>
    </dgm:pt>
    <dgm:pt modelId="{5E9F7B93-AB80-46F6-96B8-61456E99E72C}" type="sibTrans" cxnId="{2771F8C8-26C7-412B-A4F4-D8407779A740}">
      <dgm:prSet/>
      <dgm:spPr/>
      <dgm:t>
        <a:bodyPr/>
        <a:lstStyle/>
        <a:p>
          <a:endParaRPr lang="en-US"/>
        </a:p>
      </dgm:t>
    </dgm:pt>
    <dgm:pt modelId="{26C0748A-BD17-408B-AC99-90C737F83023}">
      <dgm:prSet custT="1"/>
      <dgm:spPr/>
      <dgm:t>
        <a:bodyPr/>
        <a:lstStyle/>
        <a:p>
          <a:pPr rtl="0"/>
          <a:r>
            <a:rPr lang="en-US" sz="1800" b="1" dirty="0">
              <a:latin typeface="Times New Roman" panose="02020603050405020304" pitchFamily="18" charset="0"/>
              <a:cs typeface="Times New Roman" panose="02020603050405020304" pitchFamily="18" charset="0"/>
            </a:rPr>
            <a:t>PCP Revision: </a:t>
          </a:r>
          <a:r>
            <a:rPr lang="en-US" sz="1800" dirty="0">
              <a:latin typeface="Times New Roman" panose="02020603050405020304" pitchFamily="18" charset="0"/>
              <a:cs typeface="Times New Roman" panose="02020603050405020304" pitchFamily="18" charset="0"/>
            </a:rPr>
            <a:t>Documents when a PCP is being revised due to a change in services.</a:t>
          </a:r>
        </a:p>
      </dgm:t>
    </dgm:pt>
    <dgm:pt modelId="{51C84C84-CB84-4B66-8529-D97BE8B47F9D}" type="parTrans" cxnId="{58ACBABE-5647-4407-8A0A-DDE44160B980}">
      <dgm:prSet/>
      <dgm:spPr/>
      <dgm:t>
        <a:bodyPr/>
        <a:lstStyle/>
        <a:p>
          <a:endParaRPr lang="en-US"/>
        </a:p>
      </dgm:t>
    </dgm:pt>
    <dgm:pt modelId="{DDB686FB-6D5A-498D-BB3F-41D9B5EFF1FD}" type="sibTrans" cxnId="{58ACBABE-5647-4407-8A0A-DDE44160B980}">
      <dgm:prSet/>
      <dgm:spPr/>
      <dgm:t>
        <a:bodyPr/>
        <a:lstStyle/>
        <a:p>
          <a:endParaRPr lang="en-US"/>
        </a:p>
      </dgm:t>
    </dgm:pt>
    <dgm:pt modelId="{449ED7D6-F954-4422-9DEC-66811B013CEF}">
      <dgm:prSet custT="1"/>
      <dgm:spPr/>
      <dgm:t>
        <a:bodyPr/>
        <a:lstStyle/>
        <a:p>
          <a:pPr rtl="0"/>
          <a:r>
            <a:rPr lang="en-US" sz="1800" b="1" dirty="0">
              <a:latin typeface="Times New Roman" panose="02020603050405020304" pitchFamily="18" charset="0"/>
              <a:cs typeface="Times New Roman" panose="02020603050405020304" pitchFamily="18" charset="0"/>
            </a:rPr>
            <a:t>PCP Coordination: </a:t>
          </a:r>
          <a:r>
            <a:rPr lang="en-US" sz="1800" dirty="0">
              <a:latin typeface="Times New Roman" panose="02020603050405020304" pitchFamily="18" charset="0"/>
              <a:cs typeface="Times New Roman" panose="02020603050405020304" pitchFamily="18" charset="0"/>
            </a:rPr>
            <a:t>Documents all tasks associated with preparing for the annual PCP meeting, such as contacting the Participant, family, providers, and writing the plan itself.</a:t>
          </a:r>
        </a:p>
      </dgm:t>
    </dgm:pt>
    <dgm:pt modelId="{AE935762-5DF3-4ABA-BE5D-D8BADF902820}" type="parTrans" cxnId="{33DB47A3-EC8E-4B77-BDCE-6C297AA52D0B}">
      <dgm:prSet/>
      <dgm:spPr/>
      <dgm:t>
        <a:bodyPr/>
        <a:lstStyle/>
        <a:p>
          <a:endParaRPr lang="en-US"/>
        </a:p>
      </dgm:t>
    </dgm:pt>
    <dgm:pt modelId="{FC01F122-3ED1-4776-A843-D5EB61683960}" type="sibTrans" cxnId="{33DB47A3-EC8E-4B77-BDCE-6C297AA52D0B}">
      <dgm:prSet/>
      <dgm:spPr/>
      <dgm:t>
        <a:bodyPr/>
        <a:lstStyle/>
        <a:p>
          <a:endParaRPr lang="en-US"/>
        </a:p>
      </dgm:t>
    </dgm:pt>
    <dgm:pt modelId="{11C5A01B-AD08-48C5-8F52-B7DE3F0EB701}">
      <dgm:prSet custT="1"/>
      <dgm:spPr/>
      <dgm:t>
        <a:bodyPr/>
        <a:lstStyle/>
        <a:p>
          <a:pPr rtl="0"/>
          <a:r>
            <a:rPr lang="en-US" sz="1800" b="1" dirty="0">
              <a:latin typeface="Times New Roman" panose="02020603050405020304" pitchFamily="18" charset="0"/>
              <a:cs typeface="Times New Roman" panose="02020603050405020304" pitchFamily="18" charset="0"/>
            </a:rPr>
            <a:t>Assessment Completion/Revision: </a:t>
          </a:r>
          <a:r>
            <a:rPr lang="en-US" sz="1800" dirty="0">
              <a:latin typeface="Times New Roman" panose="02020603050405020304" pitchFamily="18" charset="0"/>
              <a:cs typeface="Times New Roman" panose="02020603050405020304" pitchFamily="18" charset="0"/>
            </a:rPr>
            <a:t>Documents all other Case Manager completed EIS assessments aside from the PCP, such as the DS Supports and Services (V7)/90 Day Review, Comprehensive/Support Waiver (BMS 99), Severely Intrusive and Safety Plans, Individual Support Team (IST) Plans, etc.</a:t>
          </a:r>
        </a:p>
      </dgm:t>
    </dgm:pt>
    <dgm:pt modelId="{5CB43DA5-09AB-49CF-8418-3BB8B8689A3E}" type="parTrans" cxnId="{D25A5EDA-3146-4ECD-AF5E-8A9387EB74A8}">
      <dgm:prSet/>
      <dgm:spPr/>
      <dgm:t>
        <a:bodyPr/>
        <a:lstStyle/>
        <a:p>
          <a:endParaRPr lang="en-US"/>
        </a:p>
      </dgm:t>
    </dgm:pt>
    <dgm:pt modelId="{759547F7-8A02-40FF-A689-61CFF35191C8}" type="sibTrans" cxnId="{D25A5EDA-3146-4ECD-AF5E-8A9387EB74A8}">
      <dgm:prSet/>
      <dgm:spPr/>
      <dgm:t>
        <a:bodyPr/>
        <a:lstStyle/>
        <a:p>
          <a:endParaRPr lang="en-US"/>
        </a:p>
      </dgm:t>
    </dgm:pt>
    <dgm:pt modelId="{BD7B23BD-7CE6-4FEE-880D-318EC0F250FB}" type="pres">
      <dgm:prSet presAssocID="{8E27F117-971B-4E22-972F-55CD5F348C9B}" presName="linear" presStyleCnt="0">
        <dgm:presLayoutVars>
          <dgm:animLvl val="lvl"/>
          <dgm:resizeHandles val="exact"/>
        </dgm:presLayoutVars>
      </dgm:prSet>
      <dgm:spPr/>
    </dgm:pt>
    <dgm:pt modelId="{2EEC8CE4-415C-47D7-88A6-E8E77DD4930F}" type="pres">
      <dgm:prSet presAssocID="{42DA4170-01AF-46C6-9FF2-AD75CD7742CD}" presName="parentText" presStyleLbl="node1" presStyleIdx="0" presStyleCnt="4">
        <dgm:presLayoutVars>
          <dgm:chMax val="0"/>
          <dgm:bulletEnabled val="1"/>
        </dgm:presLayoutVars>
      </dgm:prSet>
      <dgm:spPr/>
    </dgm:pt>
    <dgm:pt modelId="{0BAE14B6-D5E1-4A79-98EA-5C43D09E384A}" type="pres">
      <dgm:prSet presAssocID="{5E9F7B93-AB80-46F6-96B8-61456E99E72C}" presName="spacer" presStyleCnt="0"/>
      <dgm:spPr/>
    </dgm:pt>
    <dgm:pt modelId="{FF114036-86F1-475C-881C-6FE7146DD570}" type="pres">
      <dgm:prSet presAssocID="{26C0748A-BD17-408B-AC99-90C737F83023}" presName="parentText" presStyleLbl="node1" presStyleIdx="1" presStyleCnt="4">
        <dgm:presLayoutVars>
          <dgm:chMax val="0"/>
          <dgm:bulletEnabled val="1"/>
        </dgm:presLayoutVars>
      </dgm:prSet>
      <dgm:spPr/>
    </dgm:pt>
    <dgm:pt modelId="{3F1EB31D-50F0-4E09-AA2B-3EA612AE0DFB}" type="pres">
      <dgm:prSet presAssocID="{DDB686FB-6D5A-498D-BB3F-41D9B5EFF1FD}" presName="spacer" presStyleCnt="0"/>
      <dgm:spPr/>
    </dgm:pt>
    <dgm:pt modelId="{E0D083B7-B80D-4A01-AF03-88BE497C9939}" type="pres">
      <dgm:prSet presAssocID="{449ED7D6-F954-4422-9DEC-66811B013CEF}" presName="parentText" presStyleLbl="node1" presStyleIdx="2" presStyleCnt="4">
        <dgm:presLayoutVars>
          <dgm:chMax val="0"/>
          <dgm:bulletEnabled val="1"/>
        </dgm:presLayoutVars>
      </dgm:prSet>
      <dgm:spPr/>
    </dgm:pt>
    <dgm:pt modelId="{5F6E7DE6-196F-404F-B66F-D1DC3D238589}" type="pres">
      <dgm:prSet presAssocID="{FC01F122-3ED1-4776-A843-D5EB61683960}" presName="spacer" presStyleCnt="0"/>
      <dgm:spPr/>
    </dgm:pt>
    <dgm:pt modelId="{9988377D-DA03-4BE5-8138-58241BD1273D}" type="pres">
      <dgm:prSet presAssocID="{11C5A01B-AD08-48C5-8F52-B7DE3F0EB701}" presName="parentText" presStyleLbl="node1" presStyleIdx="3" presStyleCnt="4">
        <dgm:presLayoutVars>
          <dgm:chMax val="0"/>
          <dgm:bulletEnabled val="1"/>
        </dgm:presLayoutVars>
      </dgm:prSet>
      <dgm:spPr/>
    </dgm:pt>
  </dgm:ptLst>
  <dgm:cxnLst>
    <dgm:cxn modelId="{BD7C753A-58D4-4140-90AD-9F3B30BAFE58}" type="presOf" srcId="{42DA4170-01AF-46C6-9FF2-AD75CD7742CD}" destId="{2EEC8CE4-415C-47D7-88A6-E8E77DD4930F}" srcOrd="0" destOrd="0" presId="urn:microsoft.com/office/officeart/2005/8/layout/vList2"/>
    <dgm:cxn modelId="{6631825F-6CFF-4E18-BB3C-D118CC23BFDC}" type="presOf" srcId="{449ED7D6-F954-4422-9DEC-66811B013CEF}" destId="{E0D083B7-B80D-4A01-AF03-88BE497C9939}" srcOrd="0" destOrd="0" presId="urn:microsoft.com/office/officeart/2005/8/layout/vList2"/>
    <dgm:cxn modelId="{B82F5A60-AB31-4D09-A071-2F43C0BB311E}" type="presOf" srcId="{11C5A01B-AD08-48C5-8F52-B7DE3F0EB701}" destId="{9988377D-DA03-4BE5-8138-58241BD1273D}" srcOrd="0" destOrd="0" presId="urn:microsoft.com/office/officeart/2005/8/layout/vList2"/>
    <dgm:cxn modelId="{0CB01B69-3083-4D28-BEAF-5DF0A33E440A}" type="presOf" srcId="{26C0748A-BD17-408B-AC99-90C737F83023}" destId="{FF114036-86F1-475C-881C-6FE7146DD570}" srcOrd="0" destOrd="0" presId="urn:microsoft.com/office/officeart/2005/8/layout/vList2"/>
    <dgm:cxn modelId="{33DB47A3-EC8E-4B77-BDCE-6C297AA52D0B}" srcId="{8E27F117-971B-4E22-972F-55CD5F348C9B}" destId="{449ED7D6-F954-4422-9DEC-66811B013CEF}" srcOrd="2" destOrd="0" parTransId="{AE935762-5DF3-4ABA-BE5D-D8BADF902820}" sibTransId="{FC01F122-3ED1-4776-A843-D5EB61683960}"/>
    <dgm:cxn modelId="{58ACBABE-5647-4407-8A0A-DDE44160B980}" srcId="{8E27F117-971B-4E22-972F-55CD5F348C9B}" destId="{26C0748A-BD17-408B-AC99-90C737F83023}" srcOrd="1" destOrd="0" parTransId="{51C84C84-CB84-4B66-8529-D97BE8B47F9D}" sibTransId="{DDB686FB-6D5A-498D-BB3F-41D9B5EFF1FD}"/>
    <dgm:cxn modelId="{2771F8C8-26C7-412B-A4F4-D8407779A740}" srcId="{8E27F117-971B-4E22-972F-55CD5F348C9B}" destId="{42DA4170-01AF-46C6-9FF2-AD75CD7742CD}" srcOrd="0" destOrd="0" parTransId="{A8393084-D3D6-4F6F-887C-2761174DBE1A}" sibTransId="{5E9F7B93-AB80-46F6-96B8-61456E99E72C}"/>
    <dgm:cxn modelId="{24B246D2-4E44-4880-BF06-DA374A21A4F8}" type="presOf" srcId="{8E27F117-971B-4E22-972F-55CD5F348C9B}" destId="{BD7B23BD-7CE6-4FEE-880D-318EC0F250FB}" srcOrd="0" destOrd="0" presId="urn:microsoft.com/office/officeart/2005/8/layout/vList2"/>
    <dgm:cxn modelId="{D25A5EDA-3146-4ECD-AF5E-8A9387EB74A8}" srcId="{8E27F117-971B-4E22-972F-55CD5F348C9B}" destId="{11C5A01B-AD08-48C5-8F52-B7DE3F0EB701}" srcOrd="3" destOrd="0" parTransId="{5CB43DA5-09AB-49CF-8418-3BB8B8689A3E}" sibTransId="{759547F7-8A02-40FF-A689-61CFF35191C8}"/>
    <dgm:cxn modelId="{6CE2253C-A062-4960-87AF-8C7DD2550C28}" type="presParOf" srcId="{BD7B23BD-7CE6-4FEE-880D-318EC0F250FB}" destId="{2EEC8CE4-415C-47D7-88A6-E8E77DD4930F}" srcOrd="0" destOrd="0" presId="urn:microsoft.com/office/officeart/2005/8/layout/vList2"/>
    <dgm:cxn modelId="{57B4C62D-B765-46AF-B93B-FB2313B65975}" type="presParOf" srcId="{BD7B23BD-7CE6-4FEE-880D-318EC0F250FB}" destId="{0BAE14B6-D5E1-4A79-98EA-5C43D09E384A}" srcOrd="1" destOrd="0" presId="urn:microsoft.com/office/officeart/2005/8/layout/vList2"/>
    <dgm:cxn modelId="{FE83ACFE-F1E8-419D-BC86-67A905466DE8}" type="presParOf" srcId="{BD7B23BD-7CE6-4FEE-880D-318EC0F250FB}" destId="{FF114036-86F1-475C-881C-6FE7146DD570}" srcOrd="2" destOrd="0" presId="urn:microsoft.com/office/officeart/2005/8/layout/vList2"/>
    <dgm:cxn modelId="{8E658AD8-B833-40C8-AF54-B4F81B72BF96}" type="presParOf" srcId="{BD7B23BD-7CE6-4FEE-880D-318EC0F250FB}" destId="{3F1EB31D-50F0-4E09-AA2B-3EA612AE0DFB}" srcOrd="3" destOrd="0" presId="urn:microsoft.com/office/officeart/2005/8/layout/vList2"/>
    <dgm:cxn modelId="{5FC28C77-6986-4D79-A146-6B08B8FAE047}" type="presParOf" srcId="{BD7B23BD-7CE6-4FEE-880D-318EC0F250FB}" destId="{E0D083B7-B80D-4A01-AF03-88BE497C9939}" srcOrd="4" destOrd="0" presId="urn:microsoft.com/office/officeart/2005/8/layout/vList2"/>
    <dgm:cxn modelId="{721D9B29-7D22-4540-98C2-DC4FCE858405}" type="presParOf" srcId="{BD7B23BD-7CE6-4FEE-880D-318EC0F250FB}" destId="{5F6E7DE6-196F-404F-B66F-D1DC3D238589}" srcOrd="5" destOrd="0" presId="urn:microsoft.com/office/officeart/2005/8/layout/vList2"/>
    <dgm:cxn modelId="{EBB4B9C9-70D4-4191-92FE-BFAB9C839C9F}" type="presParOf" srcId="{BD7B23BD-7CE6-4FEE-880D-318EC0F250FB}" destId="{9988377D-DA03-4BE5-8138-58241BD1273D}"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5D0EB62-7519-418E-8064-CF14558FDF1E}"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CF6C57BF-CC76-4857-BFD4-E4AF8EF96798}">
      <dgm:prSet custT="1"/>
      <dgm:spPr/>
      <dgm:t>
        <a:bodyPr/>
        <a:lstStyle/>
        <a:p>
          <a:pPr rtl="0"/>
          <a:r>
            <a:rPr lang="en-US" sz="1600" b="1" dirty="0">
              <a:latin typeface="Times New Roman" panose="02020603050405020304" pitchFamily="18" charset="0"/>
              <a:cs typeface="Times New Roman" panose="02020603050405020304" pitchFamily="18" charset="0"/>
            </a:rPr>
            <a:t>Telephone Contact with Client: </a:t>
          </a:r>
          <a:r>
            <a:rPr lang="en-US" sz="1600" b="0" dirty="0">
              <a:latin typeface="Times New Roman" panose="02020603050405020304" pitchFamily="18" charset="0"/>
              <a:cs typeface="Times New Roman" panose="02020603050405020304" pitchFamily="18" charset="0"/>
            </a:rPr>
            <a:t>Documents a conversation between the Case Manager and the participant.</a:t>
          </a:r>
        </a:p>
      </dgm:t>
      <dgm:extLst>
        <a:ext uri="{E40237B7-FDA0-4F09-8148-C483321AD2D9}">
          <dgm14:cNvPr xmlns:dgm14="http://schemas.microsoft.com/office/drawing/2010/diagram" id="0" name="" descr="• Telephone Contact with Client: Documents a conversation between the Case Manager and the participant.&#10;• Office Visit (Face to Face): Documents a face to face visit between the Case Manager and the participant in an office setting.&#10;• Program Visit (Face to Face): Documents a face to face visit between the Case Manager and the participant while the participant is attending a day program. &#10;• Home Visit (Face to Face): Documents a face to face visit between the Case Manager and the participant while at the participant’s home.&#10;• Employment Visit (Face to Face): Documents a face to face visit between the Case Manager and the participant while the participant is working.&#10;• Other Location (Face to Face): Documents a face to face visit between the Case Manager and the participant at any other location that is not covered by another contact type (such as a School or Hospital)."/>
        </a:ext>
      </dgm:extLst>
    </dgm:pt>
    <dgm:pt modelId="{94F0C6F1-CDC5-4E83-8CE8-EA94FC794A6E}" type="parTrans" cxnId="{C2FB6BB5-2923-4AAB-B047-F9E06F810DBF}">
      <dgm:prSet/>
      <dgm:spPr/>
      <dgm:t>
        <a:bodyPr/>
        <a:lstStyle/>
        <a:p>
          <a:endParaRPr lang="en-US"/>
        </a:p>
      </dgm:t>
    </dgm:pt>
    <dgm:pt modelId="{FAFB3BF0-6903-45F5-A150-2210765DD6ED}" type="sibTrans" cxnId="{C2FB6BB5-2923-4AAB-B047-F9E06F810DBF}">
      <dgm:prSet/>
      <dgm:spPr/>
      <dgm:t>
        <a:bodyPr/>
        <a:lstStyle/>
        <a:p>
          <a:endParaRPr lang="en-US"/>
        </a:p>
      </dgm:t>
    </dgm:pt>
    <dgm:pt modelId="{C95C58BB-9C29-4A7A-8CE8-BD68ECB4FFA6}">
      <dgm:prSet custT="1"/>
      <dgm:spPr/>
      <dgm:t>
        <a:bodyPr/>
        <a:lstStyle/>
        <a:p>
          <a:pPr rtl="0"/>
          <a:r>
            <a:rPr lang="en-US" sz="1600" b="1" dirty="0">
              <a:latin typeface="Times New Roman" panose="02020603050405020304" pitchFamily="18" charset="0"/>
              <a:cs typeface="Times New Roman" panose="02020603050405020304" pitchFamily="18" charset="0"/>
            </a:rPr>
            <a:t>Office Visit (Face to Face): </a:t>
          </a:r>
          <a:r>
            <a:rPr lang="en-US" sz="1600" b="0" dirty="0">
              <a:latin typeface="Times New Roman" panose="02020603050405020304" pitchFamily="18" charset="0"/>
              <a:cs typeface="Times New Roman" panose="02020603050405020304" pitchFamily="18" charset="0"/>
            </a:rPr>
            <a:t>Documents a face to face visit between the Case Manager and the participant in an office setting.</a:t>
          </a:r>
        </a:p>
      </dgm:t>
      <dgm:extLst>
        <a:ext uri="{E40237B7-FDA0-4F09-8148-C483321AD2D9}">
          <dgm14:cNvPr xmlns:dgm14="http://schemas.microsoft.com/office/drawing/2010/diagram" id="0" name="" descr="• Telephone Contact with Client: Documents a conversation between the Case Manager and the participant.&#10;• Office Visit (Face to Face): Documents a face to face visit between the Case Manager and the participant in an office setting.&#10;• Program Visit (Face to Face): Documents a face to face visit between the Case Manager and the participant while the participant is attending a day program. &#10;• Home Visit (Face to Face): Documents a face to face visit between the Case Manager and the participant while at the participant’s home.&#10;• Employment Visit (Face to Face): Documents a face to face visit between the Case Manager and the participant while the participant is working.&#10;• Other Location (Face to Face): Documents a face to face visit between the Case Manager and the participant at any other location that is not covered by another contact type (such as a School or Hospital)."/>
        </a:ext>
      </dgm:extLst>
    </dgm:pt>
    <dgm:pt modelId="{58704333-F89D-46B0-9648-AABF6359CAF8}" type="parTrans" cxnId="{0E237812-2E9A-44BF-9434-7EBDDA3FE214}">
      <dgm:prSet/>
      <dgm:spPr/>
      <dgm:t>
        <a:bodyPr/>
        <a:lstStyle/>
        <a:p>
          <a:endParaRPr lang="en-US"/>
        </a:p>
      </dgm:t>
    </dgm:pt>
    <dgm:pt modelId="{E7BA1B72-4967-49DD-A62A-9D39C81B7B19}" type="sibTrans" cxnId="{0E237812-2E9A-44BF-9434-7EBDDA3FE214}">
      <dgm:prSet/>
      <dgm:spPr/>
      <dgm:t>
        <a:bodyPr/>
        <a:lstStyle/>
        <a:p>
          <a:endParaRPr lang="en-US"/>
        </a:p>
      </dgm:t>
    </dgm:pt>
    <dgm:pt modelId="{E0FFEE95-A32D-426C-BF5C-EE1BA455FCC0}">
      <dgm:prSet custT="1"/>
      <dgm:spPr/>
      <dgm:t>
        <a:bodyPr/>
        <a:lstStyle/>
        <a:p>
          <a:pPr rtl="0"/>
          <a:r>
            <a:rPr lang="en-US" sz="1600" b="1" dirty="0">
              <a:latin typeface="Times New Roman" panose="02020603050405020304" pitchFamily="18" charset="0"/>
              <a:cs typeface="Times New Roman" panose="02020603050405020304" pitchFamily="18" charset="0"/>
            </a:rPr>
            <a:t>Program Visit (Face to Face): </a:t>
          </a:r>
          <a:r>
            <a:rPr lang="en-US" sz="1600" b="0" dirty="0">
              <a:latin typeface="Times New Roman" panose="02020603050405020304" pitchFamily="18" charset="0"/>
              <a:cs typeface="Times New Roman" panose="02020603050405020304" pitchFamily="18" charset="0"/>
            </a:rPr>
            <a:t>Documents a face to face visit between the Case Manager and the participant while the participant is attending a day program. </a:t>
          </a:r>
        </a:p>
      </dgm:t>
      <dgm:extLst>
        <a:ext uri="{E40237B7-FDA0-4F09-8148-C483321AD2D9}">
          <dgm14:cNvPr xmlns:dgm14="http://schemas.microsoft.com/office/drawing/2010/diagram" id="0" name="" descr="• Telephone Contact with Client: Documents a conversation between the Case Manager and the participant.&#10;• Office Visit (Face to Face): Documents a face to face visit between the Case Manager and the participant in an office setting.&#10;• Program Visit (Face to Face): Documents a face to face visit between the Case Manager and the participant while the participant is attending a day program. &#10;• Home Visit (Face to Face): Documents a face to face visit between the Case Manager and the participant while at the participant’s home.&#10;• Employment Visit (Face to Face): Documents a face to face visit between the Case Manager and the participant while the participant is working.&#10;• Other Location (Face to Face): Documents a face to face visit between the Case Manager and the participant at any other location that is not covered by another contact type (such as a School or Hospital)."/>
        </a:ext>
      </dgm:extLst>
    </dgm:pt>
    <dgm:pt modelId="{868244B8-FE24-44E0-97E3-F0A0F513F8E7}" type="parTrans" cxnId="{97DEA996-D101-4A5A-A5D0-CD6C4C7074F8}">
      <dgm:prSet/>
      <dgm:spPr/>
      <dgm:t>
        <a:bodyPr/>
        <a:lstStyle/>
        <a:p>
          <a:endParaRPr lang="en-US"/>
        </a:p>
      </dgm:t>
    </dgm:pt>
    <dgm:pt modelId="{06D0CC3E-5048-4B97-AB7A-C72AA49FDE56}" type="sibTrans" cxnId="{97DEA996-D101-4A5A-A5D0-CD6C4C7074F8}">
      <dgm:prSet/>
      <dgm:spPr/>
      <dgm:t>
        <a:bodyPr/>
        <a:lstStyle/>
        <a:p>
          <a:endParaRPr lang="en-US"/>
        </a:p>
      </dgm:t>
    </dgm:pt>
    <dgm:pt modelId="{E12165E7-6AF5-4261-ABBF-3DA9DDFB199B}">
      <dgm:prSet custT="1"/>
      <dgm:spPr/>
      <dgm:t>
        <a:bodyPr/>
        <a:lstStyle/>
        <a:p>
          <a:pPr rtl="0"/>
          <a:r>
            <a:rPr lang="en-US" sz="1600" b="1" dirty="0">
              <a:latin typeface="Times New Roman" panose="02020603050405020304" pitchFamily="18" charset="0"/>
              <a:cs typeface="Times New Roman" panose="02020603050405020304" pitchFamily="18" charset="0"/>
            </a:rPr>
            <a:t>Home Visit (Face to Face): </a:t>
          </a:r>
          <a:r>
            <a:rPr lang="en-US" sz="1600" b="0" dirty="0">
              <a:latin typeface="Times New Roman" panose="02020603050405020304" pitchFamily="18" charset="0"/>
              <a:cs typeface="Times New Roman" panose="02020603050405020304" pitchFamily="18" charset="0"/>
            </a:rPr>
            <a:t>Documents a face to face visit between the Case Manager and the participant while at the participant’s home.</a:t>
          </a:r>
        </a:p>
      </dgm:t>
      <dgm:extLst>
        <a:ext uri="{E40237B7-FDA0-4F09-8148-C483321AD2D9}">
          <dgm14:cNvPr xmlns:dgm14="http://schemas.microsoft.com/office/drawing/2010/diagram" id="0" name="" descr="• Telephone Contact with Client: Documents a conversation between the Case Manager and the participant.&#10;• Office Visit (Face to Face): Documents a face to face visit between the Case Manager and the participant in an office setting.&#10;• Program Visit (Face to Face): Documents a face to face visit between the Case Manager and the participant while the participant is attending a day program. &#10;• Home Visit (Face to Face): Documents a face to face visit between the Case Manager and the participant while at the participant’s home.&#10;• Employment Visit (Face to Face): Documents a face to face visit between the Case Manager and the participant while the participant is working.&#10;• Other Location (Face to Face): Documents a face to face visit between the Case Manager and the participant at any other location that is not covered by another contact type (such as a School or Hospital)."/>
        </a:ext>
      </dgm:extLst>
    </dgm:pt>
    <dgm:pt modelId="{C5742B7C-E944-42B9-B956-A5E68181D9C9}" type="parTrans" cxnId="{19047895-0126-41E4-AD69-D418BD604130}">
      <dgm:prSet/>
      <dgm:spPr/>
      <dgm:t>
        <a:bodyPr/>
        <a:lstStyle/>
        <a:p>
          <a:endParaRPr lang="en-US"/>
        </a:p>
      </dgm:t>
    </dgm:pt>
    <dgm:pt modelId="{4A76383D-D9E5-4F19-8E5A-1D9D713E6744}" type="sibTrans" cxnId="{19047895-0126-41E4-AD69-D418BD604130}">
      <dgm:prSet/>
      <dgm:spPr/>
      <dgm:t>
        <a:bodyPr/>
        <a:lstStyle/>
        <a:p>
          <a:endParaRPr lang="en-US"/>
        </a:p>
      </dgm:t>
    </dgm:pt>
    <dgm:pt modelId="{0117210D-5025-463F-89F5-C0738F0ED4E6}">
      <dgm:prSet custT="1"/>
      <dgm:spPr/>
      <dgm:t>
        <a:bodyPr/>
        <a:lstStyle/>
        <a:p>
          <a:pPr rtl="0"/>
          <a:r>
            <a:rPr lang="en-US" sz="1600" b="1" dirty="0">
              <a:latin typeface="Times New Roman" panose="02020603050405020304" pitchFamily="18" charset="0"/>
              <a:cs typeface="Times New Roman" panose="02020603050405020304" pitchFamily="18" charset="0"/>
            </a:rPr>
            <a:t>Employment Visit (Face to Face): </a:t>
          </a:r>
          <a:r>
            <a:rPr lang="en-US" sz="1600" b="0" dirty="0">
              <a:latin typeface="Times New Roman" panose="02020603050405020304" pitchFamily="18" charset="0"/>
              <a:cs typeface="Times New Roman" panose="02020603050405020304" pitchFamily="18" charset="0"/>
            </a:rPr>
            <a:t>Documents a face to face visit between the Case Manager and the participant while the participant is working.</a:t>
          </a:r>
        </a:p>
      </dgm:t>
      <dgm:extLst>
        <a:ext uri="{E40237B7-FDA0-4F09-8148-C483321AD2D9}">
          <dgm14:cNvPr xmlns:dgm14="http://schemas.microsoft.com/office/drawing/2010/diagram" id="0" name="" descr="• Telephone Contact with Client: Documents a conversation between the Case Manager and the participant.&#10;• Office Visit (Face to Face): Documents a face to face visit between the Case Manager and the participant in an office setting.&#10;• Program Visit (Face to Face): Documents a face to face visit between the Case Manager and the participant while the participant is attending a day program. &#10;• Home Visit (Face to Face): Documents a face to face visit between the Case Manager and the participant while at the participant’s home.&#10;• Employment Visit (Face to Face): Documents a face to face visit between the Case Manager and the participant while the participant is working.&#10;• Other Location (Face to Face): Documents a face to face visit between the Case Manager and the participant at any other location that is not covered by another contact type (such as a School or Hospital)."/>
        </a:ext>
      </dgm:extLst>
    </dgm:pt>
    <dgm:pt modelId="{E98048BD-0186-4F0A-AAB0-065E49A9AB45}" type="parTrans" cxnId="{79480092-73DC-4A01-94B6-0ADD00A82FA9}">
      <dgm:prSet/>
      <dgm:spPr/>
      <dgm:t>
        <a:bodyPr/>
        <a:lstStyle/>
        <a:p>
          <a:endParaRPr lang="en-US"/>
        </a:p>
      </dgm:t>
    </dgm:pt>
    <dgm:pt modelId="{1CA139D1-5689-4C37-9AD3-FAD5267D6167}" type="sibTrans" cxnId="{79480092-73DC-4A01-94B6-0ADD00A82FA9}">
      <dgm:prSet/>
      <dgm:spPr/>
      <dgm:t>
        <a:bodyPr/>
        <a:lstStyle/>
        <a:p>
          <a:endParaRPr lang="en-US"/>
        </a:p>
      </dgm:t>
    </dgm:pt>
    <dgm:pt modelId="{04EBF121-91B3-4D39-8A15-B9E2A23AD28C}">
      <dgm:prSet custT="1"/>
      <dgm:spPr/>
      <dgm:t>
        <a:bodyPr/>
        <a:lstStyle/>
        <a:p>
          <a:pPr rtl="0"/>
          <a:r>
            <a:rPr lang="en-US" sz="1600" b="1" dirty="0">
              <a:latin typeface="Times New Roman" panose="02020603050405020304" pitchFamily="18" charset="0"/>
              <a:cs typeface="Times New Roman" panose="02020603050405020304" pitchFamily="18" charset="0"/>
            </a:rPr>
            <a:t>Other Location (Face to Face): </a:t>
          </a:r>
          <a:r>
            <a:rPr lang="en-US" sz="1600" b="0" dirty="0">
              <a:latin typeface="Times New Roman" panose="02020603050405020304" pitchFamily="18" charset="0"/>
              <a:cs typeface="Times New Roman" panose="02020603050405020304" pitchFamily="18" charset="0"/>
            </a:rPr>
            <a:t>Documents a face to face visit between the Case Manager and the participant at any other location that is not covered by another contact type (such as a School or Hospital).</a:t>
          </a:r>
        </a:p>
      </dgm:t>
      <dgm:extLst>
        <a:ext uri="{E40237B7-FDA0-4F09-8148-C483321AD2D9}">
          <dgm14:cNvPr xmlns:dgm14="http://schemas.microsoft.com/office/drawing/2010/diagram" id="0" name="" descr="• Telephone Contact with Client: Documents a conversation between the Case Manager and the participant.&#10;• Office Visit (Face to Face): Documents a face to face visit between the Case Manager and the participant in an office setting.&#10;• Program Visit (Face to Face): Documents a face to face visit between the Case Manager and the participant while the participant is attending a day program. &#10;• Home Visit (Face to Face): Documents a face to face visit between the Case Manager and the participant while at the participant’s home.&#10;• Employment Visit (Face to Face): Documents a face to face visit between the Case Manager and the participant while the participant is working.&#10;• Other Location (Face to Face): Documents a face to face visit between the Case Manager and the participant at any other location that is not covered by another contact type (such as a School or Hospital)."/>
        </a:ext>
      </dgm:extLst>
    </dgm:pt>
    <dgm:pt modelId="{4D2ECE7C-209E-49B9-800C-B3502D37D2B0}" type="parTrans" cxnId="{6822FF4B-BE89-4C0F-BCE5-53C1CFB3E3A8}">
      <dgm:prSet/>
      <dgm:spPr/>
      <dgm:t>
        <a:bodyPr/>
        <a:lstStyle/>
        <a:p>
          <a:endParaRPr lang="en-US"/>
        </a:p>
      </dgm:t>
    </dgm:pt>
    <dgm:pt modelId="{394DBB4F-7CD6-470C-B4E0-EEA21558117E}" type="sibTrans" cxnId="{6822FF4B-BE89-4C0F-BCE5-53C1CFB3E3A8}">
      <dgm:prSet/>
      <dgm:spPr/>
      <dgm:t>
        <a:bodyPr/>
        <a:lstStyle/>
        <a:p>
          <a:endParaRPr lang="en-US"/>
        </a:p>
      </dgm:t>
    </dgm:pt>
    <dgm:pt modelId="{983640B0-D9D9-47E7-88F1-50840986A0D8}" type="pres">
      <dgm:prSet presAssocID="{75D0EB62-7519-418E-8064-CF14558FDF1E}" presName="linear" presStyleCnt="0">
        <dgm:presLayoutVars>
          <dgm:animLvl val="lvl"/>
          <dgm:resizeHandles val="exact"/>
        </dgm:presLayoutVars>
      </dgm:prSet>
      <dgm:spPr/>
    </dgm:pt>
    <dgm:pt modelId="{184AE4ED-D6AF-4B55-A24F-B4A6E6EB62F1}" type="pres">
      <dgm:prSet presAssocID="{CF6C57BF-CC76-4857-BFD4-E4AF8EF96798}" presName="parentText" presStyleLbl="node1" presStyleIdx="0" presStyleCnt="6">
        <dgm:presLayoutVars>
          <dgm:chMax val="0"/>
          <dgm:bulletEnabled val="1"/>
        </dgm:presLayoutVars>
      </dgm:prSet>
      <dgm:spPr/>
    </dgm:pt>
    <dgm:pt modelId="{6170F12B-02CF-443A-ACFC-E8921AB1E0C7}" type="pres">
      <dgm:prSet presAssocID="{FAFB3BF0-6903-45F5-A150-2210765DD6ED}" presName="spacer" presStyleCnt="0"/>
      <dgm:spPr/>
    </dgm:pt>
    <dgm:pt modelId="{33AAE9F7-0693-42FB-B414-51CB4469A829}" type="pres">
      <dgm:prSet presAssocID="{C95C58BB-9C29-4A7A-8CE8-BD68ECB4FFA6}" presName="parentText" presStyleLbl="node1" presStyleIdx="1" presStyleCnt="6">
        <dgm:presLayoutVars>
          <dgm:chMax val="0"/>
          <dgm:bulletEnabled val="1"/>
        </dgm:presLayoutVars>
      </dgm:prSet>
      <dgm:spPr/>
    </dgm:pt>
    <dgm:pt modelId="{6B21F311-216E-4994-AF7A-92ECD48E4C83}" type="pres">
      <dgm:prSet presAssocID="{E7BA1B72-4967-49DD-A62A-9D39C81B7B19}" presName="spacer" presStyleCnt="0"/>
      <dgm:spPr/>
    </dgm:pt>
    <dgm:pt modelId="{9AEFC666-E574-418B-98FB-6B2080B4099B}" type="pres">
      <dgm:prSet presAssocID="{E0FFEE95-A32D-426C-BF5C-EE1BA455FCC0}" presName="parentText" presStyleLbl="node1" presStyleIdx="2" presStyleCnt="6">
        <dgm:presLayoutVars>
          <dgm:chMax val="0"/>
          <dgm:bulletEnabled val="1"/>
        </dgm:presLayoutVars>
      </dgm:prSet>
      <dgm:spPr/>
    </dgm:pt>
    <dgm:pt modelId="{BD7FEE87-6C73-4BD0-A77E-0E82945B039F}" type="pres">
      <dgm:prSet presAssocID="{06D0CC3E-5048-4B97-AB7A-C72AA49FDE56}" presName="spacer" presStyleCnt="0"/>
      <dgm:spPr/>
    </dgm:pt>
    <dgm:pt modelId="{97D9B097-1F96-49AF-952B-F53C6C3D23BD}" type="pres">
      <dgm:prSet presAssocID="{E12165E7-6AF5-4261-ABBF-3DA9DDFB199B}" presName="parentText" presStyleLbl="node1" presStyleIdx="3" presStyleCnt="6">
        <dgm:presLayoutVars>
          <dgm:chMax val="0"/>
          <dgm:bulletEnabled val="1"/>
        </dgm:presLayoutVars>
      </dgm:prSet>
      <dgm:spPr/>
    </dgm:pt>
    <dgm:pt modelId="{AE479E45-03AA-4F79-9AC3-DE474553D296}" type="pres">
      <dgm:prSet presAssocID="{4A76383D-D9E5-4F19-8E5A-1D9D713E6744}" presName="spacer" presStyleCnt="0"/>
      <dgm:spPr/>
    </dgm:pt>
    <dgm:pt modelId="{93B42A7A-B404-4F33-9B1C-B072463EA613}" type="pres">
      <dgm:prSet presAssocID="{0117210D-5025-463F-89F5-C0738F0ED4E6}" presName="parentText" presStyleLbl="node1" presStyleIdx="4" presStyleCnt="6">
        <dgm:presLayoutVars>
          <dgm:chMax val="0"/>
          <dgm:bulletEnabled val="1"/>
        </dgm:presLayoutVars>
      </dgm:prSet>
      <dgm:spPr/>
    </dgm:pt>
    <dgm:pt modelId="{8AEEF17E-A1BC-42B4-8ABA-05F68C387279}" type="pres">
      <dgm:prSet presAssocID="{1CA139D1-5689-4C37-9AD3-FAD5267D6167}" presName="spacer" presStyleCnt="0"/>
      <dgm:spPr/>
    </dgm:pt>
    <dgm:pt modelId="{23898FAB-8588-40C4-9227-93FB8B495E36}" type="pres">
      <dgm:prSet presAssocID="{04EBF121-91B3-4D39-8A15-B9E2A23AD28C}" presName="parentText" presStyleLbl="node1" presStyleIdx="5" presStyleCnt="6">
        <dgm:presLayoutVars>
          <dgm:chMax val="0"/>
          <dgm:bulletEnabled val="1"/>
        </dgm:presLayoutVars>
      </dgm:prSet>
      <dgm:spPr/>
    </dgm:pt>
  </dgm:ptLst>
  <dgm:cxnLst>
    <dgm:cxn modelId="{0E237812-2E9A-44BF-9434-7EBDDA3FE214}" srcId="{75D0EB62-7519-418E-8064-CF14558FDF1E}" destId="{C95C58BB-9C29-4A7A-8CE8-BD68ECB4FFA6}" srcOrd="1" destOrd="0" parTransId="{58704333-F89D-46B0-9648-AABF6359CAF8}" sibTransId="{E7BA1B72-4967-49DD-A62A-9D39C81B7B19}"/>
    <dgm:cxn modelId="{248DC42A-F84B-47AB-B072-AC1E4AD08E5A}" type="presOf" srcId="{04EBF121-91B3-4D39-8A15-B9E2A23AD28C}" destId="{23898FAB-8588-40C4-9227-93FB8B495E36}" srcOrd="0" destOrd="0" presId="urn:microsoft.com/office/officeart/2005/8/layout/vList2"/>
    <dgm:cxn modelId="{0EF38849-FDD6-484E-BE23-D0AD321C9819}" type="presOf" srcId="{C95C58BB-9C29-4A7A-8CE8-BD68ECB4FFA6}" destId="{33AAE9F7-0693-42FB-B414-51CB4469A829}" srcOrd="0" destOrd="0" presId="urn:microsoft.com/office/officeart/2005/8/layout/vList2"/>
    <dgm:cxn modelId="{6822FF4B-BE89-4C0F-BCE5-53C1CFB3E3A8}" srcId="{75D0EB62-7519-418E-8064-CF14558FDF1E}" destId="{04EBF121-91B3-4D39-8A15-B9E2A23AD28C}" srcOrd="5" destOrd="0" parTransId="{4D2ECE7C-209E-49B9-800C-B3502D37D2B0}" sibTransId="{394DBB4F-7CD6-470C-B4E0-EEA21558117E}"/>
    <dgm:cxn modelId="{7F7AA375-9997-485A-8F72-FD853B52EC92}" type="presOf" srcId="{75D0EB62-7519-418E-8064-CF14558FDF1E}" destId="{983640B0-D9D9-47E7-88F1-50840986A0D8}" srcOrd="0" destOrd="0" presId="urn:microsoft.com/office/officeart/2005/8/layout/vList2"/>
    <dgm:cxn modelId="{F2B26690-359E-41E8-B927-821425E58650}" type="presOf" srcId="{0117210D-5025-463F-89F5-C0738F0ED4E6}" destId="{93B42A7A-B404-4F33-9B1C-B072463EA613}" srcOrd="0" destOrd="0" presId="urn:microsoft.com/office/officeart/2005/8/layout/vList2"/>
    <dgm:cxn modelId="{79480092-73DC-4A01-94B6-0ADD00A82FA9}" srcId="{75D0EB62-7519-418E-8064-CF14558FDF1E}" destId="{0117210D-5025-463F-89F5-C0738F0ED4E6}" srcOrd="4" destOrd="0" parTransId="{E98048BD-0186-4F0A-AAB0-065E49A9AB45}" sibTransId="{1CA139D1-5689-4C37-9AD3-FAD5267D6167}"/>
    <dgm:cxn modelId="{19047895-0126-41E4-AD69-D418BD604130}" srcId="{75D0EB62-7519-418E-8064-CF14558FDF1E}" destId="{E12165E7-6AF5-4261-ABBF-3DA9DDFB199B}" srcOrd="3" destOrd="0" parTransId="{C5742B7C-E944-42B9-B956-A5E68181D9C9}" sibTransId="{4A76383D-D9E5-4F19-8E5A-1D9D713E6744}"/>
    <dgm:cxn modelId="{97DEA996-D101-4A5A-A5D0-CD6C4C7074F8}" srcId="{75D0EB62-7519-418E-8064-CF14558FDF1E}" destId="{E0FFEE95-A32D-426C-BF5C-EE1BA455FCC0}" srcOrd="2" destOrd="0" parTransId="{868244B8-FE24-44E0-97E3-F0A0F513F8E7}" sibTransId="{06D0CC3E-5048-4B97-AB7A-C72AA49FDE56}"/>
    <dgm:cxn modelId="{C2FB6BB5-2923-4AAB-B047-F9E06F810DBF}" srcId="{75D0EB62-7519-418E-8064-CF14558FDF1E}" destId="{CF6C57BF-CC76-4857-BFD4-E4AF8EF96798}" srcOrd="0" destOrd="0" parTransId="{94F0C6F1-CDC5-4E83-8CE8-EA94FC794A6E}" sibTransId="{FAFB3BF0-6903-45F5-A150-2210765DD6ED}"/>
    <dgm:cxn modelId="{CBB673BC-49D3-41C0-992D-E804FA38FF57}" type="presOf" srcId="{E0FFEE95-A32D-426C-BF5C-EE1BA455FCC0}" destId="{9AEFC666-E574-418B-98FB-6B2080B4099B}" srcOrd="0" destOrd="0" presId="urn:microsoft.com/office/officeart/2005/8/layout/vList2"/>
    <dgm:cxn modelId="{E1B8EAC2-EA74-4ABC-9E55-73631C5C7B5A}" type="presOf" srcId="{CF6C57BF-CC76-4857-BFD4-E4AF8EF96798}" destId="{184AE4ED-D6AF-4B55-A24F-B4A6E6EB62F1}" srcOrd="0" destOrd="0" presId="urn:microsoft.com/office/officeart/2005/8/layout/vList2"/>
    <dgm:cxn modelId="{03FD20D1-A8C3-4DB4-A7ED-A040F30F388C}" type="presOf" srcId="{E12165E7-6AF5-4261-ABBF-3DA9DDFB199B}" destId="{97D9B097-1F96-49AF-952B-F53C6C3D23BD}" srcOrd="0" destOrd="0" presId="urn:microsoft.com/office/officeart/2005/8/layout/vList2"/>
    <dgm:cxn modelId="{B52228F6-291F-4926-AF65-B1FC706E747D}" type="presParOf" srcId="{983640B0-D9D9-47E7-88F1-50840986A0D8}" destId="{184AE4ED-D6AF-4B55-A24F-B4A6E6EB62F1}" srcOrd="0" destOrd="0" presId="urn:microsoft.com/office/officeart/2005/8/layout/vList2"/>
    <dgm:cxn modelId="{18D53E1C-737A-40D3-8ABE-6EACB45D64F3}" type="presParOf" srcId="{983640B0-D9D9-47E7-88F1-50840986A0D8}" destId="{6170F12B-02CF-443A-ACFC-E8921AB1E0C7}" srcOrd="1" destOrd="0" presId="urn:microsoft.com/office/officeart/2005/8/layout/vList2"/>
    <dgm:cxn modelId="{4D0C91B9-BB42-4962-BCB7-0CE7E7798307}" type="presParOf" srcId="{983640B0-D9D9-47E7-88F1-50840986A0D8}" destId="{33AAE9F7-0693-42FB-B414-51CB4469A829}" srcOrd="2" destOrd="0" presId="urn:microsoft.com/office/officeart/2005/8/layout/vList2"/>
    <dgm:cxn modelId="{C9B4EEE5-A1A9-40DB-A4B5-3CC8222EC13A}" type="presParOf" srcId="{983640B0-D9D9-47E7-88F1-50840986A0D8}" destId="{6B21F311-216E-4994-AF7A-92ECD48E4C83}" srcOrd="3" destOrd="0" presId="urn:microsoft.com/office/officeart/2005/8/layout/vList2"/>
    <dgm:cxn modelId="{B9D228CC-4ECC-4FA9-8186-B552DF9FC29B}" type="presParOf" srcId="{983640B0-D9D9-47E7-88F1-50840986A0D8}" destId="{9AEFC666-E574-418B-98FB-6B2080B4099B}" srcOrd="4" destOrd="0" presId="urn:microsoft.com/office/officeart/2005/8/layout/vList2"/>
    <dgm:cxn modelId="{6AA6233A-FA1B-471A-945C-C38DA6DC0028}" type="presParOf" srcId="{983640B0-D9D9-47E7-88F1-50840986A0D8}" destId="{BD7FEE87-6C73-4BD0-A77E-0E82945B039F}" srcOrd="5" destOrd="0" presId="urn:microsoft.com/office/officeart/2005/8/layout/vList2"/>
    <dgm:cxn modelId="{B57B9382-823B-4BC2-BCB9-A7C185E2E7C1}" type="presParOf" srcId="{983640B0-D9D9-47E7-88F1-50840986A0D8}" destId="{97D9B097-1F96-49AF-952B-F53C6C3D23BD}" srcOrd="6" destOrd="0" presId="urn:microsoft.com/office/officeart/2005/8/layout/vList2"/>
    <dgm:cxn modelId="{3623FC80-B94A-42B7-A57C-2BD5E01B3306}" type="presParOf" srcId="{983640B0-D9D9-47E7-88F1-50840986A0D8}" destId="{AE479E45-03AA-4F79-9AC3-DE474553D296}" srcOrd="7" destOrd="0" presId="urn:microsoft.com/office/officeart/2005/8/layout/vList2"/>
    <dgm:cxn modelId="{646A74A2-3F95-4A65-A429-29F77E1DAAC4}" type="presParOf" srcId="{983640B0-D9D9-47E7-88F1-50840986A0D8}" destId="{93B42A7A-B404-4F33-9B1C-B072463EA613}" srcOrd="8" destOrd="0" presId="urn:microsoft.com/office/officeart/2005/8/layout/vList2"/>
    <dgm:cxn modelId="{89CBDB0E-ED4B-4152-A7DF-3E069DF1F86B}" type="presParOf" srcId="{983640B0-D9D9-47E7-88F1-50840986A0D8}" destId="{8AEEF17E-A1BC-42B4-8ABA-05F68C387279}" srcOrd="9" destOrd="0" presId="urn:microsoft.com/office/officeart/2005/8/layout/vList2"/>
    <dgm:cxn modelId="{595CE8FB-C427-4FC3-B168-BE0A928D5BEE}" type="presParOf" srcId="{983640B0-D9D9-47E7-88F1-50840986A0D8}" destId="{23898FAB-8588-40C4-9227-93FB8B495E3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E6A3671-D8E2-4160-9AEC-6F2FDA931D11}"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C3D14131-1874-46F5-81DB-AE4575ECB838}">
      <dgm:prSet/>
      <dgm:spPr/>
      <dgm:t>
        <a:bodyPr/>
        <a:lstStyle/>
        <a:p>
          <a:pPr rtl="0"/>
          <a:r>
            <a:rPr lang="en-US" b="1" dirty="0">
              <a:latin typeface="Times New Roman" panose="02020603050405020304" pitchFamily="18" charset="0"/>
              <a:cs typeface="Times New Roman" panose="02020603050405020304" pitchFamily="18" charset="0"/>
            </a:rPr>
            <a:t>Collateral Contact with Family/Guardian: </a:t>
          </a:r>
          <a:r>
            <a:rPr lang="en-US" dirty="0">
              <a:latin typeface="Times New Roman" panose="02020603050405020304" pitchFamily="18" charset="0"/>
              <a:cs typeface="Times New Roman" panose="02020603050405020304" pitchFamily="18" charset="0"/>
            </a:rPr>
            <a:t>Documentation of contact with a participant’s family member that pertains to the participant.</a:t>
          </a:r>
        </a:p>
      </dgm:t>
    </dgm:pt>
    <dgm:pt modelId="{1619AAB1-E01E-42E1-9AF5-D0BF35155DDD}" type="parTrans" cxnId="{C03BD0C0-CEFF-4057-AB4C-F7EBDCF0A6F3}">
      <dgm:prSet/>
      <dgm:spPr/>
      <dgm:t>
        <a:bodyPr/>
        <a:lstStyle/>
        <a:p>
          <a:endParaRPr lang="en-US"/>
        </a:p>
      </dgm:t>
    </dgm:pt>
    <dgm:pt modelId="{04EA558A-D6FA-4671-A1BA-EF761AE658CF}" type="sibTrans" cxnId="{C03BD0C0-CEFF-4057-AB4C-F7EBDCF0A6F3}">
      <dgm:prSet/>
      <dgm:spPr/>
      <dgm:t>
        <a:bodyPr/>
        <a:lstStyle/>
        <a:p>
          <a:endParaRPr lang="en-US"/>
        </a:p>
      </dgm:t>
    </dgm:pt>
    <dgm:pt modelId="{8F6F4916-FFCA-4A5C-B681-22595D8E82B7}">
      <dgm:prSet/>
      <dgm:spPr/>
      <dgm:t>
        <a:bodyPr/>
        <a:lstStyle/>
        <a:p>
          <a:pPr rtl="0"/>
          <a:r>
            <a:rPr lang="en-US" b="1" dirty="0">
              <a:latin typeface="Times New Roman" panose="02020603050405020304" pitchFamily="18" charset="0"/>
              <a:cs typeface="Times New Roman" panose="02020603050405020304" pitchFamily="18" charset="0"/>
            </a:rPr>
            <a:t>Collateral Contact with Provider: </a:t>
          </a:r>
          <a:r>
            <a:rPr lang="en-US" dirty="0">
              <a:latin typeface="Times New Roman" panose="02020603050405020304" pitchFamily="18" charset="0"/>
              <a:cs typeface="Times New Roman" panose="02020603050405020304" pitchFamily="18" charset="0"/>
            </a:rPr>
            <a:t>Documentation of contact with a participant’s provider that pertains to the participant (typically a waiver provider, such as Community Supports, Home Supports, etc.)</a:t>
          </a:r>
        </a:p>
      </dgm:t>
    </dgm:pt>
    <dgm:pt modelId="{671C29B0-B371-4FBC-B446-A15A2F7BB69E}" type="parTrans" cxnId="{575B7266-0A70-4EB9-8310-48727283320E}">
      <dgm:prSet/>
      <dgm:spPr/>
      <dgm:t>
        <a:bodyPr/>
        <a:lstStyle/>
        <a:p>
          <a:endParaRPr lang="en-US"/>
        </a:p>
      </dgm:t>
    </dgm:pt>
    <dgm:pt modelId="{B3131475-B3D8-4537-9F53-D0E03B36A81F}" type="sibTrans" cxnId="{575B7266-0A70-4EB9-8310-48727283320E}">
      <dgm:prSet/>
      <dgm:spPr/>
      <dgm:t>
        <a:bodyPr/>
        <a:lstStyle/>
        <a:p>
          <a:endParaRPr lang="en-US"/>
        </a:p>
      </dgm:t>
    </dgm:pt>
    <dgm:pt modelId="{45A2849F-C303-4521-BA87-E66C6478307E}">
      <dgm:prSet/>
      <dgm:spPr/>
      <dgm:t>
        <a:bodyPr/>
        <a:lstStyle/>
        <a:p>
          <a:pPr rtl="0"/>
          <a:r>
            <a:rPr lang="en-US" b="1" dirty="0">
              <a:latin typeface="Times New Roman" panose="02020603050405020304" pitchFamily="18" charset="0"/>
              <a:cs typeface="Times New Roman" panose="02020603050405020304" pitchFamily="18" charset="0"/>
            </a:rPr>
            <a:t>Collateral Contact with Medical/Dental Provider: </a:t>
          </a:r>
          <a:r>
            <a:rPr lang="en-US" dirty="0">
              <a:latin typeface="Times New Roman" panose="02020603050405020304" pitchFamily="18" charset="0"/>
              <a:cs typeface="Times New Roman" panose="02020603050405020304" pitchFamily="18" charset="0"/>
            </a:rPr>
            <a:t>Documentation of a contact with a participant’s Medical or Dental Provider that pertains to the participant.</a:t>
          </a:r>
        </a:p>
      </dgm:t>
    </dgm:pt>
    <dgm:pt modelId="{154FB842-ED90-4532-B483-68E5FCF29668}" type="parTrans" cxnId="{556ED6C1-D00F-4A34-9821-47AFC673737B}">
      <dgm:prSet/>
      <dgm:spPr/>
      <dgm:t>
        <a:bodyPr/>
        <a:lstStyle/>
        <a:p>
          <a:endParaRPr lang="en-US"/>
        </a:p>
      </dgm:t>
    </dgm:pt>
    <dgm:pt modelId="{8B4E4DD8-4A0C-43A2-86E6-A126C297B0F8}" type="sibTrans" cxnId="{556ED6C1-D00F-4A34-9821-47AFC673737B}">
      <dgm:prSet/>
      <dgm:spPr/>
      <dgm:t>
        <a:bodyPr/>
        <a:lstStyle/>
        <a:p>
          <a:endParaRPr lang="en-US"/>
        </a:p>
      </dgm:t>
    </dgm:pt>
    <dgm:pt modelId="{B3371D05-1634-4915-BFE3-B980C46FA60A}">
      <dgm:prSet/>
      <dgm:spPr/>
      <dgm:t>
        <a:bodyPr/>
        <a:lstStyle/>
        <a:p>
          <a:pPr rtl="0"/>
          <a:r>
            <a:rPr lang="en-US" b="1" dirty="0">
              <a:latin typeface="Times New Roman" panose="02020603050405020304" pitchFamily="18" charset="0"/>
              <a:cs typeface="Times New Roman" panose="02020603050405020304" pitchFamily="18" charset="0"/>
            </a:rPr>
            <a:t>Collateral Contact with Crisis Service: </a:t>
          </a:r>
          <a:r>
            <a:rPr lang="en-US" dirty="0">
              <a:latin typeface="Times New Roman" panose="02020603050405020304" pitchFamily="18" charset="0"/>
              <a:cs typeface="Times New Roman" panose="02020603050405020304" pitchFamily="18" charset="0"/>
            </a:rPr>
            <a:t>Documentation of a contact with a Crisis Worker that pertains to the participant.</a:t>
          </a:r>
        </a:p>
      </dgm:t>
    </dgm:pt>
    <dgm:pt modelId="{0F120B18-B9DB-42E6-BC12-927BC3A5E219}" type="parTrans" cxnId="{FF6B4996-1517-4065-A9DA-48471C6ADFB7}">
      <dgm:prSet/>
      <dgm:spPr/>
      <dgm:t>
        <a:bodyPr/>
        <a:lstStyle/>
        <a:p>
          <a:endParaRPr lang="en-US"/>
        </a:p>
      </dgm:t>
    </dgm:pt>
    <dgm:pt modelId="{18DC51E6-774E-43A2-9B7D-044159BE4834}" type="sibTrans" cxnId="{FF6B4996-1517-4065-A9DA-48471C6ADFB7}">
      <dgm:prSet/>
      <dgm:spPr/>
      <dgm:t>
        <a:bodyPr/>
        <a:lstStyle/>
        <a:p>
          <a:endParaRPr lang="en-US"/>
        </a:p>
      </dgm:t>
    </dgm:pt>
    <dgm:pt modelId="{7DC0ED54-CD07-42E4-876D-E8E15C0E7703}">
      <dgm:prSet/>
      <dgm:spPr/>
      <dgm:t>
        <a:bodyPr/>
        <a:lstStyle/>
        <a:p>
          <a:pPr rtl="0"/>
          <a:r>
            <a:rPr lang="en-US" b="1" dirty="0">
              <a:latin typeface="Times New Roman" panose="02020603050405020304" pitchFamily="18" charset="0"/>
              <a:cs typeface="Times New Roman" panose="02020603050405020304" pitchFamily="18" charset="0"/>
            </a:rPr>
            <a:t>Collateral Contact with Other: </a:t>
          </a:r>
          <a:r>
            <a:rPr lang="en-US" dirty="0">
              <a:latin typeface="Times New Roman" panose="02020603050405020304" pitchFamily="18" charset="0"/>
              <a:cs typeface="Times New Roman" panose="02020603050405020304" pitchFamily="18" charset="0"/>
            </a:rPr>
            <a:t>Documentation of a contact with any other person that is not documented in the other collateral contact types and pertains to the participant.</a:t>
          </a:r>
        </a:p>
      </dgm:t>
    </dgm:pt>
    <dgm:pt modelId="{4CF33AD8-F376-4793-84B5-02BBD339099A}" type="parTrans" cxnId="{9EDA2EDE-A452-4BEC-98A8-C1EB719D6F67}">
      <dgm:prSet/>
      <dgm:spPr/>
      <dgm:t>
        <a:bodyPr/>
        <a:lstStyle/>
        <a:p>
          <a:endParaRPr lang="en-US"/>
        </a:p>
      </dgm:t>
    </dgm:pt>
    <dgm:pt modelId="{50D69101-2626-403F-A71B-66816328A8EC}" type="sibTrans" cxnId="{9EDA2EDE-A452-4BEC-98A8-C1EB719D6F67}">
      <dgm:prSet/>
      <dgm:spPr/>
      <dgm:t>
        <a:bodyPr/>
        <a:lstStyle/>
        <a:p>
          <a:endParaRPr lang="en-US"/>
        </a:p>
      </dgm:t>
    </dgm:pt>
    <dgm:pt modelId="{8A1089E0-07AA-4DDE-A939-08A752260545}" type="pres">
      <dgm:prSet presAssocID="{FE6A3671-D8E2-4160-9AEC-6F2FDA931D11}" presName="linear" presStyleCnt="0">
        <dgm:presLayoutVars>
          <dgm:animLvl val="lvl"/>
          <dgm:resizeHandles val="exact"/>
        </dgm:presLayoutVars>
      </dgm:prSet>
      <dgm:spPr/>
    </dgm:pt>
    <dgm:pt modelId="{88A8E168-AADD-410B-98E8-0D01FDF70884}" type="pres">
      <dgm:prSet presAssocID="{C3D14131-1874-46F5-81DB-AE4575ECB838}" presName="parentText" presStyleLbl="node1" presStyleIdx="0" presStyleCnt="5">
        <dgm:presLayoutVars>
          <dgm:chMax val="0"/>
          <dgm:bulletEnabled val="1"/>
        </dgm:presLayoutVars>
      </dgm:prSet>
      <dgm:spPr/>
    </dgm:pt>
    <dgm:pt modelId="{26A4D6D4-6F8C-4247-8D86-C8F1157EFDFD}" type="pres">
      <dgm:prSet presAssocID="{04EA558A-D6FA-4671-A1BA-EF761AE658CF}" presName="spacer" presStyleCnt="0"/>
      <dgm:spPr/>
    </dgm:pt>
    <dgm:pt modelId="{7931D89B-C558-4399-BB61-A3F07F286038}" type="pres">
      <dgm:prSet presAssocID="{8F6F4916-FFCA-4A5C-B681-22595D8E82B7}" presName="parentText" presStyleLbl="node1" presStyleIdx="1" presStyleCnt="5">
        <dgm:presLayoutVars>
          <dgm:chMax val="0"/>
          <dgm:bulletEnabled val="1"/>
        </dgm:presLayoutVars>
      </dgm:prSet>
      <dgm:spPr/>
    </dgm:pt>
    <dgm:pt modelId="{C257EB59-1CEB-4A1C-8139-6159C0A87B41}" type="pres">
      <dgm:prSet presAssocID="{B3131475-B3D8-4537-9F53-D0E03B36A81F}" presName="spacer" presStyleCnt="0"/>
      <dgm:spPr/>
    </dgm:pt>
    <dgm:pt modelId="{ABDA7781-361E-4C31-A1DE-FAC209CB7B01}" type="pres">
      <dgm:prSet presAssocID="{45A2849F-C303-4521-BA87-E66C6478307E}" presName="parentText" presStyleLbl="node1" presStyleIdx="2" presStyleCnt="5">
        <dgm:presLayoutVars>
          <dgm:chMax val="0"/>
          <dgm:bulletEnabled val="1"/>
        </dgm:presLayoutVars>
      </dgm:prSet>
      <dgm:spPr/>
    </dgm:pt>
    <dgm:pt modelId="{B489B9E1-4F83-476F-BF6B-A396189AB3CD}" type="pres">
      <dgm:prSet presAssocID="{8B4E4DD8-4A0C-43A2-86E6-A126C297B0F8}" presName="spacer" presStyleCnt="0"/>
      <dgm:spPr/>
    </dgm:pt>
    <dgm:pt modelId="{10A22FED-3ED4-4853-BAA8-6171DEA45646}" type="pres">
      <dgm:prSet presAssocID="{B3371D05-1634-4915-BFE3-B980C46FA60A}" presName="parentText" presStyleLbl="node1" presStyleIdx="3" presStyleCnt="5">
        <dgm:presLayoutVars>
          <dgm:chMax val="0"/>
          <dgm:bulletEnabled val="1"/>
        </dgm:presLayoutVars>
      </dgm:prSet>
      <dgm:spPr/>
    </dgm:pt>
    <dgm:pt modelId="{037FC5FD-5316-4DD4-86D8-9A87ED2B6606}" type="pres">
      <dgm:prSet presAssocID="{18DC51E6-774E-43A2-9B7D-044159BE4834}" presName="spacer" presStyleCnt="0"/>
      <dgm:spPr/>
    </dgm:pt>
    <dgm:pt modelId="{32B725C0-3F8F-4C18-AE47-E0D51DD276B2}" type="pres">
      <dgm:prSet presAssocID="{7DC0ED54-CD07-42E4-876D-E8E15C0E7703}" presName="parentText" presStyleLbl="node1" presStyleIdx="4" presStyleCnt="5">
        <dgm:presLayoutVars>
          <dgm:chMax val="0"/>
          <dgm:bulletEnabled val="1"/>
        </dgm:presLayoutVars>
      </dgm:prSet>
      <dgm:spPr/>
    </dgm:pt>
  </dgm:ptLst>
  <dgm:cxnLst>
    <dgm:cxn modelId="{C7E0B22A-B6E2-4FCF-84D0-3372E2D56C1B}" type="presOf" srcId="{FE6A3671-D8E2-4160-9AEC-6F2FDA931D11}" destId="{8A1089E0-07AA-4DDE-A939-08A752260545}" srcOrd="0" destOrd="0" presId="urn:microsoft.com/office/officeart/2005/8/layout/vList2"/>
    <dgm:cxn modelId="{8566BC5D-4C0B-412D-8226-28F6AF459213}" type="presOf" srcId="{7DC0ED54-CD07-42E4-876D-E8E15C0E7703}" destId="{32B725C0-3F8F-4C18-AE47-E0D51DD276B2}" srcOrd="0" destOrd="0" presId="urn:microsoft.com/office/officeart/2005/8/layout/vList2"/>
    <dgm:cxn modelId="{1CB45F66-F76B-4C03-8EF5-3EB82E5A15F5}" type="presOf" srcId="{C3D14131-1874-46F5-81DB-AE4575ECB838}" destId="{88A8E168-AADD-410B-98E8-0D01FDF70884}" srcOrd="0" destOrd="0" presId="urn:microsoft.com/office/officeart/2005/8/layout/vList2"/>
    <dgm:cxn modelId="{575B7266-0A70-4EB9-8310-48727283320E}" srcId="{FE6A3671-D8E2-4160-9AEC-6F2FDA931D11}" destId="{8F6F4916-FFCA-4A5C-B681-22595D8E82B7}" srcOrd="1" destOrd="0" parTransId="{671C29B0-B371-4FBC-B446-A15A2F7BB69E}" sibTransId="{B3131475-B3D8-4537-9F53-D0E03B36A81F}"/>
    <dgm:cxn modelId="{0FE6CE74-90C0-4571-AF72-E2E8174A9AC2}" type="presOf" srcId="{8F6F4916-FFCA-4A5C-B681-22595D8E82B7}" destId="{7931D89B-C558-4399-BB61-A3F07F286038}" srcOrd="0" destOrd="0" presId="urn:microsoft.com/office/officeart/2005/8/layout/vList2"/>
    <dgm:cxn modelId="{FF6B4996-1517-4065-A9DA-48471C6ADFB7}" srcId="{FE6A3671-D8E2-4160-9AEC-6F2FDA931D11}" destId="{B3371D05-1634-4915-BFE3-B980C46FA60A}" srcOrd="3" destOrd="0" parTransId="{0F120B18-B9DB-42E6-BC12-927BC3A5E219}" sibTransId="{18DC51E6-774E-43A2-9B7D-044159BE4834}"/>
    <dgm:cxn modelId="{B3EB74BD-FD07-4ACF-AFED-3B8DCEC52FC9}" type="presOf" srcId="{B3371D05-1634-4915-BFE3-B980C46FA60A}" destId="{10A22FED-3ED4-4853-BAA8-6171DEA45646}" srcOrd="0" destOrd="0" presId="urn:microsoft.com/office/officeart/2005/8/layout/vList2"/>
    <dgm:cxn modelId="{C03BD0C0-CEFF-4057-AB4C-F7EBDCF0A6F3}" srcId="{FE6A3671-D8E2-4160-9AEC-6F2FDA931D11}" destId="{C3D14131-1874-46F5-81DB-AE4575ECB838}" srcOrd="0" destOrd="0" parTransId="{1619AAB1-E01E-42E1-9AF5-D0BF35155DDD}" sibTransId="{04EA558A-D6FA-4671-A1BA-EF761AE658CF}"/>
    <dgm:cxn modelId="{556ED6C1-D00F-4A34-9821-47AFC673737B}" srcId="{FE6A3671-D8E2-4160-9AEC-6F2FDA931D11}" destId="{45A2849F-C303-4521-BA87-E66C6478307E}" srcOrd="2" destOrd="0" parTransId="{154FB842-ED90-4532-B483-68E5FCF29668}" sibTransId="{8B4E4DD8-4A0C-43A2-86E6-A126C297B0F8}"/>
    <dgm:cxn modelId="{9EDA2EDE-A452-4BEC-98A8-C1EB719D6F67}" srcId="{FE6A3671-D8E2-4160-9AEC-6F2FDA931D11}" destId="{7DC0ED54-CD07-42E4-876D-E8E15C0E7703}" srcOrd="4" destOrd="0" parTransId="{4CF33AD8-F376-4793-84B5-02BBD339099A}" sibTransId="{50D69101-2626-403F-A71B-66816328A8EC}"/>
    <dgm:cxn modelId="{8D7861FF-4053-46BB-81C0-E32604F87B2A}" type="presOf" srcId="{45A2849F-C303-4521-BA87-E66C6478307E}" destId="{ABDA7781-361E-4C31-A1DE-FAC209CB7B01}" srcOrd="0" destOrd="0" presId="urn:microsoft.com/office/officeart/2005/8/layout/vList2"/>
    <dgm:cxn modelId="{AAA5ED6A-0EEA-492D-B498-E3A6FDBAF323}" type="presParOf" srcId="{8A1089E0-07AA-4DDE-A939-08A752260545}" destId="{88A8E168-AADD-410B-98E8-0D01FDF70884}" srcOrd="0" destOrd="0" presId="urn:microsoft.com/office/officeart/2005/8/layout/vList2"/>
    <dgm:cxn modelId="{4F177E06-0634-485D-AA83-1EC5133C0C3A}" type="presParOf" srcId="{8A1089E0-07AA-4DDE-A939-08A752260545}" destId="{26A4D6D4-6F8C-4247-8D86-C8F1157EFDFD}" srcOrd="1" destOrd="0" presId="urn:microsoft.com/office/officeart/2005/8/layout/vList2"/>
    <dgm:cxn modelId="{9B2EDEC6-B3FF-44CC-BF66-B885472C29DE}" type="presParOf" srcId="{8A1089E0-07AA-4DDE-A939-08A752260545}" destId="{7931D89B-C558-4399-BB61-A3F07F286038}" srcOrd="2" destOrd="0" presId="urn:microsoft.com/office/officeart/2005/8/layout/vList2"/>
    <dgm:cxn modelId="{C651DD9B-B82C-4F5C-B566-9D883E3B2CBE}" type="presParOf" srcId="{8A1089E0-07AA-4DDE-A939-08A752260545}" destId="{C257EB59-1CEB-4A1C-8139-6159C0A87B41}" srcOrd="3" destOrd="0" presId="urn:microsoft.com/office/officeart/2005/8/layout/vList2"/>
    <dgm:cxn modelId="{02E7D6EC-B8D8-4631-B962-1F22DA0CC410}" type="presParOf" srcId="{8A1089E0-07AA-4DDE-A939-08A752260545}" destId="{ABDA7781-361E-4C31-A1DE-FAC209CB7B01}" srcOrd="4" destOrd="0" presId="urn:microsoft.com/office/officeart/2005/8/layout/vList2"/>
    <dgm:cxn modelId="{DC5848DC-1915-41A0-B7E1-E98C23F34BA9}" type="presParOf" srcId="{8A1089E0-07AA-4DDE-A939-08A752260545}" destId="{B489B9E1-4F83-476F-BF6B-A396189AB3CD}" srcOrd="5" destOrd="0" presId="urn:microsoft.com/office/officeart/2005/8/layout/vList2"/>
    <dgm:cxn modelId="{54851D69-AB30-4312-8838-783AF47F9E9C}" type="presParOf" srcId="{8A1089E0-07AA-4DDE-A939-08A752260545}" destId="{10A22FED-3ED4-4853-BAA8-6171DEA45646}" srcOrd="6" destOrd="0" presId="urn:microsoft.com/office/officeart/2005/8/layout/vList2"/>
    <dgm:cxn modelId="{A111C70E-D95B-4E5A-993D-225E81A42EB8}" type="presParOf" srcId="{8A1089E0-07AA-4DDE-A939-08A752260545}" destId="{037FC5FD-5316-4DD4-86D8-9A87ED2B6606}" srcOrd="7" destOrd="0" presId="urn:microsoft.com/office/officeart/2005/8/layout/vList2"/>
    <dgm:cxn modelId="{5E1EECED-A51C-4157-9BB5-8A291DECD08B}" type="presParOf" srcId="{8A1089E0-07AA-4DDE-A939-08A752260545}" destId="{32B725C0-3F8F-4C18-AE47-E0D51DD276B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6C7FFB9-0812-4728-9296-32DF4F2DCCF3}"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C9D3CB03-67EE-4FB6-B6F4-D4DD938541D7}">
      <dgm:prSet custT="1"/>
      <dgm:spPr/>
      <dgm:t>
        <a:bodyPr/>
        <a:lstStyle/>
        <a:p>
          <a:pPr rtl="0"/>
          <a:r>
            <a:rPr lang="en-US" sz="1800" b="1" dirty="0">
              <a:latin typeface="Times New Roman" panose="02020603050405020304" pitchFamily="18" charset="0"/>
              <a:cs typeface="Times New Roman" panose="02020603050405020304" pitchFamily="18" charset="0"/>
            </a:rPr>
            <a:t>Law Enforcement Contact: </a:t>
          </a:r>
          <a:r>
            <a:rPr lang="en-US" sz="1800" dirty="0">
              <a:latin typeface="Times New Roman" panose="02020603050405020304" pitchFamily="18" charset="0"/>
              <a:cs typeface="Times New Roman" panose="02020603050405020304" pitchFamily="18" charset="0"/>
            </a:rPr>
            <a:t>Documentation with  Law Enforcement Personnel that pertains to the participant.</a:t>
          </a:r>
        </a:p>
      </dgm:t>
    </dgm:pt>
    <dgm:pt modelId="{EE0469CC-DE4B-48AC-9AD3-34248AA6BEC4}" type="parTrans" cxnId="{52003DF9-9213-46FA-840E-3FFB098AB268}">
      <dgm:prSet/>
      <dgm:spPr/>
      <dgm:t>
        <a:bodyPr/>
        <a:lstStyle/>
        <a:p>
          <a:endParaRPr lang="en-US"/>
        </a:p>
      </dgm:t>
    </dgm:pt>
    <dgm:pt modelId="{700BC821-E63F-4AEC-9209-F2230AD89FB1}" type="sibTrans" cxnId="{52003DF9-9213-46FA-840E-3FFB098AB268}">
      <dgm:prSet/>
      <dgm:spPr/>
      <dgm:t>
        <a:bodyPr/>
        <a:lstStyle/>
        <a:p>
          <a:endParaRPr lang="en-US"/>
        </a:p>
      </dgm:t>
    </dgm:pt>
    <dgm:pt modelId="{9EDE955D-7A14-4029-A448-376082F0BBD5}">
      <dgm:prSet custT="1"/>
      <dgm:spPr/>
      <dgm:t>
        <a:bodyPr/>
        <a:lstStyle/>
        <a:p>
          <a:pPr rtl="0"/>
          <a:endParaRPr lang="en-US" sz="1800" b="1" dirty="0">
            <a:latin typeface="Times New Roman" panose="02020603050405020304" pitchFamily="18" charset="0"/>
            <a:cs typeface="Times New Roman" panose="02020603050405020304" pitchFamily="18" charset="0"/>
          </a:endParaRPr>
        </a:p>
        <a:p>
          <a:pPr rtl="0"/>
          <a:r>
            <a:rPr lang="en-US" sz="1800" b="1" dirty="0">
              <a:latin typeface="Times New Roman" panose="02020603050405020304" pitchFamily="18" charset="0"/>
              <a:cs typeface="Times New Roman" panose="02020603050405020304" pitchFamily="18" charset="0"/>
            </a:rPr>
            <a:t>In-Office Meeting/Discussion: </a:t>
          </a:r>
          <a:r>
            <a:rPr lang="en-US" sz="1800" dirty="0">
              <a:latin typeface="Times New Roman" panose="02020603050405020304" pitchFamily="18" charset="0"/>
              <a:cs typeface="Times New Roman" panose="02020603050405020304" pitchFamily="18" charset="0"/>
            </a:rPr>
            <a:t>A meeting or discussion within an office that is pertaining to the participant (such as supervisory consultation regarding a specific participant, Social Security personnel consultation regarding a specific participant, etc.)</a:t>
          </a:r>
        </a:p>
        <a:p>
          <a:pPr rtl="0"/>
          <a:r>
            <a:rPr lang="en-US" sz="1800" b="1" dirty="0">
              <a:latin typeface="Times New Roman" panose="02020603050405020304" pitchFamily="18" charset="0"/>
              <a:cs typeface="Times New Roman" panose="02020603050405020304" pitchFamily="18" charset="0"/>
            </a:rPr>
            <a:t>Section 13 Policy Writer: </a:t>
          </a:r>
          <a:r>
            <a:rPr lang="en-US" sz="1800" b="0" dirty="0">
              <a:latin typeface="Times New Roman" panose="02020603050405020304" pitchFamily="18" charset="0"/>
              <a:cs typeface="Times New Roman" panose="02020603050405020304" pitchFamily="18" charset="0"/>
            </a:rPr>
            <a:t>R</a:t>
          </a:r>
          <a:r>
            <a:rPr lang="en-US" sz="1800" dirty="0">
              <a:latin typeface="Times New Roman" panose="02020603050405020304" pitchFamily="18" charset="0"/>
              <a:cs typeface="Times New Roman" panose="02020603050405020304" pitchFamily="18" charset="0"/>
            </a:rPr>
            <a:t>egular conversations that would occur during supervision are not MaineCare reimbursable.  If a supervisor is called in to consult on the development of the care plan, that time can be reimbursable.</a:t>
          </a:r>
          <a:r>
            <a:rPr lang="en-US" sz="1800" dirty="0"/>
            <a:t>  </a:t>
          </a:r>
          <a:endParaRPr lang="en-US" sz="1800" dirty="0">
            <a:latin typeface="Times New Roman" panose="02020603050405020304" pitchFamily="18" charset="0"/>
            <a:cs typeface="Times New Roman" panose="02020603050405020304" pitchFamily="18" charset="0"/>
          </a:endParaRPr>
        </a:p>
        <a:p>
          <a:pPr rtl="0"/>
          <a:r>
            <a:rPr lang="en-US" sz="1800" dirty="0">
              <a:latin typeface="Times New Roman" panose="02020603050405020304" pitchFamily="18" charset="0"/>
              <a:cs typeface="Times New Roman" panose="02020603050405020304" pitchFamily="18" charset="0"/>
            </a:rPr>
            <a:t>	</a:t>
          </a:r>
        </a:p>
      </dgm:t>
    </dgm:pt>
    <dgm:pt modelId="{27CEAB4C-AB6A-435C-96FB-75D12A460606}" type="parTrans" cxnId="{5BE3C225-9C09-4F57-85A4-A63411308F7F}">
      <dgm:prSet/>
      <dgm:spPr/>
      <dgm:t>
        <a:bodyPr/>
        <a:lstStyle/>
        <a:p>
          <a:endParaRPr lang="en-US"/>
        </a:p>
      </dgm:t>
    </dgm:pt>
    <dgm:pt modelId="{99B22081-1DF3-4119-AEC7-93F888574287}" type="sibTrans" cxnId="{5BE3C225-9C09-4F57-85A4-A63411308F7F}">
      <dgm:prSet/>
      <dgm:spPr/>
      <dgm:t>
        <a:bodyPr/>
        <a:lstStyle/>
        <a:p>
          <a:endParaRPr lang="en-US"/>
        </a:p>
      </dgm:t>
    </dgm:pt>
    <dgm:pt modelId="{043BA93B-3041-4D09-BE48-C207789894AA}">
      <dgm:prSet custT="1"/>
      <dgm:spPr/>
      <dgm:t>
        <a:bodyPr/>
        <a:lstStyle/>
        <a:p>
          <a:pPr rtl="0"/>
          <a:r>
            <a:rPr lang="en-US" sz="1800" b="1" dirty="0">
              <a:latin typeface="Times New Roman" panose="02020603050405020304" pitchFamily="18" charset="0"/>
              <a:cs typeface="Times New Roman" panose="02020603050405020304" pitchFamily="18" charset="0"/>
            </a:rPr>
            <a:t>Documents/Communication Sent/Received: </a:t>
          </a:r>
          <a:r>
            <a:rPr lang="en-US" sz="1800" dirty="0">
              <a:latin typeface="Times New Roman" panose="02020603050405020304" pitchFamily="18" charset="0"/>
              <a:cs typeface="Times New Roman" panose="02020603050405020304" pitchFamily="18" charset="0"/>
            </a:rPr>
            <a:t>The sending or receiving of documents or other forms of communication that pertain to the participant.</a:t>
          </a:r>
        </a:p>
      </dgm:t>
    </dgm:pt>
    <dgm:pt modelId="{F0236382-A14D-44C2-A5F7-CADDA22174B5}" type="parTrans" cxnId="{A80851B5-8304-4D46-9D00-FBB460506467}">
      <dgm:prSet/>
      <dgm:spPr/>
      <dgm:t>
        <a:bodyPr/>
        <a:lstStyle/>
        <a:p>
          <a:endParaRPr lang="en-US"/>
        </a:p>
      </dgm:t>
    </dgm:pt>
    <dgm:pt modelId="{CD68EE13-BD28-462C-88DE-0CD9C69D1CB0}" type="sibTrans" cxnId="{A80851B5-8304-4D46-9D00-FBB460506467}">
      <dgm:prSet/>
      <dgm:spPr/>
      <dgm:t>
        <a:bodyPr/>
        <a:lstStyle/>
        <a:p>
          <a:endParaRPr lang="en-US"/>
        </a:p>
      </dgm:t>
    </dgm:pt>
    <dgm:pt modelId="{7FD4B3F0-CF5D-4533-9ADA-9041BF332030}" type="pres">
      <dgm:prSet presAssocID="{C6C7FFB9-0812-4728-9296-32DF4F2DCCF3}" presName="linear" presStyleCnt="0">
        <dgm:presLayoutVars>
          <dgm:animLvl val="lvl"/>
          <dgm:resizeHandles val="exact"/>
        </dgm:presLayoutVars>
      </dgm:prSet>
      <dgm:spPr/>
    </dgm:pt>
    <dgm:pt modelId="{E76C645D-C830-42CC-BE29-E39357855641}" type="pres">
      <dgm:prSet presAssocID="{C9D3CB03-67EE-4FB6-B6F4-D4DD938541D7}" presName="parentText" presStyleLbl="node1" presStyleIdx="0" presStyleCnt="3" custScaleY="45048">
        <dgm:presLayoutVars>
          <dgm:chMax val="0"/>
          <dgm:bulletEnabled val="1"/>
        </dgm:presLayoutVars>
      </dgm:prSet>
      <dgm:spPr/>
    </dgm:pt>
    <dgm:pt modelId="{9BF37068-BFBA-4E21-89B4-95ACEB75E4B5}" type="pres">
      <dgm:prSet presAssocID="{700BC821-E63F-4AEC-9209-F2230AD89FB1}" presName="spacer" presStyleCnt="0"/>
      <dgm:spPr/>
    </dgm:pt>
    <dgm:pt modelId="{DC7F8485-A2DB-437A-BC9D-7AAAA15CD73B}" type="pres">
      <dgm:prSet presAssocID="{9EDE955D-7A14-4029-A448-376082F0BBD5}" presName="parentText" presStyleLbl="node1" presStyleIdx="1" presStyleCnt="3" custScaleY="132568" custLinFactY="1765" custLinFactNeighborY="100000">
        <dgm:presLayoutVars>
          <dgm:chMax val="0"/>
          <dgm:bulletEnabled val="1"/>
        </dgm:presLayoutVars>
      </dgm:prSet>
      <dgm:spPr/>
    </dgm:pt>
    <dgm:pt modelId="{937C52F2-3135-483C-BD6A-92414757E8AB}" type="pres">
      <dgm:prSet presAssocID="{99B22081-1DF3-4119-AEC7-93F888574287}" presName="spacer" presStyleCnt="0"/>
      <dgm:spPr/>
    </dgm:pt>
    <dgm:pt modelId="{7E450365-7C72-4400-8922-E8E43E02DE49}" type="pres">
      <dgm:prSet presAssocID="{043BA93B-3041-4D09-BE48-C207789894AA}" presName="parentText" presStyleLbl="node1" presStyleIdx="2" presStyleCnt="3" custFlipVert="0" custScaleY="38439" custLinFactY="34373" custLinFactNeighborY="100000">
        <dgm:presLayoutVars>
          <dgm:chMax val="0"/>
          <dgm:bulletEnabled val="1"/>
        </dgm:presLayoutVars>
      </dgm:prSet>
      <dgm:spPr/>
    </dgm:pt>
  </dgm:ptLst>
  <dgm:cxnLst>
    <dgm:cxn modelId="{5BE3C225-9C09-4F57-85A4-A63411308F7F}" srcId="{C6C7FFB9-0812-4728-9296-32DF4F2DCCF3}" destId="{9EDE955D-7A14-4029-A448-376082F0BBD5}" srcOrd="1" destOrd="0" parTransId="{27CEAB4C-AB6A-435C-96FB-75D12A460606}" sibTransId="{99B22081-1DF3-4119-AEC7-93F888574287}"/>
    <dgm:cxn modelId="{B1A6D93C-7704-472B-8D52-C6F3D75DAB37}" type="presOf" srcId="{C6C7FFB9-0812-4728-9296-32DF4F2DCCF3}" destId="{7FD4B3F0-CF5D-4533-9ADA-9041BF332030}" srcOrd="0" destOrd="0" presId="urn:microsoft.com/office/officeart/2005/8/layout/vList2"/>
    <dgm:cxn modelId="{F1C62B42-E353-4164-89E1-15A31B7A08D9}" type="presOf" srcId="{C9D3CB03-67EE-4FB6-B6F4-D4DD938541D7}" destId="{E76C645D-C830-42CC-BE29-E39357855641}" srcOrd="0" destOrd="0" presId="urn:microsoft.com/office/officeart/2005/8/layout/vList2"/>
    <dgm:cxn modelId="{649B9E7F-01B5-4BE0-B760-377853F434EB}" type="presOf" srcId="{9EDE955D-7A14-4029-A448-376082F0BBD5}" destId="{DC7F8485-A2DB-437A-BC9D-7AAAA15CD73B}" srcOrd="0" destOrd="0" presId="urn:microsoft.com/office/officeart/2005/8/layout/vList2"/>
    <dgm:cxn modelId="{A80851B5-8304-4D46-9D00-FBB460506467}" srcId="{C6C7FFB9-0812-4728-9296-32DF4F2DCCF3}" destId="{043BA93B-3041-4D09-BE48-C207789894AA}" srcOrd="2" destOrd="0" parTransId="{F0236382-A14D-44C2-A5F7-CADDA22174B5}" sibTransId="{CD68EE13-BD28-462C-88DE-0CD9C69D1CB0}"/>
    <dgm:cxn modelId="{CB331BB9-973D-445D-A7AD-5A43087C7D5F}" type="presOf" srcId="{043BA93B-3041-4D09-BE48-C207789894AA}" destId="{7E450365-7C72-4400-8922-E8E43E02DE49}" srcOrd="0" destOrd="0" presId="urn:microsoft.com/office/officeart/2005/8/layout/vList2"/>
    <dgm:cxn modelId="{52003DF9-9213-46FA-840E-3FFB098AB268}" srcId="{C6C7FFB9-0812-4728-9296-32DF4F2DCCF3}" destId="{C9D3CB03-67EE-4FB6-B6F4-D4DD938541D7}" srcOrd="0" destOrd="0" parTransId="{EE0469CC-DE4B-48AC-9AD3-34248AA6BEC4}" sibTransId="{700BC821-E63F-4AEC-9209-F2230AD89FB1}"/>
    <dgm:cxn modelId="{CDBE6AE7-B7D8-4B01-A40B-A001E9B08630}" type="presParOf" srcId="{7FD4B3F0-CF5D-4533-9ADA-9041BF332030}" destId="{E76C645D-C830-42CC-BE29-E39357855641}" srcOrd="0" destOrd="0" presId="urn:microsoft.com/office/officeart/2005/8/layout/vList2"/>
    <dgm:cxn modelId="{0F1D0DCA-99D2-48F4-95EC-44F38388A088}" type="presParOf" srcId="{7FD4B3F0-CF5D-4533-9ADA-9041BF332030}" destId="{9BF37068-BFBA-4E21-89B4-95ACEB75E4B5}" srcOrd="1" destOrd="0" presId="urn:microsoft.com/office/officeart/2005/8/layout/vList2"/>
    <dgm:cxn modelId="{DFDBFF60-0554-407E-BFAB-8048CD931C7E}" type="presParOf" srcId="{7FD4B3F0-CF5D-4533-9ADA-9041BF332030}" destId="{DC7F8485-A2DB-437A-BC9D-7AAAA15CD73B}" srcOrd="2" destOrd="0" presId="urn:microsoft.com/office/officeart/2005/8/layout/vList2"/>
    <dgm:cxn modelId="{4D876388-DF36-4BE3-BD2E-B1734EC91FB8}" type="presParOf" srcId="{7FD4B3F0-CF5D-4533-9ADA-9041BF332030}" destId="{937C52F2-3135-483C-BD6A-92414757E8AB}" srcOrd="3" destOrd="0" presId="urn:microsoft.com/office/officeart/2005/8/layout/vList2"/>
    <dgm:cxn modelId="{E0D19C2A-3473-44D2-B6E4-A94CB5B3E834}" type="presParOf" srcId="{7FD4B3F0-CF5D-4533-9ADA-9041BF332030}" destId="{7E450365-7C72-4400-8922-E8E43E02DE4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031A593-129D-47CF-88D0-D1E3DB7ADA73}" type="doc">
      <dgm:prSet loTypeId="urn:microsoft.com/office/officeart/2005/8/layout/default" loCatId="list" qsTypeId="urn:microsoft.com/office/officeart/2005/8/quickstyle/simple3" qsCatId="simple" csTypeId="urn:microsoft.com/office/officeart/2005/8/colors/colorful1" csCatId="colorful" phldr="1"/>
      <dgm:spPr/>
      <dgm:t>
        <a:bodyPr/>
        <a:lstStyle/>
        <a:p>
          <a:endParaRPr lang="en-US"/>
        </a:p>
      </dgm:t>
    </dgm:pt>
    <dgm:pt modelId="{48EF5BF8-46DC-48A4-BD95-8795E155E5CA}">
      <dgm:prSet phldrT="[Text]"/>
      <dgm:spPr/>
      <dgm:t>
        <a:bodyPr/>
        <a:lstStyle/>
        <a:p>
          <a:r>
            <a:rPr lang="en-US" b="1" dirty="0"/>
            <a:t>Contact the </a:t>
          </a:r>
          <a:r>
            <a:rPr lang="en-US" b="1" dirty="0" err="1"/>
            <a:t>MaineCare</a:t>
          </a:r>
          <a:r>
            <a:rPr lang="en-US" b="1" dirty="0"/>
            <a:t> Provider Relations Specialist for Section 13: </a:t>
          </a:r>
          <a:r>
            <a:rPr lang="en-US" b="1" dirty="0">
              <a:hlinkClick xmlns:r="http://schemas.openxmlformats.org/officeDocument/2006/relationships" r:id="rId1"/>
            </a:rPr>
            <a:t>http://www.maine.gov/dhhs/oms/contacts.shtml</a:t>
          </a:r>
          <a:endParaRPr lang="en-US" dirty="0"/>
        </a:p>
      </dgm:t>
      <dgm:extLst>
        <a:ext uri="{E40237B7-FDA0-4F09-8148-C483321AD2D9}">
          <dgm14:cNvPr xmlns:dgm14="http://schemas.microsoft.com/office/drawing/2010/diagram" id="0" name="" descr="Contact the MaineCare Provider Relations Specialist for Section 13: http://www.maine.gov/dhhs/oms/contacts.shtml&#10;"/>
        </a:ext>
      </dgm:extLst>
    </dgm:pt>
    <dgm:pt modelId="{78B6B863-1B66-4886-8C04-94643E63F92C}" type="parTrans" cxnId="{F2B26FA6-0552-4CE7-8154-4BAC0AA1A612}">
      <dgm:prSet/>
      <dgm:spPr/>
      <dgm:t>
        <a:bodyPr/>
        <a:lstStyle/>
        <a:p>
          <a:endParaRPr lang="en-US"/>
        </a:p>
      </dgm:t>
    </dgm:pt>
    <dgm:pt modelId="{BD407CC2-E272-4A78-AC4B-3088062DABB9}" type="sibTrans" cxnId="{F2B26FA6-0552-4CE7-8154-4BAC0AA1A612}">
      <dgm:prSet/>
      <dgm:spPr/>
      <dgm:t>
        <a:bodyPr/>
        <a:lstStyle/>
        <a:p>
          <a:endParaRPr lang="en-US"/>
        </a:p>
      </dgm:t>
    </dgm:pt>
    <dgm:pt modelId="{BA320558-A0CF-4D21-83BE-F71CA9F3D29A}" type="pres">
      <dgm:prSet presAssocID="{8031A593-129D-47CF-88D0-D1E3DB7ADA73}" presName="diagram" presStyleCnt="0">
        <dgm:presLayoutVars>
          <dgm:dir/>
          <dgm:resizeHandles val="exact"/>
        </dgm:presLayoutVars>
      </dgm:prSet>
      <dgm:spPr/>
    </dgm:pt>
    <dgm:pt modelId="{C64A5A43-E387-46B7-B5DE-0CA245270EB1}" type="pres">
      <dgm:prSet presAssocID="{48EF5BF8-46DC-48A4-BD95-8795E155E5CA}" presName="node" presStyleLbl="node1" presStyleIdx="0" presStyleCnt="1" custScaleX="121327" custLinFactNeighborX="18710" custLinFactNeighborY="-17049">
        <dgm:presLayoutVars>
          <dgm:bulletEnabled val="1"/>
        </dgm:presLayoutVars>
      </dgm:prSet>
      <dgm:spPr/>
    </dgm:pt>
  </dgm:ptLst>
  <dgm:cxnLst>
    <dgm:cxn modelId="{80213387-0E5C-403E-8DF2-6CAA4F084EFE}" type="presOf" srcId="{8031A593-129D-47CF-88D0-D1E3DB7ADA73}" destId="{BA320558-A0CF-4D21-83BE-F71CA9F3D29A}" srcOrd="0" destOrd="0" presId="urn:microsoft.com/office/officeart/2005/8/layout/default"/>
    <dgm:cxn modelId="{F2B26FA6-0552-4CE7-8154-4BAC0AA1A612}" srcId="{8031A593-129D-47CF-88D0-D1E3DB7ADA73}" destId="{48EF5BF8-46DC-48A4-BD95-8795E155E5CA}" srcOrd="0" destOrd="0" parTransId="{78B6B863-1B66-4886-8C04-94643E63F92C}" sibTransId="{BD407CC2-E272-4A78-AC4B-3088062DABB9}"/>
    <dgm:cxn modelId="{8D17E8CD-BEA2-4C0B-8F38-488563EDB683}" type="presOf" srcId="{48EF5BF8-46DC-48A4-BD95-8795E155E5CA}" destId="{C64A5A43-E387-46B7-B5DE-0CA245270EB1}" srcOrd="0" destOrd="0" presId="urn:microsoft.com/office/officeart/2005/8/layout/default"/>
    <dgm:cxn modelId="{143497DD-ADA3-4578-88A3-877FCE9E3301}" type="presParOf" srcId="{BA320558-A0CF-4D21-83BE-F71CA9F3D29A}" destId="{C64A5A43-E387-46B7-B5DE-0CA245270EB1}"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9BB06A-2639-4C31-B510-1FD41A0172B7}" type="doc">
      <dgm:prSet loTypeId="urn:microsoft.com/office/officeart/2005/8/layout/vList2" loCatId="list" qsTypeId="urn:microsoft.com/office/officeart/2005/8/quickstyle/3d1" qsCatId="3D" csTypeId="urn:microsoft.com/office/officeart/2005/8/colors/colorful1" csCatId="colorful"/>
      <dgm:spPr/>
      <dgm:t>
        <a:bodyPr/>
        <a:lstStyle/>
        <a:p>
          <a:endParaRPr lang="en-US"/>
        </a:p>
      </dgm:t>
    </dgm:pt>
    <dgm:pt modelId="{B0807B61-5DF0-40AF-A43D-C07CCE19CB4F}">
      <dgm:prSet custT="1"/>
      <dgm:spPr/>
      <dgm:t>
        <a:bodyPr/>
        <a:lstStyle/>
        <a:p>
          <a:pPr rtl="0"/>
          <a:r>
            <a:rPr lang="en-US" sz="1800" dirty="0">
              <a:latin typeface="Times New Roman" panose="02020603050405020304" pitchFamily="18" charset="0"/>
              <a:cs typeface="Times New Roman" panose="02020603050405020304" pitchFamily="18" charset="0"/>
            </a:rPr>
            <a:t>All meetings and follow-up activities related to those meetings.</a:t>
          </a:r>
        </a:p>
      </dgm:t>
    </dgm:pt>
    <dgm:pt modelId="{6CED5144-02EB-4708-AF0F-5A7F57328256}" type="parTrans" cxnId="{B3BB0B81-1486-4378-9A2E-38E0FCD9A87E}">
      <dgm:prSet/>
      <dgm:spPr/>
      <dgm:t>
        <a:bodyPr/>
        <a:lstStyle/>
        <a:p>
          <a:endParaRPr lang="en-US"/>
        </a:p>
      </dgm:t>
    </dgm:pt>
    <dgm:pt modelId="{829F62C5-6B7F-423C-A0A6-B3909DCF6EF6}" type="sibTrans" cxnId="{B3BB0B81-1486-4378-9A2E-38E0FCD9A87E}">
      <dgm:prSet/>
      <dgm:spPr/>
      <dgm:t>
        <a:bodyPr/>
        <a:lstStyle/>
        <a:p>
          <a:endParaRPr lang="en-US"/>
        </a:p>
      </dgm:t>
    </dgm:pt>
    <dgm:pt modelId="{BDCD54F6-7A46-488C-9886-9101BC3BD798}">
      <dgm:prSet custT="1"/>
      <dgm:spPr/>
      <dgm:t>
        <a:bodyPr/>
        <a:lstStyle/>
        <a:p>
          <a:pPr rtl="0"/>
          <a:r>
            <a:rPr lang="en-US" sz="1800" dirty="0">
              <a:latin typeface="Times New Roman" panose="02020603050405020304" pitchFamily="18" charset="0"/>
              <a:cs typeface="Times New Roman" panose="02020603050405020304" pitchFamily="18" charset="0"/>
            </a:rPr>
            <a:t>Ongoing documentation on problematic or unresolved issues and follow-up.</a:t>
          </a:r>
        </a:p>
      </dgm:t>
    </dgm:pt>
    <dgm:pt modelId="{7B152339-FF75-425D-9FA9-CA3FBAB59375}" type="parTrans" cxnId="{4C4D0E2A-D5FE-433F-9F2E-AFEF229F7BD6}">
      <dgm:prSet/>
      <dgm:spPr/>
      <dgm:t>
        <a:bodyPr/>
        <a:lstStyle/>
        <a:p>
          <a:endParaRPr lang="en-US"/>
        </a:p>
      </dgm:t>
    </dgm:pt>
    <dgm:pt modelId="{A2AFE457-FFDF-4FB2-9A08-DEDDF13332B1}" type="sibTrans" cxnId="{4C4D0E2A-D5FE-433F-9F2E-AFEF229F7BD6}">
      <dgm:prSet/>
      <dgm:spPr/>
      <dgm:t>
        <a:bodyPr/>
        <a:lstStyle/>
        <a:p>
          <a:endParaRPr lang="en-US"/>
        </a:p>
      </dgm:t>
    </dgm:pt>
    <dgm:pt modelId="{B603EC11-CB16-4F53-9768-E032F84C9007}">
      <dgm:prSet custT="1"/>
      <dgm:spPr/>
      <dgm:t>
        <a:bodyPr/>
        <a:lstStyle/>
        <a:p>
          <a:pPr rtl="0"/>
          <a:r>
            <a:rPr lang="en-US" sz="1800" dirty="0">
              <a:latin typeface="Times New Roman" panose="02020603050405020304" pitchFamily="18" charset="0"/>
              <a:cs typeface="Times New Roman" panose="02020603050405020304" pitchFamily="18" charset="0"/>
            </a:rPr>
            <a:t>A plan to address needs that are identified but lack a resource to get the need met.</a:t>
          </a:r>
        </a:p>
      </dgm:t>
    </dgm:pt>
    <dgm:pt modelId="{1BEFDFB7-5348-48E5-9664-359B2C0956F8}" type="parTrans" cxnId="{5C6D90CA-9417-48E2-82EA-6B26DE8A1BEA}">
      <dgm:prSet/>
      <dgm:spPr/>
      <dgm:t>
        <a:bodyPr/>
        <a:lstStyle/>
        <a:p>
          <a:endParaRPr lang="en-US"/>
        </a:p>
      </dgm:t>
    </dgm:pt>
    <dgm:pt modelId="{D25E8A59-3882-4737-8689-0BACC6AEB954}" type="sibTrans" cxnId="{5C6D90CA-9417-48E2-82EA-6B26DE8A1BEA}">
      <dgm:prSet/>
      <dgm:spPr/>
      <dgm:t>
        <a:bodyPr/>
        <a:lstStyle/>
        <a:p>
          <a:endParaRPr lang="en-US"/>
        </a:p>
      </dgm:t>
    </dgm:pt>
    <dgm:pt modelId="{7BAA6DBD-58A6-461D-A49A-692449CCCB7C}">
      <dgm:prSet custT="1"/>
      <dgm:spPr/>
      <dgm:t>
        <a:bodyPr/>
        <a:lstStyle/>
        <a:p>
          <a:pPr rtl="0"/>
          <a:r>
            <a:rPr lang="en-US" sz="1800" dirty="0">
              <a:latin typeface="Times New Roman" panose="02020603050405020304" pitchFamily="18" charset="0"/>
              <a:cs typeface="Times New Roman" panose="02020603050405020304" pitchFamily="18" charset="0"/>
            </a:rPr>
            <a:t>Any life-altering events, including changes in family or marital status, housing situation or arrangements, employment status, etc.</a:t>
          </a:r>
        </a:p>
      </dgm:t>
    </dgm:pt>
    <dgm:pt modelId="{9877FFFB-C029-47A8-A72E-EEE4FD8ED285}" type="parTrans" cxnId="{2F770FAC-879D-4170-9E57-D51AAEB42E55}">
      <dgm:prSet/>
      <dgm:spPr/>
      <dgm:t>
        <a:bodyPr/>
        <a:lstStyle/>
        <a:p>
          <a:endParaRPr lang="en-US"/>
        </a:p>
      </dgm:t>
    </dgm:pt>
    <dgm:pt modelId="{A4D48B39-C495-4AB7-B17E-38D5304D9246}" type="sibTrans" cxnId="{2F770FAC-879D-4170-9E57-D51AAEB42E55}">
      <dgm:prSet/>
      <dgm:spPr/>
      <dgm:t>
        <a:bodyPr/>
        <a:lstStyle/>
        <a:p>
          <a:endParaRPr lang="en-US"/>
        </a:p>
      </dgm:t>
    </dgm:pt>
    <dgm:pt modelId="{059778EF-D610-4572-B100-184E74CB6576}">
      <dgm:prSet custT="1"/>
      <dgm:spPr/>
      <dgm:t>
        <a:bodyPr/>
        <a:lstStyle/>
        <a:p>
          <a:pPr rtl="0"/>
          <a:r>
            <a:rPr lang="en-US" sz="1800" dirty="0">
              <a:latin typeface="Times New Roman" panose="02020603050405020304" pitchFamily="18" charset="0"/>
              <a:cs typeface="Times New Roman" panose="02020603050405020304" pitchFamily="18" charset="0"/>
            </a:rPr>
            <a:t>All actions undertaken by the Case Manager or other members of the team related to the Participant’s services.</a:t>
          </a:r>
        </a:p>
      </dgm:t>
    </dgm:pt>
    <dgm:pt modelId="{0584856E-7BDE-40EC-9CDF-E057564B0AF7}" type="parTrans" cxnId="{DF3D6E7C-C491-46FF-BAD4-DB2021A34D6D}">
      <dgm:prSet/>
      <dgm:spPr/>
      <dgm:t>
        <a:bodyPr/>
        <a:lstStyle/>
        <a:p>
          <a:endParaRPr lang="en-US"/>
        </a:p>
      </dgm:t>
    </dgm:pt>
    <dgm:pt modelId="{FCDA5869-AD00-4BFB-9A91-3D3179E65248}" type="sibTrans" cxnId="{DF3D6E7C-C491-46FF-BAD4-DB2021A34D6D}">
      <dgm:prSet/>
      <dgm:spPr/>
      <dgm:t>
        <a:bodyPr/>
        <a:lstStyle/>
        <a:p>
          <a:endParaRPr lang="en-US"/>
        </a:p>
      </dgm:t>
    </dgm:pt>
    <dgm:pt modelId="{C7CD47D1-0689-41CD-916B-4473FBE50E80}">
      <dgm:prSet custT="1"/>
      <dgm:spPr/>
      <dgm:t>
        <a:bodyPr/>
        <a:lstStyle/>
        <a:p>
          <a:pPr rtl="0"/>
          <a:r>
            <a:rPr lang="en-US" sz="1800" dirty="0">
              <a:latin typeface="Times New Roman" panose="02020603050405020304" pitchFamily="18" charset="0"/>
              <a:cs typeface="Times New Roman" panose="02020603050405020304" pitchFamily="18" charset="0"/>
            </a:rPr>
            <a:t>Medical/Dental updates and changes.</a:t>
          </a:r>
        </a:p>
      </dgm:t>
    </dgm:pt>
    <dgm:pt modelId="{7731C022-7254-4BAD-ABE2-8422383D4EE6}" type="parTrans" cxnId="{2DB7CB7F-10B2-401F-A071-429F25B37C46}">
      <dgm:prSet/>
      <dgm:spPr/>
      <dgm:t>
        <a:bodyPr/>
        <a:lstStyle/>
        <a:p>
          <a:endParaRPr lang="en-US"/>
        </a:p>
      </dgm:t>
    </dgm:pt>
    <dgm:pt modelId="{94E89D2B-0E3B-498D-918A-5A73242C1586}" type="sibTrans" cxnId="{2DB7CB7F-10B2-401F-A071-429F25B37C46}">
      <dgm:prSet/>
      <dgm:spPr/>
      <dgm:t>
        <a:bodyPr/>
        <a:lstStyle/>
        <a:p>
          <a:endParaRPr lang="en-US"/>
        </a:p>
      </dgm:t>
    </dgm:pt>
    <dgm:pt modelId="{B80B68B6-B5E1-4BFE-ABA9-80E221BD5421}">
      <dgm:prSet custT="1"/>
      <dgm:spPr/>
      <dgm:t>
        <a:bodyPr/>
        <a:lstStyle/>
        <a:p>
          <a:pPr rtl="0"/>
          <a:r>
            <a:rPr lang="en-US" sz="1800" dirty="0">
              <a:latin typeface="Times New Roman" panose="02020603050405020304" pitchFamily="18" charset="0"/>
              <a:cs typeface="Times New Roman" panose="02020603050405020304" pitchFamily="18" charset="0"/>
            </a:rPr>
            <a:t>Current Participant Status: Physical appearance (appropriate clothes, good hygiene), mental status, health, safety, and wellbeing.</a:t>
          </a:r>
        </a:p>
      </dgm:t>
    </dgm:pt>
    <dgm:pt modelId="{109D9641-47DF-412A-8D80-887EFACB44EF}" type="parTrans" cxnId="{12BD46F0-4CEC-4030-8C45-67EBF56A110C}">
      <dgm:prSet/>
      <dgm:spPr/>
      <dgm:t>
        <a:bodyPr/>
        <a:lstStyle/>
        <a:p>
          <a:endParaRPr lang="en-US"/>
        </a:p>
      </dgm:t>
    </dgm:pt>
    <dgm:pt modelId="{5607008F-7BD3-479D-ADD2-5D2B3B3E0C1A}" type="sibTrans" cxnId="{12BD46F0-4CEC-4030-8C45-67EBF56A110C}">
      <dgm:prSet/>
      <dgm:spPr/>
      <dgm:t>
        <a:bodyPr/>
        <a:lstStyle/>
        <a:p>
          <a:endParaRPr lang="en-US"/>
        </a:p>
      </dgm:t>
    </dgm:pt>
    <dgm:pt modelId="{798C2E22-FA92-4904-8BAC-F6AAE15E7C89}" type="pres">
      <dgm:prSet presAssocID="{FA9BB06A-2639-4C31-B510-1FD41A0172B7}" presName="linear" presStyleCnt="0">
        <dgm:presLayoutVars>
          <dgm:animLvl val="lvl"/>
          <dgm:resizeHandles val="exact"/>
        </dgm:presLayoutVars>
      </dgm:prSet>
      <dgm:spPr/>
    </dgm:pt>
    <dgm:pt modelId="{1D0DFD79-B3C6-4257-BDEA-52D2B14A0B90}" type="pres">
      <dgm:prSet presAssocID="{B0807B61-5DF0-40AF-A43D-C07CCE19CB4F}" presName="parentText" presStyleLbl="node1" presStyleIdx="0" presStyleCnt="7">
        <dgm:presLayoutVars>
          <dgm:chMax val="0"/>
          <dgm:bulletEnabled val="1"/>
        </dgm:presLayoutVars>
      </dgm:prSet>
      <dgm:spPr/>
    </dgm:pt>
    <dgm:pt modelId="{AC9EA2B5-9C43-49B0-9D46-ED2FFCE09B5C}" type="pres">
      <dgm:prSet presAssocID="{829F62C5-6B7F-423C-A0A6-B3909DCF6EF6}" presName="spacer" presStyleCnt="0"/>
      <dgm:spPr/>
    </dgm:pt>
    <dgm:pt modelId="{95E7CA41-68A6-4F58-968C-B77FB53690C3}" type="pres">
      <dgm:prSet presAssocID="{BDCD54F6-7A46-488C-9886-9101BC3BD798}" presName="parentText" presStyleLbl="node1" presStyleIdx="1" presStyleCnt="7">
        <dgm:presLayoutVars>
          <dgm:chMax val="0"/>
          <dgm:bulletEnabled val="1"/>
        </dgm:presLayoutVars>
      </dgm:prSet>
      <dgm:spPr/>
    </dgm:pt>
    <dgm:pt modelId="{F7CE15DA-46D7-4F92-81D8-971CAE6220FC}" type="pres">
      <dgm:prSet presAssocID="{A2AFE457-FFDF-4FB2-9A08-DEDDF13332B1}" presName="spacer" presStyleCnt="0"/>
      <dgm:spPr/>
    </dgm:pt>
    <dgm:pt modelId="{397528FB-A370-4CF1-A4B1-8835F28E2551}" type="pres">
      <dgm:prSet presAssocID="{B603EC11-CB16-4F53-9768-E032F84C9007}" presName="parentText" presStyleLbl="node1" presStyleIdx="2" presStyleCnt="7">
        <dgm:presLayoutVars>
          <dgm:chMax val="0"/>
          <dgm:bulletEnabled val="1"/>
        </dgm:presLayoutVars>
      </dgm:prSet>
      <dgm:spPr/>
    </dgm:pt>
    <dgm:pt modelId="{D15F5F76-D554-44DE-9348-FDB57E41BBD6}" type="pres">
      <dgm:prSet presAssocID="{D25E8A59-3882-4737-8689-0BACC6AEB954}" presName="spacer" presStyleCnt="0"/>
      <dgm:spPr/>
    </dgm:pt>
    <dgm:pt modelId="{55AB92D3-9D17-422F-AD6E-72ABA8906594}" type="pres">
      <dgm:prSet presAssocID="{7BAA6DBD-58A6-461D-A49A-692449CCCB7C}" presName="parentText" presStyleLbl="node1" presStyleIdx="3" presStyleCnt="7">
        <dgm:presLayoutVars>
          <dgm:chMax val="0"/>
          <dgm:bulletEnabled val="1"/>
        </dgm:presLayoutVars>
      </dgm:prSet>
      <dgm:spPr/>
    </dgm:pt>
    <dgm:pt modelId="{08908C11-484F-41BC-B78B-58CBB5916F7C}" type="pres">
      <dgm:prSet presAssocID="{A4D48B39-C495-4AB7-B17E-38D5304D9246}" presName="spacer" presStyleCnt="0"/>
      <dgm:spPr/>
    </dgm:pt>
    <dgm:pt modelId="{D47A9DDC-3625-4786-8281-B86233CF49C7}" type="pres">
      <dgm:prSet presAssocID="{059778EF-D610-4572-B100-184E74CB6576}" presName="parentText" presStyleLbl="node1" presStyleIdx="4" presStyleCnt="7">
        <dgm:presLayoutVars>
          <dgm:chMax val="0"/>
          <dgm:bulletEnabled val="1"/>
        </dgm:presLayoutVars>
      </dgm:prSet>
      <dgm:spPr/>
    </dgm:pt>
    <dgm:pt modelId="{0897977B-CBB5-4156-A4EA-629E9D942793}" type="pres">
      <dgm:prSet presAssocID="{FCDA5869-AD00-4BFB-9A91-3D3179E65248}" presName="spacer" presStyleCnt="0"/>
      <dgm:spPr/>
    </dgm:pt>
    <dgm:pt modelId="{6963DF2A-2D68-482D-A15A-F89607089291}" type="pres">
      <dgm:prSet presAssocID="{C7CD47D1-0689-41CD-916B-4473FBE50E80}" presName="parentText" presStyleLbl="node1" presStyleIdx="5" presStyleCnt="7">
        <dgm:presLayoutVars>
          <dgm:chMax val="0"/>
          <dgm:bulletEnabled val="1"/>
        </dgm:presLayoutVars>
      </dgm:prSet>
      <dgm:spPr/>
    </dgm:pt>
    <dgm:pt modelId="{33A6DFBC-D72B-437A-8656-11136C778FDD}" type="pres">
      <dgm:prSet presAssocID="{94E89D2B-0E3B-498D-918A-5A73242C1586}" presName="spacer" presStyleCnt="0"/>
      <dgm:spPr/>
    </dgm:pt>
    <dgm:pt modelId="{97A756FF-DECA-41CA-A79C-9F62B9A10B52}" type="pres">
      <dgm:prSet presAssocID="{B80B68B6-B5E1-4BFE-ABA9-80E221BD5421}" presName="parentText" presStyleLbl="node1" presStyleIdx="6" presStyleCnt="7">
        <dgm:presLayoutVars>
          <dgm:chMax val="0"/>
          <dgm:bulletEnabled val="1"/>
        </dgm:presLayoutVars>
      </dgm:prSet>
      <dgm:spPr/>
    </dgm:pt>
  </dgm:ptLst>
  <dgm:cxnLst>
    <dgm:cxn modelId="{144DE50B-4D5D-4971-A281-9C8DD53D1402}" type="presOf" srcId="{B80B68B6-B5E1-4BFE-ABA9-80E221BD5421}" destId="{97A756FF-DECA-41CA-A79C-9F62B9A10B52}" srcOrd="0" destOrd="0" presId="urn:microsoft.com/office/officeart/2005/8/layout/vList2"/>
    <dgm:cxn modelId="{143FDB1C-D23F-4FE0-811E-27790C58112F}" type="presOf" srcId="{059778EF-D610-4572-B100-184E74CB6576}" destId="{D47A9DDC-3625-4786-8281-B86233CF49C7}" srcOrd="0" destOrd="0" presId="urn:microsoft.com/office/officeart/2005/8/layout/vList2"/>
    <dgm:cxn modelId="{8E606C22-2F9D-4DBD-A45C-AE495F7619B4}" type="presOf" srcId="{C7CD47D1-0689-41CD-916B-4473FBE50E80}" destId="{6963DF2A-2D68-482D-A15A-F89607089291}" srcOrd="0" destOrd="0" presId="urn:microsoft.com/office/officeart/2005/8/layout/vList2"/>
    <dgm:cxn modelId="{4C4D0E2A-D5FE-433F-9F2E-AFEF229F7BD6}" srcId="{FA9BB06A-2639-4C31-B510-1FD41A0172B7}" destId="{BDCD54F6-7A46-488C-9886-9101BC3BD798}" srcOrd="1" destOrd="0" parTransId="{7B152339-FF75-425D-9FA9-CA3FBAB59375}" sibTransId="{A2AFE457-FFDF-4FB2-9A08-DEDDF13332B1}"/>
    <dgm:cxn modelId="{29C2B262-A59E-437B-BF46-FB4FF343F9AE}" type="presOf" srcId="{B0807B61-5DF0-40AF-A43D-C07CCE19CB4F}" destId="{1D0DFD79-B3C6-4257-BDEA-52D2B14A0B90}" srcOrd="0" destOrd="0" presId="urn:microsoft.com/office/officeart/2005/8/layout/vList2"/>
    <dgm:cxn modelId="{20ABEA6A-1D4B-44FB-9B96-18903D86D3C7}" type="presOf" srcId="{B603EC11-CB16-4F53-9768-E032F84C9007}" destId="{397528FB-A370-4CF1-A4B1-8835F28E2551}" srcOrd="0" destOrd="0" presId="urn:microsoft.com/office/officeart/2005/8/layout/vList2"/>
    <dgm:cxn modelId="{DF3D6E7C-C491-46FF-BAD4-DB2021A34D6D}" srcId="{FA9BB06A-2639-4C31-B510-1FD41A0172B7}" destId="{059778EF-D610-4572-B100-184E74CB6576}" srcOrd="4" destOrd="0" parTransId="{0584856E-7BDE-40EC-9CDF-E057564B0AF7}" sibTransId="{FCDA5869-AD00-4BFB-9A91-3D3179E65248}"/>
    <dgm:cxn modelId="{2DB7CB7F-10B2-401F-A071-429F25B37C46}" srcId="{FA9BB06A-2639-4C31-B510-1FD41A0172B7}" destId="{C7CD47D1-0689-41CD-916B-4473FBE50E80}" srcOrd="5" destOrd="0" parTransId="{7731C022-7254-4BAD-ABE2-8422383D4EE6}" sibTransId="{94E89D2B-0E3B-498D-918A-5A73242C1586}"/>
    <dgm:cxn modelId="{B3BB0B81-1486-4378-9A2E-38E0FCD9A87E}" srcId="{FA9BB06A-2639-4C31-B510-1FD41A0172B7}" destId="{B0807B61-5DF0-40AF-A43D-C07CCE19CB4F}" srcOrd="0" destOrd="0" parTransId="{6CED5144-02EB-4708-AF0F-5A7F57328256}" sibTransId="{829F62C5-6B7F-423C-A0A6-B3909DCF6EF6}"/>
    <dgm:cxn modelId="{7E020591-A465-474D-AACE-42792168051D}" type="presOf" srcId="{FA9BB06A-2639-4C31-B510-1FD41A0172B7}" destId="{798C2E22-FA92-4904-8BAC-F6AAE15E7C89}" srcOrd="0" destOrd="0" presId="urn:microsoft.com/office/officeart/2005/8/layout/vList2"/>
    <dgm:cxn modelId="{2F770FAC-879D-4170-9E57-D51AAEB42E55}" srcId="{FA9BB06A-2639-4C31-B510-1FD41A0172B7}" destId="{7BAA6DBD-58A6-461D-A49A-692449CCCB7C}" srcOrd="3" destOrd="0" parTransId="{9877FFFB-C029-47A8-A72E-EEE4FD8ED285}" sibTransId="{A4D48B39-C495-4AB7-B17E-38D5304D9246}"/>
    <dgm:cxn modelId="{FB2025BE-3B43-4F9D-B3EB-A5A0CFFD9E77}" type="presOf" srcId="{7BAA6DBD-58A6-461D-A49A-692449CCCB7C}" destId="{55AB92D3-9D17-422F-AD6E-72ABA8906594}" srcOrd="0" destOrd="0" presId="urn:microsoft.com/office/officeart/2005/8/layout/vList2"/>
    <dgm:cxn modelId="{5C6D90CA-9417-48E2-82EA-6B26DE8A1BEA}" srcId="{FA9BB06A-2639-4C31-B510-1FD41A0172B7}" destId="{B603EC11-CB16-4F53-9768-E032F84C9007}" srcOrd="2" destOrd="0" parTransId="{1BEFDFB7-5348-48E5-9664-359B2C0956F8}" sibTransId="{D25E8A59-3882-4737-8689-0BACC6AEB954}"/>
    <dgm:cxn modelId="{12BD46F0-4CEC-4030-8C45-67EBF56A110C}" srcId="{FA9BB06A-2639-4C31-B510-1FD41A0172B7}" destId="{B80B68B6-B5E1-4BFE-ABA9-80E221BD5421}" srcOrd="6" destOrd="0" parTransId="{109D9641-47DF-412A-8D80-887EFACB44EF}" sibTransId="{5607008F-7BD3-479D-ADD2-5D2B3B3E0C1A}"/>
    <dgm:cxn modelId="{3B8F6FF5-8C11-43F3-BB5B-7A44F5896BA1}" type="presOf" srcId="{BDCD54F6-7A46-488C-9886-9101BC3BD798}" destId="{95E7CA41-68A6-4F58-968C-B77FB53690C3}" srcOrd="0" destOrd="0" presId="urn:microsoft.com/office/officeart/2005/8/layout/vList2"/>
    <dgm:cxn modelId="{30A24345-DA49-4D05-93D5-1E3F228397F5}" type="presParOf" srcId="{798C2E22-FA92-4904-8BAC-F6AAE15E7C89}" destId="{1D0DFD79-B3C6-4257-BDEA-52D2B14A0B90}" srcOrd="0" destOrd="0" presId="urn:microsoft.com/office/officeart/2005/8/layout/vList2"/>
    <dgm:cxn modelId="{B3EA4E28-ED8A-4829-A1FC-AC2A62BF2C6B}" type="presParOf" srcId="{798C2E22-FA92-4904-8BAC-F6AAE15E7C89}" destId="{AC9EA2B5-9C43-49B0-9D46-ED2FFCE09B5C}" srcOrd="1" destOrd="0" presId="urn:microsoft.com/office/officeart/2005/8/layout/vList2"/>
    <dgm:cxn modelId="{36AA45D7-BD54-40FA-A4C2-0B0D98F99E21}" type="presParOf" srcId="{798C2E22-FA92-4904-8BAC-F6AAE15E7C89}" destId="{95E7CA41-68A6-4F58-968C-B77FB53690C3}" srcOrd="2" destOrd="0" presId="urn:microsoft.com/office/officeart/2005/8/layout/vList2"/>
    <dgm:cxn modelId="{B6BE537C-2FA1-4D29-B637-0656FCF25664}" type="presParOf" srcId="{798C2E22-FA92-4904-8BAC-F6AAE15E7C89}" destId="{F7CE15DA-46D7-4F92-81D8-971CAE6220FC}" srcOrd="3" destOrd="0" presId="urn:microsoft.com/office/officeart/2005/8/layout/vList2"/>
    <dgm:cxn modelId="{D2762CE6-0460-4A12-9D75-8570AC55009B}" type="presParOf" srcId="{798C2E22-FA92-4904-8BAC-F6AAE15E7C89}" destId="{397528FB-A370-4CF1-A4B1-8835F28E2551}" srcOrd="4" destOrd="0" presId="urn:microsoft.com/office/officeart/2005/8/layout/vList2"/>
    <dgm:cxn modelId="{E9C177B2-AA91-411C-8010-DEA853B0D03F}" type="presParOf" srcId="{798C2E22-FA92-4904-8BAC-F6AAE15E7C89}" destId="{D15F5F76-D554-44DE-9348-FDB57E41BBD6}" srcOrd="5" destOrd="0" presId="urn:microsoft.com/office/officeart/2005/8/layout/vList2"/>
    <dgm:cxn modelId="{401C8D5E-F77B-4DB4-8A73-CF62BBF923B2}" type="presParOf" srcId="{798C2E22-FA92-4904-8BAC-F6AAE15E7C89}" destId="{55AB92D3-9D17-422F-AD6E-72ABA8906594}" srcOrd="6" destOrd="0" presId="urn:microsoft.com/office/officeart/2005/8/layout/vList2"/>
    <dgm:cxn modelId="{6E597CFA-E1B5-4F4A-BD27-9985BB0F5801}" type="presParOf" srcId="{798C2E22-FA92-4904-8BAC-F6AAE15E7C89}" destId="{08908C11-484F-41BC-B78B-58CBB5916F7C}" srcOrd="7" destOrd="0" presId="urn:microsoft.com/office/officeart/2005/8/layout/vList2"/>
    <dgm:cxn modelId="{1A47EA13-7CBA-4FD0-B32B-DBC66700956E}" type="presParOf" srcId="{798C2E22-FA92-4904-8BAC-F6AAE15E7C89}" destId="{D47A9DDC-3625-4786-8281-B86233CF49C7}" srcOrd="8" destOrd="0" presId="urn:microsoft.com/office/officeart/2005/8/layout/vList2"/>
    <dgm:cxn modelId="{33987274-9425-4BC6-9A9B-0A6775F10672}" type="presParOf" srcId="{798C2E22-FA92-4904-8BAC-F6AAE15E7C89}" destId="{0897977B-CBB5-4156-A4EA-629E9D942793}" srcOrd="9" destOrd="0" presId="urn:microsoft.com/office/officeart/2005/8/layout/vList2"/>
    <dgm:cxn modelId="{6A4B0985-FA7E-4FD4-AAB8-9C15FD12298F}" type="presParOf" srcId="{798C2E22-FA92-4904-8BAC-F6AAE15E7C89}" destId="{6963DF2A-2D68-482D-A15A-F89607089291}" srcOrd="10" destOrd="0" presId="urn:microsoft.com/office/officeart/2005/8/layout/vList2"/>
    <dgm:cxn modelId="{E47D02FA-4B7C-4256-A28D-DC623C7E6D9B}" type="presParOf" srcId="{798C2E22-FA92-4904-8BAC-F6AAE15E7C89}" destId="{33A6DFBC-D72B-437A-8656-11136C778FDD}" srcOrd="11" destOrd="0" presId="urn:microsoft.com/office/officeart/2005/8/layout/vList2"/>
    <dgm:cxn modelId="{36F8FE31-35AE-4D44-AF35-B53FD5154CC9}" type="presParOf" srcId="{798C2E22-FA92-4904-8BAC-F6AAE15E7C89}" destId="{97A756FF-DECA-41CA-A79C-9F62B9A10B5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2AAA5FD-D527-4B38-81F0-B671CBF4CFB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7DBEE24C-88C1-46A1-BF5E-D093C6C95524}">
      <dgm:prSet/>
      <dgm:spPr/>
      <dgm:t>
        <a:bodyPr/>
        <a:lstStyle/>
        <a:p>
          <a:r>
            <a:rPr lang="en-US" b="0" dirty="0">
              <a:latin typeface="Times New Roman" panose="02020603050405020304" pitchFamily="18" charset="0"/>
              <a:cs typeface="Times New Roman" panose="02020603050405020304" pitchFamily="18" charset="0"/>
            </a:rPr>
            <a:t>Multiple contact types can now be selected within one note.  As an example, if a home visit is completed with both the participant and their parent then 2 contact types could be selected: Home Visit (face-to-face) and Collateral Contact with Family/Guardian.</a:t>
          </a:r>
        </a:p>
      </dgm:t>
    </dgm:pt>
    <dgm:pt modelId="{96D81E4F-8B82-4948-BA74-DE3EEB11936A}" type="parTrans" cxnId="{6746D70F-5AFC-4758-B290-808373FBE0E3}">
      <dgm:prSet/>
      <dgm:spPr/>
      <dgm:t>
        <a:bodyPr/>
        <a:lstStyle/>
        <a:p>
          <a:endParaRPr lang="en-US"/>
        </a:p>
      </dgm:t>
    </dgm:pt>
    <dgm:pt modelId="{02864874-AB61-42A2-9C6F-DA19C20A91EE}" type="sibTrans" cxnId="{6746D70F-5AFC-4758-B290-808373FBE0E3}">
      <dgm:prSet/>
      <dgm:spPr/>
      <dgm:t>
        <a:bodyPr/>
        <a:lstStyle/>
        <a:p>
          <a:endParaRPr lang="en-US"/>
        </a:p>
      </dgm:t>
    </dgm:pt>
    <dgm:pt modelId="{F1DA6CA4-7654-4E0F-939D-95572151554B}">
      <dgm:prSet/>
      <dgm:spPr/>
      <dgm:t>
        <a:bodyPr/>
        <a:lstStyle/>
        <a:p>
          <a:r>
            <a:rPr lang="en-US" b="0" dirty="0">
              <a:latin typeface="Times New Roman" panose="02020603050405020304" pitchFamily="18" charset="0"/>
              <a:cs typeface="Times New Roman" panose="02020603050405020304" pitchFamily="18" charset="0"/>
            </a:rPr>
            <a:t>This also allows for the completion of a thematic note.  If multiple contacts are made regarding the same theme then one note can be made to cover all of the contacts as opposed to creating separate notes for each separate contact.</a:t>
          </a:r>
        </a:p>
      </dgm:t>
    </dgm:pt>
    <dgm:pt modelId="{8AF40881-D978-4850-A0EA-EF09918B7EE3}" type="parTrans" cxnId="{80004255-4BAC-45B4-B36A-E8005D3E16D9}">
      <dgm:prSet/>
      <dgm:spPr/>
      <dgm:t>
        <a:bodyPr/>
        <a:lstStyle/>
        <a:p>
          <a:endParaRPr lang="en-US"/>
        </a:p>
      </dgm:t>
    </dgm:pt>
    <dgm:pt modelId="{86D078C3-0B65-4DBC-9051-31FE8E037A20}" type="sibTrans" cxnId="{80004255-4BAC-45B4-B36A-E8005D3E16D9}">
      <dgm:prSet/>
      <dgm:spPr/>
      <dgm:t>
        <a:bodyPr/>
        <a:lstStyle/>
        <a:p>
          <a:endParaRPr lang="en-US"/>
        </a:p>
      </dgm:t>
    </dgm:pt>
    <dgm:pt modelId="{9F3BAC86-761D-407D-8A59-F14E6D8FC7F6}">
      <dgm:prSet/>
      <dgm:spPr/>
      <dgm:t>
        <a:bodyPr/>
        <a:lstStyle/>
        <a:p>
          <a:r>
            <a:rPr lang="en-US" b="0" dirty="0">
              <a:latin typeface="Times New Roman" panose="02020603050405020304" pitchFamily="18" charset="0"/>
              <a:cs typeface="Times New Roman" panose="02020603050405020304" pitchFamily="18" charset="0"/>
            </a:rPr>
            <a:t>Even if a thematic note takes place over hours of time, only the time spent that was billable can be claimed as billable time.</a:t>
          </a:r>
        </a:p>
      </dgm:t>
    </dgm:pt>
    <dgm:pt modelId="{16410746-D15E-49C4-B4ED-E044E375D337}" type="parTrans" cxnId="{89CB935D-906F-46DE-A802-FEE0D61EF24E}">
      <dgm:prSet/>
      <dgm:spPr/>
      <dgm:t>
        <a:bodyPr/>
        <a:lstStyle/>
        <a:p>
          <a:endParaRPr lang="en-US"/>
        </a:p>
      </dgm:t>
    </dgm:pt>
    <dgm:pt modelId="{8F0733FB-2EEA-44DC-96C7-3B78455EE189}" type="sibTrans" cxnId="{89CB935D-906F-46DE-A802-FEE0D61EF24E}">
      <dgm:prSet/>
      <dgm:spPr/>
      <dgm:t>
        <a:bodyPr/>
        <a:lstStyle/>
        <a:p>
          <a:endParaRPr lang="en-US"/>
        </a:p>
      </dgm:t>
    </dgm:pt>
    <dgm:pt modelId="{1FB87A57-48C8-465A-B19D-1571CACC82B5}">
      <dgm:prSet/>
      <dgm:spPr/>
      <dgm:t>
        <a:bodyPr/>
        <a:lstStyle/>
        <a:p>
          <a:r>
            <a:rPr lang="en-US" b="0" dirty="0">
              <a:latin typeface="Times New Roman" panose="02020603050405020304" pitchFamily="18" charset="0"/>
              <a:cs typeface="Times New Roman" panose="02020603050405020304" pitchFamily="18" charset="0"/>
            </a:rPr>
            <a:t>No note may cover more than a 24 hour period.</a:t>
          </a:r>
        </a:p>
      </dgm:t>
    </dgm:pt>
    <dgm:pt modelId="{6B46DDC0-33DA-491B-9D13-E8650CAD7DA3}" type="parTrans" cxnId="{9AEB83EF-B1F8-46B7-B2F5-F50CD8A25CED}">
      <dgm:prSet/>
      <dgm:spPr/>
      <dgm:t>
        <a:bodyPr/>
        <a:lstStyle/>
        <a:p>
          <a:endParaRPr lang="en-US"/>
        </a:p>
      </dgm:t>
    </dgm:pt>
    <dgm:pt modelId="{0E803096-CAA0-4443-85C3-2FE3A01555B0}" type="sibTrans" cxnId="{9AEB83EF-B1F8-46B7-B2F5-F50CD8A25CED}">
      <dgm:prSet/>
      <dgm:spPr/>
      <dgm:t>
        <a:bodyPr/>
        <a:lstStyle/>
        <a:p>
          <a:endParaRPr lang="en-US"/>
        </a:p>
      </dgm:t>
    </dgm:pt>
    <dgm:pt modelId="{154AF1DF-DDD0-4F51-9C1F-06DD75A9D3B8}" type="pres">
      <dgm:prSet presAssocID="{52AAA5FD-D527-4B38-81F0-B671CBF4CFB4}" presName="linear" presStyleCnt="0">
        <dgm:presLayoutVars>
          <dgm:animLvl val="lvl"/>
          <dgm:resizeHandles val="exact"/>
        </dgm:presLayoutVars>
      </dgm:prSet>
      <dgm:spPr/>
    </dgm:pt>
    <dgm:pt modelId="{F94DA110-3E93-49AC-813D-588974A66E36}" type="pres">
      <dgm:prSet presAssocID="{7DBEE24C-88C1-46A1-BF5E-D093C6C95524}" presName="parentText" presStyleLbl="node1" presStyleIdx="0" presStyleCnt="4">
        <dgm:presLayoutVars>
          <dgm:chMax val="0"/>
          <dgm:bulletEnabled val="1"/>
        </dgm:presLayoutVars>
      </dgm:prSet>
      <dgm:spPr/>
    </dgm:pt>
    <dgm:pt modelId="{E47D735B-4C9D-42E3-9DAE-B926FFECF2EB}" type="pres">
      <dgm:prSet presAssocID="{02864874-AB61-42A2-9C6F-DA19C20A91EE}" presName="spacer" presStyleCnt="0"/>
      <dgm:spPr/>
    </dgm:pt>
    <dgm:pt modelId="{C66EBDC2-ED21-45B6-B9FC-FCE7493D1EBB}" type="pres">
      <dgm:prSet presAssocID="{F1DA6CA4-7654-4E0F-939D-95572151554B}" presName="parentText" presStyleLbl="node1" presStyleIdx="1" presStyleCnt="4">
        <dgm:presLayoutVars>
          <dgm:chMax val="0"/>
          <dgm:bulletEnabled val="1"/>
        </dgm:presLayoutVars>
      </dgm:prSet>
      <dgm:spPr/>
    </dgm:pt>
    <dgm:pt modelId="{91FD3624-4BC0-41E0-95EE-3118B557AB8D}" type="pres">
      <dgm:prSet presAssocID="{86D078C3-0B65-4DBC-9051-31FE8E037A20}" presName="spacer" presStyleCnt="0"/>
      <dgm:spPr/>
    </dgm:pt>
    <dgm:pt modelId="{87742BF4-3327-415B-9CBF-6EC803F41A85}" type="pres">
      <dgm:prSet presAssocID="{9F3BAC86-761D-407D-8A59-F14E6D8FC7F6}" presName="parentText" presStyleLbl="node1" presStyleIdx="2" presStyleCnt="4">
        <dgm:presLayoutVars>
          <dgm:chMax val="0"/>
          <dgm:bulletEnabled val="1"/>
        </dgm:presLayoutVars>
      </dgm:prSet>
      <dgm:spPr/>
    </dgm:pt>
    <dgm:pt modelId="{CF4588FB-3B78-4795-8C38-B885EDDE506E}" type="pres">
      <dgm:prSet presAssocID="{8F0733FB-2EEA-44DC-96C7-3B78455EE189}" presName="spacer" presStyleCnt="0"/>
      <dgm:spPr/>
    </dgm:pt>
    <dgm:pt modelId="{2EF27246-5E45-47BC-B4A7-699BFEF2FB2E}" type="pres">
      <dgm:prSet presAssocID="{1FB87A57-48C8-465A-B19D-1571CACC82B5}" presName="parentText" presStyleLbl="node1" presStyleIdx="3" presStyleCnt="4">
        <dgm:presLayoutVars>
          <dgm:chMax val="0"/>
          <dgm:bulletEnabled val="1"/>
        </dgm:presLayoutVars>
      </dgm:prSet>
      <dgm:spPr/>
    </dgm:pt>
  </dgm:ptLst>
  <dgm:cxnLst>
    <dgm:cxn modelId="{6746D70F-5AFC-4758-B290-808373FBE0E3}" srcId="{52AAA5FD-D527-4B38-81F0-B671CBF4CFB4}" destId="{7DBEE24C-88C1-46A1-BF5E-D093C6C95524}" srcOrd="0" destOrd="0" parTransId="{96D81E4F-8B82-4948-BA74-DE3EEB11936A}" sibTransId="{02864874-AB61-42A2-9C6F-DA19C20A91EE}"/>
    <dgm:cxn modelId="{89CB935D-906F-46DE-A802-FEE0D61EF24E}" srcId="{52AAA5FD-D527-4B38-81F0-B671CBF4CFB4}" destId="{9F3BAC86-761D-407D-8A59-F14E6D8FC7F6}" srcOrd="2" destOrd="0" parTransId="{16410746-D15E-49C4-B4ED-E044E375D337}" sibTransId="{8F0733FB-2EEA-44DC-96C7-3B78455EE189}"/>
    <dgm:cxn modelId="{80004255-4BAC-45B4-B36A-E8005D3E16D9}" srcId="{52AAA5FD-D527-4B38-81F0-B671CBF4CFB4}" destId="{F1DA6CA4-7654-4E0F-939D-95572151554B}" srcOrd="1" destOrd="0" parTransId="{8AF40881-D978-4850-A0EA-EF09918B7EE3}" sibTransId="{86D078C3-0B65-4DBC-9051-31FE8E037A20}"/>
    <dgm:cxn modelId="{CB42E8C0-04C1-4A38-A76E-C3705C84EBA9}" type="presOf" srcId="{F1DA6CA4-7654-4E0F-939D-95572151554B}" destId="{C66EBDC2-ED21-45B6-B9FC-FCE7493D1EBB}" srcOrd="0" destOrd="0" presId="urn:microsoft.com/office/officeart/2005/8/layout/vList2"/>
    <dgm:cxn modelId="{B3F93BC5-D190-4189-9FFB-B70D441A3F51}" type="presOf" srcId="{1FB87A57-48C8-465A-B19D-1571CACC82B5}" destId="{2EF27246-5E45-47BC-B4A7-699BFEF2FB2E}" srcOrd="0" destOrd="0" presId="urn:microsoft.com/office/officeart/2005/8/layout/vList2"/>
    <dgm:cxn modelId="{7F6C56EE-4E5C-4BDA-B908-EBFA4527A0AC}" type="presOf" srcId="{7DBEE24C-88C1-46A1-BF5E-D093C6C95524}" destId="{F94DA110-3E93-49AC-813D-588974A66E36}" srcOrd="0" destOrd="0" presId="urn:microsoft.com/office/officeart/2005/8/layout/vList2"/>
    <dgm:cxn modelId="{9AEB83EF-B1F8-46B7-B2F5-F50CD8A25CED}" srcId="{52AAA5FD-D527-4B38-81F0-B671CBF4CFB4}" destId="{1FB87A57-48C8-465A-B19D-1571CACC82B5}" srcOrd="3" destOrd="0" parTransId="{6B46DDC0-33DA-491B-9D13-E8650CAD7DA3}" sibTransId="{0E803096-CAA0-4443-85C3-2FE3A01555B0}"/>
    <dgm:cxn modelId="{286CCCF2-EAFF-4AC9-9CD7-43EB76D82A5B}" type="presOf" srcId="{9F3BAC86-761D-407D-8A59-F14E6D8FC7F6}" destId="{87742BF4-3327-415B-9CBF-6EC803F41A85}" srcOrd="0" destOrd="0" presId="urn:microsoft.com/office/officeart/2005/8/layout/vList2"/>
    <dgm:cxn modelId="{B01C82FB-60F3-47F5-95C8-F2E9DCF6AFC0}" type="presOf" srcId="{52AAA5FD-D527-4B38-81F0-B671CBF4CFB4}" destId="{154AF1DF-DDD0-4F51-9C1F-06DD75A9D3B8}" srcOrd="0" destOrd="0" presId="urn:microsoft.com/office/officeart/2005/8/layout/vList2"/>
    <dgm:cxn modelId="{F5AE1701-A7CA-492B-BC01-1B6D852FE12D}" type="presParOf" srcId="{154AF1DF-DDD0-4F51-9C1F-06DD75A9D3B8}" destId="{F94DA110-3E93-49AC-813D-588974A66E36}" srcOrd="0" destOrd="0" presId="urn:microsoft.com/office/officeart/2005/8/layout/vList2"/>
    <dgm:cxn modelId="{4A90AEDC-25D2-4DDD-9E06-C7165E975CB2}" type="presParOf" srcId="{154AF1DF-DDD0-4F51-9C1F-06DD75A9D3B8}" destId="{E47D735B-4C9D-42E3-9DAE-B926FFECF2EB}" srcOrd="1" destOrd="0" presId="urn:microsoft.com/office/officeart/2005/8/layout/vList2"/>
    <dgm:cxn modelId="{5FD2C467-250F-4D92-830E-BA979C20257A}" type="presParOf" srcId="{154AF1DF-DDD0-4F51-9C1F-06DD75A9D3B8}" destId="{C66EBDC2-ED21-45B6-B9FC-FCE7493D1EBB}" srcOrd="2" destOrd="0" presId="urn:microsoft.com/office/officeart/2005/8/layout/vList2"/>
    <dgm:cxn modelId="{36080011-CFD1-4CAC-B365-66A01A55DB8A}" type="presParOf" srcId="{154AF1DF-DDD0-4F51-9C1F-06DD75A9D3B8}" destId="{91FD3624-4BC0-41E0-95EE-3118B557AB8D}" srcOrd="3" destOrd="0" presId="urn:microsoft.com/office/officeart/2005/8/layout/vList2"/>
    <dgm:cxn modelId="{9722B977-32F3-4C37-B3C7-207817FC4B51}" type="presParOf" srcId="{154AF1DF-DDD0-4F51-9C1F-06DD75A9D3B8}" destId="{87742BF4-3327-415B-9CBF-6EC803F41A85}" srcOrd="4" destOrd="0" presId="urn:microsoft.com/office/officeart/2005/8/layout/vList2"/>
    <dgm:cxn modelId="{67BE09DC-7350-4352-B455-5F1DF9D1CA9F}" type="presParOf" srcId="{154AF1DF-DDD0-4F51-9C1F-06DD75A9D3B8}" destId="{CF4588FB-3B78-4795-8C38-B885EDDE506E}" srcOrd="5" destOrd="0" presId="urn:microsoft.com/office/officeart/2005/8/layout/vList2"/>
    <dgm:cxn modelId="{5F996B11-AD13-4C71-88CC-3C47A63FA56D}" type="presParOf" srcId="{154AF1DF-DDD0-4F51-9C1F-06DD75A9D3B8}" destId="{2EF27246-5E45-47BC-B4A7-699BFEF2FB2E}"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2AAA5FD-D527-4B38-81F0-B671CBF4CFB4}"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7DBEE24C-88C1-46A1-BF5E-D093C6C95524}">
      <dgm:prSet custT="1"/>
      <dgm:spPr/>
      <dgm:t>
        <a:bodyPr/>
        <a:lstStyle/>
        <a:p>
          <a:r>
            <a:rPr lang="en-US" sz="2800" b="0" dirty="0">
              <a:latin typeface="Times New Roman" panose="02020603050405020304" pitchFamily="18" charset="0"/>
              <a:cs typeface="Times New Roman" panose="02020603050405020304" pitchFamily="18" charset="0"/>
            </a:rPr>
            <a:t>Maine Department of Health and Human Service’s Staff Education and Training Unit (SETU) offers regularly scheduled trainings pertaining to writing skills.</a:t>
          </a:r>
        </a:p>
      </dgm:t>
    </dgm:pt>
    <dgm:pt modelId="{96D81E4F-8B82-4948-BA74-DE3EEB11936A}" type="parTrans" cxnId="{6746D70F-5AFC-4758-B290-808373FBE0E3}">
      <dgm:prSet/>
      <dgm:spPr/>
      <dgm:t>
        <a:bodyPr/>
        <a:lstStyle/>
        <a:p>
          <a:endParaRPr lang="en-US"/>
        </a:p>
      </dgm:t>
    </dgm:pt>
    <dgm:pt modelId="{02864874-AB61-42A2-9C6F-DA19C20A91EE}" type="sibTrans" cxnId="{6746D70F-5AFC-4758-B290-808373FBE0E3}">
      <dgm:prSet/>
      <dgm:spPr/>
      <dgm:t>
        <a:bodyPr/>
        <a:lstStyle/>
        <a:p>
          <a:endParaRPr lang="en-US"/>
        </a:p>
      </dgm:t>
    </dgm:pt>
    <dgm:pt modelId="{D4976BAF-0D6C-4298-80BC-872A7A2C9805}">
      <dgm:prSet custT="1">
        <dgm:style>
          <a:lnRef idx="1">
            <a:schemeClr val="accent6"/>
          </a:lnRef>
          <a:fillRef idx="3">
            <a:schemeClr val="accent6"/>
          </a:fillRef>
          <a:effectRef idx="2">
            <a:schemeClr val="accent6"/>
          </a:effectRef>
          <a:fontRef idx="minor">
            <a:schemeClr val="lt1"/>
          </a:fontRef>
        </dgm:style>
      </dgm:prSet>
      <dgm:spPr/>
      <dgm:t>
        <a:bodyPr/>
        <a:lstStyle/>
        <a:p>
          <a:r>
            <a:rPr lang="en-US" sz="2800" b="0" dirty="0">
              <a:latin typeface="Times New Roman" panose="02020603050405020304" pitchFamily="18" charset="0"/>
              <a:cs typeface="Times New Roman" panose="02020603050405020304" pitchFamily="18" charset="0"/>
            </a:rPr>
            <a:t>Visit </a:t>
          </a:r>
          <a:r>
            <a:rPr lang="en-US" sz="2800" b="0" dirty="0">
              <a:latin typeface="Times New Roman" panose="02020603050405020304" pitchFamily="18" charset="0"/>
              <a:cs typeface="Times New Roman" panose="02020603050405020304" pitchFamily="18" charset="0"/>
              <a:hlinkClick xmlns:r="http://schemas.openxmlformats.org/officeDocument/2006/relationships" r:id="rId1"/>
            </a:rPr>
            <a:t>www.maine.gov/dhhs/setu/</a:t>
          </a:r>
          <a:r>
            <a:rPr lang="en-US" sz="2800" b="0" dirty="0">
              <a:latin typeface="Times New Roman" panose="02020603050405020304" pitchFamily="18" charset="0"/>
              <a:cs typeface="Times New Roman" panose="02020603050405020304" pitchFamily="18" charset="0"/>
            </a:rPr>
            <a:t> to see when trainings are available in your area.</a:t>
          </a:r>
        </a:p>
      </dgm:t>
    </dgm:pt>
    <dgm:pt modelId="{A303FCFC-26D4-4F96-B702-A515305B964A}" type="parTrans" cxnId="{BBFAD69B-B7EC-4739-A94A-6D95022DC501}">
      <dgm:prSet/>
      <dgm:spPr/>
      <dgm:t>
        <a:bodyPr/>
        <a:lstStyle/>
        <a:p>
          <a:endParaRPr lang="en-US"/>
        </a:p>
      </dgm:t>
    </dgm:pt>
    <dgm:pt modelId="{4F01EBE4-1AD7-40AF-80C1-A5DE4A01DEAC}" type="sibTrans" cxnId="{BBFAD69B-B7EC-4739-A94A-6D95022DC501}">
      <dgm:prSet/>
      <dgm:spPr/>
      <dgm:t>
        <a:bodyPr/>
        <a:lstStyle/>
        <a:p>
          <a:endParaRPr lang="en-US"/>
        </a:p>
      </dgm:t>
    </dgm:pt>
    <dgm:pt modelId="{154AF1DF-DDD0-4F51-9C1F-06DD75A9D3B8}" type="pres">
      <dgm:prSet presAssocID="{52AAA5FD-D527-4B38-81F0-B671CBF4CFB4}" presName="linear" presStyleCnt="0">
        <dgm:presLayoutVars>
          <dgm:animLvl val="lvl"/>
          <dgm:resizeHandles val="exact"/>
        </dgm:presLayoutVars>
      </dgm:prSet>
      <dgm:spPr/>
    </dgm:pt>
    <dgm:pt modelId="{F94DA110-3E93-49AC-813D-588974A66E36}" type="pres">
      <dgm:prSet presAssocID="{7DBEE24C-88C1-46A1-BF5E-D093C6C95524}" presName="parentText" presStyleLbl="node1" presStyleIdx="0" presStyleCnt="2">
        <dgm:presLayoutVars>
          <dgm:chMax val="0"/>
          <dgm:bulletEnabled val="1"/>
        </dgm:presLayoutVars>
      </dgm:prSet>
      <dgm:spPr/>
    </dgm:pt>
    <dgm:pt modelId="{E47D735B-4C9D-42E3-9DAE-B926FFECF2EB}" type="pres">
      <dgm:prSet presAssocID="{02864874-AB61-42A2-9C6F-DA19C20A91EE}" presName="spacer" presStyleCnt="0"/>
      <dgm:spPr/>
    </dgm:pt>
    <dgm:pt modelId="{A96EC13D-BF02-4912-9ED8-C2F6B6E83175}" type="pres">
      <dgm:prSet presAssocID="{D4976BAF-0D6C-4298-80BC-872A7A2C9805}" presName="parentText" presStyleLbl="node1" presStyleIdx="1" presStyleCnt="2" custLinFactY="-327" custLinFactNeighborX="-17593" custLinFactNeighborY="-100000">
        <dgm:presLayoutVars>
          <dgm:chMax val="0"/>
          <dgm:bulletEnabled val="1"/>
        </dgm:presLayoutVars>
      </dgm:prSet>
      <dgm:spPr/>
    </dgm:pt>
  </dgm:ptLst>
  <dgm:cxnLst>
    <dgm:cxn modelId="{B20E5509-8EF8-44D6-ABF2-CB2EB7C55A45}" type="presOf" srcId="{7DBEE24C-88C1-46A1-BF5E-D093C6C95524}" destId="{F94DA110-3E93-49AC-813D-588974A66E36}" srcOrd="0" destOrd="0" presId="urn:microsoft.com/office/officeart/2005/8/layout/vList2"/>
    <dgm:cxn modelId="{6746D70F-5AFC-4758-B290-808373FBE0E3}" srcId="{52AAA5FD-D527-4B38-81F0-B671CBF4CFB4}" destId="{7DBEE24C-88C1-46A1-BF5E-D093C6C95524}" srcOrd="0" destOrd="0" parTransId="{96D81E4F-8B82-4948-BA74-DE3EEB11936A}" sibTransId="{02864874-AB61-42A2-9C6F-DA19C20A91EE}"/>
    <dgm:cxn modelId="{41190953-46CE-454E-801A-E6F204E1DA41}" type="presOf" srcId="{52AAA5FD-D527-4B38-81F0-B671CBF4CFB4}" destId="{154AF1DF-DDD0-4F51-9C1F-06DD75A9D3B8}" srcOrd="0" destOrd="0" presId="urn:microsoft.com/office/officeart/2005/8/layout/vList2"/>
    <dgm:cxn modelId="{BBFAD69B-B7EC-4739-A94A-6D95022DC501}" srcId="{52AAA5FD-D527-4B38-81F0-B671CBF4CFB4}" destId="{D4976BAF-0D6C-4298-80BC-872A7A2C9805}" srcOrd="1" destOrd="0" parTransId="{A303FCFC-26D4-4F96-B702-A515305B964A}" sibTransId="{4F01EBE4-1AD7-40AF-80C1-A5DE4A01DEAC}"/>
    <dgm:cxn modelId="{0E0BB4C7-BB31-4A77-BAA0-D6F50400EF1C}" type="presOf" srcId="{D4976BAF-0D6C-4298-80BC-872A7A2C9805}" destId="{A96EC13D-BF02-4912-9ED8-C2F6B6E83175}" srcOrd="0" destOrd="0" presId="urn:microsoft.com/office/officeart/2005/8/layout/vList2"/>
    <dgm:cxn modelId="{E44B3099-86D5-4CB6-B004-450FF734746E}" type="presParOf" srcId="{154AF1DF-DDD0-4F51-9C1F-06DD75A9D3B8}" destId="{F94DA110-3E93-49AC-813D-588974A66E36}" srcOrd="0" destOrd="0" presId="urn:microsoft.com/office/officeart/2005/8/layout/vList2"/>
    <dgm:cxn modelId="{39C7B3AC-9875-45CF-B42A-12050EE6169E}" type="presParOf" srcId="{154AF1DF-DDD0-4F51-9C1F-06DD75A9D3B8}" destId="{E47D735B-4C9D-42E3-9DAE-B926FFECF2EB}" srcOrd="1" destOrd="0" presId="urn:microsoft.com/office/officeart/2005/8/layout/vList2"/>
    <dgm:cxn modelId="{DC436B69-59F2-4E4E-9072-0E7EE0E4EF47}" type="presParOf" srcId="{154AF1DF-DDD0-4F51-9C1F-06DD75A9D3B8}" destId="{A96EC13D-BF02-4912-9ED8-C2F6B6E8317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3E5B83B-B0D6-4CC2-999A-E1207CBE7283}" type="doc">
      <dgm:prSet loTypeId="urn:microsoft.com/office/officeart/2005/8/layout/vList2" loCatId="list" qsTypeId="urn:microsoft.com/office/officeart/2005/8/quickstyle/3d1" qsCatId="3D" csTypeId="urn:microsoft.com/office/officeart/2005/8/colors/colorful3" csCatId="colorful" phldr="1"/>
      <dgm:spPr/>
      <dgm:t>
        <a:bodyPr/>
        <a:lstStyle/>
        <a:p>
          <a:endParaRPr lang="en-US"/>
        </a:p>
      </dgm:t>
    </dgm:pt>
    <dgm:pt modelId="{C55CBFFE-0EB7-4393-8941-91A95EED1F40}">
      <dgm:prSet/>
      <dgm:spPr/>
      <dgm:t>
        <a:bodyPr/>
        <a:lstStyle/>
        <a:p>
          <a:r>
            <a:rPr lang="en-US" dirty="0">
              <a:latin typeface="Times New Roman" panose="02020603050405020304" pitchFamily="18" charset="0"/>
              <a:cs typeface="Times New Roman" panose="02020603050405020304" pitchFamily="18" charset="0"/>
            </a:rPr>
            <a:t>You may earn a certificate by completing the Knowledge Check: </a:t>
          </a:r>
          <a:r>
            <a:rPr lang="en-US" dirty="0">
              <a:latin typeface="Times New Roman" panose="02020603050405020304" pitchFamily="18" charset="0"/>
              <a:cs typeface="Times New Roman" panose="02020603050405020304" pitchFamily="18" charset="0"/>
              <a:hlinkClick xmlns:r="http://schemas.openxmlformats.org/officeDocument/2006/relationships" r:id="rId1"/>
            </a:rPr>
            <a:t>https://www.surveymonkey.com/r/OADSnotes</a:t>
          </a:r>
          <a:endParaRPr lang="en-US" dirty="0">
            <a:latin typeface="Times New Roman" panose="02020603050405020304" pitchFamily="18" charset="0"/>
            <a:cs typeface="Times New Roman" panose="02020603050405020304" pitchFamily="18" charset="0"/>
          </a:endParaRPr>
        </a:p>
      </dgm:t>
    </dgm:pt>
    <dgm:pt modelId="{EFC7FD4E-FA05-473E-A594-AFD21D1C0459}" type="parTrans" cxnId="{A00EABD2-C385-4841-ABD6-B17025F5F712}">
      <dgm:prSet/>
      <dgm:spPr/>
      <dgm:t>
        <a:bodyPr/>
        <a:lstStyle/>
        <a:p>
          <a:endParaRPr lang="en-US"/>
        </a:p>
      </dgm:t>
    </dgm:pt>
    <dgm:pt modelId="{7493DCF9-42A7-49B5-835A-11D2CD3BE01D}" type="sibTrans" cxnId="{A00EABD2-C385-4841-ABD6-B17025F5F712}">
      <dgm:prSet/>
      <dgm:spPr/>
      <dgm:t>
        <a:bodyPr/>
        <a:lstStyle/>
        <a:p>
          <a:endParaRPr lang="en-US"/>
        </a:p>
      </dgm:t>
    </dgm:pt>
    <dgm:pt modelId="{0AA519F0-782B-496D-BD81-7841034AA720}" type="pres">
      <dgm:prSet presAssocID="{93E5B83B-B0D6-4CC2-999A-E1207CBE7283}" presName="linear" presStyleCnt="0">
        <dgm:presLayoutVars>
          <dgm:animLvl val="lvl"/>
          <dgm:resizeHandles val="exact"/>
        </dgm:presLayoutVars>
      </dgm:prSet>
      <dgm:spPr/>
    </dgm:pt>
    <dgm:pt modelId="{B1A87A59-89F9-4544-879D-3B9B42434CF7}" type="pres">
      <dgm:prSet presAssocID="{C55CBFFE-0EB7-4393-8941-91A95EED1F40}" presName="parentText" presStyleLbl="node1" presStyleIdx="0" presStyleCnt="1" custLinFactNeighborY="-53157">
        <dgm:presLayoutVars>
          <dgm:chMax val="0"/>
          <dgm:bulletEnabled val="1"/>
        </dgm:presLayoutVars>
      </dgm:prSet>
      <dgm:spPr/>
    </dgm:pt>
  </dgm:ptLst>
  <dgm:cxnLst>
    <dgm:cxn modelId="{D1F80647-8BAE-47A3-B117-F5DDEC844893}" type="presOf" srcId="{93E5B83B-B0D6-4CC2-999A-E1207CBE7283}" destId="{0AA519F0-782B-496D-BD81-7841034AA720}" srcOrd="0" destOrd="0" presId="urn:microsoft.com/office/officeart/2005/8/layout/vList2"/>
    <dgm:cxn modelId="{16DC08B2-6DDF-4151-A20A-D2C9518E6364}" type="presOf" srcId="{C55CBFFE-0EB7-4393-8941-91A95EED1F40}" destId="{B1A87A59-89F9-4544-879D-3B9B42434CF7}" srcOrd="0" destOrd="0" presId="urn:microsoft.com/office/officeart/2005/8/layout/vList2"/>
    <dgm:cxn modelId="{A00EABD2-C385-4841-ABD6-B17025F5F712}" srcId="{93E5B83B-B0D6-4CC2-999A-E1207CBE7283}" destId="{C55CBFFE-0EB7-4393-8941-91A95EED1F40}" srcOrd="0" destOrd="0" parTransId="{EFC7FD4E-FA05-473E-A594-AFD21D1C0459}" sibTransId="{7493DCF9-42A7-49B5-835A-11D2CD3BE01D}"/>
    <dgm:cxn modelId="{4B23637F-90DD-441E-A7C6-609E92B2D228}" type="presParOf" srcId="{0AA519F0-782B-496D-BD81-7841034AA720}" destId="{B1A87A59-89F9-4544-879D-3B9B42434CF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9BB06A-2639-4C31-B510-1FD41A0172B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6E4044DF-404A-41E2-A6AA-84C595C90CEA}">
      <dgm:prSet/>
      <dgm:spPr/>
      <dgm:t>
        <a:bodyPr/>
        <a:lstStyle/>
        <a:p>
          <a:pPr rtl="0"/>
          <a:r>
            <a:rPr lang="en-US" dirty="0">
              <a:latin typeface="Times New Roman" panose="02020603050405020304" pitchFamily="18" charset="0"/>
              <a:cs typeface="Times New Roman" panose="02020603050405020304" pitchFamily="18" charset="0"/>
            </a:rPr>
            <a:t>The name of the referent of a Reportable Event.</a:t>
          </a:r>
        </a:p>
      </dgm:t>
    </dgm:pt>
    <dgm:pt modelId="{CED30186-4731-4B94-A641-9CED74C70C0E}" type="parTrans" cxnId="{B03F768C-7549-4DE2-9DBD-C1D5A8156505}">
      <dgm:prSet/>
      <dgm:spPr/>
      <dgm:t>
        <a:bodyPr/>
        <a:lstStyle/>
        <a:p>
          <a:endParaRPr lang="en-US"/>
        </a:p>
      </dgm:t>
    </dgm:pt>
    <dgm:pt modelId="{6EDCA653-424E-4242-A3B1-1ADE44033C66}" type="sibTrans" cxnId="{B03F768C-7549-4DE2-9DBD-C1D5A8156505}">
      <dgm:prSet/>
      <dgm:spPr/>
      <dgm:t>
        <a:bodyPr/>
        <a:lstStyle/>
        <a:p>
          <a:endParaRPr lang="en-US"/>
        </a:p>
      </dgm:t>
    </dgm:pt>
    <dgm:pt modelId="{8D8A3EDC-3958-4121-A326-94BF43FCD8C2}">
      <dgm:prSet/>
      <dgm:spPr/>
      <dgm:t>
        <a:bodyPr/>
        <a:lstStyle/>
        <a:p>
          <a:r>
            <a:rPr lang="en-US" dirty="0"/>
            <a:t>Information regarding other Participants receiving services.</a:t>
          </a:r>
        </a:p>
      </dgm:t>
    </dgm:pt>
    <dgm:pt modelId="{FB730293-7257-4EDD-B8E8-350262FE790B}" type="parTrans" cxnId="{6E8B4295-2FFA-4E43-B1B8-16EF922CC63C}">
      <dgm:prSet/>
      <dgm:spPr/>
      <dgm:t>
        <a:bodyPr/>
        <a:lstStyle/>
        <a:p>
          <a:endParaRPr lang="en-US"/>
        </a:p>
      </dgm:t>
    </dgm:pt>
    <dgm:pt modelId="{E4D3DB56-E3A9-4163-B98B-A1202D5BED0B}" type="sibTrans" cxnId="{6E8B4295-2FFA-4E43-B1B8-16EF922CC63C}">
      <dgm:prSet/>
      <dgm:spPr/>
      <dgm:t>
        <a:bodyPr/>
        <a:lstStyle/>
        <a:p>
          <a:endParaRPr lang="en-US"/>
        </a:p>
      </dgm:t>
    </dgm:pt>
    <dgm:pt modelId="{8D8BBAF5-A426-4379-BECA-C9B13F4F5547}">
      <dgm:prSet/>
      <dgm:spPr/>
      <dgm:t>
        <a:bodyPr/>
        <a:lstStyle/>
        <a:p>
          <a:r>
            <a:rPr lang="en-US" dirty="0"/>
            <a:t>Information compiled and correspondence with legal counsel in reasonable anticipation of a civil action or proceeding between the client and agency providing services</a:t>
          </a:r>
        </a:p>
      </dgm:t>
    </dgm:pt>
    <dgm:pt modelId="{D68902C4-0B29-418D-B4D5-59E397F09A5D}" type="parTrans" cxnId="{FCDA580E-E5CC-4675-8CF3-3041DAF23691}">
      <dgm:prSet/>
      <dgm:spPr/>
      <dgm:t>
        <a:bodyPr/>
        <a:lstStyle/>
        <a:p>
          <a:endParaRPr lang="en-US"/>
        </a:p>
      </dgm:t>
    </dgm:pt>
    <dgm:pt modelId="{FE6B6D59-A908-462B-AB11-A63F462B288E}" type="sibTrans" cxnId="{FCDA580E-E5CC-4675-8CF3-3041DAF23691}">
      <dgm:prSet/>
      <dgm:spPr/>
      <dgm:t>
        <a:bodyPr/>
        <a:lstStyle/>
        <a:p>
          <a:endParaRPr lang="en-US"/>
        </a:p>
      </dgm:t>
    </dgm:pt>
    <dgm:pt modelId="{798C2E22-FA92-4904-8BAC-F6AAE15E7C89}" type="pres">
      <dgm:prSet presAssocID="{FA9BB06A-2639-4C31-B510-1FD41A0172B7}" presName="linear" presStyleCnt="0">
        <dgm:presLayoutVars>
          <dgm:animLvl val="lvl"/>
          <dgm:resizeHandles val="exact"/>
        </dgm:presLayoutVars>
      </dgm:prSet>
      <dgm:spPr/>
    </dgm:pt>
    <dgm:pt modelId="{7C44BEEB-2F5D-4060-8D2E-03E179D0A534}" type="pres">
      <dgm:prSet presAssocID="{6E4044DF-404A-41E2-A6AA-84C595C90CEA}" presName="parentText" presStyleLbl="node1" presStyleIdx="0" presStyleCnt="3">
        <dgm:presLayoutVars>
          <dgm:chMax val="0"/>
          <dgm:bulletEnabled val="1"/>
        </dgm:presLayoutVars>
      </dgm:prSet>
      <dgm:spPr/>
    </dgm:pt>
    <dgm:pt modelId="{29D88E2F-9D1C-4121-BFB1-AF6A8C2E5D1C}" type="pres">
      <dgm:prSet presAssocID="{6EDCA653-424E-4242-A3B1-1ADE44033C66}" presName="spacer" presStyleCnt="0"/>
      <dgm:spPr/>
    </dgm:pt>
    <dgm:pt modelId="{E5935CFB-A4E4-4EF4-A2D7-5ADF786BE5F3}" type="pres">
      <dgm:prSet presAssocID="{8D8A3EDC-3958-4121-A326-94BF43FCD8C2}" presName="parentText" presStyleLbl="node1" presStyleIdx="1" presStyleCnt="3">
        <dgm:presLayoutVars>
          <dgm:chMax val="0"/>
          <dgm:bulletEnabled val="1"/>
        </dgm:presLayoutVars>
      </dgm:prSet>
      <dgm:spPr/>
    </dgm:pt>
    <dgm:pt modelId="{3991010A-4720-4862-9D18-CDCF617B3D57}" type="pres">
      <dgm:prSet presAssocID="{E4D3DB56-E3A9-4163-B98B-A1202D5BED0B}" presName="spacer" presStyleCnt="0"/>
      <dgm:spPr/>
    </dgm:pt>
    <dgm:pt modelId="{35B8C590-E8AB-4790-B2F1-A9ADC8D85070}" type="pres">
      <dgm:prSet presAssocID="{8D8BBAF5-A426-4379-BECA-C9B13F4F5547}" presName="parentText" presStyleLbl="node1" presStyleIdx="2" presStyleCnt="3">
        <dgm:presLayoutVars>
          <dgm:chMax val="0"/>
          <dgm:bulletEnabled val="1"/>
        </dgm:presLayoutVars>
      </dgm:prSet>
      <dgm:spPr/>
    </dgm:pt>
  </dgm:ptLst>
  <dgm:cxnLst>
    <dgm:cxn modelId="{FCDA580E-E5CC-4675-8CF3-3041DAF23691}" srcId="{FA9BB06A-2639-4C31-B510-1FD41A0172B7}" destId="{8D8BBAF5-A426-4379-BECA-C9B13F4F5547}" srcOrd="2" destOrd="0" parTransId="{D68902C4-0B29-418D-B4D5-59E397F09A5D}" sibTransId="{FE6B6D59-A908-462B-AB11-A63F462B288E}"/>
    <dgm:cxn modelId="{62EB6534-8B94-4473-A4AB-8E4480195BEA}" type="presOf" srcId="{8D8BBAF5-A426-4379-BECA-C9B13F4F5547}" destId="{35B8C590-E8AB-4790-B2F1-A9ADC8D85070}" srcOrd="0" destOrd="0" presId="urn:microsoft.com/office/officeart/2005/8/layout/vList2"/>
    <dgm:cxn modelId="{5934F75E-3DE0-4029-8DE9-65C4CA0187D5}" type="presOf" srcId="{6E4044DF-404A-41E2-A6AA-84C595C90CEA}" destId="{7C44BEEB-2F5D-4060-8D2E-03E179D0A534}" srcOrd="0" destOrd="0" presId="urn:microsoft.com/office/officeart/2005/8/layout/vList2"/>
    <dgm:cxn modelId="{5AF41A46-CCF6-4DCA-B57A-9ACAA0AFCF27}" type="presOf" srcId="{FA9BB06A-2639-4C31-B510-1FD41A0172B7}" destId="{798C2E22-FA92-4904-8BAC-F6AAE15E7C89}" srcOrd="0" destOrd="0" presId="urn:microsoft.com/office/officeart/2005/8/layout/vList2"/>
    <dgm:cxn modelId="{DA5A2847-8621-40D9-8DE4-51318D6ED9CC}" type="presOf" srcId="{8D8A3EDC-3958-4121-A326-94BF43FCD8C2}" destId="{E5935CFB-A4E4-4EF4-A2D7-5ADF786BE5F3}" srcOrd="0" destOrd="0" presId="urn:microsoft.com/office/officeart/2005/8/layout/vList2"/>
    <dgm:cxn modelId="{B03F768C-7549-4DE2-9DBD-C1D5A8156505}" srcId="{FA9BB06A-2639-4C31-B510-1FD41A0172B7}" destId="{6E4044DF-404A-41E2-A6AA-84C595C90CEA}" srcOrd="0" destOrd="0" parTransId="{CED30186-4731-4B94-A641-9CED74C70C0E}" sibTransId="{6EDCA653-424E-4242-A3B1-1ADE44033C66}"/>
    <dgm:cxn modelId="{6E8B4295-2FFA-4E43-B1B8-16EF922CC63C}" srcId="{FA9BB06A-2639-4C31-B510-1FD41A0172B7}" destId="{8D8A3EDC-3958-4121-A326-94BF43FCD8C2}" srcOrd="1" destOrd="0" parTransId="{FB730293-7257-4EDD-B8E8-350262FE790B}" sibTransId="{E4D3DB56-E3A9-4163-B98B-A1202D5BED0B}"/>
    <dgm:cxn modelId="{D555CC5E-8205-478C-9540-9FF880296706}" type="presParOf" srcId="{798C2E22-FA92-4904-8BAC-F6AAE15E7C89}" destId="{7C44BEEB-2F5D-4060-8D2E-03E179D0A534}" srcOrd="0" destOrd="0" presId="urn:microsoft.com/office/officeart/2005/8/layout/vList2"/>
    <dgm:cxn modelId="{18FFF297-4530-43D7-B2A9-9E8811A9AD9E}" type="presParOf" srcId="{798C2E22-FA92-4904-8BAC-F6AAE15E7C89}" destId="{29D88E2F-9D1C-4121-BFB1-AF6A8C2E5D1C}" srcOrd="1" destOrd="0" presId="urn:microsoft.com/office/officeart/2005/8/layout/vList2"/>
    <dgm:cxn modelId="{AAC43B21-3BC5-4D56-9360-53C2F56FBB65}" type="presParOf" srcId="{798C2E22-FA92-4904-8BAC-F6AAE15E7C89}" destId="{E5935CFB-A4E4-4EF4-A2D7-5ADF786BE5F3}" srcOrd="2" destOrd="0" presId="urn:microsoft.com/office/officeart/2005/8/layout/vList2"/>
    <dgm:cxn modelId="{ED80914B-9188-4997-A7AD-933E2AF74944}" type="presParOf" srcId="{798C2E22-FA92-4904-8BAC-F6AAE15E7C89}" destId="{3991010A-4720-4862-9D18-CDCF617B3D57}" srcOrd="3" destOrd="0" presId="urn:microsoft.com/office/officeart/2005/8/layout/vList2"/>
    <dgm:cxn modelId="{6372CA74-8413-4074-9FB4-3647670BD40A}" type="presParOf" srcId="{798C2E22-FA92-4904-8BAC-F6AAE15E7C89}" destId="{35B8C590-E8AB-4790-B2F1-A9ADC8D8507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AE73E2-B9C1-4396-8AF6-638090624432}" type="doc">
      <dgm:prSet loTypeId="urn:microsoft.com/office/officeart/2005/8/layout/default" loCatId="list" qsTypeId="urn:microsoft.com/office/officeart/2005/8/quickstyle/simple5" qsCatId="simple" csTypeId="urn:microsoft.com/office/officeart/2005/8/colors/colorful1" csCatId="colorful"/>
      <dgm:spPr/>
      <dgm:t>
        <a:bodyPr/>
        <a:lstStyle/>
        <a:p>
          <a:endParaRPr lang="en-US"/>
        </a:p>
      </dgm:t>
    </dgm:pt>
    <dgm:pt modelId="{3E411C25-805A-48ED-8CBD-EDAC10A811FB}">
      <dgm:prSet/>
      <dgm:spPr/>
      <dgm:t>
        <a:bodyPr/>
        <a:lstStyle/>
        <a:p>
          <a:pPr rtl="0"/>
          <a:r>
            <a:rPr lang="en-US" dirty="0"/>
            <a:t>Documents progress towards meeting Participant's needs and desires.</a:t>
          </a:r>
        </a:p>
      </dgm:t>
    </dgm:pt>
    <dgm:pt modelId="{499FE378-BF2B-41BC-83D6-4F9FEF4D546C}" type="parTrans" cxnId="{7A92A480-F993-4A15-B10D-D9194E0E666A}">
      <dgm:prSet/>
      <dgm:spPr/>
      <dgm:t>
        <a:bodyPr/>
        <a:lstStyle/>
        <a:p>
          <a:endParaRPr lang="en-US"/>
        </a:p>
      </dgm:t>
    </dgm:pt>
    <dgm:pt modelId="{15091255-EEF0-4496-9A47-7403379E98F5}" type="sibTrans" cxnId="{7A92A480-F993-4A15-B10D-D9194E0E666A}">
      <dgm:prSet/>
      <dgm:spPr/>
      <dgm:t>
        <a:bodyPr/>
        <a:lstStyle/>
        <a:p>
          <a:endParaRPr lang="en-US"/>
        </a:p>
      </dgm:t>
    </dgm:pt>
    <dgm:pt modelId="{1DAF0B6D-F671-4BBC-B675-37144D3FC505}">
      <dgm:prSet/>
      <dgm:spPr/>
      <dgm:t>
        <a:bodyPr/>
        <a:lstStyle/>
        <a:p>
          <a:pPr rtl="0"/>
          <a:r>
            <a:rPr lang="en-US" dirty="0"/>
            <a:t>Notes are legal documents.</a:t>
          </a:r>
        </a:p>
      </dgm:t>
    </dgm:pt>
    <dgm:pt modelId="{C18C07E7-CD82-46B4-B18C-2A3A6E40D104}" type="parTrans" cxnId="{CBDD74D1-64E0-4373-AB1D-12FE262E9AAC}">
      <dgm:prSet/>
      <dgm:spPr/>
      <dgm:t>
        <a:bodyPr/>
        <a:lstStyle/>
        <a:p>
          <a:endParaRPr lang="en-US"/>
        </a:p>
      </dgm:t>
    </dgm:pt>
    <dgm:pt modelId="{03B07F24-898D-4967-9D28-483E6E040C63}" type="sibTrans" cxnId="{CBDD74D1-64E0-4373-AB1D-12FE262E9AAC}">
      <dgm:prSet/>
      <dgm:spPr/>
      <dgm:t>
        <a:bodyPr/>
        <a:lstStyle/>
        <a:p>
          <a:endParaRPr lang="en-US"/>
        </a:p>
      </dgm:t>
    </dgm:pt>
    <dgm:pt modelId="{3A80A738-FD9A-4E9C-9D76-3771A577EC79}">
      <dgm:prSet/>
      <dgm:spPr/>
      <dgm:t>
        <a:bodyPr/>
        <a:lstStyle/>
        <a:p>
          <a:pPr rtl="0"/>
          <a:r>
            <a:rPr lang="en-US" dirty="0"/>
            <a:t>Ensures continuity of service for Participant.</a:t>
          </a:r>
        </a:p>
      </dgm:t>
    </dgm:pt>
    <dgm:pt modelId="{C4C52DE0-7246-4ED1-8F95-B925F01B24EA}" type="parTrans" cxnId="{874CD849-5B40-4620-BA4C-B5FFADBADEB2}">
      <dgm:prSet/>
      <dgm:spPr/>
      <dgm:t>
        <a:bodyPr/>
        <a:lstStyle/>
        <a:p>
          <a:endParaRPr lang="en-US"/>
        </a:p>
      </dgm:t>
    </dgm:pt>
    <dgm:pt modelId="{AC76D98A-5C55-4992-80F5-326F9F8710D9}" type="sibTrans" cxnId="{874CD849-5B40-4620-BA4C-B5FFADBADEB2}">
      <dgm:prSet/>
      <dgm:spPr/>
      <dgm:t>
        <a:bodyPr/>
        <a:lstStyle/>
        <a:p>
          <a:endParaRPr lang="en-US"/>
        </a:p>
      </dgm:t>
    </dgm:pt>
    <dgm:pt modelId="{DFA08387-19CE-471C-9163-4E72A017D75E}">
      <dgm:prSet/>
      <dgm:spPr/>
      <dgm:t>
        <a:bodyPr/>
        <a:lstStyle/>
        <a:p>
          <a:pPr rtl="0"/>
          <a:r>
            <a:rPr lang="en-US" dirty="0"/>
            <a:t>Improves accountability between the Case Manager and Participant.</a:t>
          </a:r>
        </a:p>
      </dgm:t>
    </dgm:pt>
    <dgm:pt modelId="{3BA2C75D-4E83-4FF2-AFF1-92A6CF340FA3}" type="parTrans" cxnId="{C84451E5-7895-4742-9E0A-C454E206EC62}">
      <dgm:prSet/>
      <dgm:spPr/>
      <dgm:t>
        <a:bodyPr/>
        <a:lstStyle/>
        <a:p>
          <a:endParaRPr lang="en-US"/>
        </a:p>
      </dgm:t>
    </dgm:pt>
    <dgm:pt modelId="{5BC015F2-35B9-4019-85EC-BB79A29A8098}" type="sibTrans" cxnId="{C84451E5-7895-4742-9E0A-C454E206EC62}">
      <dgm:prSet/>
      <dgm:spPr/>
      <dgm:t>
        <a:bodyPr/>
        <a:lstStyle/>
        <a:p>
          <a:endParaRPr lang="en-US"/>
        </a:p>
      </dgm:t>
    </dgm:pt>
    <dgm:pt modelId="{8F90D909-04B2-46B6-93D2-A8A4404A5BBC}">
      <dgm:prSet/>
      <dgm:spPr/>
      <dgm:t>
        <a:bodyPr/>
        <a:lstStyle/>
        <a:p>
          <a:pPr rtl="0"/>
          <a:r>
            <a:rPr lang="en-US" dirty="0"/>
            <a:t>Gives the Case Manager credit for the quality of work completed.</a:t>
          </a:r>
        </a:p>
      </dgm:t>
    </dgm:pt>
    <dgm:pt modelId="{40925D98-BC40-448C-85DF-92BEE9183403}" type="parTrans" cxnId="{FB083435-2C7C-43E6-A0D3-4F2CBC91F8B8}">
      <dgm:prSet/>
      <dgm:spPr/>
      <dgm:t>
        <a:bodyPr/>
        <a:lstStyle/>
        <a:p>
          <a:endParaRPr lang="en-US"/>
        </a:p>
      </dgm:t>
    </dgm:pt>
    <dgm:pt modelId="{7C476C5D-4FCB-4C8B-B43F-FE92C27B41B7}" type="sibTrans" cxnId="{FB083435-2C7C-43E6-A0D3-4F2CBC91F8B8}">
      <dgm:prSet/>
      <dgm:spPr/>
      <dgm:t>
        <a:bodyPr/>
        <a:lstStyle/>
        <a:p>
          <a:endParaRPr lang="en-US"/>
        </a:p>
      </dgm:t>
    </dgm:pt>
    <dgm:pt modelId="{F22AB7ED-6B74-4F18-B70C-915D560B0080}">
      <dgm:prSet/>
      <dgm:spPr/>
      <dgm:t>
        <a:bodyPr/>
        <a:lstStyle/>
        <a:p>
          <a:pPr rtl="0"/>
          <a:r>
            <a:rPr lang="en-US" dirty="0"/>
            <a:t>Allows oversight of the services being performed.</a:t>
          </a:r>
        </a:p>
      </dgm:t>
    </dgm:pt>
    <dgm:pt modelId="{D8E8E7AB-15E7-47BD-B128-6ACD879D2973}" type="parTrans" cxnId="{EFCBDF3A-E2C2-4967-85F6-A8CE55CD6FFD}">
      <dgm:prSet/>
      <dgm:spPr/>
      <dgm:t>
        <a:bodyPr/>
        <a:lstStyle/>
        <a:p>
          <a:endParaRPr lang="en-US"/>
        </a:p>
      </dgm:t>
    </dgm:pt>
    <dgm:pt modelId="{5264725C-E411-4B64-8974-3E513F34E570}" type="sibTrans" cxnId="{EFCBDF3A-E2C2-4967-85F6-A8CE55CD6FFD}">
      <dgm:prSet/>
      <dgm:spPr/>
      <dgm:t>
        <a:bodyPr/>
        <a:lstStyle/>
        <a:p>
          <a:endParaRPr lang="en-US"/>
        </a:p>
      </dgm:t>
    </dgm:pt>
    <dgm:pt modelId="{9C873897-1FD9-4814-8FCE-6AA03201C381}" type="pres">
      <dgm:prSet presAssocID="{06AE73E2-B9C1-4396-8AF6-638090624432}" presName="diagram" presStyleCnt="0">
        <dgm:presLayoutVars>
          <dgm:dir/>
          <dgm:resizeHandles val="exact"/>
        </dgm:presLayoutVars>
      </dgm:prSet>
      <dgm:spPr/>
    </dgm:pt>
    <dgm:pt modelId="{593057DB-6C44-44AF-BEF2-FFB993E13856}" type="pres">
      <dgm:prSet presAssocID="{3E411C25-805A-48ED-8CBD-EDAC10A811FB}" presName="node" presStyleLbl="node1" presStyleIdx="0" presStyleCnt="6">
        <dgm:presLayoutVars>
          <dgm:bulletEnabled val="1"/>
        </dgm:presLayoutVars>
      </dgm:prSet>
      <dgm:spPr/>
    </dgm:pt>
    <dgm:pt modelId="{7B6AC534-D928-43D2-8CC6-D58A068CA0A0}" type="pres">
      <dgm:prSet presAssocID="{15091255-EEF0-4496-9A47-7403379E98F5}" presName="sibTrans" presStyleCnt="0"/>
      <dgm:spPr/>
    </dgm:pt>
    <dgm:pt modelId="{58985BB0-DC5A-4B08-ADB6-500EB69A89A7}" type="pres">
      <dgm:prSet presAssocID="{1DAF0B6D-F671-4BBC-B675-37144D3FC505}" presName="node" presStyleLbl="node1" presStyleIdx="1" presStyleCnt="6">
        <dgm:presLayoutVars>
          <dgm:bulletEnabled val="1"/>
        </dgm:presLayoutVars>
      </dgm:prSet>
      <dgm:spPr/>
    </dgm:pt>
    <dgm:pt modelId="{75813BE0-B0BB-49FF-A743-F7CC1D198C35}" type="pres">
      <dgm:prSet presAssocID="{03B07F24-898D-4967-9D28-483E6E040C63}" presName="sibTrans" presStyleCnt="0"/>
      <dgm:spPr/>
    </dgm:pt>
    <dgm:pt modelId="{A5F962BA-F2B7-4B42-AF54-4E49EF47410A}" type="pres">
      <dgm:prSet presAssocID="{3A80A738-FD9A-4E9C-9D76-3771A577EC79}" presName="node" presStyleLbl="node1" presStyleIdx="2" presStyleCnt="6">
        <dgm:presLayoutVars>
          <dgm:bulletEnabled val="1"/>
        </dgm:presLayoutVars>
      </dgm:prSet>
      <dgm:spPr/>
    </dgm:pt>
    <dgm:pt modelId="{D6EF5E95-BB83-4165-B398-7C6B5454D7E5}" type="pres">
      <dgm:prSet presAssocID="{AC76D98A-5C55-4992-80F5-326F9F8710D9}" presName="sibTrans" presStyleCnt="0"/>
      <dgm:spPr/>
    </dgm:pt>
    <dgm:pt modelId="{FCDE5E7E-C5C8-4A45-9B8B-7DD398F792FB}" type="pres">
      <dgm:prSet presAssocID="{DFA08387-19CE-471C-9163-4E72A017D75E}" presName="node" presStyleLbl="node1" presStyleIdx="3" presStyleCnt="6">
        <dgm:presLayoutVars>
          <dgm:bulletEnabled val="1"/>
        </dgm:presLayoutVars>
      </dgm:prSet>
      <dgm:spPr/>
    </dgm:pt>
    <dgm:pt modelId="{BDB55A45-416A-4728-B27E-67EAC9D8D4EE}" type="pres">
      <dgm:prSet presAssocID="{5BC015F2-35B9-4019-85EC-BB79A29A8098}" presName="sibTrans" presStyleCnt="0"/>
      <dgm:spPr/>
    </dgm:pt>
    <dgm:pt modelId="{3A6BAE7D-9C1C-499C-AADC-4384B30D5090}" type="pres">
      <dgm:prSet presAssocID="{8F90D909-04B2-46B6-93D2-A8A4404A5BBC}" presName="node" presStyleLbl="node1" presStyleIdx="4" presStyleCnt="6">
        <dgm:presLayoutVars>
          <dgm:bulletEnabled val="1"/>
        </dgm:presLayoutVars>
      </dgm:prSet>
      <dgm:spPr/>
    </dgm:pt>
    <dgm:pt modelId="{5A87CFC5-8049-46F7-861E-1417E08492B3}" type="pres">
      <dgm:prSet presAssocID="{7C476C5D-4FCB-4C8B-B43F-FE92C27B41B7}" presName="sibTrans" presStyleCnt="0"/>
      <dgm:spPr/>
    </dgm:pt>
    <dgm:pt modelId="{D48AA9BD-6242-483A-BD03-5CB1FCB933DE}" type="pres">
      <dgm:prSet presAssocID="{F22AB7ED-6B74-4F18-B70C-915D560B0080}" presName="node" presStyleLbl="node1" presStyleIdx="5" presStyleCnt="6">
        <dgm:presLayoutVars>
          <dgm:bulletEnabled val="1"/>
        </dgm:presLayoutVars>
      </dgm:prSet>
      <dgm:spPr/>
    </dgm:pt>
  </dgm:ptLst>
  <dgm:cxnLst>
    <dgm:cxn modelId="{0EF22120-91DB-43E4-803D-7DC36087AE9D}" type="presOf" srcId="{3E411C25-805A-48ED-8CBD-EDAC10A811FB}" destId="{593057DB-6C44-44AF-BEF2-FFB993E13856}" srcOrd="0" destOrd="0" presId="urn:microsoft.com/office/officeart/2005/8/layout/default"/>
    <dgm:cxn modelId="{FB083435-2C7C-43E6-A0D3-4F2CBC91F8B8}" srcId="{06AE73E2-B9C1-4396-8AF6-638090624432}" destId="{8F90D909-04B2-46B6-93D2-A8A4404A5BBC}" srcOrd="4" destOrd="0" parTransId="{40925D98-BC40-448C-85DF-92BEE9183403}" sibTransId="{7C476C5D-4FCB-4C8B-B43F-FE92C27B41B7}"/>
    <dgm:cxn modelId="{EFCBDF3A-E2C2-4967-85F6-A8CE55CD6FFD}" srcId="{06AE73E2-B9C1-4396-8AF6-638090624432}" destId="{F22AB7ED-6B74-4F18-B70C-915D560B0080}" srcOrd="5" destOrd="0" parTransId="{D8E8E7AB-15E7-47BD-B128-6ACD879D2973}" sibTransId="{5264725C-E411-4B64-8974-3E513F34E570}"/>
    <dgm:cxn modelId="{874CD849-5B40-4620-BA4C-B5FFADBADEB2}" srcId="{06AE73E2-B9C1-4396-8AF6-638090624432}" destId="{3A80A738-FD9A-4E9C-9D76-3771A577EC79}" srcOrd="2" destOrd="0" parTransId="{C4C52DE0-7246-4ED1-8F95-B925F01B24EA}" sibTransId="{AC76D98A-5C55-4992-80F5-326F9F8710D9}"/>
    <dgm:cxn modelId="{AA14AC4B-8569-4A48-97A6-1A2A9D3D6C20}" type="presOf" srcId="{DFA08387-19CE-471C-9163-4E72A017D75E}" destId="{FCDE5E7E-C5C8-4A45-9B8B-7DD398F792FB}" srcOrd="0" destOrd="0" presId="urn:microsoft.com/office/officeart/2005/8/layout/default"/>
    <dgm:cxn modelId="{7A92A480-F993-4A15-B10D-D9194E0E666A}" srcId="{06AE73E2-B9C1-4396-8AF6-638090624432}" destId="{3E411C25-805A-48ED-8CBD-EDAC10A811FB}" srcOrd="0" destOrd="0" parTransId="{499FE378-BF2B-41BC-83D6-4F9FEF4D546C}" sibTransId="{15091255-EEF0-4496-9A47-7403379E98F5}"/>
    <dgm:cxn modelId="{89DC29A5-D3BF-4A9F-AFE3-F840C98A78D3}" type="presOf" srcId="{8F90D909-04B2-46B6-93D2-A8A4404A5BBC}" destId="{3A6BAE7D-9C1C-499C-AADC-4384B30D5090}" srcOrd="0" destOrd="0" presId="urn:microsoft.com/office/officeart/2005/8/layout/default"/>
    <dgm:cxn modelId="{2022EFA5-7EF1-4A92-8638-DD2A865B83B0}" type="presOf" srcId="{06AE73E2-B9C1-4396-8AF6-638090624432}" destId="{9C873897-1FD9-4814-8FCE-6AA03201C381}" srcOrd="0" destOrd="0" presId="urn:microsoft.com/office/officeart/2005/8/layout/default"/>
    <dgm:cxn modelId="{9B9F1AAD-4A20-4CE2-B79E-057965D14E12}" type="presOf" srcId="{F22AB7ED-6B74-4F18-B70C-915D560B0080}" destId="{D48AA9BD-6242-483A-BD03-5CB1FCB933DE}" srcOrd="0" destOrd="0" presId="urn:microsoft.com/office/officeart/2005/8/layout/default"/>
    <dgm:cxn modelId="{52727FB1-1BFA-4D73-A7B2-5E1E2979CB6E}" type="presOf" srcId="{3A80A738-FD9A-4E9C-9D76-3771A577EC79}" destId="{A5F962BA-F2B7-4B42-AF54-4E49EF47410A}" srcOrd="0" destOrd="0" presId="urn:microsoft.com/office/officeart/2005/8/layout/default"/>
    <dgm:cxn modelId="{CBDD74D1-64E0-4373-AB1D-12FE262E9AAC}" srcId="{06AE73E2-B9C1-4396-8AF6-638090624432}" destId="{1DAF0B6D-F671-4BBC-B675-37144D3FC505}" srcOrd="1" destOrd="0" parTransId="{C18C07E7-CD82-46B4-B18C-2A3A6E40D104}" sibTransId="{03B07F24-898D-4967-9D28-483E6E040C63}"/>
    <dgm:cxn modelId="{C84451E5-7895-4742-9E0A-C454E206EC62}" srcId="{06AE73E2-B9C1-4396-8AF6-638090624432}" destId="{DFA08387-19CE-471C-9163-4E72A017D75E}" srcOrd="3" destOrd="0" parTransId="{3BA2C75D-4E83-4FF2-AFF1-92A6CF340FA3}" sibTransId="{5BC015F2-35B9-4019-85EC-BB79A29A8098}"/>
    <dgm:cxn modelId="{81E547E9-2F10-4977-9EEC-47A3595F2BCD}" type="presOf" srcId="{1DAF0B6D-F671-4BBC-B675-37144D3FC505}" destId="{58985BB0-DC5A-4B08-ADB6-500EB69A89A7}" srcOrd="0" destOrd="0" presId="urn:microsoft.com/office/officeart/2005/8/layout/default"/>
    <dgm:cxn modelId="{B0603188-A51C-4E52-A83D-2C2C4DC58F10}" type="presParOf" srcId="{9C873897-1FD9-4814-8FCE-6AA03201C381}" destId="{593057DB-6C44-44AF-BEF2-FFB993E13856}" srcOrd="0" destOrd="0" presId="urn:microsoft.com/office/officeart/2005/8/layout/default"/>
    <dgm:cxn modelId="{E437D86C-BAF3-49EB-9819-995F58F0726F}" type="presParOf" srcId="{9C873897-1FD9-4814-8FCE-6AA03201C381}" destId="{7B6AC534-D928-43D2-8CC6-D58A068CA0A0}" srcOrd="1" destOrd="0" presId="urn:microsoft.com/office/officeart/2005/8/layout/default"/>
    <dgm:cxn modelId="{86A178AC-E195-4771-AE00-C1332070E0C0}" type="presParOf" srcId="{9C873897-1FD9-4814-8FCE-6AA03201C381}" destId="{58985BB0-DC5A-4B08-ADB6-500EB69A89A7}" srcOrd="2" destOrd="0" presId="urn:microsoft.com/office/officeart/2005/8/layout/default"/>
    <dgm:cxn modelId="{4FF57FAF-5A6E-4EF6-8F88-4502BF498B17}" type="presParOf" srcId="{9C873897-1FD9-4814-8FCE-6AA03201C381}" destId="{75813BE0-B0BB-49FF-A743-F7CC1D198C35}" srcOrd="3" destOrd="0" presId="urn:microsoft.com/office/officeart/2005/8/layout/default"/>
    <dgm:cxn modelId="{1343523D-7ECB-419F-A10E-5AC98764CDAA}" type="presParOf" srcId="{9C873897-1FD9-4814-8FCE-6AA03201C381}" destId="{A5F962BA-F2B7-4B42-AF54-4E49EF47410A}" srcOrd="4" destOrd="0" presId="urn:microsoft.com/office/officeart/2005/8/layout/default"/>
    <dgm:cxn modelId="{0AA54BF1-00BE-4573-8EA2-C425A3F5C214}" type="presParOf" srcId="{9C873897-1FD9-4814-8FCE-6AA03201C381}" destId="{D6EF5E95-BB83-4165-B398-7C6B5454D7E5}" srcOrd="5" destOrd="0" presId="urn:microsoft.com/office/officeart/2005/8/layout/default"/>
    <dgm:cxn modelId="{851315A5-EA5C-4A36-BEB0-BB00D3E05097}" type="presParOf" srcId="{9C873897-1FD9-4814-8FCE-6AA03201C381}" destId="{FCDE5E7E-C5C8-4A45-9B8B-7DD398F792FB}" srcOrd="6" destOrd="0" presId="urn:microsoft.com/office/officeart/2005/8/layout/default"/>
    <dgm:cxn modelId="{63DD1785-D541-40ED-8610-F8B8F08F4826}" type="presParOf" srcId="{9C873897-1FD9-4814-8FCE-6AA03201C381}" destId="{BDB55A45-416A-4728-B27E-67EAC9D8D4EE}" srcOrd="7" destOrd="0" presId="urn:microsoft.com/office/officeart/2005/8/layout/default"/>
    <dgm:cxn modelId="{31257579-B341-4486-B835-E364F0D5B733}" type="presParOf" srcId="{9C873897-1FD9-4814-8FCE-6AA03201C381}" destId="{3A6BAE7D-9C1C-499C-AADC-4384B30D5090}" srcOrd="8" destOrd="0" presId="urn:microsoft.com/office/officeart/2005/8/layout/default"/>
    <dgm:cxn modelId="{08E7AFC0-5A59-47D8-B610-7A12C4B0097B}" type="presParOf" srcId="{9C873897-1FD9-4814-8FCE-6AA03201C381}" destId="{5A87CFC5-8049-46F7-861E-1417E08492B3}" srcOrd="9" destOrd="0" presId="urn:microsoft.com/office/officeart/2005/8/layout/default"/>
    <dgm:cxn modelId="{2BE02CF4-E972-4587-8BE5-AD8E8AC8C7D8}" type="presParOf" srcId="{9C873897-1FD9-4814-8FCE-6AA03201C381}" destId="{D48AA9BD-6242-483A-BD03-5CB1FCB933D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1FDC14E-3158-4E3F-8E3A-753C0C0F5068}"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02C2E2F7-E916-4268-9AD5-83071D966053}">
      <dgm:prSet custT="1"/>
      <dgm:spPr/>
      <dgm:t>
        <a:bodyPr/>
        <a:lstStyle/>
        <a:p>
          <a:pPr rtl="0"/>
          <a:r>
            <a:rPr lang="en-US" sz="2000" dirty="0">
              <a:latin typeface="Times New Roman" panose="02020603050405020304" pitchFamily="18" charset="0"/>
              <a:cs typeface="Times New Roman" panose="02020603050405020304" pitchFamily="18" charset="0"/>
            </a:rPr>
            <a:t>Clear, purposeful, and links to the plan of meeting Participant needs and desires.</a:t>
          </a:r>
        </a:p>
      </dgm:t>
    </dgm:pt>
    <dgm:pt modelId="{E323443C-08DC-467A-A90A-E7C8CB74C2AC}" type="parTrans" cxnId="{AB6F1189-F7FE-41DA-BE49-EE97649A2F4A}">
      <dgm:prSet/>
      <dgm:spPr/>
      <dgm:t>
        <a:bodyPr/>
        <a:lstStyle/>
        <a:p>
          <a:endParaRPr lang="en-US"/>
        </a:p>
      </dgm:t>
    </dgm:pt>
    <dgm:pt modelId="{561F001C-80BA-4BB2-905C-8554D5B6FEB2}" type="sibTrans" cxnId="{AB6F1189-F7FE-41DA-BE49-EE97649A2F4A}">
      <dgm:prSet/>
      <dgm:spPr/>
      <dgm:t>
        <a:bodyPr/>
        <a:lstStyle/>
        <a:p>
          <a:endParaRPr lang="en-US"/>
        </a:p>
      </dgm:t>
    </dgm:pt>
    <dgm:pt modelId="{819E1326-95FF-44BB-BFF5-BF4747EFE7A0}">
      <dgm:prSet custT="1"/>
      <dgm:spPr/>
      <dgm:t>
        <a:bodyPr/>
        <a:lstStyle/>
        <a:p>
          <a:pPr rtl="0"/>
          <a:r>
            <a:rPr lang="en-US" sz="2000" dirty="0">
              <a:latin typeface="Times New Roman" panose="02020603050405020304" pitchFamily="18" charset="0"/>
              <a:cs typeface="Times New Roman" panose="02020603050405020304" pitchFamily="18" charset="0"/>
            </a:rPr>
            <a:t>Free of grammatical and spelling errors. </a:t>
          </a:r>
        </a:p>
      </dgm:t>
    </dgm:pt>
    <dgm:pt modelId="{E3B53228-46F0-493D-8C8A-44590943582A}" type="parTrans" cxnId="{AD8CB2B2-A7AA-445F-9B5D-E378E1A2542A}">
      <dgm:prSet/>
      <dgm:spPr/>
      <dgm:t>
        <a:bodyPr/>
        <a:lstStyle/>
        <a:p>
          <a:endParaRPr lang="en-US"/>
        </a:p>
      </dgm:t>
    </dgm:pt>
    <dgm:pt modelId="{10956878-9781-426A-82F7-D422C075F935}" type="sibTrans" cxnId="{AD8CB2B2-A7AA-445F-9B5D-E378E1A2542A}">
      <dgm:prSet/>
      <dgm:spPr/>
      <dgm:t>
        <a:bodyPr/>
        <a:lstStyle/>
        <a:p>
          <a:endParaRPr lang="en-US"/>
        </a:p>
      </dgm:t>
    </dgm:pt>
    <dgm:pt modelId="{F927713D-2BCC-408F-A135-BE63805A6857}">
      <dgm:prSet custT="1"/>
      <dgm:spPr/>
      <dgm:t>
        <a:bodyPr/>
        <a:lstStyle/>
        <a:p>
          <a:pPr rtl="0"/>
          <a:r>
            <a:rPr lang="en-US" sz="2000" dirty="0">
              <a:latin typeface="Times New Roman" panose="02020603050405020304" pitchFamily="18" charset="0"/>
              <a:cs typeface="Times New Roman" panose="02020603050405020304" pitchFamily="18" charset="0"/>
            </a:rPr>
            <a:t>Must be factual and observable.</a:t>
          </a:r>
        </a:p>
      </dgm:t>
    </dgm:pt>
    <dgm:pt modelId="{53775E10-21CF-45F0-8057-0D0B27E1BA5B}" type="parTrans" cxnId="{9131D21F-8354-4673-90EF-802C765D1BD6}">
      <dgm:prSet/>
      <dgm:spPr/>
      <dgm:t>
        <a:bodyPr/>
        <a:lstStyle/>
        <a:p>
          <a:endParaRPr lang="en-US"/>
        </a:p>
      </dgm:t>
    </dgm:pt>
    <dgm:pt modelId="{6E1270BA-F86C-4AC1-A95C-F1B47CA1A64E}" type="sibTrans" cxnId="{9131D21F-8354-4673-90EF-802C765D1BD6}">
      <dgm:prSet/>
      <dgm:spPr/>
      <dgm:t>
        <a:bodyPr/>
        <a:lstStyle/>
        <a:p>
          <a:endParaRPr lang="en-US"/>
        </a:p>
      </dgm:t>
    </dgm:pt>
    <dgm:pt modelId="{27966E49-78EF-4141-9ABF-7E32F0A7961D}">
      <dgm:prSet custT="1"/>
      <dgm:spPr/>
      <dgm:t>
        <a:bodyPr/>
        <a:lstStyle/>
        <a:p>
          <a:pPr rtl="0"/>
          <a:r>
            <a:rPr lang="en-US" sz="2000" dirty="0">
              <a:latin typeface="Times New Roman" panose="02020603050405020304" pitchFamily="18" charset="0"/>
              <a:cs typeface="Times New Roman" panose="02020603050405020304" pitchFamily="18" charset="0"/>
            </a:rPr>
            <a:t>Only includes commonly used acronyms or abbreviations.</a:t>
          </a:r>
        </a:p>
      </dgm:t>
    </dgm:pt>
    <dgm:pt modelId="{59551675-48BC-4F10-8DAC-74022E61A2EE}" type="parTrans" cxnId="{57F33D03-E925-4A49-805B-FDBC412DC15E}">
      <dgm:prSet/>
      <dgm:spPr/>
      <dgm:t>
        <a:bodyPr/>
        <a:lstStyle/>
        <a:p>
          <a:endParaRPr lang="en-US"/>
        </a:p>
      </dgm:t>
    </dgm:pt>
    <dgm:pt modelId="{B22E95C2-1F38-46B0-A44A-E2326AD29F9C}" type="sibTrans" cxnId="{57F33D03-E925-4A49-805B-FDBC412DC15E}">
      <dgm:prSet/>
      <dgm:spPr/>
      <dgm:t>
        <a:bodyPr/>
        <a:lstStyle/>
        <a:p>
          <a:endParaRPr lang="en-US"/>
        </a:p>
      </dgm:t>
    </dgm:pt>
    <dgm:pt modelId="{087A0DBA-37C6-410B-B46C-177BE372EB15}">
      <dgm:prSet custT="1"/>
      <dgm:spPr/>
      <dgm:t>
        <a:bodyPr/>
        <a:lstStyle/>
        <a:p>
          <a:pPr rtl="0"/>
          <a:r>
            <a:rPr lang="en-US" sz="2000" dirty="0">
              <a:latin typeface="Times New Roman" panose="02020603050405020304" pitchFamily="18" charset="0"/>
              <a:cs typeface="Times New Roman" panose="02020603050405020304" pitchFamily="18" charset="0"/>
            </a:rPr>
            <a:t>Not only makes sense to the author, but also to any neutral party.</a:t>
          </a:r>
        </a:p>
      </dgm:t>
    </dgm:pt>
    <dgm:pt modelId="{203C1E5C-0069-46B1-B43B-6A9F852DDDC9}" type="parTrans" cxnId="{BEE7CCA7-3AF3-4F5F-A108-77B5CFFA1A2F}">
      <dgm:prSet/>
      <dgm:spPr/>
      <dgm:t>
        <a:bodyPr/>
        <a:lstStyle/>
        <a:p>
          <a:endParaRPr lang="en-US"/>
        </a:p>
      </dgm:t>
    </dgm:pt>
    <dgm:pt modelId="{7DFDF103-18A9-4A62-B59D-CE9C5A0D9CD5}" type="sibTrans" cxnId="{BEE7CCA7-3AF3-4F5F-A108-77B5CFFA1A2F}">
      <dgm:prSet/>
      <dgm:spPr/>
      <dgm:t>
        <a:bodyPr/>
        <a:lstStyle/>
        <a:p>
          <a:endParaRPr lang="en-US"/>
        </a:p>
      </dgm:t>
    </dgm:pt>
    <dgm:pt modelId="{904E5716-D8E1-41EE-838D-56D170EEE3D3}">
      <dgm:prSet custT="1"/>
      <dgm:spPr/>
      <dgm:t>
        <a:bodyPr/>
        <a:lstStyle/>
        <a:p>
          <a:pPr rtl="0"/>
          <a:r>
            <a:rPr lang="en-US" sz="2000" dirty="0">
              <a:latin typeface="Times New Roman" panose="02020603050405020304" pitchFamily="18" charset="0"/>
              <a:cs typeface="Times New Roman" panose="02020603050405020304" pitchFamily="18" charset="0"/>
            </a:rPr>
            <a:t>Assumes that the reader is not familiar with the case.</a:t>
          </a:r>
        </a:p>
      </dgm:t>
    </dgm:pt>
    <dgm:pt modelId="{30016D48-1AE8-4005-A561-54BD8871F8AB}" type="parTrans" cxnId="{5551B589-8163-4C5E-B9F4-B33C6740703F}">
      <dgm:prSet/>
      <dgm:spPr/>
      <dgm:t>
        <a:bodyPr/>
        <a:lstStyle/>
        <a:p>
          <a:endParaRPr lang="en-US"/>
        </a:p>
      </dgm:t>
    </dgm:pt>
    <dgm:pt modelId="{F57A14B3-4BAF-4B4D-B894-67291C90A6E1}" type="sibTrans" cxnId="{5551B589-8163-4C5E-B9F4-B33C6740703F}">
      <dgm:prSet/>
      <dgm:spPr/>
      <dgm:t>
        <a:bodyPr/>
        <a:lstStyle/>
        <a:p>
          <a:endParaRPr lang="en-US"/>
        </a:p>
      </dgm:t>
    </dgm:pt>
    <dgm:pt modelId="{6D53B2DA-4154-4362-852A-5B7C8C300C16}">
      <dgm:prSet custT="1"/>
      <dgm:spPr/>
      <dgm:t>
        <a:bodyPr/>
        <a:lstStyle/>
        <a:p>
          <a:pPr rtl="0"/>
          <a:r>
            <a:rPr lang="en-US" sz="2000" dirty="0">
              <a:latin typeface="Times New Roman" panose="02020603050405020304" pitchFamily="18" charset="0"/>
              <a:cs typeface="Times New Roman" panose="02020603050405020304" pitchFamily="18" charset="0"/>
            </a:rPr>
            <a:t>Covers a specific contact, are not summaries that cover long periods of time. A note must only cover a less than 24 hour period.</a:t>
          </a:r>
        </a:p>
      </dgm:t>
    </dgm:pt>
    <dgm:pt modelId="{3B552619-F96E-4252-99FA-EBFEDD1B33AD}" type="parTrans" cxnId="{E2B56FC4-7ACB-44A3-BB83-E6D38C6382B9}">
      <dgm:prSet/>
      <dgm:spPr/>
      <dgm:t>
        <a:bodyPr/>
        <a:lstStyle/>
        <a:p>
          <a:endParaRPr lang="en-US"/>
        </a:p>
      </dgm:t>
    </dgm:pt>
    <dgm:pt modelId="{6297F943-3D5A-478E-A51C-9A8B639773A3}" type="sibTrans" cxnId="{E2B56FC4-7ACB-44A3-BB83-E6D38C6382B9}">
      <dgm:prSet/>
      <dgm:spPr/>
      <dgm:t>
        <a:bodyPr/>
        <a:lstStyle/>
        <a:p>
          <a:endParaRPr lang="en-US"/>
        </a:p>
      </dgm:t>
    </dgm:pt>
    <dgm:pt modelId="{3293C025-419D-45B4-9E36-2D6EEFE6D5D7}" type="pres">
      <dgm:prSet presAssocID="{11FDC14E-3158-4E3F-8E3A-753C0C0F5068}" presName="linear" presStyleCnt="0">
        <dgm:presLayoutVars>
          <dgm:animLvl val="lvl"/>
          <dgm:resizeHandles val="exact"/>
        </dgm:presLayoutVars>
      </dgm:prSet>
      <dgm:spPr/>
    </dgm:pt>
    <dgm:pt modelId="{AC3104D5-C171-433F-9816-70B023C5ABAA}" type="pres">
      <dgm:prSet presAssocID="{02C2E2F7-E916-4268-9AD5-83071D966053}" presName="parentText" presStyleLbl="node1" presStyleIdx="0" presStyleCnt="7">
        <dgm:presLayoutVars>
          <dgm:chMax val="0"/>
          <dgm:bulletEnabled val="1"/>
        </dgm:presLayoutVars>
      </dgm:prSet>
      <dgm:spPr/>
    </dgm:pt>
    <dgm:pt modelId="{6D3479B6-F617-4B84-9446-A406A5AB95D9}" type="pres">
      <dgm:prSet presAssocID="{561F001C-80BA-4BB2-905C-8554D5B6FEB2}" presName="spacer" presStyleCnt="0"/>
      <dgm:spPr/>
    </dgm:pt>
    <dgm:pt modelId="{EDF1DCDC-2807-48F9-AE2F-2A4DB570BBDC}" type="pres">
      <dgm:prSet presAssocID="{819E1326-95FF-44BB-BFF5-BF4747EFE7A0}" presName="parentText" presStyleLbl="node1" presStyleIdx="1" presStyleCnt="7">
        <dgm:presLayoutVars>
          <dgm:chMax val="0"/>
          <dgm:bulletEnabled val="1"/>
        </dgm:presLayoutVars>
      </dgm:prSet>
      <dgm:spPr/>
    </dgm:pt>
    <dgm:pt modelId="{C798475B-E0FD-49F4-B8F4-7B2214BF5479}" type="pres">
      <dgm:prSet presAssocID="{10956878-9781-426A-82F7-D422C075F935}" presName="spacer" presStyleCnt="0"/>
      <dgm:spPr/>
    </dgm:pt>
    <dgm:pt modelId="{1B2285B7-4B09-4F60-ACA7-3E3400F9426D}" type="pres">
      <dgm:prSet presAssocID="{F927713D-2BCC-408F-A135-BE63805A6857}" presName="parentText" presStyleLbl="node1" presStyleIdx="2" presStyleCnt="7">
        <dgm:presLayoutVars>
          <dgm:chMax val="0"/>
          <dgm:bulletEnabled val="1"/>
        </dgm:presLayoutVars>
      </dgm:prSet>
      <dgm:spPr/>
    </dgm:pt>
    <dgm:pt modelId="{577AF073-DA12-4C96-A83D-1F972DC5A595}" type="pres">
      <dgm:prSet presAssocID="{6E1270BA-F86C-4AC1-A95C-F1B47CA1A64E}" presName="spacer" presStyleCnt="0"/>
      <dgm:spPr/>
    </dgm:pt>
    <dgm:pt modelId="{0F21318B-C087-4215-9F3E-3365F1AF3DB2}" type="pres">
      <dgm:prSet presAssocID="{27966E49-78EF-4141-9ABF-7E32F0A7961D}" presName="parentText" presStyleLbl="node1" presStyleIdx="3" presStyleCnt="7">
        <dgm:presLayoutVars>
          <dgm:chMax val="0"/>
          <dgm:bulletEnabled val="1"/>
        </dgm:presLayoutVars>
      </dgm:prSet>
      <dgm:spPr/>
    </dgm:pt>
    <dgm:pt modelId="{B867D112-1986-473E-B2CF-3FB26B1046A4}" type="pres">
      <dgm:prSet presAssocID="{B22E95C2-1F38-46B0-A44A-E2326AD29F9C}" presName="spacer" presStyleCnt="0"/>
      <dgm:spPr/>
    </dgm:pt>
    <dgm:pt modelId="{8C1074C3-DB2D-4E23-A863-357343118EB5}" type="pres">
      <dgm:prSet presAssocID="{087A0DBA-37C6-410B-B46C-177BE372EB15}" presName="parentText" presStyleLbl="node1" presStyleIdx="4" presStyleCnt="7">
        <dgm:presLayoutVars>
          <dgm:chMax val="0"/>
          <dgm:bulletEnabled val="1"/>
        </dgm:presLayoutVars>
      </dgm:prSet>
      <dgm:spPr/>
    </dgm:pt>
    <dgm:pt modelId="{393B32C1-C710-439C-AAC4-20F097488B1D}" type="pres">
      <dgm:prSet presAssocID="{7DFDF103-18A9-4A62-B59D-CE9C5A0D9CD5}" presName="spacer" presStyleCnt="0"/>
      <dgm:spPr/>
    </dgm:pt>
    <dgm:pt modelId="{2A573D58-BDD8-4E80-821C-0B8ED40D34B1}" type="pres">
      <dgm:prSet presAssocID="{904E5716-D8E1-41EE-838D-56D170EEE3D3}" presName="parentText" presStyleLbl="node1" presStyleIdx="5" presStyleCnt="7">
        <dgm:presLayoutVars>
          <dgm:chMax val="0"/>
          <dgm:bulletEnabled val="1"/>
        </dgm:presLayoutVars>
      </dgm:prSet>
      <dgm:spPr/>
    </dgm:pt>
    <dgm:pt modelId="{B98478C3-6E6F-47B1-B052-82C1788C2AE2}" type="pres">
      <dgm:prSet presAssocID="{F57A14B3-4BAF-4B4D-B894-67291C90A6E1}" presName="spacer" presStyleCnt="0"/>
      <dgm:spPr/>
    </dgm:pt>
    <dgm:pt modelId="{37EF996E-01D3-4D4E-8FC3-219EEA81B808}" type="pres">
      <dgm:prSet presAssocID="{6D53B2DA-4154-4362-852A-5B7C8C300C16}" presName="parentText" presStyleLbl="node1" presStyleIdx="6" presStyleCnt="7">
        <dgm:presLayoutVars>
          <dgm:chMax val="0"/>
          <dgm:bulletEnabled val="1"/>
        </dgm:presLayoutVars>
      </dgm:prSet>
      <dgm:spPr/>
    </dgm:pt>
  </dgm:ptLst>
  <dgm:cxnLst>
    <dgm:cxn modelId="{57F33D03-E925-4A49-805B-FDBC412DC15E}" srcId="{11FDC14E-3158-4E3F-8E3A-753C0C0F5068}" destId="{27966E49-78EF-4141-9ABF-7E32F0A7961D}" srcOrd="3" destOrd="0" parTransId="{59551675-48BC-4F10-8DAC-74022E61A2EE}" sibTransId="{B22E95C2-1F38-46B0-A44A-E2326AD29F9C}"/>
    <dgm:cxn modelId="{FA83B904-CAD1-40CE-B1C6-8F2CE6E8A655}" type="presOf" srcId="{819E1326-95FF-44BB-BFF5-BF4747EFE7A0}" destId="{EDF1DCDC-2807-48F9-AE2F-2A4DB570BBDC}" srcOrd="0" destOrd="0" presId="urn:microsoft.com/office/officeart/2005/8/layout/vList2"/>
    <dgm:cxn modelId="{9131D21F-8354-4673-90EF-802C765D1BD6}" srcId="{11FDC14E-3158-4E3F-8E3A-753C0C0F5068}" destId="{F927713D-2BCC-408F-A135-BE63805A6857}" srcOrd="2" destOrd="0" parTransId="{53775E10-21CF-45F0-8057-0D0B27E1BA5B}" sibTransId="{6E1270BA-F86C-4AC1-A95C-F1B47CA1A64E}"/>
    <dgm:cxn modelId="{21B6A520-9693-4E28-A559-F7FACDFCC30B}" type="presOf" srcId="{904E5716-D8E1-41EE-838D-56D170EEE3D3}" destId="{2A573D58-BDD8-4E80-821C-0B8ED40D34B1}" srcOrd="0" destOrd="0" presId="urn:microsoft.com/office/officeart/2005/8/layout/vList2"/>
    <dgm:cxn modelId="{DF0F183D-8EF4-4315-8D93-9F6E06BB61B9}" type="presOf" srcId="{27966E49-78EF-4141-9ABF-7E32F0A7961D}" destId="{0F21318B-C087-4215-9F3E-3365F1AF3DB2}" srcOrd="0" destOrd="0" presId="urn:microsoft.com/office/officeart/2005/8/layout/vList2"/>
    <dgm:cxn modelId="{CDA71F67-AB57-40C6-AF20-BDF32FE88A18}" type="presOf" srcId="{087A0DBA-37C6-410B-B46C-177BE372EB15}" destId="{8C1074C3-DB2D-4E23-A863-357343118EB5}" srcOrd="0" destOrd="0" presId="urn:microsoft.com/office/officeart/2005/8/layout/vList2"/>
    <dgm:cxn modelId="{AB6F1189-F7FE-41DA-BE49-EE97649A2F4A}" srcId="{11FDC14E-3158-4E3F-8E3A-753C0C0F5068}" destId="{02C2E2F7-E916-4268-9AD5-83071D966053}" srcOrd="0" destOrd="0" parTransId="{E323443C-08DC-467A-A90A-E7C8CB74C2AC}" sibTransId="{561F001C-80BA-4BB2-905C-8554D5B6FEB2}"/>
    <dgm:cxn modelId="{5551B589-8163-4C5E-B9F4-B33C6740703F}" srcId="{11FDC14E-3158-4E3F-8E3A-753C0C0F5068}" destId="{904E5716-D8E1-41EE-838D-56D170EEE3D3}" srcOrd="5" destOrd="0" parTransId="{30016D48-1AE8-4005-A561-54BD8871F8AB}" sibTransId="{F57A14B3-4BAF-4B4D-B894-67291C90A6E1}"/>
    <dgm:cxn modelId="{465E1E98-9FB1-485F-8E4E-9186916DFDB7}" type="presOf" srcId="{6D53B2DA-4154-4362-852A-5B7C8C300C16}" destId="{37EF996E-01D3-4D4E-8FC3-219EEA81B808}" srcOrd="0" destOrd="0" presId="urn:microsoft.com/office/officeart/2005/8/layout/vList2"/>
    <dgm:cxn modelId="{BEE7CCA7-3AF3-4F5F-A108-77B5CFFA1A2F}" srcId="{11FDC14E-3158-4E3F-8E3A-753C0C0F5068}" destId="{087A0DBA-37C6-410B-B46C-177BE372EB15}" srcOrd="4" destOrd="0" parTransId="{203C1E5C-0069-46B1-B43B-6A9F852DDDC9}" sibTransId="{7DFDF103-18A9-4A62-B59D-CE9C5A0D9CD5}"/>
    <dgm:cxn modelId="{AD8CB2B2-A7AA-445F-9B5D-E378E1A2542A}" srcId="{11FDC14E-3158-4E3F-8E3A-753C0C0F5068}" destId="{819E1326-95FF-44BB-BFF5-BF4747EFE7A0}" srcOrd="1" destOrd="0" parTransId="{E3B53228-46F0-493D-8C8A-44590943582A}" sibTransId="{10956878-9781-426A-82F7-D422C075F935}"/>
    <dgm:cxn modelId="{6E28DFB2-EC38-45B9-90C1-A910312E0DE2}" type="presOf" srcId="{02C2E2F7-E916-4268-9AD5-83071D966053}" destId="{AC3104D5-C171-433F-9816-70B023C5ABAA}" srcOrd="0" destOrd="0" presId="urn:microsoft.com/office/officeart/2005/8/layout/vList2"/>
    <dgm:cxn modelId="{D0EAFFC1-C55C-45F3-A692-6AB361E0D850}" type="presOf" srcId="{F927713D-2BCC-408F-A135-BE63805A6857}" destId="{1B2285B7-4B09-4F60-ACA7-3E3400F9426D}" srcOrd="0" destOrd="0" presId="urn:microsoft.com/office/officeart/2005/8/layout/vList2"/>
    <dgm:cxn modelId="{E2B56FC4-7ACB-44A3-BB83-E6D38C6382B9}" srcId="{11FDC14E-3158-4E3F-8E3A-753C0C0F5068}" destId="{6D53B2DA-4154-4362-852A-5B7C8C300C16}" srcOrd="6" destOrd="0" parTransId="{3B552619-F96E-4252-99FA-EBFEDD1B33AD}" sibTransId="{6297F943-3D5A-478E-A51C-9A8B639773A3}"/>
    <dgm:cxn modelId="{2E40F6C5-79C5-4BDD-BBCD-A33074332091}" type="presOf" srcId="{11FDC14E-3158-4E3F-8E3A-753C0C0F5068}" destId="{3293C025-419D-45B4-9E36-2D6EEFE6D5D7}" srcOrd="0" destOrd="0" presId="urn:microsoft.com/office/officeart/2005/8/layout/vList2"/>
    <dgm:cxn modelId="{D669757A-81B1-4F5F-AC3C-92E71DBDEF2E}" type="presParOf" srcId="{3293C025-419D-45B4-9E36-2D6EEFE6D5D7}" destId="{AC3104D5-C171-433F-9816-70B023C5ABAA}" srcOrd="0" destOrd="0" presId="urn:microsoft.com/office/officeart/2005/8/layout/vList2"/>
    <dgm:cxn modelId="{E0A16932-E3E9-482A-B3D5-A07976BD72C4}" type="presParOf" srcId="{3293C025-419D-45B4-9E36-2D6EEFE6D5D7}" destId="{6D3479B6-F617-4B84-9446-A406A5AB95D9}" srcOrd="1" destOrd="0" presId="urn:microsoft.com/office/officeart/2005/8/layout/vList2"/>
    <dgm:cxn modelId="{31ADF876-5EA1-41B8-B865-E0A2F99823AA}" type="presParOf" srcId="{3293C025-419D-45B4-9E36-2D6EEFE6D5D7}" destId="{EDF1DCDC-2807-48F9-AE2F-2A4DB570BBDC}" srcOrd="2" destOrd="0" presId="urn:microsoft.com/office/officeart/2005/8/layout/vList2"/>
    <dgm:cxn modelId="{EE4A0332-F545-4CA1-8CDB-9BD5F4CE5B8B}" type="presParOf" srcId="{3293C025-419D-45B4-9E36-2D6EEFE6D5D7}" destId="{C798475B-E0FD-49F4-B8F4-7B2214BF5479}" srcOrd="3" destOrd="0" presId="urn:microsoft.com/office/officeart/2005/8/layout/vList2"/>
    <dgm:cxn modelId="{82AECD92-EB20-4BA1-899A-C71EAD487CE6}" type="presParOf" srcId="{3293C025-419D-45B4-9E36-2D6EEFE6D5D7}" destId="{1B2285B7-4B09-4F60-ACA7-3E3400F9426D}" srcOrd="4" destOrd="0" presId="urn:microsoft.com/office/officeart/2005/8/layout/vList2"/>
    <dgm:cxn modelId="{E62DD379-291B-4FCB-8062-B3F764712135}" type="presParOf" srcId="{3293C025-419D-45B4-9E36-2D6EEFE6D5D7}" destId="{577AF073-DA12-4C96-A83D-1F972DC5A595}" srcOrd="5" destOrd="0" presId="urn:microsoft.com/office/officeart/2005/8/layout/vList2"/>
    <dgm:cxn modelId="{874E36DB-CAA4-4B42-BECF-7BF9B1E23FC1}" type="presParOf" srcId="{3293C025-419D-45B4-9E36-2D6EEFE6D5D7}" destId="{0F21318B-C087-4215-9F3E-3365F1AF3DB2}" srcOrd="6" destOrd="0" presId="urn:microsoft.com/office/officeart/2005/8/layout/vList2"/>
    <dgm:cxn modelId="{E0EC5F3F-5315-49B5-938F-E34D32677413}" type="presParOf" srcId="{3293C025-419D-45B4-9E36-2D6EEFE6D5D7}" destId="{B867D112-1986-473E-B2CF-3FB26B1046A4}" srcOrd="7" destOrd="0" presId="urn:microsoft.com/office/officeart/2005/8/layout/vList2"/>
    <dgm:cxn modelId="{6504957F-2C56-430D-95B1-01FED2E479C7}" type="presParOf" srcId="{3293C025-419D-45B4-9E36-2D6EEFE6D5D7}" destId="{8C1074C3-DB2D-4E23-A863-357343118EB5}" srcOrd="8" destOrd="0" presId="urn:microsoft.com/office/officeart/2005/8/layout/vList2"/>
    <dgm:cxn modelId="{501D7C76-BBDD-4A20-A602-30E4CD856047}" type="presParOf" srcId="{3293C025-419D-45B4-9E36-2D6EEFE6D5D7}" destId="{393B32C1-C710-439C-AAC4-20F097488B1D}" srcOrd="9" destOrd="0" presId="urn:microsoft.com/office/officeart/2005/8/layout/vList2"/>
    <dgm:cxn modelId="{93A71F30-C695-4F9E-A1D2-7EAA57E46D3B}" type="presParOf" srcId="{3293C025-419D-45B4-9E36-2D6EEFE6D5D7}" destId="{2A573D58-BDD8-4E80-821C-0B8ED40D34B1}" srcOrd="10" destOrd="0" presId="urn:microsoft.com/office/officeart/2005/8/layout/vList2"/>
    <dgm:cxn modelId="{1FABEDF1-9BAB-42A7-933C-70D30EE4501D}" type="presParOf" srcId="{3293C025-419D-45B4-9E36-2D6EEFE6D5D7}" destId="{B98478C3-6E6F-47B1-B052-82C1788C2AE2}" srcOrd="11" destOrd="0" presId="urn:microsoft.com/office/officeart/2005/8/layout/vList2"/>
    <dgm:cxn modelId="{6EB5CF72-CE5E-4099-B010-CFE79BEEC879}" type="presParOf" srcId="{3293C025-419D-45B4-9E36-2D6EEFE6D5D7}" destId="{37EF996E-01D3-4D4E-8FC3-219EEA81B808}"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6B55E8-267E-42FC-9CA6-403950E6D5E6}"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n-US"/>
        </a:p>
      </dgm:t>
    </dgm:pt>
    <dgm:pt modelId="{E4F33BC1-C415-4469-B4DD-95038958D42A}">
      <dgm:prSet custT="1"/>
      <dgm:spPr/>
      <dgm:t>
        <a:bodyPr/>
        <a:lstStyle/>
        <a:p>
          <a:pPr rtl="0"/>
          <a:r>
            <a:rPr lang="en-US" sz="1600" b="1" dirty="0">
              <a:latin typeface="Times New Roman" panose="02020603050405020304" pitchFamily="18" charset="0"/>
              <a:cs typeface="Times New Roman" panose="02020603050405020304" pitchFamily="18" charset="0"/>
            </a:rPr>
            <a:t>Date of Contact</a:t>
          </a:r>
        </a:p>
      </dgm:t>
    </dgm:pt>
    <dgm:pt modelId="{87558E3C-668D-4252-BC1C-9B9A6B1CB8F3}" type="parTrans" cxnId="{7BCE07AA-0BE5-4244-9CBA-D08CDCCCCB13}">
      <dgm:prSet/>
      <dgm:spPr/>
      <dgm:t>
        <a:bodyPr/>
        <a:lstStyle/>
        <a:p>
          <a:endParaRPr lang="en-US"/>
        </a:p>
      </dgm:t>
    </dgm:pt>
    <dgm:pt modelId="{A70DE4DB-DBC1-4C74-AB52-FA69B0CDABFB}" type="sibTrans" cxnId="{7BCE07AA-0BE5-4244-9CBA-D08CDCCCCB13}">
      <dgm:prSet/>
      <dgm:spPr/>
      <dgm:t>
        <a:bodyPr/>
        <a:lstStyle/>
        <a:p>
          <a:endParaRPr lang="en-US"/>
        </a:p>
      </dgm:t>
    </dgm:pt>
    <dgm:pt modelId="{B83C0C73-7740-4890-A968-1B984C4014F3}">
      <dgm:prSet custT="1"/>
      <dgm:spPr/>
      <dgm:t>
        <a:bodyPr/>
        <a:lstStyle/>
        <a:p>
          <a:pPr rtl="0"/>
          <a:r>
            <a:rPr lang="en-US" sz="1600" b="1" dirty="0">
              <a:latin typeface="Times New Roman" panose="02020603050405020304" pitchFamily="18" charset="0"/>
              <a:cs typeface="Times New Roman" panose="02020603050405020304" pitchFamily="18" charset="0"/>
            </a:rPr>
            <a:t>Type of Contact</a:t>
          </a:r>
        </a:p>
      </dgm:t>
    </dgm:pt>
    <dgm:pt modelId="{94620AFC-058A-4BF2-8DB5-6481D910C133}" type="parTrans" cxnId="{04490996-27AC-46FD-A372-C550A659880E}">
      <dgm:prSet/>
      <dgm:spPr/>
      <dgm:t>
        <a:bodyPr/>
        <a:lstStyle/>
        <a:p>
          <a:endParaRPr lang="en-US"/>
        </a:p>
      </dgm:t>
    </dgm:pt>
    <dgm:pt modelId="{DE50E578-69B8-4125-A1E7-E4F8DFF9E4DB}" type="sibTrans" cxnId="{04490996-27AC-46FD-A372-C550A659880E}">
      <dgm:prSet/>
      <dgm:spPr/>
      <dgm:t>
        <a:bodyPr/>
        <a:lstStyle/>
        <a:p>
          <a:endParaRPr lang="en-US"/>
        </a:p>
      </dgm:t>
    </dgm:pt>
    <dgm:pt modelId="{88AA5933-E786-4A1D-AEBE-AE8AA5ED8188}">
      <dgm:prSet custT="1"/>
      <dgm:spPr/>
      <dgm:t>
        <a:bodyPr/>
        <a:lstStyle/>
        <a:p>
          <a:pPr rtl="0"/>
          <a:r>
            <a:rPr lang="en-US" sz="1600" b="1" dirty="0">
              <a:latin typeface="Times New Roman" panose="02020603050405020304" pitchFamily="18" charset="0"/>
              <a:cs typeface="Times New Roman" panose="02020603050405020304" pitchFamily="18" charset="0"/>
            </a:rPr>
            <a:t>Observation(s)</a:t>
          </a:r>
        </a:p>
      </dgm:t>
    </dgm:pt>
    <dgm:pt modelId="{C2DC4763-D9B5-4CDA-9739-FE0B541B63CB}" type="parTrans" cxnId="{F884AF97-EEE0-44E3-BC86-5A548F2AD636}">
      <dgm:prSet/>
      <dgm:spPr/>
      <dgm:t>
        <a:bodyPr/>
        <a:lstStyle/>
        <a:p>
          <a:endParaRPr lang="en-US"/>
        </a:p>
      </dgm:t>
    </dgm:pt>
    <dgm:pt modelId="{7CFCFFE0-2A70-44B9-8410-61C1EC3C4BB1}" type="sibTrans" cxnId="{F884AF97-EEE0-44E3-BC86-5A548F2AD636}">
      <dgm:prSet/>
      <dgm:spPr/>
      <dgm:t>
        <a:bodyPr/>
        <a:lstStyle/>
        <a:p>
          <a:endParaRPr lang="en-US"/>
        </a:p>
      </dgm:t>
    </dgm:pt>
    <dgm:pt modelId="{194DD354-A63B-4AAC-B77B-30EEE7A6E58C}">
      <dgm:prSet custT="1"/>
      <dgm:spPr/>
      <dgm:t>
        <a:bodyPr/>
        <a:lstStyle/>
        <a:p>
          <a:pPr rtl="0"/>
          <a:r>
            <a:rPr lang="en-US" sz="1600" b="1" dirty="0">
              <a:latin typeface="Times New Roman" panose="02020603050405020304" pitchFamily="18" charset="0"/>
              <a:cs typeface="Times New Roman" panose="02020603050405020304" pitchFamily="18" charset="0"/>
            </a:rPr>
            <a:t>Action(s) towards meeting needs and desires of Participant.</a:t>
          </a:r>
        </a:p>
      </dgm:t>
    </dgm:pt>
    <dgm:pt modelId="{3EE08C12-7309-495E-B1E3-E9806A82B1C8}" type="parTrans" cxnId="{714E1B27-E023-44BE-8E7E-8496ED054D3A}">
      <dgm:prSet/>
      <dgm:spPr/>
      <dgm:t>
        <a:bodyPr/>
        <a:lstStyle/>
        <a:p>
          <a:endParaRPr lang="en-US"/>
        </a:p>
      </dgm:t>
    </dgm:pt>
    <dgm:pt modelId="{1C58F651-113B-45FD-8899-9B028DC79394}" type="sibTrans" cxnId="{714E1B27-E023-44BE-8E7E-8496ED054D3A}">
      <dgm:prSet/>
      <dgm:spPr/>
      <dgm:t>
        <a:bodyPr/>
        <a:lstStyle/>
        <a:p>
          <a:endParaRPr lang="en-US"/>
        </a:p>
      </dgm:t>
    </dgm:pt>
    <dgm:pt modelId="{BEEB2A98-A8E2-411E-A6EF-0DEDA9DAF950}">
      <dgm:prSet custT="1"/>
      <dgm:spPr/>
      <dgm:t>
        <a:bodyPr/>
        <a:lstStyle/>
        <a:p>
          <a:pPr rtl="0"/>
          <a:r>
            <a:rPr lang="en-US" sz="1600" b="1">
              <a:latin typeface="Times New Roman" panose="02020603050405020304" pitchFamily="18" charset="0"/>
              <a:cs typeface="Times New Roman" panose="02020603050405020304" pitchFamily="18" charset="0"/>
            </a:rPr>
            <a:t>Follow-Up</a:t>
          </a:r>
        </a:p>
      </dgm:t>
    </dgm:pt>
    <dgm:pt modelId="{F51E1530-9F70-42CC-B0EE-75903E591E56}" type="parTrans" cxnId="{C0BF9CD5-CFD9-4342-88EF-E3C8FC521A38}">
      <dgm:prSet/>
      <dgm:spPr/>
      <dgm:t>
        <a:bodyPr/>
        <a:lstStyle/>
        <a:p>
          <a:endParaRPr lang="en-US"/>
        </a:p>
      </dgm:t>
    </dgm:pt>
    <dgm:pt modelId="{AB9572E0-AC31-4F02-B4DC-61016C12FDAC}" type="sibTrans" cxnId="{C0BF9CD5-CFD9-4342-88EF-E3C8FC521A38}">
      <dgm:prSet/>
      <dgm:spPr/>
      <dgm:t>
        <a:bodyPr/>
        <a:lstStyle/>
        <a:p>
          <a:endParaRPr lang="en-US"/>
        </a:p>
      </dgm:t>
    </dgm:pt>
    <dgm:pt modelId="{766A63F9-54EC-4C8D-991D-759BA05C505D}">
      <dgm:prSet custT="1"/>
      <dgm:spPr/>
      <dgm:t>
        <a:bodyPr/>
        <a:lstStyle/>
        <a:p>
          <a:pPr rtl="0"/>
          <a:r>
            <a:rPr lang="en-US" sz="1600" b="1" dirty="0">
              <a:latin typeface="Times New Roman" panose="02020603050405020304" pitchFamily="18" charset="0"/>
              <a:cs typeface="Times New Roman" panose="02020603050405020304" pitchFamily="18" charset="0"/>
            </a:rPr>
            <a:t>Facts and verified information</a:t>
          </a:r>
        </a:p>
      </dgm:t>
    </dgm:pt>
    <dgm:pt modelId="{9BCEB30C-E9E5-4ED0-8AE3-84B190988522}" type="parTrans" cxnId="{FFFC53F7-7178-4351-9141-6ADD94278F50}">
      <dgm:prSet/>
      <dgm:spPr/>
      <dgm:t>
        <a:bodyPr/>
        <a:lstStyle/>
        <a:p>
          <a:endParaRPr lang="en-US"/>
        </a:p>
      </dgm:t>
    </dgm:pt>
    <dgm:pt modelId="{867E79BF-4DC5-4F6E-81BD-2EC2C145D347}" type="sibTrans" cxnId="{FFFC53F7-7178-4351-9141-6ADD94278F50}">
      <dgm:prSet/>
      <dgm:spPr/>
      <dgm:t>
        <a:bodyPr/>
        <a:lstStyle/>
        <a:p>
          <a:endParaRPr lang="en-US"/>
        </a:p>
      </dgm:t>
    </dgm:pt>
    <dgm:pt modelId="{D7578E1A-D849-4495-B15E-DFCA66FEA26B}">
      <dgm:prSet custT="1"/>
      <dgm:spPr/>
      <dgm:t>
        <a:bodyPr/>
        <a:lstStyle/>
        <a:p>
          <a:pPr rtl="0"/>
          <a:r>
            <a:rPr lang="en-US" sz="1600" b="1">
              <a:latin typeface="Times New Roman" panose="02020603050405020304" pitchFamily="18" charset="0"/>
              <a:cs typeface="Times New Roman" panose="02020603050405020304" pitchFamily="18" charset="0"/>
            </a:rPr>
            <a:t>Objective statements</a:t>
          </a:r>
        </a:p>
      </dgm:t>
    </dgm:pt>
    <dgm:pt modelId="{427598C5-2BF6-470C-8F4F-9C9B30221A22}" type="parTrans" cxnId="{FA359DF2-6A1D-4961-9D6E-9C9E69EF7D10}">
      <dgm:prSet/>
      <dgm:spPr/>
      <dgm:t>
        <a:bodyPr/>
        <a:lstStyle/>
        <a:p>
          <a:endParaRPr lang="en-US"/>
        </a:p>
      </dgm:t>
    </dgm:pt>
    <dgm:pt modelId="{9CD4ED03-2637-4708-9BFF-BBBAF36FEF5F}" type="sibTrans" cxnId="{FA359DF2-6A1D-4961-9D6E-9C9E69EF7D10}">
      <dgm:prSet/>
      <dgm:spPr/>
      <dgm:t>
        <a:bodyPr/>
        <a:lstStyle/>
        <a:p>
          <a:endParaRPr lang="en-US"/>
        </a:p>
      </dgm:t>
    </dgm:pt>
    <dgm:pt modelId="{3C3C2A02-3FE8-46C0-B870-BBD7F6342BD6}">
      <dgm:prSet custT="1"/>
      <dgm:spPr/>
      <dgm:t>
        <a:bodyPr/>
        <a:lstStyle/>
        <a:p>
          <a:pPr rtl="0"/>
          <a:r>
            <a:rPr lang="en-US" sz="1600" b="1" dirty="0">
              <a:latin typeface="Times New Roman" panose="02020603050405020304" pitchFamily="18" charset="0"/>
              <a:cs typeface="Times New Roman" panose="02020603050405020304" pitchFamily="18" charset="0"/>
            </a:rPr>
            <a:t>Relevant Information</a:t>
          </a:r>
        </a:p>
      </dgm:t>
    </dgm:pt>
    <dgm:pt modelId="{8D0A6419-D4E5-4AB4-8F82-9DD0D5F53073}" type="parTrans" cxnId="{FEE1C929-8244-431D-BD83-06391941B6C3}">
      <dgm:prSet/>
      <dgm:spPr/>
      <dgm:t>
        <a:bodyPr/>
        <a:lstStyle/>
        <a:p>
          <a:endParaRPr lang="en-US"/>
        </a:p>
      </dgm:t>
    </dgm:pt>
    <dgm:pt modelId="{8E5C163F-36CB-4636-B3FB-95E0CDCCCA45}" type="sibTrans" cxnId="{FEE1C929-8244-431D-BD83-06391941B6C3}">
      <dgm:prSet/>
      <dgm:spPr/>
      <dgm:t>
        <a:bodyPr/>
        <a:lstStyle/>
        <a:p>
          <a:endParaRPr lang="en-US"/>
        </a:p>
      </dgm:t>
    </dgm:pt>
    <dgm:pt modelId="{E7FF91C0-280B-4153-9399-72DF16E9485C}">
      <dgm:prSet custT="1"/>
      <dgm:spPr/>
      <dgm:t>
        <a:bodyPr/>
        <a:lstStyle/>
        <a:p>
          <a:pPr rtl="0"/>
          <a:r>
            <a:rPr lang="en-US" sz="1600" b="1" dirty="0">
              <a:latin typeface="Times New Roman" panose="02020603050405020304" pitchFamily="18" charset="0"/>
              <a:cs typeface="Times New Roman" panose="02020603050405020304" pitchFamily="18" charset="0"/>
            </a:rPr>
            <a:t>Signature (Electronic is valid)</a:t>
          </a:r>
        </a:p>
      </dgm:t>
    </dgm:pt>
    <dgm:pt modelId="{71B125E8-5168-4F96-BD4C-1F184800D645}" type="parTrans" cxnId="{36EE5CE4-B751-43EE-9267-DF4B38F6F4B3}">
      <dgm:prSet/>
      <dgm:spPr/>
      <dgm:t>
        <a:bodyPr/>
        <a:lstStyle/>
        <a:p>
          <a:endParaRPr lang="en-US"/>
        </a:p>
      </dgm:t>
    </dgm:pt>
    <dgm:pt modelId="{008DB2D6-691C-437F-9F32-E0B97F490C7C}" type="sibTrans" cxnId="{36EE5CE4-B751-43EE-9267-DF4B38F6F4B3}">
      <dgm:prSet/>
      <dgm:spPr/>
      <dgm:t>
        <a:bodyPr/>
        <a:lstStyle/>
        <a:p>
          <a:endParaRPr lang="en-US"/>
        </a:p>
      </dgm:t>
    </dgm:pt>
    <dgm:pt modelId="{1CAE76CD-42A6-4C42-8190-997198D06D70}">
      <dgm:prSet custT="1"/>
      <dgm:spPr/>
      <dgm:t>
        <a:bodyPr/>
        <a:lstStyle/>
        <a:p>
          <a:pPr rtl="0"/>
          <a:r>
            <a:rPr lang="en-US" sz="1600" b="1" dirty="0">
              <a:latin typeface="Times New Roman" panose="02020603050405020304" pitchFamily="18" charset="0"/>
              <a:cs typeface="Times New Roman" panose="02020603050405020304" pitchFamily="18" charset="0"/>
              <a:hlinkClick xmlns:r="http://schemas.openxmlformats.org/officeDocument/2006/relationships" r:id="rId1"/>
            </a:rPr>
            <a:t>Click Here</a:t>
          </a:r>
          <a:r>
            <a:rPr lang="en-US" sz="1600" b="1" dirty="0">
              <a:latin typeface="Times New Roman" panose="02020603050405020304" pitchFamily="18" charset="0"/>
              <a:cs typeface="Times New Roman" panose="02020603050405020304" pitchFamily="18" charset="0"/>
            </a:rPr>
            <a:t> </a:t>
          </a:r>
        </a:p>
        <a:p>
          <a:pPr rtl="0"/>
          <a:r>
            <a:rPr lang="en-US" sz="1600" b="1" dirty="0">
              <a:latin typeface="Times New Roman" panose="02020603050405020304" pitchFamily="18" charset="0"/>
              <a:cs typeface="Times New Roman" panose="02020603050405020304" pitchFamily="18" charset="0"/>
            </a:rPr>
            <a:t>for MaineCare Policy (Section 13 Case Management only).</a:t>
          </a:r>
        </a:p>
      </dgm:t>
    </dgm:pt>
    <dgm:pt modelId="{9AF0A8FB-D546-4BB0-BC56-359A12A59C38}" type="parTrans" cxnId="{B41EB9A7-B1AA-4650-B7FD-F5F6980CD929}">
      <dgm:prSet/>
      <dgm:spPr/>
      <dgm:t>
        <a:bodyPr/>
        <a:lstStyle/>
        <a:p>
          <a:endParaRPr lang="en-US"/>
        </a:p>
      </dgm:t>
    </dgm:pt>
    <dgm:pt modelId="{A36EAAE4-6321-4606-AFF4-A50780EF765E}" type="sibTrans" cxnId="{B41EB9A7-B1AA-4650-B7FD-F5F6980CD929}">
      <dgm:prSet/>
      <dgm:spPr/>
      <dgm:t>
        <a:bodyPr/>
        <a:lstStyle/>
        <a:p>
          <a:endParaRPr lang="en-US"/>
        </a:p>
      </dgm:t>
    </dgm:pt>
    <dgm:pt modelId="{8C28E8DD-7812-4EDB-98B8-1315BC9CF3B6}">
      <dgm:prSet custT="1"/>
      <dgm:spPr/>
      <dgm:t>
        <a:bodyPr/>
        <a:lstStyle/>
        <a:p>
          <a:pPr rtl="0"/>
          <a:r>
            <a:rPr lang="en-US" sz="1600" b="1" dirty="0">
              <a:latin typeface="Times New Roman" panose="02020603050405020304" pitchFamily="18" charset="0"/>
              <a:cs typeface="Times New Roman" panose="02020603050405020304" pitchFamily="18" charset="0"/>
              <a:hlinkClick xmlns:r="http://schemas.openxmlformats.org/officeDocument/2006/relationships" r:id="rId2"/>
            </a:rPr>
            <a:t>Click here</a:t>
          </a:r>
          <a:endParaRPr lang="en-US" sz="1600" b="1" dirty="0">
            <a:latin typeface="Times New Roman" panose="02020603050405020304" pitchFamily="18" charset="0"/>
            <a:cs typeface="Times New Roman" panose="02020603050405020304" pitchFamily="18" charset="0"/>
          </a:endParaRPr>
        </a:p>
        <a:p>
          <a:pPr rtl="0"/>
          <a:r>
            <a:rPr lang="en-US" sz="1600" b="1" dirty="0">
              <a:latin typeface="Times New Roman" panose="02020603050405020304" pitchFamily="18" charset="0"/>
              <a:cs typeface="Times New Roman" panose="02020603050405020304" pitchFamily="18" charset="0"/>
            </a:rPr>
            <a:t> for Adult Protective procedure.</a:t>
          </a:r>
        </a:p>
      </dgm:t>
    </dgm:pt>
    <dgm:pt modelId="{6E89FE2D-7D01-4308-AEE1-776E01E774FF}" type="parTrans" cxnId="{FF814CDD-8A88-4DD9-A58E-D7C6BDFD8396}">
      <dgm:prSet/>
      <dgm:spPr/>
      <dgm:t>
        <a:bodyPr/>
        <a:lstStyle/>
        <a:p>
          <a:endParaRPr lang="en-US"/>
        </a:p>
      </dgm:t>
    </dgm:pt>
    <dgm:pt modelId="{BF34D9FA-A5BC-4CB0-9DA1-11A8F27846B6}" type="sibTrans" cxnId="{FF814CDD-8A88-4DD9-A58E-D7C6BDFD8396}">
      <dgm:prSet/>
      <dgm:spPr/>
      <dgm:t>
        <a:bodyPr/>
        <a:lstStyle/>
        <a:p>
          <a:endParaRPr lang="en-US"/>
        </a:p>
      </dgm:t>
    </dgm:pt>
    <dgm:pt modelId="{DCD8EEDE-E1AC-43A6-843B-359476294D87}" type="pres">
      <dgm:prSet presAssocID="{706B55E8-267E-42FC-9CA6-403950E6D5E6}" presName="diagram" presStyleCnt="0">
        <dgm:presLayoutVars>
          <dgm:dir/>
          <dgm:resizeHandles val="exact"/>
        </dgm:presLayoutVars>
      </dgm:prSet>
      <dgm:spPr/>
    </dgm:pt>
    <dgm:pt modelId="{C45B43AF-1ED4-4311-A1AE-C62DC8B2C977}" type="pres">
      <dgm:prSet presAssocID="{E4F33BC1-C415-4469-B4DD-95038958D42A}" presName="node" presStyleLbl="node1" presStyleIdx="0" presStyleCnt="11">
        <dgm:presLayoutVars>
          <dgm:bulletEnabled val="1"/>
        </dgm:presLayoutVars>
      </dgm:prSet>
      <dgm:spPr/>
    </dgm:pt>
    <dgm:pt modelId="{B017866A-B2AC-4415-BBC0-755D25CE6FEB}" type="pres">
      <dgm:prSet presAssocID="{A70DE4DB-DBC1-4C74-AB52-FA69B0CDABFB}" presName="sibTrans" presStyleCnt="0"/>
      <dgm:spPr/>
    </dgm:pt>
    <dgm:pt modelId="{C613B25B-EC77-43F8-B9C7-96DDF1B152F7}" type="pres">
      <dgm:prSet presAssocID="{B83C0C73-7740-4890-A968-1B984C4014F3}" presName="node" presStyleLbl="node1" presStyleIdx="1" presStyleCnt="11">
        <dgm:presLayoutVars>
          <dgm:bulletEnabled val="1"/>
        </dgm:presLayoutVars>
      </dgm:prSet>
      <dgm:spPr/>
    </dgm:pt>
    <dgm:pt modelId="{D3E1474E-6C24-44B5-94E6-A4931E5CBF94}" type="pres">
      <dgm:prSet presAssocID="{DE50E578-69B8-4125-A1E7-E4F8DFF9E4DB}" presName="sibTrans" presStyleCnt="0"/>
      <dgm:spPr/>
    </dgm:pt>
    <dgm:pt modelId="{567F36DF-B4E7-45BD-9DDF-3EE577C5AD32}" type="pres">
      <dgm:prSet presAssocID="{88AA5933-E786-4A1D-AEBE-AE8AA5ED8188}" presName="node" presStyleLbl="node1" presStyleIdx="2" presStyleCnt="11">
        <dgm:presLayoutVars>
          <dgm:bulletEnabled val="1"/>
        </dgm:presLayoutVars>
      </dgm:prSet>
      <dgm:spPr/>
    </dgm:pt>
    <dgm:pt modelId="{EDB8CA05-C224-41D2-82C7-240298DE7868}" type="pres">
      <dgm:prSet presAssocID="{7CFCFFE0-2A70-44B9-8410-61C1EC3C4BB1}" presName="sibTrans" presStyleCnt="0"/>
      <dgm:spPr/>
    </dgm:pt>
    <dgm:pt modelId="{18884D25-A696-44AA-AE13-7D9E3C2602B8}" type="pres">
      <dgm:prSet presAssocID="{194DD354-A63B-4AAC-B77B-30EEE7A6E58C}" presName="node" presStyleLbl="node1" presStyleIdx="3" presStyleCnt="11">
        <dgm:presLayoutVars>
          <dgm:bulletEnabled val="1"/>
        </dgm:presLayoutVars>
      </dgm:prSet>
      <dgm:spPr/>
    </dgm:pt>
    <dgm:pt modelId="{E7636141-63ED-41BC-9F05-C61AA7E55C27}" type="pres">
      <dgm:prSet presAssocID="{1C58F651-113B-45FD-8899-9B028DC79394}" presName="sibTrans" presStyleCnt="0"/>
      <dgm:spPr/>
    </dgm:pt>
    <dgm:pt modelId="{DE6143E3-2BF6-4AD8-B089-37FFE3BC99E8}" type="pres">
      <dgm:prSet presAssocID="{BEEB2A98-A8E2-411E-A6EF-0DEDA9DAF950}" presName="node" presStyleLbl="node1" presStyleIdx="4" presStyleCnt="11">
        <dgm:presLayoutVars>
          <dgm:bulletEnabled val="1"/>
        </dgm:presLayoutVars>
      </dgm:prSet>
      <dgm:spPr/>
    </dgm:pt>
    <dgm:pt modelId="{255C3A7A-540B-4B67-B772-801A35A8C417}" type="pres">
      <dgm:prSet presAssocID="{AB9572E0-AC31-4F02-B4DC-61016C12FDAC}" presName="sibTrans" presStyleCnt="0"/>
      <dgm:spPr/>
    </dgm:pt>
    <dgm:pt modelId="{93045474-D2BF-49F7-822C-A91076366EF6}" type="pres">
      <dgm:prSet presAssocID="{766A63F9-54EC-4C8D-991D-759BA05C505D}" presName="node" presStyleLbl="node1" presStyleIdx="5" presStyleCnt="11">
        <dgm:presLayoutVars>
          <dgm:bulletEnabled val="1"/>
        </dgm:presLayoutVars>
      </dgm:prSet>
      <dgm:spPr/>
    </dgm:pt>
    <dgm:pt modelId="{6D076673-652E-470F-9778-BC8C82F82C41}" type="pres">
      <dgm:prSet presAssocID="{867E79BF-4DC5-4F6E-81BD-2EC2C145D347}" presName="sibTrans" presStyleCnt="0"/>
      <dgm:spPr/>
    </dgm:pt>
    <dgm:pt modelId="{2334C63F-7378-43CC-A079-34EA9B2F0757}" type="pres">
      <dgm:prSet presAssocID="{D7578E1A-D849-4495-B15E-DFCA66FEA26B}" presName="node" presStyleLbl="node1" presStyleIdx="6" presStyleCnt="11">
        <dgm:presLayoutVars>
          <dgm:bulletEnabled val="1"/>
        </dgm:presLayoutVars>
      </dgm:prSet>
      <dgm:spPr/>
    </dgm:pt>
    <dgm:pt modelId="{8467C1BA-9C1B-4B52-B87A-71AE6251EDEE}" type="pres">
      <dgm:prSet presAssocID="{9CD4ED03-2637-4708-9BFF-BBBAF36FEF5F}" presName="sibTrans" presStyleCnt="0"/>
      <dgm:spPr/>
    </dgm:pt>
    <dgm:pt modelId="{42995F0B-ACB8-42B2-BDAB-05553581BD49}" type="pres">
      <dgm:prSet presAssocID="{3C3C2A02-3FE8-46C0-B870-BBD7F6342BD6}" presName="node" presStyleLbl="node1" presStyleIdx="7" presStyleCnt="11">
        <dgm:presLayoutVars>
          <dgm:bulletEnabled val="1"/>
        </dgm:presLayoutVars>
      </dgm:prSet>
      <dgm:spPr/>
    </dgm:pt>
    <dgm:pt modelId="{ED447B40-8211-41EC-B65B-A310514F2FF1}" type="pres">
      <dgm:prSet presAssocID="{8E5C163F-36CB-4636-B3FB-95E0CDCCCA45}" presName="sibTrans" presStyleCnt="0"/>
      <dgm:spPr/>
    </dgm:pt>
    <dgm:pt modelId="{59633625-6AE8-4383-AFC9-E84940D097E6}" type="pres">
      <dgm:prSet presAssocID="{E7FF91C0-280B-4153-9399-72DF16E9485C}" presName="node" presStyleLbl="node1" presStyleIdx="8" presStyleCnt="11">
        <dgm:presLayoutVars>
          <dgm:bulletEnabled val="1"/>
        </dgm:presLayoutVars>
      </dgm:prSet>
      <dgm:spPr/>
    </dgm:pt>
    <dgm:pt modelId="{DD95C386-99E3-4C8B-8EED-DD3406CB0AB5}" type="pres">
      <dgm:prSet presAssocID="{008DB2D6-691C-437F-9F32-E0B97F490C7C}" presName="sibTrans" presStyleCnt="0"/>
      <dgm:spPr/>
    </dgm:pt>
    <dgm:pt modelId="{30545FBB-A1AE-458F-9BDA-D998D8A39338}" type="pres">
      <dgm:prSet presAssocID="{1CAE76CD-42A6-4C42-8190-997198D06D70}" presName="node" presStyleLbl="node1" presStyleIdx="9" presStyleCnt="11" custScaleY="115942">
        <dgm:presLayoutVars>
          <dgm:bulletEnabled val="1"/>
        </dgm:presLayoutVars>
      </dgm:prSet>
      <dgm:spPr/>
    </dgm:pt>
    <dgm:pt modelId="{55D224CB-AA74-4371-BFD1-A07C471C6C50}" type="pres">
      <dgm:prSet presAssocID="{A36EAAE4-6321-4606-AFF4-A50780EF765E}" presName="sibTrans" presStyleCnt="0"/>
      <dgm:spPr/>
    </dgm:pt>
    <dgm:pt modelId="{849B7092-DAB9-4065-A17B-DC0F5E9C16E3}" type="pres">
      <dgm:prSet presAssocID="{8C28E8DD-7812-4EDB-98B8-1315BC9CF3B6}" presName="node" presStyleLbl="node1" presStyleIdx="10" presStyleCnt="11">
        <dgm:presLayoutVars>
          <dgm:bulletEnabled val="1"/>
        </dgm:presLayoutVars>
      </dgm:prSet>
      <dgm:spPr/>
    </dgm:pt>
  </dgm:ptLst>
  <dgm:cxnLst>
    <dgm:cxn modelId="{2F19C80B-B5A7-42A8-97C8-5D88DED3FE04}" type="presOf" srcId="{E7FF91C0-280B-4153-9399-72DF16E9485C}" destId="{59633625-6AE8-4383-AFC9-E84940D097E6}" srcOrd="0" destOrd="0" presId="urn:microsoft.com/office/officeart/2005/8/layout/default"/>
    <dgm:cxn modelId="{8FA4A20C-9A8F-4381-832B-247F4CEF385A}" type="presOf" srcId="{B83C0C73-7740-4890-A968-1B984C4014F3}" destId="{C613B25B-EC77-43F8-B9C7-96DDF1B152F7}" srcOrd="0" destOrd="0" presId="urn:microsoft.com/office/officeart/2005/8/layout/default"/>
    <dgm:cxn modelId="{DDE8DC1B-A473-460F-B009-AE9A5D30F571}" type="presOf" srcId="{766A63F9-54EC-4C8D-991D-759BA05C505D}" destId="{93045474-D2BF-49F7-822C-A91076366EF6}" srcOrd="0" destOrd="0" presId="urn:microsoft.com/office/officeart/2005/8/layout/default"/>
    <dgm:cxn modelId="{1D2A491D-2C73-4E60-AF20-F70AA46BD332}" type="presOf" srcId="{3C3C2A02-3FE8-46C0-B870-BBD7F6342BD6}" destId="{42995F0B-ACB8-42B2-BDAB-05553581BD49}" srcOrd="0" destOrd="0" presId="urn:microsoft.com/office/officeart/2005/8/layout/default"/>
    <dgm:cxn modelId="{714E1B27-E023-44BE-8E7E-8496ED054D3A}" srcId="{706B55E8-267E-42FC-9CA6-403950E6D5E6}" destId="{194DD354-A63B-4AAC-B77B-30EEE7A6E58C}" srcOrd="3" destOrd="0" parTransId="{3EE08C12-7309-495E-B1E3-E9806A82B1C8}" sibTransId="{1C58F651-113B-45FD-8899-9B028DC79394}"/>
    <dgm:cxn modelId="{FEE1C929-8244-431D-BD83-06391941B6C3}" srcId="{706B55E8-267E-42FC-9CA6-403950E6D5E6}" destId="{3C3C2A02-3FE8-46C0-B870-BBD7F6342BD6}" srcOrd="7" destOrd="0" parTransId="{8D0A6419-D4E5-4AB4-8F82-9DD0D5F53073}" sibTransId="{8E5C163F-36CB-4636-B3FB-95E0CDCCCA45}"/>
    <dgm:cxn modelId="{DE6E062B-6C6C-4FA5-93C0-0AC75269FBC5}" type="presOf" srcId="{D7578E1A-D849-4495-B15E-DFCA66FEA26B}" destId="{2334C63F-7378-43CC-A079-34EA9B2F0757}" srcOrd="0" destOrd="0" presId="urn:microsoft.com/office/officeart/2005/8/layout/default"/>
    <dgm:cxn modelId="{8ACF7B66-A3EF-4622-9DD4-27DE7CD25228}" type="presOf" srcId="{1CAE76CD-42A6-4C42-8190-997198D06D70}" destId="{30545FBB-A1AE-458F-9BDA-D998D8A39338}" srcOrd="0" destOrd="0" presId="urn:microsoft.com/office/officeart/2005/8/layout/default"/>
    <dgm:cxn modelId="{9230DF93-A04E-4FAA-A00B-F426C79D53BF}" type="presOf" srcId="{706B55E8-267E-42FC-9CA6-403950E6D5E6}" destId="{DCD8EEDE-E1AC-43A6-843B-359476294D87}" srcOrd="0" destOrd="0" presId="urn:microsoft.com/office/officeart/2005/8/layout/default"/>
    <dgm:cxn modelId="{04490996-27AC-46FD-A372-C550A659880E}" srcId="{706B55E8-267E-42FC-9CA6-403950E6D5E6}" destId="{B83C0C73-7740-4890-A968-1B984C4014F3}" srcOrd="1" destOrd="0" parTransId="{94620AFC-058A-4BF2-8DB5-6481D910C133}" sibTransId="{DE50E578-69B8-4125-A1E7-E4F8DFF9E4DB}"/>
    <dgm:cxn modelId="{F884AF97-EEE0-44E3-BC86-5A548F2AD636}" srcId="{706B55E8-267E-42FC-9CA6-403950E6D5E6}" destId="{88AA5933-E786-4A1D-AEBE-AE8AA5ED8188}" srcOrd="2" destOrd="0" parTransId="{C2DC4763-D9B5-4CDA-9739-FE0B541B63CB}" sibTransId="{7CFCFFE0-2A70-44B9-8410-61C1EC3C4BB1}"/>
    <dgm:cxn modelId="{A36961A1-9E6D-417B-9179-4C2342E20C2F}" type="presOf" srcId="{8C28E8DD-7812-4EDB-98B8-1315BC9CF3B6}" destId="{849B7092-DAB9-4065-A17B-DC0F5E9C16E3}" srcOrd="0" destOrd="0" presId="urn:microsoft.com/office/officeart/2005/8/layout/default"/>
    <dgm:cxn modelId="{B41EB9A7-B1AA-4650-B7FD-F5F6980CD929}" srcId="{706B55E8-267E-42FC-9CA6-403950E6D5E6}" destId="{1CAE76CD-42A6-4C42-8190-997198D06D70}" srcOrd="9" destOrd="0" parTransId="{9AF0A8FB-D546-4BB0-BC56-359A12A59C38}" sibTransId="{A36EAAE4-6321-4606-AFF4-A50780EF765E}"/>
    <dgm:cxn modelId="{7BCE07AA-0BE5-4244-9CBA-D08CDCCCCB13}" srcId="{706B55E8-267E-42FC-9CA6-403950E6D5E6}" destId="{E4F33BC1-C415-4469-B4DD-95038958D42A}" srcOrd="0" destOrd="0" parTransId="{87558E3C-668D-4252-BC1C-9B9A6B1CB8F3}" sibTransId="{A70DE4DB-DBC1-4C74-AB52-FA69B0CDABFB}"/>
    <dgm:cxn modelId="{299849B4-EB0F-48A5-B6D5-3B7A5B834DA2}" type="presOf" srcId="{88AA5933-E786-4A1D-AEBE-AE8AA5ED8188}" destId="{567F36DF-B4E7-45BD-9DDF-3EE577C5AD32}" srcOrd="0" destOrd="0" presId="urn:microsoft.com/office/officeart/2005/8/layout/default"/>
    <dgm:cxn modelId="{C0BF9CD5-CFD9-4342-88EF-E3C8FC521A38}" srcId="{706B55E8-267E-42FC-9CA6-403950E6D5E6}" destId="{BEEB2A98-A8E2-411E-A6EF-0DEDA9DAF950}" srcOrd="4" destOrd="0" parTransId="{F51E1530-9F70-42CC-B0EE-75903E591E56}" sibTransId="{AB9572E0-AC31-4F02-B4DC-61016C12FDAC}"/>
    <dgm:cxn modelId="{FF814CDD-8A88-4DD9-A58E-D7C6BDFD8396}" srcId="{706B55E8-267E-42FC-9CA6-403950E6D5E6}" destId="{8C28E8DD-7812-4EDB-98B8-1315BC9CF3B6}" srcOrd="10" destOrd="0" parTransId="{6E89FE2D-7D01-4308-AEE1-776E01E774FF}" sibTransId="{BF34D9FA-A5BC-4CB0-9DA1-11A8F27846B6}"/>
    <dgm:cxn modelId="{2681D9DD-1696-4813-9DE3-F799164FFA4B}" type="presOf" srcId="{194DD354-A63B-4AAC-B77B-30EEE7A6E58C}" destId="{18884D25-A696-44AA-AE13-7D9E3C2602B8}" srcOrd="0" destOrd="0" presId="urn:microsoft.com/office/officeart/2005/8/layout/default"/>
    <dgm:cxn modelId="{1EB1DFDE-5539-412D-917F-EEC550FE39A9}" type="presOf" srcId="{BEEB2A98-A8E2-411E-A6EF-0DEDA9DAF950}" destId="{DE6143E3-2BF6-4AD8-B089-37FFE3BC99E8}" srcOrd="0" destOrd="0" presId="urn:microsoft.com/office/officeart/2005/8/layout/default"/>
    <dgm:cxn modelId="{36EE5CE4-B751-43EE-9267-DF4B38F6F4B3}" srcId="{706B55E8-267E-42FC-9CA6-403950E6D5E6}" destId="{E7FF91C0-280B-4153-9399-72DF16E9485C}" srcOrd="8" destOrd="0" parTransId="{71B125E8-5168-4F96-BD4C-1F184800D645}" sibTransId="{008DB2D6-691C-437F-9F32-E0B97F490C7C}"/>
    <dgm:cxn modelId="{905377EB-427D-4276-9F23-5296F49C6231}" type="presOf" srcId="{E4F33BC1-C415-4469-B4DD-95038958D42A}" destId="{C45B43AF-1ED4-4311-A1AE-C62DC8B2C977}" srcOrd="0" destOrd="0" presId="urn:microsoft.com/office/officeart/2005/8/layout/default"/>
    <dgm:cxn modelId="{FA359DF2-6A1D-4961-9D6E-9C9E69EF7D10}" srcId="{706B55E8-267E-42FC-9CA6-403950E6D5E6}" destId="{D7578E1A-D849-4495-B15E-DFCA66FEA26B}" srcOrd="6" destOrd="0" parTransId="{427598C5-2BF6-470C-8F4F-9C9B30221A22}" sibTransId="{9CD4ED03-2637-4708-9BFF-BBBAF36FEF5F}"/>
    <dgm:cxn modelId="{FFFC53F7-7178-4351-9141-6ADD94278F50}" srcId="{706B55E8-267E-42FC-9CA6-403950E6D5E6}" destId="{766A63F9-54EC-4C8D-991D-759BA05C505D}" srcOrd="5" destOrd="0" parTransId="{9BCEB30C-E9E5-4ED0-8AE3-84B190988522}" sibTransId="{867E79BF-4DC5-4F6E-81BD-2EC2C145D347}"/>
    <dgm:cxn modelId="{3E6AFC43-B817-41A8-B167-B85A5748BE39}" type="presParOf" srcId="{DCD8EEDE-E1AC-43A6-843B-359476294D87}" destId="{C45B43AF-1ED4-4311-A1AE-C62DC8B2C977}" srcOrd="0" destOrd="0" presId="urn:microsoft.com/office/officeart/2005/8/layout/default"/>
    <dgm:cxn modelId="{7F8FEA9B-AB7E-49DC-AA67-F9461C8C3A7C}" type="presParOf" srcId="{DCD8EEDE-E1AC-43A6-843B-359476294D87}" destId="{B017866A-B2AC-4415-BBC0-755D25CE6FEB}" srcOrd="1" destOrd="0" presId="urn:microsoft.com/office/officeart/2005/8/layout/default"/>
    <dgm:cxn modelId="{6152A335-09AE-4DE2-9230-47D787CA73B3}" type="presParOf" srcId="{DCD8EEDE-E1AC-43A6-843B-359476294D87}" destId="{C613B25B-EC77-43F8-B9C7-96DDF1B152F7}" srcOrd="2" destOrd="0" presId="urn:microsoft.com/office/officeart/2005/8/layout/default"/>
    <dgm:cxn modelId="{DED56D43-8F14-4CE3-9677-2DF5D95F80EF}" type="presParOf" srcId="{DCD8EEDE-E1AC-43A6-843B-359476294D87}" destId="{D3E1474E-6C24-44B5-94E6-A4931E5CBF94}" srcOrd="3" destOrd="0" presId="urn:microsoft.com/office/officeart/2005/8/layout/default"/>
    <dgm:cxn modelId="{354D3A76-36AA-4F25-8295-4B141A784D00}" type="presParOf" srcId="{DCD8EEDE-E1AC-43A6-843B-359476294D87}" destId="{567F36DF-B4E7-45BD-9DDF-3EE577C5AD32}" srcOrd="4" destOrd="0" presId="urn:microsoft.com/office/officeart/2005/8/layout/default"/>
    <dgm:cxn modelId="{E25C2C77-8751-451A-81D0-3824A3627837}" type="presParOf" srcId="{DCD8EEDE-E1AC-43A6-843B-359476294D87}" destId="{EDB8CA05-C224-41D2-82C7-240298DE7868}" srcOrd="5" destOrd="0" presId="urn:microsoft.com/office/officeart/2005/8/layout/default"/>
    <dgm:cxn modelId="{BEBB317B-9B40-4299-BFE0-9CAC5C75702F}" type="presParOf" srcId="{DCD8EEDE-E1AC-43A6-843B-359476294D87}" destId="{18884D25-A696-44AA-AE13-7D9E3C2602B8}" srcOrd="6" destOrd="0" presId="urn:microsoft.com/office/officeart/2005/8/layout/default"/>
    <dgm:cxn modelId="{2DE96509-8CDE-4ADD-8D04-5CD25F3CB024}" type="presParOf" srcId="{DCD8EEDE-E1AC-43A6-843B-359476294D87}" destId="{E7636141-63ED-41BC-9F05-C61AA7E55C27}" srcOrd="7" destOrd="0" presId="urn:microsoft.com/office/officeart/2005/8/layout/default"/>
    <dgm:cxn modelId="{7D4693AF-631C-4C61-BB8E-D994DC5F8DD8}" type="presParOf" srcId="{DCD8EEDE-E1AC-43A6-843B-359476294D87}" destId="{DE6143E3-2BF6-4AD8-B089-37FFE3BC99E8}" srcOrd="8" destOrd="0" presId="urn:microsoft.com/office/officeart/2005/8/layout/default"/>
    <dgm:cxn modelId="{42A96FD8-C524-4C79-839D-4DF5375122E0}" type="presParOf" srcId="{DCD8EEDE-E1AC-43A6-843B-359476294D87}" destId="{255C3A7A-540B-4B67-B772-801A35A8C417}" srcOrd="9" destOrd="0" presId="urn:microsoft.com/office/officeart/2005/8/layout/default"/>
    <dgm:cxn modelId="{89319960-BC94-46C7-A6FC-329C173E419F}" type="presParOf" srcId="{DCD8EEDE-E1AC-43A6-843B-359476294D87}" destId="{93045474-D2BF-49F7-822C-A91076366EF6}" srcOrd="10" destOrd="0" presId="urn:microsoft.com/office/officeart/2005/8/layout/default"/>
    <dgm:cxn modelId="{3C6BF92A-9BAE-487B-8D81-4ADBDDE5D88C}" type="presParOf" srcId="{DCD8EEDE-E1AC-43A6-843B-359476294D87}" destId="{6D076673-652E-470F-9778-BC8C82F82C41}" srcOrd="11" destOrd="0" presId="urn:microsoft.com/office/officeart/2005/8/layout/default"/>
    <dgm:cxn modelId="{CEB06C30-653F-4C08-957B-3CB2D196DDB6}" type="presParOf" srcId="{DCD8EEDE-E1AC-43A6-843B-359476294D87}" destId="{2334C63F-7378-43CC-A079-34EA9B2F0757}" srcOrd="12" destOrd="0" presId="urn:microsoft.com/office/officeart/2005/8/layout/default"/>
    <dgm:cxn modelId="{413B078A-F4F4-40FE-B967-D5B4B598F902}" type="presParOf" srcId="{DCD8EEDE-E1AC-43A6-843B-359476294D87}" destId="{8467C1BA-9C1B-4B52-B87A-71AE6251EDEE}" srcOrd="13" destOrd="0" presId="urn:microsoft.com/office/officeart/2005/8/layout/default"/>
    <dgm:cxn modelId="{EF823672-4FD6-4573-9763-2352E58C262E}" type="presParOf" srcId="{DCD8EEDE-E1AC-43A6-843B-359476294D87}" destId="{42995F0B-ACB8-42B2-BDAB-05553581BD49}" srcOrd="14" destOrd="0" presId="urn:microsoft.com/office/officeart/2005/8/layout/default"/>
    <dgm:cxn modelId="{F239466B-F1FE-477F-AFC6-DF47F668305A}" type="presParOf" srcId="{DCD8EEDE-E1AC-43A6-843B-359476294D87}" destId="{ED447B40-8211-41EC-B65B-A310514F2FF1}" srcOrd="15" destOrd="0" presId="urn:microsoft.com/office/officeart/2005/8/layout/default"/>
    <dgm:cxn modelId="{26035119-D1B9-42D3-93A9-20B152A666F8}" type="presParOf" srcId="{DCD8EEDE-E1AC-43A6-843B-359476294D87}" destId="{59633625-6AE8-4383-AFC9-E84940D097E6}" srcOrd="16" destOrd="0" presId="urn:microsoft.com/office/officeart/2005/8/layout/default"/>
    <dgm:cxn modelId="{5359CD02-DEA3-4C62-BCED-44A081115F44}" type="presParOf" srcId="{DCD8EEDE-E1AC-43A6-843B-359476294D87}" destId="{DD95C386-99E3-4C8B-8EED-DD3406CB0AB5}" srcOrd="17" destOrd="0" presId="urn:microsoft.com/office/officeart/2005/8/layout/default"/>
    <dgm:cxn modelId="{7127B996-0B7F-4658-B316-3D982F7F9FF1}" type="presParOf" srcId="{DCD8EEDE-E1AC-43A6-843B-359476294D87}" destId="{30545FBB-A1AE-458F-9BDA-D998D8A39338}" srcOrd="18" destOrd="0" presId="urn:microsoft.com/office/officeart/2005/8/layout/default"/>
    <dgm:cxn modelId="{3D78268A-A00E-4FF2-A037-253648DB1ABA}" type="presParOf" srcId="{DCD8EEDE-E1AC-43A6-843B-359476294D87}" destId="{55D224CB-AA74-4371-BFD1-A07C471C6C50}" srcOrd="19" destOrd="0" presId="urn:microsoft.com/office/officeart/2005/8/layout/default"/>
    <dgm:cxn modelId="{AEE51D8C-3600-435E-B238-77A55813D9FB}" type="presParOf" srcId="{DCD8EEDE-E1AC-43A6-843B-359476294D87}" destId="{849B7092-DAB9-4065-A17B-DC0F5E9C16E3}"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337F2A-3A74-422C-B7FE-FB20045956DA}" type="doc">
      <dgm:prSet loTypeId="urn:microsoft.com/office/officeart/2005/8/layout/vList2" loCatId="list" qsTypeId="urn:microsoft.com/office/officeart/2005/8/quickstyle/simple5" qsCatId="simple" csTypeId="urn:microsoft.com/office/officeart/2005/8/colors/colorful3" csCatId="colorful"/>
      <dgm:spPr/>
      <dgm:t>
        <a:bodyPr/>
        <a:lstStyle/>
        <a:p>
          <a:endParaRPr lang="en-US"/>
        </a:p>
      </dgm:t>
    </dgm:pt>
    <dgm:pt modelId="{BBAF1523-FDB4-48C7-8373-ABD9FDC1552B}">
      <dgm:prSet/>
      <dgm:spPr/>
      <dgm:t>
        <a:bodyPr/>
        <a:lstStyle/>
        <a:p>
          <a:pPr rtl="0"/>
          <a:r>
            <a:rPr lang="en-US" dirty="0">
              <a:latin typeface="Times New Roman" panose="02020603050405020304" pitchFamily="18" charset="0"/>
              <a:cs typeface="Times New Roman" panose="02020603050405020304" pitchFamily="18" charset="0"/>
            </a:rPr>
            <a:t>The Title of the Note must be a clear indication of what is being documented within the note.  If there is an emergency or crisis after hours,  on the weekend, or during a vacation, other people not as familiar with the case will review the notes and look for relevant and pertinent information to help the Participant.  </a:t>
          </a:r>
        </a:p>
      </dgm:t>
    </dgm:pt>
    <dgm:pt modelId="{99DCAC3F-9444-4D0D-9456-067C0C2A4AFA}" type="parTrans" cxnId="{A7DBB4A5-525E-42A4-A2C3-E842B6D1233C}">
      <dgm:prSet/>
      <dgm:spPr/>
      <dgm:t>
        <a:bodyPr/>
        <a:lstStyle/>
        <a:p>
          <a:endParaRPr lang="en-US"/>
        </a:p>
      </dgm:t>
    </dgm:pt>
    <dgm:pt modelId="{02DA1A1E-6560-46B0-9B13-FFA0775E15B9}" type="sibTrans" cxnId="{A7DBB4A5-525E-42A4-A2C3-E842B6D1233C}">
      <dgm:prSet/>
      <dgm:spPr/>
      <dgm:t>
        <a:bodyPr/>
        <a:lstStyle/>
        <a:p>
          <a:endParaRPr lang="en-US"/>
        </a:p>
      </dgm:t>
    </dgm:pt>
    <dgm:pt modelId="{00CED3F2-656C-4E25-B34E-C93A5F602EDF}">
      <dgm:prSet/>
      <dgm:spPr/>
      <dgm:t>
        <a:bodyPr/>
        <a:lstStyle/>
        <a:p>
          <a:pPr rtl="0"/>
          <a:r>
            <a:rPr lang="en-US" dirty="0">
              <a:latin typeface="Times New Roman" panose="02020603050405020304" pitchFamily="18" charset="0"/>
              <a:cs typeface="Times New Roman" panose="02020603050405020304" pitchFamily="18" charset="0"/>
            </a:rPr>
            <a:t>A poorly titled note can result in valuable information being over looked or take up time during an emergency situation.</a:t>
          </a:r>
        </a:p>
      </dgm:t>
    </dgm:pt>
    <dgm:pt modelId="{23B59B23-3094-4AC9-A7AD-0EEC2F16839A}" type="parTrans" cxnId="{16FC41B4-DE04-4686-8B29-B215C2D3AFCB}">
      <dgm:prSet/>
      <dgm:spPr/>
      <dgm:t>
        <a:bodyPr/>
        <a:lstStyle/>
        <a:p>
          <a:endParaRPr lang="en-US"/>
        </a:p>
      </dgm:t>
    </dgm:pt>
    <dgm:pt modelId="{C559E464-B60A-400D-8F36-5135A2409358}" type="sibTrans" cxnId="{16FC41B4-DE04-4686-8B29-B215C2D3AFCB}">
      <dgm:prSet/>
      <dgm:spPr/>
      <dgm:t>
        <a:bodyPr/>
        <a:lstStyle/>
        <a:p>
          <a:endParaRPr lang="en-US"/>
        </a:p>
      </dgm:t>
    </dgm:pt>
    <dgm:pt modelId="{C9344364-9B2A-4F5C-8FD7-C06A2D03C2A5}" type="pres">
      <dgm:prSet presAssocID="{94337F2A-3A74-422C-B7FE-FB20045956DA}" presName="linear" presStyleCnt="0">
        <dgm:presLayoutVars>
          <dgm:animLvl val="lvl"/>
          <dgm:resizeHandles val="exact"/>
        </dgm:presLayoutVars>
      </dgm:prSet>
      <dgm:spPr/>
    </dgm:pt>
    <dgm:pt modelId="{7787C83D-8AE3-49DF-959E-4CF4B332CAD8}" type="pres">
      <dgm:prSet presAssocID="{BBAF1523-FDB4-48C7-8373-ABD9FDC1552B}" presName="parentText" presStyleLbl="node1" presStyleIdx="0" presStyleCnt="2">
        <dgm:presLayoutVars>
          <dgm:chMax val="0"/>
          <dgm:bulletEnabled val="1"/>
        </dgm:presLayoutVars>
      </dgm:prSet>
      <dgm:spPr/>
    </dgm:pt>
    <dgm:pt modelId="{21771C43-46BB-495A-A7F5-6E2B1E2D07AB}" type="pres">
      <dgm:prSet presAssocID="{02DA1A1E-6560-46B0-9B13-FFA0775E15B9}" presName="spacer" presStyleCnt="0"/>
      <dgm:spPr/>
    </dgm:pt>
    <dgm:pt modelId="{584B9A1B-9816-4ECB-BA9C-F9F75B930D07}" type="pres">
      <dgm:prSet presAssocID="{00CED3F2-656C-4E25-B34E-C93A5F602EDF}" presName="parentText" presStyleLbl="node1" presStyleIdx="1" presStyleCnt="2">
        <dgm:presLayoutVars>
          <dgm:chMax val="0"/>
          <dgm:bulletEnabled val="1"/>
        </dgm:presLayoutVars>
      </dgm:prSet>
      <dgm:spPr/>
    </dgm:pt>
  </dgm:ptLst>
  <dgm:cxnLst>
    <dgm:cxn modelId="{9EEFA209-E546-456D-AF04-8DD55E205601}" type="presOf" srcId="{94337F2A-3A74-422C-B7FE-FB20045956DA}" destId="{C9344364-9B2A-4F5C-8FD7-C06A2D03C2A5}" srcOrd="0" destOrd="0" presId="urn:microsoft.com/office/officeart/2005/8/layout/vList2"/>
    <dgm:cxn modelId="{83837A32-E943-40FE-9F20-494500D22141}" type="presOf" srcId="{BBAF1523-FDB4-48C7-8373-ABD9FDC1552B}" destId="{7787C83D-8AE3-49DF-959E-4CF4B332CAD8}" srcOrd="0" destOrd="0" presId="urn:microsoft.com/office/officeart/2005/8/layout/vList2"/>
    <dgm:cxn modelId="{A7DBB4A5-525E-42A4-A2C3-E842B6D1233C}" srcId="{94337F2A-3A74-422C-B7FE-FB20045956DA}" destId="{BBAF1523-FDB4-48C7-8373-ABD9FDC1552B}" srcOrd="0" destOrd="0" parTransId="{99DCAC3F-9444-4D0D-9456-067C0C2A4AFA}" sibTransId="{02DA1A1E-6560-46B0-9B13-FFA0775E15B9}"/>
    <dgm:cxn modelId="{16FC41B4-DE04-4686-8B29-B215C2D3AFCB}" srcId="{94337F2A-3A74-422C-B7FE-FB20045956DA}" destId="{00CED3F2-656C-4E25-B34E-C93A5F602EDF}" srcOrd="1" destOrd="0" parTransId="{23B59B23-3094-4AC9-A7AD-0EEC2F16839A}" sibTransId="{C559E464-B60A-400D-8F36-5135A2409358}"/>
    <dgm:cxn modelId="{2065B5C9-BAC5-4939-834F-716C3C8CDDBA}" type="presOf" srcId="{00CED3F2-656C-4E25-B34E-C93A5F602EDF}" destId="{584B9A1B-9816-4ECB-BA9C-F9F75B930D07}" srcOrd="0" destOrd="0" presId="urn:microsoft.com/office/officeart/2005/8/layout/vList2"/>
    <dgm:cxn modelId="{ACDABA25-5DCC-4733-9FB5-54A7F7C0C9A8}" type="presParOf" srcId="{C9344364-9B2A-4F5C-8FD7-C06A2D03C2A5}" destId="{7787C83D-8AE3-49DF-959E-4CF4B332CAD8}" srcOrd="0" destOrd="0" presId="urn:microsoft.com/office/officeart/2005/8/layout/vList2"/>
    <dgm:cxn modelId="{11E0CA41-3829-45ED-AC2C-CA8B74BBFF6B}" type="presParOf" srcId="{C9344364-9B2A-4F5C-8FD7-C06A2D03C2A5}" destId="{21771C43-46BB-495A-A7F5-6E2B1E2D07AB}" srcOrd="1" destOrd="0" presId="urn:microsoft.com/office/officeart/2005/8/layout/vList2"/>
    <dgm:cxn modelId="{F03EF66A-2C55-46DB-AB1A-32DC798D3C6E}" type="presParOf" srcId="{C9344364-9B2A-4F5C-8FD7-C06A2D03C2A5}" destId="{584B9A1B-9816-4ECB-BA9C-F9F75B930D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2EFFCDD-6438-4CCB-95A8-90EFEA89D34E}" type="doc">
      <dgm:prSet loTypeId="urn:microsoft.com/office/officeart/2005/8/layout/default" loCatId="list" qsTypeId="urn:microsoft.com/office/officeart/2005/8/quickstyle/simple5" qsCatId="simple" csTypeId="urn:microsoft.com/office/officeart/2005/8/colors/colorful3" csCatId="colorful" phldr="1"/>
      <dgm:spPr/>
      <dgm:t>
        <a:bodyPr/>
        <a:lstStyle/>
        <a:p>
          <a:endParaRPr lang="en-US"/>
        </a:p>
      </dgm:t>
    </dgm:pt>
    <dgm:pt modelId="{8E45937C-F21D-43AA-AD89-BF1B6E15B088}">
      <dgm:prSet/>
      <dgm:spPr/>
      <dgm:t>
        <a:bodyPr/>
        <a:lstStyle/>
        <a:p>
          <a:pPr rtl="0"/>
          <a:r>
            <a:rPr lang="en-US" dirty="0">
              <a:latin typeface="Times New Roman" panose="02020603050405020304" pitchFamily="18" charset="0"/>
              <a:cs typeface="Times New Roman" panose="02020603050405020304" pitchFamily="18" charset="0"/>
            </a:rPr>
            <a:t>EIS and MAPSIS give options for what type of contact a note can cover, though the Case Manager must document the place of the contact and the person/people contacted.</a:t>
          </a:r>
        </a:p>
      </dgm:t>
    </dgm:pt>
    <dgm:pt modelId="{4D7111FD-6178-4197-998F-794E1F02E7DD}" type="parTrans" cxnId="{8A28537B-448C-4B82-9F5C-23F1361D066F}">
      <dgm:prSet/>
      <dgm:spPr/>
      <dgm:t>
        <a:bodyPr/>
        <a:lstStyle/>
        <a:p>
          <a:endParaRPr lang="en-US"/>
        </a:p>
      </dgm:t>
    </dgm:pt>
    <dgm:pt modelId="{20015D2A-056C-45F6-8889-DCE50F75F116}" type="sibTrans" cxnId="{8A28537B-448C-4B82-9F5C-23F1361D066F}">
      <dgm:prSet/>
      <dgm:spPr/>
      <dgm:t>
        <a:bodyPr/>
        <a:lstStyle/>
        <a:p>
          <a:endParaRPr lang="en-US"/>
        </a:p>
      </dgm:t>
    </dgm:pt>
    <dgm:pt modelId="{A97E0D72-563A-4B7A-AC2C-4DCDB79FBCCE}">
      <dgm:prSet/>
      <dgm:spPr/>
      <dgm:t>
        <a:bodyPr/>
        <a:lstStyle/>
        <a:p>
          <a:pPr rtl="0"/>
          <a:r>
            <a:rPr lang="en-US" dirty="0">
              <a:latin typeface="Times New Roman" panose="02020603050405020304" pitchFamily="18" charset="0"/>
              <a:cs typeface="Times New Roman" panose="02020603050405020304" pitchFamily="18" charset="0"/>
            </a:rPr>
            <a:t>Full names should be used, clear relationship to the Participant identified in each note, and their role in the Participant’s life.  If the person is a provider their service and the agency should be identified.</a:t>
          </a:r>
        </a:p>
      </dgm:t>
    </dgm:pt>
    <dgm:pt modelId="{F61B638C-03F7-4212-B14D-70B3AB934196}" type="parTrans" cxnId="{C7F4B487-D7A7-4808-9BFD-9FED4D18AF78}">
      <dgm:prSet/>
      <dgm:spPr/>
      <dgm:t>
        <a:bodyPr/>
        <a:lstStyle/>
        <a:p>
          <a:endParaRPr lang="en-US"/>
        </a:p>
      </dgm:t>
    </dgm:pt>
    <dgm:pt modelId="{37F2FD97-806A-4461-B315-F00BE5E67711}" type="sibTrans" cxnId="{C7F4B487-D7A7-4808-9BFD-9FED4D18AF78}">
      <dgm:prSet/>
      <dgm:spPr/>
      <dgm:t>
        <a:bodyPr/>
        <a:lstStyle/>
        <a:p>
          <a:endParaRPr lang="en-US"/>
        </a:p>
      </dgm:t>
    </dgm:pt>
    <dgm:pt modelId="{5B8EE61C-954D-42FF-885E-8BBEB8010464}" type="pres">
      <dgm:prSet presAssocID="{92EFFCDD-6438-4CCB-95A8-90EFEA89D34E}" presName="diagram" presStyleCnt="0">
        <dgm:presLayoutVars>
          <dgm:dir/>
          <dgm:resizeHandles val="exact"/>
        </dgm:presLayoutVars>
      </dgm:prSet>
      <dgm:spPr/>
    </dgm:pt>
    <dgm:pt modelId="{87977D57-242A-46BF-BEC9-52C877E5CB31}" type="pres">
      <dgm:prSet presAssocID="{8E45937C-F21D-43AA-AD89-BF1B6E15B088}" presName="node" presStyleLbl="node1" presStyleIdx="0" presStyleCnt="2">
        <dgm:presLayoutVars>
          <dgm:bulletEnabled val="1"/>
        </dgm:presLayoutVars>
      </dgm:prSet>
      <dgm:spPr/>
    </dgm:pt>
    <dgm:pt modelId="{41B10091-B510-4E27-9193-7545746167C5}" type="pres">
      <dgm:prSet presAssocID="{20015D2A-056C-45F6-8889-DCE50F75F116}" presName="sibTrans" presStyleCnt="0"/>
      <dgm:spPr/>
    </dgm:pt>
    <dgm:pt modelId="{F57C707B-A517-4F69-AD9E-D8925873EC1D}" type="pres">
      <dgm:prSet presAssocID="{A97E0D72-563A-4B7A-AC2C-4DCDB79FBCCE}" presName="node" presStyleLbl="node1" presStyleIdx="1" presStyleCnt="2">
        <dgm:presLayoutVars>
          <dgm:bulletEnabled val="1"/>
        </dgm:presLayoutVars>
      </dgm:prSet>
      <dgm:spPr/>
    </dgm:pt>
  </dgm:ptLst>
  <dgm:cxnLst>
    <dgm:cxn modelId="{415B8F42-4E9B-4E83-ACF1-A5912BB500F4}" type="presOf" srcId="{8E45937C-F21D-43AA-AD89-BF1B6E15B088}" destId="{87977D57-242A-46BF-BEC9-52C877E5CB31}" srcOrd="0" destOrd="0" presId="urn:microsoft.com/office/officeart/2005/8/layout/default"/>
    <dgm:cxn modelId="{A9E9CA4F-A34D-413F-B008-11772EF2ED2B}" type="presOf" srcId="{A97E0D72-563A-4B7A-AC2C-4DCDB79FBCCE}" destId="{F57C707B-A517-4F69-AD9E-D8925873EC1D}" srcOrd="0" destOrd="0" presId="urn:microsoft.com/office/officeart/2005/8/layout/default"/>
    <dgm:cxn modelId="{8A28537B-448C-4B82-9F5C-23F1361D066F}" srcId="{92EFFCDD-6438-4CCB-95A8-90EFEA89D34E}" destId="{8E45937C-F21D-43AA-AD89-BF1B6E15B088}" srcOrd="0" destOrd="0" parTransId="{4D7111FD-6178-4197-998F-794E1F02E7DD}" sibTransId="{20015D2A-056C-45F6-8889-DCE50F75F116}"/>
    <dgm:cxn modelId="{C7F4B487-D7A7-4808-9BFD-9FED4D18AF78}" srcId="{92EFFCDD-6438-4CCB-95A8-90EFEA89D34E}" destId="{A97E0D72-563A-4B7A-AC2C-4DCDB79FBCCE}" srcOrd="1" destOrd="0" parTransId="{F61B638C-03F7-4212-B14D-70B3AB934196}" sibTransId="{37F2FD97-806A-4461-B315-F00BE5E67711}"/>
    <dgm:cxn modelId="{B5504DA1-29DA-4B9D-B8FB-EBADFA37553E}" type="presOf" srcId="{92EFFCDD-6438-4CCB-95A8-90EFEA89D34E}" destId="{5B8EE61C-954D-42FF-885E-8BBEB8010464}" srcOrd="0" destOrd="0" presId="urn:microsoft.com/office/officeart/2005/8/layout/default"/>
    <dgm:cxn modelId="{023C7BD1-1713-414C-8AF6-534AA3E1E746}" type="presParOf" srcId="{5B8EE61C-954D-42FF-885E-8BBEB8010464}" destId="{87977D57-242A-46BF-BEC9-52C877E5CB31}" srcOrd="0" destOrd="0" presId="urn:microsoft.com/office/officeart/2005/8/layout/default"/>
    <dgm:cxn modelId="{28142EA7-9723-46B0-BA7A-547561610BD6}" type="presParOf" srcId="{5B8EE61C-954D-42FF-885E-8BBEB8010464}" destId="{41B10091-B510-4E27-9193-7545746167C5}" srcOrd="1" destOrd="0" presId="urn:microsoft.com/office/officeart/2005/8/layout/default"/>
    <dgm:cxn modelId="{A30D65A2-4913-4C05-A411-129D1F6AF1BA}" type="presParOf" srcId="{5B8EE61C-954D-42FF-885E-8BBEB8010464}" destId="{F57C707B-A517-4F69-AD9E-D8925873EC1D}"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52E3B90-95F6-4DE0-B7EA-8CE86CA146AD}" type="doc">
      <dgm:prSet loTypeId="urn:microsoft.com/office/officeart/2005/8/layout/default" loCatId="list" qsTypeId="urn:microsoft.com/office/officeart/2005/8/quickstyle/3d1" qsCatId="3D" csTypeId="urn:microsoft.com/office/officeart/2005/8/colors/colorful4" csCatId="colorful"/>
      <dgm:spPr/>
      <dgm:t>
        <a:bodyPr/>
        <a:lstStyle/>
        <a:p>
          <a:endParaRPr lang="en-US"/>
        </a:p>
      </dgm:t>
    </dgm:pt>
    <dgm:pt modelId="{06F79728-DAA8-4738-A3A1-50D2E0AD31C6}">
      <dgm:prSet/>
      <dgm:spPr/>
      <dgm:t>
        <a:bodyPr/>
        <a:lstStyle/>
        <a:p>
          <a:pPr rtl="0"/>
          <a:r>
            <a:rPr lang="en-US" dirty="0">
              <a:latin typeface="Times New Roman" panose="02020603050405020304" pitchFamily="18" charset="0"/>
              <a:cs typeface="Times New Roman" panose="02020603050405020304" pitchFamily="18" charset="0"/>
            </a:rPr>
            <a:t>Issues regarding the Participant’s quality of life, satisfaction with services, current life situations, any and all health and safety issues.</a:t>
          </a:r>
        </a:p>
      </dgm:t>
    </dgm:pt>
    <dgm:pt modelId="{2236FE81-961A-4F5B-8DF4-093803761557}" type="parTrans" cxnId="{DEC3645B-F0E5-4B5E-8841-495922416BD2}">
      <dgm:prSet/>
      <dgm:spPr/>
      <dgm:t>
        <a:bodyPr/>
        <a:lstStyle/>
        <a:p>
          <a:endParaRPr lang="en-US"/>
        </a:p>
      </dgm:t>
    </dgm:pt>
    <dgm:pt modelId="{2FCC2919-B56E-429C-BF82-6A5716D1374F}" type="sibTrans" cxnId="{DEC3645B-F0E5-4B5E-8841-495922416BD2}">
      <dgm:prSet/>
      <dgm:spPr/>
      <dgm:t>
        <a:bodyPr/>
        <a:lstStyle/>
        <a:p>
          <a:endParaRPr lang="en-US"/>
        </a:p>
      </dgm:t>
    </dgm:pt>
    <dgm:pt modelId="{72FB982F-AAB7-421B-8144-FAEDDEC65E24}">
      <dgm:prSet/>
      <dgm:spPr/>
      <dgm:t>
        <a:bodyPr/>
        <a:lstStyle/>
        <a:p>
          <a:pPr rtl="0"/>
          <a:r>
            <a:rPr lang="en-US" dirty="0">
              <a:latin typeface="Times New Roman" panose="02020603050405020304" pitchFamily="18" charset="0"/>
              <a:cs typeface="Times New Roman" panose="02020603050405020304" pitchFamily="18" charset="0"/>
            </a:rPr>
            <a:t>Personal opinions, judgments or subjective perceptions must </a:t>
          </a:r>
          <a:r>
            <a:rPr lang="en-US" b="1" u="sng" dirty="0">
              <a:latin typeface="Times New Roman" panose="02020603050405020304" pitchFamily="18" charset="0"/>
              <a:cs typeface="Times New Roman" panose="02020603050405020304" pitchFamily="18" charset="0"/>
            </a:rPr>
            <a:t>not</a:t>
          </a:r>
          <a:r>
            <a:rPr lang="en-US" dirty="0">
              <a:latin typeface="Times New Roman" panose="02020603050405020304" pitchFamily="18" charset="0"/>
              <a:cs typeface="Times New Roman" panose="02020603050405020304" pitchFamily="18" charset="0"/>
            </a:rPr>
            <a:t> be included in the case note.</a:t>
          </a:r>
        </a:p>
      </dgm:t>
    </dgm:pt>
    <dgm:pt modelId="{06E49561-5BAE-489D-ADCE-DCE2B5842979}" type="parTrans" cxnId="{083F9ED9-7395-45B9-B071-9897F21A110D}">
      <dgm:prSet/>
      <dgm:spPr/>
      <dgm:t>
        <a:bodyPr/>
        <a:lstStyle/>
        <a:p>
          <a:endParaRPr lang="en-US"/>
        </a:p>
      </dgm:t>
    </dgm:pt>
    <dgm:pt modelId="{F21A1C6C-D5A4-48F8-AC8F-E982A2D673AD}" type="sibTrans" cxnId="{083F9ED9-7395-45B9-B071-9897F21A110D}">
      <dgm:prSet/>
      <dgm:spPr/>
      <dgm:t>
        <a:bodyPr/>
        <a:lstStyle/>
        <a:p>
          <a:endParaRPr lang="en-US"/>
        </a:p>
      </dgm:t>
    </dgm:pt>
    <dgm:pt modelId="{DE9DA9C2-1AC2-4903-8D59-02809769DBAA}" type="pres">
      <dgm:prSet presAssocID="{852E3B90-95F6-4DE0-B7EA-8CE86CA146AD}" presName="diagram" presStyleCnt="0">
        <dgm:presLayoutVars>
          <dgm:dir/>
          <dgm:resizeHandles val="exact"/>
        </dgm:presLayoutVars>
      </dgm:prSet>
      <dgm:spPr/>
    </dgm:pt>
    <dgm:pt modelId="{9E6DBCA2-16EE-46ED-945D-78EB38A973FE}" type="pres">
      <dgm:prSet presAssocID="{06F79728-DAA8-4738-A3A1-50D2E0AD31C6}" presName="node" presStyleLbl="node1" presStyleIdx="0" presStyleCnt="2">
        <dgm:presLayoutVars>
          <dgm:bulletEnabled val="1"/>
        </dgm:presLayoutVars>
      </dgm:prSet>
      <dgm:spPr/>
    </dgm:pt>
    <dgm:pt modelId="{56F5F727-DE85-4ECE-8BBF-534F222FFC23}" type="pres">
      <dgm:prSet presAssocID="{2FCC2919-B56E-429C-BF82-6A5716D1374F}" presName="sibTrans" presStyleCnt="0"/>
      <dgm:spPr/>
    </dgm:pt>
    <dgm:pt modelId="{8279CCD1-D308-4B28-9A75-7592D61CEADE}" type="pres">
      <dgm:prSet presAssocID="{72FB982F-AAB7-421B-8144-FAEDDEC65E24}" presName="node" presStyleLbl="node1" presStyleIdx="1" presStyleCnt="2">
        <dgm:presLayoutVars>
          <dgm:bulletEnabled val="1"/>
        </dgm:presLayoutVars>
      </dgm:prSet>
      <dgm:spPr/>
    </dgm:pt>
  </dgm:ptLst>
  <dgm:cxnLst>
    <dgm:cxn modelId="{CE57E416-04BD-4E3B-8403-528A4A953F32}" type="presOf" srcId="{72FB982F-AAB7-421B-8144-FAEDDEC65E24}" destId="{8279CCD1-D308-4B28-9A75-7592D61CEADE}" srcOrd="0" destOrd="0" presId="urn:microsoft.com/office/officeart/2005/8/layout/default"/>
    <dgm:cxn modelId="{DEC3645B-F0E5-4B5E-8841-495922416BD2}" srcId="{852E3B90-95F6-4DE0-B7EA-8CE86CA146AD}" destId="{06F79728-DAA8-4738-A3A1-50D2E0AD31C6}" srcOrd="0" destOrd="0" parTransId="{2236FE81-961A-4F5B-8DF4-093803761557}" sibTransId="{2FCC2919-B56E-429C-BF82-6A5716D1374F}"/>
    <dgm:cxn modelId="{982F6EBD-EE85-42BA-B567-4B19F4AD7651}" type="presOf" srcId="{852E3B90-95F6-4DE0-B7EA-8CE86CA146AD}" destId="{DE9DA9C2-1AC2-4903-8D59-02809769DBAA}" srcOrd="0" destOrd="0" presId="urn:microsoft.com/office/officeart/2005/8/layout/default"/>
    <dgm:cxn modelId="{083F9ED9-7395-45B9-B071-9897F21A110D}" srcId="{852E3B90-95F6-4DE0-B7EA-8CE86CA146AD}" destId="{72FB982F-AAB7-421B-8144-FAEDDEC65E24}" srcOrd="1" destOrd="0" parTransId="{06E49561-5BAE-489D-ADCE-DCE2B5842979}" sibTransId="{F21A1C6C-D5A4-48F8-AC8F-E982A2D673AD}"/>
    <dgm:cxn modelId="{F9E714DD-9674-4C6E-AE84-9ADC75DC5808}" type="presOf" srcId="{06F79728-DAA8-4738-A3A1-50D2E0AD31C6}" destId="{9E6DBCA2-16EE-46ED-945D-78EB38A973FE}" srcOrd="0" destOrd="0" presId="urn:microsoft.com/office/officeart/2005/8/layout/default"/>
    <dgm:cxn modelId="{4EAF2571-A08F-4C44-873E-6F57B2DA5950}" type="presParOf" srcId="{DE9DA9C2-1AC2-4903-8D59-02809769DBAA}" destId="{9E6DBCA2-16EE-46ED-945D-78EB38A973FE}" srcOrd="0" destOrd="0" presId="urn:microsoft.com/office/officeart/2005/8/layout/default"/>
    <dgm:cxn modelId="{3C553035-C944-42A5-8D60-79B0A9B3CF9B}" type="presParOf" srcId="{DE9DA9C2-1AC2-4903-8D59-02809769DBAA}" destId="{56F5F727-DE85-4ECE-8BBF-534F222FFC23}" srcOrd="1" destOrd="0" presId="urn:microsoft.com/office/officeart/2005/8/layout/default"/>
    <dgm:cxn modelId="{86F98D8A-C05E-4D72-8CA4-28B3F7EF2894}" type="presParOf" srcId="{DE9DA9C2-1AC2-4903-8D59-02809769DBAA}" destId="{8279CCD1-D308-4B28-9A75-7592D61CEADE}"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CE54C-7BEA-4A28-B76D-D54B8C16B7D9}">
      <dsp:nvSpPr>
        <dsp:cNvPr id="0" name=""/>
        <dsp:cNvSpPr/>
      </dsp:nvSpPr>
      <dsp:spPr>
        <a:xfrm>
          <a:off x="0" y="688881"/>
          <a:ext cx="8229600" cy="3591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624840" rIns="638708" bIns="213360" numCol="1" spcCol="1270" anchor="t" anchorCtr="0">
          <a:noAutofit/>
        </a:bodyPr>
        <a:lstStyle/>
        <a:p>
          <a:pPr marL="285750" lvl="1" indent="-285750" algn="l" defTabSz="1333500" rtl="0">
            <a:lnSpc>
              <a:spcPct val="90000"/>
            </a:lnSpc>
            <a:spcBef>
              <a:spcPct val="0"/>
            </a:spcBef>
            <a:spcAft>
              <a:spcPct val="15000"/>
            </a:spcAft>
            <a:buChar char="•"/>
          </a:pPr>
          <a:r>
            <a:rPr lang="en-US" sz="3000" kern="1200" dirty="0"/>
            <a:t>Documents and reports on meeting the Participant’s needs and desires.</a:t>
          </a:r>
        </a:p>
        <a:p>
          <a:pPr marL="285750" lvl="1" indent="-285750" algn="l" defTabSz="1333500" rtl="0">
            <a:lnSpc>
              <a:spcPct val="90000"/>
            </a:lnSpc>
            <a:spcBef>
              <a:spcPct val="0"/>
            </a:spcBef>
            <a:spcAft>
              <a:spcPct val="15000"/>
            </a:spcAft>
            <a:buChar char="•"/>
          </a:pPr>
          <a:r>
            <a:rPr lang="en-US" sz="3000" kern="1200" dirty="0"/>
            <a:t>Documents events in the Participant’s life.</a:t>
          </a:r>
        </a:p>
        <a:p>
          <a:pPr marL="285750" lvl="1" indent="-285750" algn="l" defTabSz="1333500" rtl="0">
            <a:lnSpc>
              <a:spcPct val="90000"/>
            </a:lnSpc>
            <a:spcBef>
              <a:spcPct val="0"/>
            </a:spcBef>
            <a:spcAft>
              <a:spcPct val="15000"/>
            </a:spcAft>
            <a:buChar char="•"/>
          </a:pPr>
          <a:r>
            <a:rPr lang="en-US" sz="3000" kern="1200" dirty="0"/>
            <a:t>Documents actions of Case Manager taken on behalf of Participant.</a:t>
          </a:r>
        </a:p>
        <a:p>
          <a:pPr marL="285750" lvl="1" indent="-285750" algn="l" defTabSz="1333500" rtl="0">
            <a:lnSpc>
              <a:spcPct val="90000"/>
            </a:lnSpc>
            <a:spcBef>
              <a:spcPct val="0"/>
            </a:spcBef>
            <a:spcAft>
              <a:spcPct val="15000"/>
            </a:spcAft>
            <a:buChar char="•"/>
          </a:pPr>
          <a:r>
            <a:rPr lang="en-US" sz="3000" kern="1200" dirty="0"/>
            <a:t>Is a legal document.</a:t>
          </a:r>
        </a:p>
      </dsp:txBody>
      <dsp:txXfrm>
        <a:off x="0" y="688881"/>
        <a:ext cx="8229600" cy="3591000"/>
      </dsp:txXfrm>
    </dsp:sp>
    <dsp:sp modelId="{708D0503-7E66-4BB0-A50D-8A4BAD9A8D29}">
      <dsp:nvSpPr>
        <dsp:cNvPr id="0" name=""/>
        <dsp:cNvSpPr/>
      </dsp:nvSpPr>
      <dsp:spPr>
        <a:xfrm>
          <a:off x="411480" y="246081"/>
          <a:ext cx="5760720" cy="8856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333500" rtl="0">
            <a:lnSpc>
              <a:spcPct val="90000"/>
            </a:lnSpc>
            <a:spcBef>
              <a:spcPct val="0"/>
            </a:spcBef>
            <a:spcAft>
              <a:spcPct val="35000"/>
            </a:spcAft>
            <a:buNone/>
          </a:pPr>
          <a:r>
            <a:rPr lang="en-US" sz="3000" kern="1200" dirty="0"/>
            <a:t>A note:</a:t>
          </a:r>
        </a:p>
      </dsp:txBody>
      <dsp:txXfrm>
        <a:off x="454711" y="289312"/>
        <a:ext cx="5674258" cy="7991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B2A6F-7381-4556-99D9-BE58E6A324F3}">
      <dsp:nvSpPr>
        <dsp:cNvPr id="0" name=""/>
        <dsp:cNvSpPr/>
      </dsp:nvSpPr>
      <dsp:spPr>
        <a:xfrm>
          <a:off x="0" y="35127"/>
          <a:ext cx="8229600" cy="1433396"/>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Actions that have taken place or take place during the contact.  </a:t>
          </a:r>
        </a:p>
      </dsp:txBody>
      <dsp:txXfrm>
        <a:off x="69973" y="105100"/>
        <a:ext cx="8089654" cy="1293450"/>
      </dsp:txXfrm>
    </dsp:sp>
    <dsp:sp modelId="{9661DDB9-DAF5-4B3E-9B0B-382E575C1565}">
      <dsp:nvSpPr>
        <dsp:cNvPr id="0" name=""/>
        <dsp:cNvSpPr/>
      </dsp:nvSpPr>
      <dsp:spPr>
        <a:xfrm>
          <a:off x="0" y="1546283"/>
          <a:ext cx="8229600" cy="1433396"/>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What happened as a result of the contact with the Participant/provider/family member, etc. </a:t>
          </a:r>
        </a:p>
      </dsp:txBody>
      <dsp:txXfrm>
        <a:off x="69973" y="1616256"/>
        <a:ext cx="8089654" cy="1293450"/>
      </dsp:txXfrm>
    </dsp:sp>
    <dsp:sp modelId="{5EEA985C-2527-4FCB-A139-33D740153BD6}">
      <dsp:nvSpPr>
        <dsp:cNvPr id="0" name=""/>
        <dsp:cNvSpPr/>
      </dsp:nvSpPr>
      <dsp:spPr>
        <a:xfrm>
          <a:off x="0" y="3057439"/>
          <a:ext cx="8229600" cy="1433396"/>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Actions should have a clear link to the Plan or document progress towards meeting needs and desires of Participants.</a:t>
          </a:r>
        </a:p>
      </dsp:txBody>
      <dsp:txXfrm>
        <a:off x="69973" y="3127412"/>
        <a:ext cx="8089654" cy="12934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CD189-A70A-4DF5-8CD9-9D6A40A88BE6}">
      <dsp:nvSpPr>
        <dsp:cNvPr id="0" name=""/>
        <dsp:cNvSpPr/>
      </dsp:nvSpPr>
      <dsp:spPr>
        <a:xfrm>
          <a:off x="0" y="952581"/>
          <a:ext cx="8229600" cy="1216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E-mail contacts can be </a:t>
          </a:r>
          <a:r>
            <a:rPr lang="en-US" sz="2800" b="1" kern="1200" dirty="0">
              <a:latin typeface="Times New Roman" panose="02020603050405020304" pitchFamily="18" charset="0"/>
              <a:cs typeface="Times New Roman" panose="02020603050405020304" pitchFamily="18" charset="0"/>
            </a:rPr>
            <a:t>summarized</a:t>
          </a:r>
          <a:r>
            <a:rPr lang="en-US" sz="2800" kern="1200" dirty="0">
              <a:latin typeface="Times New Roman" panose="02020603050405020304" pitchFamily="18" charset="0"/>
              <a:cs typeface="Times New Roman" panose="02020603050405020304" pitchFamily="18" charset="0"/>
            </a:rPr>
            <a:t> in a note.</a:t>
          </a:r>
        </a:p>
      </dsp:txBody>
      <dsp:txXfrm>
        <a:off x="59399" y="1011980"/>
        <a:ext cx="8110802" cy="1098002"/>
      </dsp:txXfrm>
    </dsp:sp>
    <dsp:sp modelId="{DB4C8C3C-AC26-408B-B069-3793E31487E3}">
      <dsp:nvSpPr>
        <dsp:cNvPr id="0" name=""/>
        <dsp:cNvSpPr/>
      </dsp:nvSpPr>
      <dsp:spPr>
        <a:xfrm>
          <a:off x="0" y="2356581"/>
          <a:ext cx="8229600" cy="121680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sz="2800" kern="1200" dirty="0">
              <a:latin typeface="Times New Roman" panose="02020603050405020304" pitchFamily="18" charset="0"/>
              <a:cs typeface="Times New Roman" panose="02020603050405020304" pitchFamily="18" charset="0"/>
            </a:rPr>
            <a:t>The entire e-mail should </a:t>
          </a:r>
          <a:r>
            <a:rPr lang="en-US" sz="2800" b="1" kern="1200" dirty="0">
              <a:latin typeface="Times New Roman" panose="02020603050405020304" pitchFamily="18" charset="0"/>
              <a:cs typeface="Times New Roman" panose="02020603050405020304" pitchFamily="18" charset="0"/>
            </a:rPr>
            <a:t>not</a:t>
          </a:r>
          <a:r>
            <a:rPr lang="en-US" sz="2800" kern="1200" dirty="0">
              <a:latin typeface="Times New Roman" panose="02020603050405020304" pitchFamily="18" charset="0"/>
              <a:cs typeface="Times New Roman" panose="02020603050405020304" pitchFamily="18" charset="0"/>
            </a:rPr>
            <a:t> be pasted as a case note.</a:t>
          </a:r>
        </a:p>
      </dsp:txBody>
      <dsp:txXfrm>
        <a:off x="59399" y="2415980"/>
        <a:ext cx="8110802" cy="10980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347AA5-9AD8-42FE-A214-486EC16F4E99}">
      <dsp:nvSpPr>
        <dsp:cNvPr id="0" name=""/>
        <dsp:cNvSpPr/>
      </dsp:nvSpPr>
      <dsp:spPr>
        <a:xfrm>
          <a:off x="0" y="59781"/>
          <a:ext cx="8229600" cy="6844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Notes must be entered within the applicable timeframes:</a:t>
          </a:r>
        </a:p>
      </dsp:txBody>
      <dsp:txXfrm>
        <a:off x="33412" y="93193"/>
        <a:ext cx="8162776" cy="617626"/>
      </dsp:txXfrm>
    </dsp:sp>
    <dsp:sp modelId="{E2B7D68D-7096-4EF1-AD91-C67099F87BEE}">
      <dsp:nvSpPr>
        <dsp:cNvPr id="0" name=""/>
        <dsp:cNvSpPr/>
      </dsp:nvSpPr>
      <dsp:spPr>
        <a:xfrm>
          <a:off x="0" y="744231"/>
          <a:ext cx="8229600" cy="1564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en-US" sz="1600" kern="1200" dirty="0">
              <a:latin typeface="Times New Roman" panose="02020603050405020304" pitchFamily="18" charset="0"/>
              <a:cs typeface="Times New Roman" panose="02020603050405020304" pitchFamily="18" charset="0"/>
            </a:rPr>
            <a:t>State DS and APS Case Worker Policy: Within 10 business days of contact, except as follows:                                                  </a:t>
          </a:r>
          <a:r>
            <a:rPr lang="en-US" sz="800" kern="1200" dirty="0">
              <a:latin typeface="Times New Roman" panose="02020603050405020304" pitchFamily="18" charset="0"/>
              <a:cs typeface="Times New Roman" panose="02020603050405020304" pitchFamily="18" charset="0"/>
            </a:rPr>
            <a:t>        O</a:t>
          </a:r>
          <a:r>
            <a:rPr lang="en-US" sz="1600" kern="1200" dirty="0">
              <a:latin typeface="Times New Roman" panose="02020603050405020304" pitchFamily="18" charset="0"/>
              <a:cs typeface="Times New Roman" panose="02020603050405020304" pitchFamily="18" charset="0"/>
            </a:rPr>
            <a:t> Public Guardianship/Conservatorship Appointment: Immediately                                           </a:t>
          </a:r>
          <a:r>
            <a:rPr lang="en-US" sz="900" kern="1200" dirty="0">
              <a:latin typeface="Times New Roman" panose="02020603050405020304" pitchFamily="18" charset="0"/>
              <a:cs typeface="Times New Roman" panose="02020603050405020304" pitchFamily="18" charset="0"/>
            </a:rPr>
            <a:t>O</a:t>
          </a:r>
          <a:r>
            <a:rPr lang="en-US" sz="1600" kern="1200" dirty="0">
              <a:latin typeface="Times New Roman" panose="02020603050405020304" pitchFamily="18" charset="0"/>
              <a:cs typeface="Times New Roman" panose="02020603050405020304" pitchFamily="18" charset="0"/>
            </a:rPr>
            <a:t> Public Guardianship/Conservatorship Temporary Appointment: Immediately                                                                                                  </a:t>
          </a:r>
          <a:r>
            <a:rPr lang="en-US" sz="800" kern="1200" dirty="0">
              <a:latin typeface="Times New Roman" panose="02020603050405020304" pitchFamily="18" charset="0"/>
              <a:cs typeface="Times New Roman" panose="02020603050405020304" pitchFamily="18" charset="0"/>
            </a:rPr>
            <a:t>O</a:t>
          </a:r>
          <a:r>
            <a:rPr lang="en-US" sz="1600" kern="1200" dirty="0">
              <a:latin typeface="Times New Roman" panose="02020603050405020304" pitchFamily="18" charset="0"/>
              <a:cs typeface="Times New Roman" panose="02020603050405020304" pitchFamily="18" charset="0"/>
            </a:rPr>
            <a:t> Public Ward Medical Authorization: Within 24 hours of the authorization.                              </a:t>
          </a:r>
          <a:r>
            <a:rPr lang="en-US" sz="900" kern="1200" dirty="0">
              <a:latin typeface="Times New Roman" panose="02020603050405020304" pitchFamily="18" charset="0"/>
              <a:cs typeface="Times New Roman" panose="02020603050405020304" pitchFamily="18" charset="0"/>
            </a:rPr>
            <a:t>O</a:t>
          </a:r>
          <a:r>
            <a:rPr lang="en-US" sz="1000" kern="1200" dirty="0">
              <a:latin typeface="Times New Roman" panose="02020603050405020304" pitchFamily="18" charset="0"/>
              <a:cs typeface="Times New Roman" panose="02020603050405020304" pitchFamily="18" charset="0"/>
            </a:rPr>
            <a:t> </a:t>
          </a:r>
          <a:r>
            <a:rPr lang="en-US" sz="1600" kern="1200" dirty="0">
              <a:latin typeface="Times New Roman" panose="02020603050405020304" pitchFamily="18" charset="0"/>
              <a:cs typeface="Times New Roman" panose="02020603050405020304" pitchFamily="18" charset="0"/>
            </a:rPr>
            <a:t>Crisis Services: Within 24 hours of services being provided.</a:t>
          </a:r>
        </a:p>
        <a:p>
          <a:pPr marL="171450" lvl="1" indent="-171450" algn="l" defTabSz="711200" rtl="0">
            <a:lnSpc>
              <a:spcPct val="90000"/>
            </a:lnSpc>
            <a:spcBef>
              <a:spcPct val="0"/>
            </a:spcBef>
            <a:spcAft>
              <a:spcPct val="20000"/>
            </a:spcAft>
            <a:buChar char="•"/>
          </a:pPr>
          <a:r>
            <a:rPr lang="en-US" sz="1600" kern="1200" dirty="0">
              <a:latin typeface="Times New Roman" panose="02020603050405020304" pitchFamily="18" charset="0"/>
              <a:cs typeface="Times New Roman" panose="02020603050405020304" pitchFamily="18" charset="0"/>
            </a:rPr>
            <a:t>Adult Community Case Manager Guideline: OADS suggests at least within 10 business days of contact.</a:t>
          </a:r>
        </a:p>
      </dsp:txBody>
      <dsp:txXfrm>
        <a:off x="0" y="744231"/>
        <a:ext cx="8229600" cy="1564920"/>
      </dsp:txXfrm>
    </dsp:sp>
    <dsp:sp modelId="{837E6B49-0BC7-48F4-8350-B88472A0FCB4}">
      <dsp:nvSpPr>
        <dsp:cNvPr id="0" name=""/>
        <dsp:cNvSpPr/>
      </dsp:nvSpPr>
      <dsp:spPr>
        <a:xfrm>
          <a:off x="0" y="2309151"/>
          <a:ext cx="8229600" cy="684450"/>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OADS best practice is to enter a note as soon as possible after the contact. </a:t>
          </a:r>
        </a:p>
      </dsp:txBody>
      <dsp:txXfrm>
        <a:off x="33412" y="2342563"/>
        <a:ext cx="8162776" cy="617626"/>
      </dsp:txXfrm>
    </dsp:sp>
    <dsp:sp modelId="{5756A9E1-23EE-4E41-AD36-1610D7FA209D}">
      <dsp:nvSpPr>
        <dsp:cNvPr id="0" name=""/>
        <dsp:cNvSpPr/>
      </dsp:nvSpPr>
      <dsp:spPr>
        <a:xfrm>
          <a:off x="0" y="3045441"/>
          <a:ext cx="8229600" cy="684450"/>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a:latin typeface="Times New Roman" panose="02020603050405020304" pitchFamily="18" charset="0"/>
              <a:cs typeface="Times New Roman" panose="02020603050405020304" pitchFamily="18" charset="0"/>
            </a:rPr>
            <a:t>Notes are public record, can be used in court, and are available to Participants and guardians.</a:t>
          </a:r>
          <a:endParaRPr lang="en-US" sz="1800" kern="1200" dirty="0">
            <a:latin typeface="Times New Roman" panose="02020603050405020304" pitchFamily="18" charset="0"/>
            <a:cs typeface="Times New Roman" panose="02020603050405020304" pitchFamily="18" charset="0"/>
          </a:endParaRPr>
        </a:p>
      </dsp:txBody>
      <dsp:txXfrm>
        <a:off x="33412" y="3078853"/>
        <a:ext cx="8162776" cy="617626"/>
      </dsp:txXfrm>
    </dsp:sp>
    <dsp:sp modelId="{035CE3BE-E8E2-4CA8-B78C-1A5FD1D07593}">
      <dsp:nvSpPr>
        <dsp:cNvPr id="0" name=""/>
        <dsp:cNvSpPr/>
      </dsp:nvSpPr>
      <dsp:spPr>
        <a:xfrm>
          <a:off x="0" y="3781731"/>
          <a:ext cx="8229600" cy="68445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What is written in a note is part of a Participant’s legal record.  </a:t>
          </a:r>
        </a:p>
      </dsp:txBody>
      <dsp:txXfrm>
        <a:off x="33412" y="3815143"/>
        <a:ext cx="8162776" cy="6176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87A59-89F9-4544-879D-3B9B42434CF7}">
      <dsp:nvSpPr>
        <dsp:cNvPr id="0" name=""/>
        <dsp:cNvSpPr/>
      </dsp:nvSpPr>
      <dsp:spPr>
        <a:xfrm>
          <a:off x="0" y="1420581"/>
          <a:ext cx="8229600" cy="1684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You may earn a certificate by completing the Knowledge Check: </a:t>
          </a:r>
          <a:r>
            <a:rPr lang="en-US" sz="3200" kern="1200" dirty="0">
              <a:latin typeface="Times New Roman" panose="02020603050405020304" pitchFamily="18" charset="0"/>
              <a:cs typeface="Times New Roman" panose="02020603050405020304" pitchFamily="18" charset="0"/>
              <a:hlinkClick xmlns:r="http://schemas.openxmlformats.org/officeDocument/2006/relationships" r:id="rId1"/>
            </a:rPr>
            <a:t>https://www.surveymonkey.com/r/OADSnotes</a:t>
          </a:r>
          <a:endParaRPr lang="en-US" sz="3200" kern="1200" dirty="0">
            <a:latin typeface="Times New Roman" panose="02020603050405020304" pitchFamily="18" charset="0"/>
            <a:cs typeface="Times New Roman" panose="02020603050405020304" pitchFamily="18" charset="0"/>
          </a:endParaRPr>
        </a:p>
      </dsp:txBody>
      <dsp:txXfrm>
        <a:off x="82245" y="1502826"/>
        <a:ext cx="8065110" cy="152031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FA3ACA-A423-457E-9502-BF7C8B24D1AE}">
      <dsp:nvSpPr>
        <dsp:cNvPr id="0" name=""/>
        <dsp:cNvSpPr/>
      </dsp:nvSpPr>
      <dsp:spPr>
        <a:xfrm>
          <a:off x="901850" y="387327"/>
          <a:ext cx="2861781" cy="1545461"/>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DS Case Management services is covered under MaineCare </a:t>
          </a:r>
          <a:r>
            <a:rPr lang="en-US" sz="2000" kern="1200" dirty="0">
              <a:latin typeface="Times New Roman" panose="02020603050405020304" pitchFamily="18" charset="0"/>
              <a:cs typeface="Times New Roman" panose="02020603050405020304" pitchFamily="18" charset="0"/>
              <a:hlinkClick xmlns:r="http://schemas.openxmlformats.org/officeDocument/2006/relationships" r:id="rId1"/>
            </a:rPr>
            <a:t>Section 13 </a:t>
          </a:r>
          <a:r>
            <a:rPr lang="en-US" sz="2000" kern="1200" dirty="0">
              <a:latin typeface="Times New Roman" panose="02020603050405020304" pitchFamily="18" charset="0"/>
              <a:cs typeface="Times New Roman" panose="02020603050405020304" pitchFamily="18" charset="0"/>
            </a:rPr>
            <a:t>policy, specifically Section 13.02.</a:t>
          </a:r>
        </a:p>
      </dsp:txBody>
      <dsp:txXfrm>
        <a:off x="901850" y="387327"/>
        <a:ext cx="2861781" cy="1545461"/>
      </dsp:txXfrm>
    </dsp:sp>
    <dsp:sp modelId="{B8308D69-AF92-4148-86C9-D7CA1FA76A17}">
      <dsp:nvSpPr>
        <dsp:cNvPr id="0" name=""/>
        <dsp:cNvSpPr/>
      </dsp:nvSpPr>
      <dsp:spPr>
        <a:xfrm>
          <a:off x="4531082" y="833772"/>
          <a:ext cx="3306539" cy="2317032"/>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As the majority of DS Case Management providers utilize EIS General Notes as their source of billing, we will define the different contact types and then identify where the various contact types fall within MaineCare Policy.</a:t>
          </a:r>
        </a:p>
      </dsp:txBody>
      <dsp:txXfrm>
        <a:off x="4531082" y="833772"/>
        <a:ext cx="3306539" cy="2317032"/>
      </dsp:txXfrm>
    </dsp:sp>
    <dsp:sp modelId="{78A83219-1B29-4D9C-A00B-E6CAE18FB33B}">
      <dsp:nvSpPr>
        <dsp:cNvPr id="0" name=""/>
        <dsp:cNvSpPr/>
      </dsp:nvSpPr>
      <dsp:spPr>
        <a:xfrm>
          <a:off x="784511" y="2554622"/>
          <a:ext cx="3191531" cy="1948269"/>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Case Managers may not bill for writing the note itself, only for completing the tasks the billable note documents.  </a:t>
          </a:r>
        </a:p>
        <a:p>
          <a:pPr marL="0" lvl="0" indent="0" algn="ctr" defTabSz="889000" rtl="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For a quarter-hour unit, anything less than 7.5 minutes is not billable.</a:t>
          </a:r>
        </a:p>
      </dsp:txBody>
      <dsp:txXfrm>
        <a:off x="784511" y="2554622"/>
        <a:ext cx="3191531" cy="19482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EC8CE4-415C-47D7-88A6-E8E77DD4930F}">
      <dsp:nvSpPr>
        <dsp:cNvPr id="0" name=""/>
        <dsp:cNvSpPr/>
      </dsp:nvSpPr>
      <dsp:spPr>
        <a:xfrm>
          <a:off x="0" y="811"/>
          <a:ext cx="8229600" cy="1121181"/>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PCP Team Meeting: </a:t>
          </a:r>
          <a:r>
            <a:rPr lang="en-US" sz="1800" kern="1200" dirty="0">
              <a:latin typeface="Times New Roman" panose="02020603050405020304" pitchFamily="18" charset="0"/>
              <a:cs typeface="Times New Roman" panose="02020603050405020304" pitchFamily="18" charset="0"/>
            </a:rPr>
            <a:t>Documents the annual team meeting, or a  monthly, quarterly or semi-annual review meeting of a Person Centered Plan (PCP).</a:t>
          </a:r>
        </a:p>
      </dsp:txBody>
      <dsp:txXfrm>
        <a:off x="54732" y="55543"/>
        <a:ext cx="8120136" cy="1011717"/>
      </dsp:txXfrm>
    </dsp:sp>
    <dsp:sp modelId="{FF114036-86F1-475C-881C-6FE7146DD570}">
      <dsp:nvSpPr>
        <dsp:cNvPr id="0" name=""/>
        <dsp:cNvSpPr/>
      </dsp:nvSpPr>
      <dsp:spPr>
        <a:xfrm>
          <a:off x="0" y="1135197"/>
          <a:ext cx="8229600" cy="1121181"/>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PCP Revision: </a:t>
          </a:r>
          <a:r>
            <a:rPr lang="en-US" sz="1800" kern="1200" dirty="0">
              <a:latin typeface="Times New Roman" panose="02020603050405020304" pitchFamily="18" charset="0"/>
              <a:cs typeface="Times New Roman" panose="02020603050405020304" pitchFamily="18" charset="0"/>
            </a:rPr>
            <a:t>Documents when a PCP is being revised due to a change in services.</a:t>
          </a:r>
        </a:p>
      </dsp:txBody>
      <dsp:txXfrm>
        <a:off x="54732" y="1189929"/>
        <a:ext cx="8120136" cy="1011717"/>
      </dsp:txXfrm>
    </dsp:sp>
    <dsp:sp modelId="{E0D083B7-B80D-4A01-AF03-88BE497C9939}">
      <dsp:nvSpPr>
        <dsp:cNvPr id="0" name=""/>
        <dsp:cNvSpPr/>
      </dsp:nvSpPr>
      <dsp:spPr>
        <a:xfrm>
          <a:off x="0" y="2269583"/>
          <a:ext cx="8229600" cy="1121181"/>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PCP Coordination: </a:t>
          </a:r>
          <a:r>
            <a:rPr lang="en-US" sz="1800" kern="1200" dirty="0">
              <a:latin typeface="Times New Roman" panose="02020603050405020304" pitchFamily="18" charset="0"/>
              <a:cs typeface="Times New Roman" panose="02020603050405020304" pitchFamily="18" charset="0"/>
            </a:rPr>
            <a:t>Documents all tasks associated with preparing for the annual PCP meeting, such as contacting the Participant, family, providers, and writing the plan itself.</a:t>
          </a:r>
        </a:p>
      </dsp:txBody>
      <dsp:txXfrm>
        <a:off x="54732" y="2324315"/>
        <a:ext cx="8120136" cy="1011717"/>
      </dsp:txXfrm>
    </dsp:sp>
    <dsp:sp modelId="{9988377D-DA03-4BE5-8138-58241BD1273D}">
      <dsp:nvSpPr>
        <dsp:cNvPr id="0" name=""/>
        <dsp:cNvSpPr/>
      </dsp:nvSpPr>
      <dsp:spPr>
        <a:xfrm>
          <a:off x="0" y="3403969"/>
          <a:ext cx="8229600" cy="1121181"/>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Assessment Completion/Revision: </a:t>
          </a:r>
          <a:r>
            <a:rPr lang="en-US" sz="1800" kern="1200" dirty="0">
              <a:latin typeface="Times New Roman" panose="02020603050405020304" pitchFamily="18" charset="0"/>
              <a:cs typeface="Times New Roman" panose="02020603050405020304" pitchFamily="18" charset="0"/>
            </a:rPr>
            <a:t>Documents all other Case Manager completed EIS assessments aside from the PCP, such as the DS Supports and Services (V7)/90 Day Review, Comprehensive/Support Waiver (BMS 99), Severely Intrusive and Safety Plans, Individual Support Team (IST) Plans, etc.</a:t>
          </a:r>
        </a:p>
      </dsp:txBody>
      <dsp:txXfrm>
        <a:off x="54732" y="3458701"/>
        <a:ext cx="8120136" cy="1011717"/>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AE4ED-D6AF-4B55-A24F-B4A6E6EB62F1}">
      <dsp:nvSpPr>
        <dsp:cNvPr id="0" name=""/>
        <dsp:cNvSpPr/>
      </dsp:nvSpPr>
      <dsp:spPr>
        <a:xfrm>
          <a:off x="0" y="25649"/>
          <a:ext cx="8229600" cy="8365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Telephone Contact with Client: </a:t>
          </a:r>
          <a:r>
            <a:rPr lang="en-US" sz="1600" b="0" kern="1200" dirty="0">
              <a:latin typeface="Times New Roman" panose="02020603050405020304" pitchFamily="18" charset="0"/>
              <a:cs typeface="Times New Roman" panose="02020603050405020304" pitchFamily="18" charset="0"/>
            </a:rPr>
            <a:t>Documents a conversation between the Case Manager and the participant.</a:t>
          </a:r>
        </a:p>
      </dsp:txBody>
      <dsp:txXfrm>
        <a:off x="40837" y="66486"/>
        <a:ext cx="8147926" cy="754876"/>
      </dsp:txXfrm>
    </dsp:sp>
    <dsp:sp modelId="{33AAE9F7-0693-42FB-B414-51CB4469A829}">
      <dsp:nvSpPr>
        <dsp:cNvPr id="0" name=""/>
        <dsp:cNvSpPr/>
      </dsp:nvSpPr>
      <dsp:spPr>
        <a:xfrm>
          <a:off x="0" y="899639"/>
          <a:ext cx="8229600" cy="836550"/>
        </a:xfrm>
        <a:prstGeom prst="round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Office Visit (Face to Face): </a:t>
          </a:r>
          <a:r>
            <a:rPr lang="en-US" sz="1600" b="0" kern="1200" dirty="0">
              <a:latin typeface="Times New Roman" panose="02020603050405020304" pitchFamily="18" charset="0"/>
              <a:cs typeface="Times New Roman" panose="02020603050405020304" pitchFamily="18" charset="0"/>
            </a:rPr>
            <a:t>Documents a face to face visit between the Case Manager and the participant in an office setting.</a:t>
          </a:r>
        </a:p>
      </dsp:txBody>
      <dsp:txXfrm>
        <a:off x="40837" y="940476"/>
        <a:ext cx="8147926" cy="754876"/>
      </dsp:txXfrm>
    </dsp:sp>
    <dsp:sp modelId="{9AEFC666-E574-418B-98FB-6B2080B4099B}">
      <dsp:nvSpPr>
        <dsp:cNvPr id="0" name=""/>
        <dsp:cNvSpPr/>
      </dsp:nvSpPr>
      <dsp:spPr>
        <a:xfrm>
          <a:off x="0" y="1773629"/>
          <a:ext cx="8229600" cy="836550"/>
        </a:xfrm>
        <a:prstGeom prst="round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Program Visit (Face to Face): </a:t>
          </a:r>
          <a:r>
            <a:rPr lang="en-US" sz="1600" b="0" kern="1200" dirty="0">
              <a:latin typeface="Times New Roman" panose="02020603050405020304" pitchFamily="18" charset="0"/>
              <a:cs typeface="Times New Roman" panose="02020603050405020304" pitchFamily="18" charset="0"/>
            </a:rPr>
            <a:t>Documents a face to face visit between the Case Manager and the participant while the participant is attending a day program. </a:t>
          </a:r>
        </a:p>
      </dsp:txBody>
      <dsp:txXfrm>
        <a:off x="40837" y="1814466"/>
        <a:ext cx="8147926" cy="754876"/>
      </dsp:txXfrm>
    </dsp:sp>
    <dsp:sp modelId="{97D9B097-1F96-49AF-952B-F53C6C3D23BD}">
      <dsp:nvSpPr>
        <dsp:cNvPr id="0" name=""/>
        <dsp:cNvSpPr/>
      </dsp:nvSpPr>
      <dsp:spPr>
        <a:xfrm>
          <a:off x="0" y="2647620"/>
          <a:ext cx="8229600" cy="836550"/>
        </a:xfrm>
        <a:prstGeom prst="round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Home Visit (Face to Face): </a:t>
          </a:r>
          <a:r>
            <a:rPr lang="en-US" sz="1600" b="0" kern="1200" dirty="0">
              <a:latin typeface="Times New Roman" panose="02020603050405020304" pitchFamily="18" charset="0"/>
              <a:cs typeface="Times New Roman" panose="02020603050405020304" pitchFamily="18" charset="0"/>
            </a:rPr>
            <a:t>Documents a face to face visit between the Case Manager and the participant while at the participant’s home.</a:t>
          </a:r>
        </a:p>
      </dsp:txBody>
      <dsp:txXfrm>
        <a:off x="40837" y="2688457"/>
        <a:ext cx="8147926" cy="754876"/>
      </dsp:txXfrm>
    </dsp:sp>
    <dsp:sp modelId="{93B42A7A-B404-4F33-9B1C-B072463EA613}">
      <dsp:nvSpPr>
        <dsp:cNvPr id="0" name=""/>
        <dsp:cNvSpPr/>
      </dsp:nvSpPr>
      <dsp:spPr>
        <a:xfrm>
          <a:off x="0" y="3521610"/>
          <a:ext cx="8229600" cy="836550"/>
        </a:xfrm>
        <a:prstGeom prst="round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Employment Visit (Face to Face): </a:t>
          </a:r>
          <a:r>
            <a:rPr lang="en-US" sz="1600" b="0" kern="1200" dirty="0">
              <a:latin typeface="Times New Roman" panose="02020603050405020304" pitchFamily="18" charset="0"/>
              <a:cs typeface="Times New Roman" panose="02020603050405020304" pitchFamily="18" charset="0"/>
            </a:rPr>
            <a:t>Documents a face to face visit between the Case Manager and the participant while the participant is working.</a:t>
          </a:r>
        </a:p>
      </dsp:txBody>
      <dsp:txXfrm>
        <a:off x="40837" y="3562447"/>
        <a:ext cx="8147926" cy="754876"/>
      </dsp:txXfrm>
    </dsp:sp>
    <dsp:sp modelId="{23898FAB-8588-40C4-9227-93FB8B495E36}">
      <dsp:nvSpPr>
        <dsp:cNvPr id="0" name=""/>
        <dsp:cNvSpPr/>
      </dsp:nvSpPr>
      <dsp:spPr>
        <a:xfrm>
          <a:off x="0" y="4395600"/>
          <a:ext cx="8229600" cy="836550"/>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Other Location (Face to Face): </a:t>
          </a:r>
          <a:r>
            <a:rPr lang="en-US" sz="1600" b="0" kern="1200" dirty="0">
              <a:latin typeface="Times New Roman" panose="02020603050405020304" pitchFamily="18" charset="0"/>
              <a:cs typeface="Times New Roman" panose="02020603050405020304" pitchFamily="18" charset="0"/>
            </a:rPr>
            <a:t>Documents a face to face visit between the Case Manager and the participant at any other location that is not covered by another contact type (such as a School or Hospital).</a:t>
          </a:r>
        </a:p>
      </dsp:txBody>
      <dsp:txXfrm>
        <a:off x="40837" y="4436437"/>
        <a:ext cx="8147926" cy="75487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8E168-AADD-410B-98E8-0D01FDF70884}">
      <dsp:nvSpPr>
        <dsp:cNvPr id="0" name=""/>
        <dsp:cNvSpPr/>
      </dsp:nvSpPr>
      <dsp:spPr>
        <a:xfrm>
          <a:off x="0" y="98126"/>
          <a:ext cx="8229600" cy="95559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Collateral Contact with Family/Guardian: </a:t>
          </a:r>
          <a:r>
            <a:rPr lang="en-US" sz="1800" kern="1200" dirty="0">
              <a:latin typeface="Times New Roman" panose="02020603050405020304" pitchFamily="18" charset="0"/>
              <a:cs typeface="Times New Roman" panose="02020603050405020304" pitchFamily="18" charset="0"/>
            </a:rPr>
            <a:t>Documentation of contact with a participant’s family member that pertains to the participant.</a:t>
          </a:r>
        </a:p>
      </dsp:txBody>
      <dsp:txXfrm>
        <a:off x="46648" y="144774"/>
        <a:ext cx="8136304" cy="862301"/>
      </dsp:txXfrm>
    </dsp:sp>
    <dsp:sp modelId="{7931D89B-C558-4399-BB61-A3F07F286038}">
      <dsp:nvSpPr>
        <dsp:cNvPr id="0" name=""/>
        <dsp:cNvSpPr/>
      </dsp:nvSpPr>
      <dsp:spPr>
        <a:xfrm>
          <a:off x="0" y="1105563"/>
          <a:ext cx="8229600" cy="955597"/>
        </a:xfrm>
        <a:prstGeom prst="roundRect">
          <a:avLst/>
        </a:prstGeom>
        <a:gradFill rotWithShape="0">
          <a:gsLst>
            <a:gs pos="0">
              <a:schemeClr val="accent3">
                <a:hueOff val="2812566"/>
                <a:satOff val="-4220"/>
                <a:lumOff val="-686"/>
                <a:alphaOff val="0"/>
                <a:shade val="51000"/>
                <a:satMod val="130000"/>
              </a:schemeClr>
            </a:gs>
            <a:gs pos="80000">
              <a:schemeClr val="accent3">
                <a:hueOff val="2812566"/>
                <a:satOff val="-4220"/>
                <a:lumOff val="-686"/>
                <a:alphaOff val="0"/>
                <a:shade val="93000"/>
                <a:satMod val="130000"/>
              </a:schemeClr>
            </a:gs>
            <a:gs pos="100000">
              <a:schemeClr val="accent3">
                <a:hueOff val="2812566"/>
                <a:satOff val="-4220"/>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Collateral Contact with Provider: </a:t>
          </a:r>
          <a:r>
            <a:rPr lang="en-US" sz="1800" kern="1200" dirty="0">
              <a:latin typeface="Times New Roman" panose="02020603050405020304" pitchFamily="18" charset="0"/>
              <a:cs typeface="Times New Roman" panose="02020603050405020304" pitchFamily="18" charset="0"/>
            </a:rPr>
            <a:t>Documentation of contact with a participant’s provider that pertains to the participant (typically a waiver provider, such as Community Supports, Home Supports, etc.)</a:t>
          </a:r>
        </a:p>
      </dsp:txBody>
      <dsp:txXfrm>
        <a:off x="46648" y="1152211"/>
        <a:ext cx="8136304" cy="862301"/>
      </dsp:txXfrm>
    </dsp:sp>
    <dsp:sp modelId="{ABDA7781-361E-4C31-A1DE-FAC209CB7B01}">
      <dsp:nvSpPr>
        <dsp:cNvPr id="0" name=""/>
        <dsp:cNvSpPr/>
      </dsp:nvSpPr>
      <dsp:spPr>
        <a:xfrm>
          <a:off x="0" y="2113001"/>
          <a:ext cx="8229600" cy="95559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Collateral Contact with Medical/Dental Provider: </a:t>
          </a:r>
          <a:r>
            <a:rPr lang="en-US" sz="1800" kern="1200" dirty="0">
              <a:latin typeface="Times New Roman" panose="02020603050405020304" pitchFamily="18" charset="0"/>
              <a:cs typeface="Times New Roman" panose="02020603050405020304" pitchFamily="18" charset="0"/>
            </a:rPr>
            <a:t>Documentation of a contact with a participant’s Medical or Dental Provider that pertains to the participant.</a:t>
          </a:r>
        </a:p>
      </dsp:txBody>
      <dsp:txXfrm>
        <a:off x="46648" y="2159649"/>
        <a:ext cx="8136304" cy="862301"/>
      </dsp:txXfrm>
    </dsp:sp>
    <dsp:sp modelId="{10A22FED-3ED4-4853-BAA8-6171DEA45646}">
      <dsp:nvSpPr>
        <dsp:cNvPr id="0" name=""/>
        <dsp:cNvSpPr/>
      </dsp:nvSpPr>
      <dsp:spPr>
        <a:xfrm>
          <a:off x="0" y="3120438"/>
          <a:ext cx="8229600" cy="955597"/>
        </a:xfrm>
        <a:prstGeom prst="roundRect">
          <a:avLst/>
        </a:prstGeom>
        <a:gradFill rotWithShape="0">
          <a:gsLst>
            <a:gs pos="0">
              <a:schemeClr val="accent3">
                <a:hueOff val="8437698"/>
                <a:satOff val="-12660"/>
                <a:lumOff val="-2059"/>
                <a:alphaOff val="0"/>
                <a:shade val="51000"/>
                <a:satMod val="130000"/>
              </a:schemeClr>
            </a:gs>
            <a:gs pos="80000">
              <a:schemeClr val="accent3">
                <a:hueOff val="8437698"/>
                <a:satOff val="-12660"/>
                <a:lumOff val="-2059"/>
                <a:alphaOff val="0"/>
                <a:shade val="93000"/>
                <a:satMod val="130000"/>
              </a:schemeClr>
            </a:gs>
            <a:gs pos="100000">
              <a:schemeClr val="accent3">
                <a:hueOff val="8437698"/>
                <a:satOff val="-12660"/>
                <a:lumOff val="-2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Collateral Contact with Crisis Service: </a:t>
          </a:r>
          <a:r>
            <a:rPr lang="en-US" sz="1800" kern="1200" dirty="0">
              <a:latin typeface="Times New Roman" panose="02020603050405020304" pitchFamily="18" charset="0"/>
              <a:cs typeface="Times New Roman" panose="02020603050405020304" pitchFamily="18" charset="0"/>
            </a:rPr>
            <a:t>Documentation of a contact with a Crisis Worker that pertains to the participant.</a:t>
          </a:r>
        </a:p>
      </dsp:txBody>
      <dsp:txXfrm>
        <a:off x="46648" y="3167086"/>
        <a:ext cx="8136304" cy="862301"/>
      </dsp:txXfrm>
    </dsp:sp>
    <dsp:sp modelId="{32B725C0-3F8F-4C18-AE47-E0D51DD276B2}">
      <dsp:nvSpPr>
        <dsp:cNvPr id="0" name=""/>
        <dsp:cNvSpPr/>
      </dsp:nvSpPr>
      <dsp:spPr>
        <a:xfrm>
          <a:off x="0" y="4127876"/>
          <a:ext cx="8229600" cy="95559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Collateral Contact with Other: </a:t>
          </a:r>
          <a:r>
            <a:rPr lang="en-US" sz="1800" kern="1200" dirty="0">
              <a:latin typeface="Times New Roman" panose="02020603050405020304" pitchFamily="18" charset="0"/>
              <a:cs typeface="Times New Roman" panose="02020603050405020304" pitchFamily="18" charset="0"/>
            </a:rPr>
            <a:t>Documentation of a contact with any other person that is not documented in the other collateral contact types and pertains to the participant.</a:t>
          </a:r>
        </a:p>
      </dsp:txBody>
      <dsp:txXfrm>
        <a:off x="46648" y="4174524"/>
        <a:ext cx="8136304" cy="86230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C645D-C830-42CC-BE29-E39357855641}">
      <dsp:nvSpPr>
        <dsp:cNvPr id="0" name=""/>
        <dsp:cNvSpPr/>
      </dsp:nvSpPr>
      <dsp:spPr>
        <a:xfrm>
          <a:off x="0" y="1024"/>
          <a:ext cx="8229600" cy="96645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Law Enforcement Contact: </a:t>
          </a:r>
          <a:r>
            <a:rPr lang="en-US" sz="1800" kern="1200" dirty="0">
              <a:latin typeface="Times New Roman" panose="02020603050405020304" pitchFamily="18" charset="0"/>
              <a:cs typeface="Times New Roman" panose="02020603050405020304" pitchFamily="18" charset="0"/>
            </a:rPr>
            <a:t>Documentation with  Law Enforcement Personnel that pertains to the participant.</a:t>
          </a:r>
        </a:p>
      </dsp:txBody>
      <dsp:txXfrm>
        <a:off x="47179" y="48203"/>
        <a:ext cx="8135242" cy="872099"/>
      </dsp:txXfrm>
    </dsp:sp>
    <dsp:sp modelId="{DC7F8485-A2DB-437A-BC9D-7AAAA15CD73B}">
      <dsp:nvSpPr>
        <dsp:cNvPr id="0" name=""/>
        <dsp:cNvSpPr/>
      </dsp:nvSpPr>
      <dsp:spPr>
        <a:xfrm>
          <a:off x="0" y="1016265"/>
          <a:ext cx="8229600" cy="284410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endParaRPr lang="en-US" sz="1800" b="1" kern="1200" dirty="0">
            <a:latin typeface="Times New Roman" panose="02020603050405020304" pitchFamily="18" charset="0"/>
            <a:cs typeface="Times New Roman" panose="02020603050405020304" pitchFamily="18" charset="0"/>
          </a:endParaRPr>
        </a:p>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In-Office Meeting/Discussion: </a:t>
          </a:r>
          <a:r>
            <a:rPr lang="en-US" sz="1800" kern="1200" dirty="0">
              <a:latin typeface="Times New Roman" panose="02020603050405020304" pitchFamily="18" charset="0"/>
              <a:cs typeface="Times New Roman" panose="02020603050405020304" pitchFamily="18" charset="0"/>
            </a:rPr>
            <a:t>A meeting or discussion within an office that is pertaining to the participant (such as supervisory consultation regarding a specific participant, Social Security personnel consultation regarding a specific participant, etc.)</a:t>
          </a:r>
        </a:p>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Section 13 Policy Writer: </a:t>
          </a:r>
          <a:r>
            <a:rPr lang="en-US" sz="1800" b="0" kern="1200" dirty="0">
              <a:latin typeface="Times New Roman" panose="02020603050405020304" pitchFamily="18" charset="0"/>
              <a:cs typeface="Times New Roman" panose="02020603050405020304" pitchFamily="18" charset="0"/>
            </a:rPr>
            <a:t>R</a:t>
          </a:r>
          <a:r>
            <a:rPr lang="en-US" sz="1800" kern="1200" dirty="0">
              <a:latin typeface="Times New Roman" panose="02020603050405020304" pitchFamily="18" charset="0"/>
              <a:cs typeface="Times New Roman" panose="02020603050405020304" pitchFamily="18" charset="0"/>
            </a:rPr>
            <a:t>egular conversations that would occur during supervision are not MaineCare reimbursable.  If a supervisor is called in to consult on the development of the care plan, that time can be reimbursable.</a:t>
          </a:r>
          <a:r>
            <a:rPr lang="en-US" sz="1800" kern="1200" dirty="0"/>
            <a:t>  </a:t>
          </a:r>
          <a:endParaRPr lang="en-US" sz="1800" kern="1200" dirty="0">
            <a:latin typeface="Times New Roman" panose="02020603050405020304" pitchFamily="18" charset="0"/>
            <a:cs typeface="Times New Roman" panose="02020603050405020304" pitchFamily="18" charset="0"/>
          </a:endParaRPr>
        </a:p>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	</a:t>
          </a:r>
        </a:p>
      </dsp:txBody>
      <dsp:txXfrm>
        <a:off x="138838" y="1155103"/>
        <a:ext cx="7951924" cy="2566431"/>
      </dsp:txXfrm>
    </dsp:sp>
    <dsp:sp modelId="{7E450365-7C72-4400-8922-E8E43E02DE49}">
      <dsp:nvSpPr>
        <dsp:cNvPr id="0" name=""/>
        <dsp:cNvSpPr/>
      </dsp:nvSpPr>
      <dsp:spPr>
        <a:xfrm>
          <a:off x="0" y="3823531"/>
          <a:ext cx="8229600" cy="824668"/>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b="1" kern="1200" dirty="0">
              <a:latin typeface="Times New Roman" panose="02020603050405020304" pitchFamily="18" charset="0"/>
              <a:cs typeface="Times New Roman" panose="02020603050405020304" pitchFamily="18" charset="0"/>
            </a:rPr>
            <a:t>Documents/Communication Sent/Received: </a:t>
          </a:r>
          <a:r>
            <a:rPr lang="en-US" sz="1800" kern="1200" dirty="0">
              <a:latin typeface="Times New Roman" panose="02020603050405020304" pitchFamily="18" charset="0"/>
              <a:cs typeface="Times New Roman" panose="02020603050405020304" pitchFamily="18" charset="0"/>
            </a:rPr>
            <a:t>The sending or receiving of documents or other forms of communication that pertain to the participant.</a:t>
          </a:r>
        </a:p>
      </dsp:txBody>
      <dsp:txXfrm>
        <a:off x="40257" y="3863788"/>
        <a:ext cx="8149086" cy="74415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A5A43-E387-46B7-B5DE-0CA245270EB1}">
      <dsp:nvSpPr>
        <dsp:cNvPr id="0" name=""/>
        <dsp:cNvSpPr/>
      </dsp:nvSpPr>
      <dsp:spPr>
        <a:xfrm>
          <a:off x="0" y="0"/>
          <a:ext cx="7238999" cy="3579911"/>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Contact the </a:t>
          </a:r>
          <a:r>
            <a:rPr lang="en-US" sz="2600" b="1" kern="1200" dirty="0" err="1"/>
            <a:t>MaineCare</a:t>
          </a:r>
          <a:r>
            <a:rPr lang="en-US" sz="2600" b="1" kern="1200" dirty="0"/>
            <a:t> Provider Relations Specialist for Section 13: </a:t>
          </a:r>
          <a:r>
            <a:rPr lang="en-US" sz="2600" b="1" kern="1200" dirty="0">
              <a:hlinkClick xmlns:r="http://schemas.openxmlformats.org/officeDocument/2006/relationships" r:id="rId1"/>
            </a:rPr>
            <a:t>http://www.maine.gov/dhhs/oms/contacts.shtml</a:t>
          </a:r>
          <a:endParaRPr lang="en-US" sz="2600" kern="1200" dirty="0"/>
        </a:p>
      </dsp:txBody>
      <dsp:txXfrm>
        <a:off x="0" y="0"/>
        <a:ext cx="7238999" cy="35799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DFD79-B3C6-4257-BDEA-52D2B14A0B90}">
      <dsp:nvSpPr>
        <dsp:cNvPr id="0" name=""/>
        <dsp:cNvSpPr/>
      </dsp:nvSpPr>
      <dsp:spPr>
        <a:xfrm>
          <a:off x="0" y="446"/>
          <a:ext cx="8229600" cy="6349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All meetings and follow-up activities related to those meetings.</a:t>
          </a:r>
        </a:p>
      </dsp:txBody>
      <dsp:txXfrm>
        <a:off x="30998" y="31444"/>
        <a:ext cx="8167604" cy="572991"/>
      </dsp:txXfrm>
    </dsp:sp>
    <dsp:sp modelId="{95E7CA41-68A6-4F58-968C-B77FB53690C3}">
      <dsp:nvSpPr>
        <dsp:cNvPr id="0" name=""/>
        <dsp:cNvSpPr/>
      </dsp:nvSpPr>
      <dsp:spPr>
        <a:xfrm>
          <a:off x="0" y="648793"/>
          <a:ext cx="8229600" cy="6349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Ongoing documentation on problematic or unresolved issues and follow-up.</a:t>
          </a:r>
        </a:p>
      </dsp:txBody>
      <dsp:txXfrm>
        <a:off x="30998" y="679791"/>
        <a:ext cx="8167604" cy="572991"/>
      </dsp:txXfrm>
    </dsp:sp>
    <dsp:sp modelId="{397528FB-A370-4CF1-A4B1-8835F28E2551}">
      <dsp:nvSpPr>
        <dsp:cNvPr id="0" name=""/>
        <dsp:cNvSpPr/>
      </dsp:nvSpPr>
      <dsp:spPr>
        <a:xfrm>
          <a:off x="0" y="1297140"/>
          <a:ext cx="8229600" cy="634987"/>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 plan to address needs that are identified but lack a resource to get the need met.</a:t>
          </a:r>
        </a:p>
      </dsp:txBody>
      <dsp:txXfrm>
        <a:off x="30998" y="1328138"/>
        <a:ext cx="8167604" cy="572991"/>
      </dsp:txXfrm>
    </dsp:sp>
    <dsp:sp modelId="{55AB92D3-9D17-422F-AD6E-72ABA8906594}">
      <dsp:nvSpPr>
        <dsp:cNvPr id="0" name=""/>
        <dsp:cNvSpPr/>
      </dsp:nvSpPr>
      <dsp:spPr>
        <a:xfrm>
          <a:off x="0" y="1945487"/>
          <a:ext cx="8229600" cy="634987"/>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Any life-altering events, including changes in family or marital status, housing situation or arrangements, employment status, etc.</a:t>
          </a:r>
        </a:p>
      </dsp:txBody>
      <dsp:txXfrm>
        <a:off x="30998" y="1976485"/>
        <a:ext cx="8167604" cy="572991"/>
      </dsp:txXfrm>
    </dsp:sp>
    <dsp:sp modelId="{D47A9DDC-3625-4786-8281-B86233CF49C7}">
      <dsp:nvSpPr>
        <dsp:cNvPr id="0" name=""/>
        <dsp:cNvSpPr/>
      </dsp:nvSpPr>
      <dsp:spPr>
        <a:xfrm>
          <a:off x="0" y="2593834"/>
          <a:ext cx="8229600" cy="634987"/>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All actions undertaken by the Case Manager or other members of the team related to the Participant’s services.</a:t>
          </a:r>
        </a:p>
      </dsp:txBody>
      <dsp:txXfrm>
        <a:off x="30998" y="2624832"/>
        <a:ext cx="8167604" cy="572991"/>
      </dsp:txXfrm>
    </dsp:sp>
    <dsp:sp modelId="{6963DF2A-2D68-482D-A15A-F89607089291}">
      <dsp:nvSpPr>
        <dsp:cNvPr id="0" name=""/>
        <dsp:cNvSpPr/>
      </dsp:nvSpPr>
      <dsp:spPr>
        <a:xfrm>
          <a:off x="0" y="3242181"/>
          <a:ext cx="8229600" cy="634987"/>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Medical/Dental updates and changes.</a:t>
          </a:r>
        </a:p>
      </dsp:txBody>
      <dsp:txXfrm>
        <a:off x="30998" y="3273179"/>
        <a:ext cx="8167604" cy="572991"/>
      </dsp:txXfrm>
    </dsp:sp>
    <dsp:sp modelId="{97A756FF-DECA-41CA-A79C-9F62B9A10B52}">
      <dsp:nvSpPr>
        <dsp:cNvPr id="0" name=""/>
        <dsp:cNvSpPr/>
      </dsp:nvSpPr>
      <dsp:spPr>
        <a:xfrm>
          <a:off x="0" y="3890529"/>
          <a:ext cx="8229600" cy="63498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en-US" sz="1800" kern="1200" dirty="0">
              <a:latin typeface="Times New Roman" panose="02020603050405020304" pitchFamily="18" charset="0"/>
              <a:cs typeface="Times New Roman" panose="02020603050405020304" pitchFamily="18" charset="0"/>
            </a:rPr>
            <a:t>Current Participant Status: Physical appearance (appropriate clothes, good hygiene), mental status, health, safety, and wellbeing.</a:t>
          </a:r>
        </a:p>
      </dsp:txBody>
      <dsp:txXfrm>
        <a:off x="30998" y="3921527"/>
        <a:ext cx="8167604" cy="57299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DA110-3E93-49AC-813D-588974A66E36}">
      <dsp:nvSpPr>
        <dsp:cNvPr id="0" name=""/>
        <dsp:cNvSpPr/>
      </dsp:nvSpPr>
      <dsp:spPr>
        <a:xfrm>
          <a:off x="0" y="389040"/>
          <a:ext cx="8382000" cy="9476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Multiple contact types can now be selected within one note.  As an example, if a home visit is completed with both the participant and their parent then 2 contact types could be selected: Home Visit (face-to-face) and Collateral Contact with Family/Guardian.</a:t>
          </a:r>
        </a:p>
      </dsp:txBody>
      <dsp:txXfrm>
        <a:off x="46263" y="435303"/>
        <a:ext cx="8289474" cy="855173"/>
      </dsp:txXfrm>
    </dsp:sp>
    <dsp:sp modelId="{C66EBDC2-ED21-45B6-B9FC-FCE7493D1EBB}">
      <dsp:nvSpPr>
        <dsp:cNvPr id="0" name=""/>
        <dsp:cNvSpPr/>
      </dsp:nvSpPr>
      <dsp:spPr>
        <a:xfrm>
          <a:off x="0" y="1388580"/>
          <a:ext cx="8382000" cy="947699"/>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This also allows for the completion of a thematic note.  If multiple contacts are made regarding the same theme then one note can be made to cover all of the contacts as opposed to creating separate notes for each separate contact.</a:t>
          </a:r>
        </a:p>
      </dsp:txBody>
      <dsp:txXfrm>
        <a:off x="46263" y="1434843"/>
        <a:ext cx="8289474" cy="855173"/>
      </dsp:txXfrm>
    </dsp:sp>
    <dsp:sp modelId="{87742BF4-3327-415B-9CBF-6EC803F41A85}">
      <dsp:nvSpPr>
        <dsp:cNvPr id="0" name=""/>
        <dsp:cNvSpPr/>
      </dsp:nvSpPr>
      <dsp:spPr>
        <a:xfrm>
          <a:off x="0" y="2388119"/>
          <a:ext cx="8382000" cy="947699"/>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Even if a thematic note takes place over hours of time, only the time spent that was billable can be claimed as billable time.</a:t>
          </a:r>
        </a:p>
      </dsp:txBody>
      <dsp:txXfrm>
        <a:off x="46263" y="2434382"/>
        <a:ext cx="8289474" cy="855173"/>
      </dsp:txXfrm>
    </dsp:sp>
    <dsp:sp modelId="{2EF27246-5E45-47BC-B4A7-699BFEF2FB2E}">
      <dsp:nvSpPr>
        <dsp:cNvPr id="0" name=""/>
        <dsp:cNvSpPr/>
      </dsp:nvSpPr>
      <dsp:spPr>
        <a:xfrm>
          <a:off x="0" y="3387660"/>
          <a:ext cx="8382000" cy="94769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kern="1200" dirty="0">
              <a:latin typeface="Times New Roman" panose="02020603050405020304" pitchFamily="18" charset="0"/>
              <a:cs typeface="Times New Roman" panose="02020603050405020304" pitchFamily="18" charset="0"/>
            </a:rPr>
            <a:t>No note may cover more than a 24 hour period.</a:t>
          </a:r>
        </a:p>
      </dsp:txBody>
      <dsp:txXfrm>
        <a:off x="46263" y="3433923"/>
        <a:ext cx="8289474" cy="855173"/>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4DA110-3E93-49AC-813D-588974A66E36}">
      <dsp:nvSpPr>
        <dsp:cNvPr id="0" name=""/>
        <dsp:cNvSpPr/>
      </dsp:nvSpPr>
      <dsp:spPr>
        <a:xfrm>
          <a:off x="0" y="268131"/>
          <a:ext cx="8229600" cy="190125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Times New Roman" panose="02020603050405020304" pitchFamily="18" charset="0"/>
              <a:cs typeface="Times New Roman" panose="02020603050405020304" pitchFamily="18" charset="0"/>
            </a:rPr>
            <a:t>Maine Department of Health and Human Service’s Staff Education and Training Unit (SETU) offers regularly scheduled trainings pertaining to writing skills.</a:t>
          </a:r>
        </a:p>
      </dsp:txBody>
      <dsp:txXfrm>
        <a:off x="92811" y="360942"/>
        <a:ext cx="8043978" cy="1715628"/>
      </dsp:txXfrm>
    </dsp:sp>
    <dsp:sp modelId="{A96EC13D-BF02-4912-9ED8-C2F6B6E83175}">
      <dsp:nvSpPr>
        <dsp:cNvPr id="0" name=""/>
        <dsp:cNvSpPr/>
      </dsp:nvSpPr>
      <dsp:spPr>
        <a:xfrm>
          <a:off x="0" y="2163164"/>
          <a:ext cx="8229600" cy="190125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a:scene3d>
          <a:camera prst="orthographicFront"/>
          <a:lightRig rig="flat" dir="t"/>
        </a:scene3d>
        <a:sp3d/>
      </dsp:spPr>
      <dsp:style>
        <a:lnRef idx="1">
          <a:schemeClr val="accent6"/>
        </a:lnRef>
        <a:fillRef idx="3">
          <a:schemeClr val="accent6"/>
        </a:fillRef>
        <a:effectRef idx="2">
          <a:schemeClr val="accent6"/>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kern="1200" dirty="0">
              <a:latin typeface="Times New Roman" panose="02020603050405020304" pitchFamily="18" charset="0"/>
              <a:cs typeface="Times New Roman" panose="02020603050405020304" pitchFamily="18" charset="0"/>
            </a:rPr>
            <a:t>Visit </a:t>
          </a:r>
          <a:r>
            <a:rPr lang="en-US" sz="2800" b="0" kern="1200" dirty="0">
              <a:latin typeface="Times New Roman" panose="02020603050405020304" pitchFamily="18" charset="0"/>
              <a:cs typeface="Times New Roman" panose="02020603050405020304" pitchFamily="18" charset="0"/>
              <a:hlinkClick xmlns:r="http://schemas.openxmlformats.org/officeDocument/2006/relationships" r:id="rId1"/>
            </a:rPr>
            <a:t>www.maine.gov/dhhs/setu/</a:t>
          </a:r>
          <a:r>
            <a:rPr lang="en-US" sz="2800" b="0" kern="1200" dirty="0">
              <a:latin typeface="Times New Roman" panose="02020603050405020304" pitchFamily="18" charset="0"/>
              <a:cs typeface="Times New Roman" panose="02020603050405020304" pitchFamily="18" charset="0"/>
            </a:rPr>
            <a:t> to see when trainings are available in your area.</a:t>
          </a:r>
        </a:p>
      </dsp:txBody>
      <dsp:txXfrm>
        <a:off x="92811" y="2255975"/>
        <a:ext cx="8043978" cy="171562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A87A59-89F9-4544-879D-3B9B42434CF7}">
      <dsp:nvSpPr>
        <dsp:cNvPr id="0" name=""/>
        <dsp:cNvSpPr/>
      </dsp:nvSpPr>
      <dsp:spPr>
        <a:xfrm>
          <a:off x="0" y="372592"/>
          <a:ext cx="8229600" cy="168480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latin typeface="Times New Roman" panose="02020603050405020304" pitchFamily="18" charset="0"/>
              <a:cs typeface="Times New Roman" panose="02020603050405020304" pitchFamily="18" charset="0"/>
            </a:rPr>
            <a:t>You may earn a certificate by completing the Knowledge Check: </a:t>
          </a:r>
          <a:r>
            <a:rPr lang="en-US" sz="3200" kern="1200" dirty="0">
              <a:latin typeface="Times New Roman" panose="02020603050405020304" pitchFamily="18" charset="0"/>
              <a:cs typeface="Times New Roman" panose="02020603050405020304" pitchFamily="18" charset="0"/>
              <a:hlinkClick xmlns:r="http://schemas.openxmlformats.org/officeDocument/2006/relationships" r:id="rId1"/>
            </a:rPr>
            <a:t>https://www.surveymonkey.com/r/OADSnotes</a:t>
          </a:r>
          <a:endParaRPr lang="en-US" sz="3200" kern="1200" dirty="0">
            <a:latin typeface="Times New Roman" panose="02020603050405020304" pitchFamily="18" charset="0"/>
            <a:cs typeface="Times New Roman" panose="02020603050405020304" pitchFamily="18" charset="0"/>
          </a:endParaRPr>
        </a:p>
      </dsp:txBody>
      <dsp:txXfrm>
        <a:off x="82245" y="454837"/>
        <a:ext cx="8065110" cy="1520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4BEEB-2F5D-4060-8D2E-03E179D0A534}">
      <dsp:nvSpPr>
        <dsp:cNvPr id="0" name=""/>
        <dsp:cNvSpPr/>
      </dsp:nvSpPr>
      <dsp:spPr>
        <a:xfrm>
          <a:off x="0" y="98349"/>
          <a:ext cx="8229600" cy="139508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latin typeface="Times New Roman" panose="02020603050405020304" pitchFamily="18" charset="0"/>
              <a:cs typeface="Times New Roman" panose="02020603050405020304" pitchFamily="18" charset="0"/>
            </a:rPr>
            <a:t>The name of the referent of a Reportable Event.</a:t>
          </a:r>
        </a:p>
      </dsp:txBody>
      <dsp:txXfrm>
        <a:off x="68103" y="166452"/>
        <a:ext cx="8093394" cy="1258881"/>
      </dsp:txXfrm>
    </dsp:sp>
    <dsp:sp modelId="{E5935CFB-A4E4-4EF4-A2D7-5ADF786BE5F3}">
      <dsp:nvSpPr>
        <dsp:cNvPr id="0" name=""/>
        <dsp:cNvSpPr/>
      </dsp:nvSpPr>
      <dsp:spPr>
        <a:xfrm>
          <a:off x="0" y="1565437"/>
          <a:ext cx="8229600" cy="139508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Information regarding other Participants receiving services.</a:t>
          </a:r>
        </a:p>
      </dsp:txBody>
      <dsp:txXfrm>
        <a:off x="68103" y="1633540"/>
        <a:ext cx="8093394" cy="1258881"/>
      </dsp:txXfrm>
    </dsp:sp>
    <dsp:sp modelId="{35B8C590-E8AB-4790-B2F1-A9ADC8D85070}">
      <dsp:nvSpPr>
        <dsp:cNvPr id="0" name=""/>
        <dsp:cNvSpPr/>
      </dsp:nvSpPr>
      <dsp:spPr>
        <a:xfrm>
          <a:off x="0" y="3032525"/>
          <a:ext cx="8229600" cy="139508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Information compiled and correspondence with legal counsel in reasonable anticipation of a civil action or proceeding between the client and agency providing services</a:t>
          </a:r>
        </a:p>
      </dsp:txBody>
      <dsp:txXfrm>
        <a:off x="68103" y="3100628"/>
        <a:ext cx="8093394" cy="12588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057DB-6C44-44AF-BEF2-FFB993E13856}">
      <dsp:nvSpPr>
        <dsp:cNvPr id="0" name=""/>
        <dsp:cNvSpPr/>
      </dsp:nvSpPr>
      <dsp:spPr>
        <a:xfrm>
          <a:off x="0" y="591343"/>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Documents progress towards meeting Participant's needs and desires.</a:t>
          </a:r>
        </a:p>
      </dsp:txBody>
      <dsp:txXfrm>
        <a:off x="0" y="591343"/>
        <a:ext cx="2571749" cy="1543050"/>
      </dsp:txXfrm>
    </dsp:sp>
    <dsp:sp modelId="{58985BB0-DC5A-4B08-ADB6-500EB69A89A7}">
      <dsp:nvSpPr>
        <dsp:cNvPr id="0" name=""/>
        <dsp:cNvSpPr/>
      </dsp:nvSpPr>
      <dsp:spPr>
        <a:xfrm>
          <a:off x="2828925" y="591343"/>
          <a:ext cx="2571749" cy="154305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Notes are legal documents.</a:t>
          </a:r>
        </a:p>
      </dsp:txBody>
      <dsp:txXfrm>
        <a:off x="2828925" y="591343"/>
        <a:ext cx="2571749" cy="1543050"/>
      </dsp:txXfrm>
    </dsp:sp>
    <dsp:sp modelId="{A5F962BA-F2B7-4B42-AF54-4E49EF47410A}">
      <dsp:nvSpPr>
        <dsp:cNvPr id="0" name=""/>
        <dsp:cNvSpPr/>
      </dsp:nvSpPr>
      <dsp:spPr>
        <a:xfrm>
          <a:off x="5657849" y="591343"/>
          <a:ext cx="2571749" cy="154305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Ensures continuity of service for Participant.</a:t>
          </a:r>
        </a:p>
      </dsp:txBody>
      <dsp:txXfrm>
        <a:off x="5657849" y="591343"/>
        <a:ext cx="2571749" cy="1543050"/>
      </dsp:txXfrm>
    </dsp:sp>
    <dsp:sp modelId="{FCDE5E7E-C5C8-4A45-9B8B-7DD398F792FB}">
      <dsp:nvSpPr>
        <dsp:cNvPr id="0" name=""/>
        <dsp:cNvSpPr/>
      </dsp:nvSpPr>
      <dsp:spPr>
        <a:xfrm>
          <a:off x="0" y="2391569"/>
          <a:ext cx="2571749" cy="1543050"/>
        </a:xfrm>
        <a:prstGeom prst="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Improves accountability between the Case Manager and Participant.</a:t>
          </a:r>
        </a:p>
      </dsp:txBody>
      <dsp:txXfrm>
        <a:off x="0" y="2391569"/>
        <a:ext cx="2571749" cy="1543050"/>
      </dsp:txXfrm>
    </dsp:sp>
    <dsp:sp modelId="{3A6BAE7D-9C1C-499C-AADC-4384B30D5090}">
      <dsp:nvSpPr>
        <dsp:cNvPr id="0" name=""/>
        <dsp:cNvSpPr/>
      </dsp:nvSpPr>
      <dsp:spPr>
        <a:xfrm>
          <a:off x="2828925" y="2391569"/>
          <a:ext cx="2571749" cy="1543050"/>
        </a:xfrm>
        <a:prstGeom prst="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Gives the Case Manager credit for the quality of work completed.</a:t>
          </a:r>
        </a:p>
      </dsp:txBody>
      <dsp:txXfrm>
        <a:off x="2828925" y="2391569"/>
        <a:ext cx="2571749" cy="1543050"/>
      </dsp:txXfrm>
    </dsp:sp>
    <dsp:sp modelId="{D48AA9BD-6242-483A-BD03-5CB1FCB933DE}">
      <dsp:nvSpPr>
        <dsp:cNvPr id="0" name=""/>
        <dsp:cNvSpPr/>
      </dsp:nvSpPr>
      <dsp:spPr>
        <a:xfrm>
          <a:off x="5657849" y="2391569"/>
          <a:ext cx="2571749" cy="1543050"/>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kern="1200" dirty="0"/>
            <a:t>Allows oversight of the services being performed.</a:t>
          </a:r>
        </a:p>
      </dsp:txBody>
      <dsp:txXfrm>
        <a:off x="5657849" y="2391569"/>
        <a:ext cx="2571749" cy="15430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3104D5-C171-433F-9816-70B023C5ABAA}">
      <dsp:nvSpPr>
        <dsp:cNvPr id="0" name=""/>
        <dsp:cNvSpPr/>
      </dsp:nvSpPr>
      <dsp:spPr>
        <a:xfrm>
          <a:off x="0" y="2440"/>
          <a:ext cx="8229600" cy="635707"/>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Clear, purposeful, and links to the plan of meeting Participant needs and desires.</a:t>
          </a:r>
        </a:p>
      </dsp:txBody>
      <dsp:txXfrm>
        <a:off x="31033" y="33473"/>
        <a:ext cx="8167534" cy="573641"/>
      </dsp:txXfrm>
    </dsp:sp>
    <dsp:sp modelId="{EDF1DCDC-2807-48F9-AE2F-2A4DB570BBDC}">
      <dsp:nvSpPr>
        <dsp:cNvPr id="0" name=""/>
        <dsp:cNvSpPr/>
      </dsp:nvSpPr>
      <dsp:spPr>
        <a:xfrm>
          <a:off x="0" y="650003"/>
          <a:ext cx="8229600" cy="635707"/>
        </a:xfrm>
        <a:prstGeom prst="roundRect">
          <a:avLst/>
        </a:prstGeom>
        <a:gradFill rotWithShape="0">
          <a:gsLst>
            <a:gs pos="0">
              <a:schemeClr val="accent3">
                <a:hueOff val="1875044"/>
                <a:satOff val="-2813"/>
                <a:lumOff val="-458"/>
                <a:alphaOff val="0"/>
                <a:shade val="51000"/>
                <a:satMod val="130000"/>
              </a:schemeClr>
            </a:gs>
            <a:gs pos="80000">
              <a:schemeClr val="accent3">
                <a:hueOff val="1875044"/>
                <a:satOff val="-2813"/>
                <a:lumOff val="-458"/>
                <a:alphaOff val="0"/>
                <a:shade val="93000"/>
                <a:satMod val="130000"/>
              </a:schemeClr>
            </a:gs>
            <a:gs pos="100000">
              <a:schemeClr val="accent3">
                <a:hueOff val="1875044"/>
                <a:satOff val="-2813"/>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Free of grammatical and spelling errors. </a:t>
          </a:r>
        </a:p>
      </dsp:txBody>
      <dsp:txXfrm>
        <a:off x="31033" y="681036"/>
        <a:ext cx="8167534" cy="573641"/>
      </dsp:txXfrm>
    </dsp:sp>
    <dsp:sp modelId="{1B2285B7-4B09-4F60-ACA7-3E3400F9426D}">
      <dsp:nvSpPr>
        <dsp:cNvPr id="0" name=""/>
        <dsp:cNvSpPr/>
      </dsp:nvSpPr>
      <dsp:spPr>
        <a:xfrm>
          <a:off x="0" y="1297565"/>
          <a:ext cx="8229600" cy="635707"/>
        </a:xfrm>
        <a:prstGeom prst="roundRect">
          <a:avLst/>
        </a:prstGeom>
        <a:gradFill rotWithShape="0">
          <a:gsLst>
            <a:gs pos="0">
              <a:schemeClr val="accent3">
                <a:hueOff val="3750088"/>
                <a:satOff val="-5627"/>
                <a:lumOff val="-915"/>
                <a:alphaOff val="0"/>
                <a:shade val="51000"/>
                <a:satMod val="130000"/>
              </a:schemeClr>
            </a:gs>
            <a:gs pos="80000">
              <a:schemeClr val="accent3">
                <a:hueOff val="3750088"/>
                <a:satOff val="-5627"/>
                <a:lumOff val="-915"/>
                <a:alphaOff val="0"/>
                <a:shade val="93000"/>
                <a:satMod val="130000"/>
              </a:schemeClr>
            </a:gs>
            <a:gs pos="100000">
              <a:schemeClr val="accent3">
                <a:hueOff val="3750088"/>
                <a:satOff val="-5627"/>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Must be factual and observable.</a:t>
          </a:r>
        </a:p>
      </dsp:txBody>
      <dsp:txXfrm>
        <a:off x="31033" y="1328598"/>
        <a:ext cx="8167534" cy="573641"/>
      </dsp:txXfrm>
    </dsp:sp>
    <dsp:sp modelId="{0F21318B-C087-4215-9F3E-3365F1AF3DB2}">
      <dsp:nvSpPr>
        <dsp:cNvPr id="0" name=""/>
        <dsp:cNvSpPr/>
      </dsp:nvSpPr>
      <dsp:spPr>
        <a:xfrm>
          <a:off x="0" y="1945127"/>
          <a:ext cx="8229600" cy="635707"/>
        </a:xfrm>
        <a:prstGeom prst="round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Only includes commonly used acronyms or abbreviations.</a:t>
          </a:r>
        </a:p>
      </dsp:txBody>
      <dsp:txXfrm>
        <a:off x="31033" y="1976160"/>
        <a:ext cx="8167534" cy="573641"/>
      </dsp:txXfrm>
    </dsp:sp>
    <dsp:sp modelId="{8C1074C3-DB2D-4E23-A863-357343118EB5}">
      <dsp:nvSpPr>
        <dsp:cNvPr id="0" name=""/>
        <dsp:cNvSpPr/>
      </dsp:nvSpPr>
      <dsp:spPr>
        <a:xfrm>
          <a:off x="0" y="2592689"/>
          <a:ext cx="8229600" cy="635707"/>
        </a:xfrm>
        <a:prstGeom prst="roundRect">
          <a:avLst/>
        </a:prstGeom>
        <a:gradFill rotWithShape="0">
          <a:gsLst>
            <a:gs pos="0">
              <a:schemeClr val="accent3">
                <a:hueOff val="7500176"/>
                <a:satOff val="-11253"/>
                <a:lumOff val="-1830"/>
                <a:alphaOff val="0"/>
                <a:shade val="51000"/>
                <a:satMod val="130000"/>
              </a:schemeClr>
            </a:gs>
            <a:gs pos="80000">
              <a:schemeClr val="accent3">
                <a:hueOff val="7500176"/>
                <a:satOff val="-11253"/>
                <a:lumOff val="-1830"/>
                <a:alphaOff val="0"/>
                <a:shade val="93000"/>
                <a:satMod val="130000"/>
              </a:schemeClr>
            </a:gs>
            <a:gs pos="100000">
              <a:schemeClr val="accent3">
                <a:hueOff val="7500176"/>
                <a:satOff val="-11253"/>
                <a:lumOff val="-18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Not only makes sense to the author, but also to any neutral party.</a:t>
          </a:r>
        </a:p>
      </dsp:txBody>
      <dsp:txXfrm>
        <a:off x="31033" y="2623722"/>
        <a:ext cx="8167534" cy="573641"/>
      </dsp:txXfrm>
    </dsp:sp>
    <dsp:sp modelId="{2A573D58-BDD8-4E80-821C-0B8ED40D34B1}">
      <dsp:nvSpPr>
        <dsp:cNvPr id="0" name=""/>
        <dsp:cNvSpPr/>
      </dsp:nvSpPr>
      <dsp:spPr>
        <a:xfrm>
          <a:off x="0" y="3240252"/>
          <a:ext cx="8229600" cy="635707"/>
        </a:xfrm>
        <a:prstGeom prst="roundRect">
          <a:avLst/>
        </a:prstGeom>
        <a:gradFill rotWithShape="0">
          <a:gsLst>
            <a:gs pos="0">
              <a:schemeClr val="accent3">
                <a:hueOff val="9375220"/>
                <a:satOff val="-14067"/>
                <a:lumOff val="-2288"/>
                <a:alphaOff val="0"/>
                <a:shade val="51000"/>
                <a:satMod val="130000"/>
              </a:schemeClr>
            </a:gs>
            <a:gs pos="80000">
              <a:schemeClr val="accent3">
                <a:hueOff val="9375220"/>
                <a:satOff val="-14067"/>
                <a:lumOff val="-2288"/>
                <a:alphaOff val="0"/>
                <a:shade val="93000"/>
                <a:satMod val="130000"/>
              </a:schemeClr>
            </a:gs>
            <a:gs pos="100000">
              <a:schemeClr val="accent3">
                <a:hueOff val="9375220"/>
                <a:satOff val="-14067"/>
                <a:lumOff val="-22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Assumes that the reader is not familiar with the case.</a:t>
          </a:r>
        </a:p>
      </dsp:txBody>
      <dsp:txXfrm>
        <a:off x="31033" y="3271285"/>
        <a:ext cx="8167534" cy="573641"/>
      </dsp:txXfrm>
    </dsp:sp>
    <dsp:sp modelId="{37EF996E-01D3-4D4E-8FC3-219EEA81B808}">
      <dsp:nvSpPr>
        <dsp:cNvPr id="0" name=""/>
        <dsp:cNvSpPr/>
      </dsp:nvSpPr>
      <dsp:spPr>
        <a:xfrm>
          <a:off x="0" y="3887814"/>
          <a:ext cx="8229600" cy="635707"/>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Covers a specific contact, are not summaries that cover long periods of time. A note must only cover a less than 24 hour period.</a:t>
          </a:r>
        </a:p>
      </dsp:txBody>
      <dsp:txXfrm>
        <a:off x="31033" y="3918847"/>
        <a:ext cx="8167534" cy="5736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5B43AF-1ED4-4311-A1AE-C62DC8B2C977}">
      <dsp:nvSpPr>
        <dsp:cNvPr id="0" name=""/>
        <dsp:cNvSpPr/>
      </dsp:nvSpPr>
      <dsp:spPr>
        <a:xfrm>
          <a:off x="2411" y="258763"/>
          <a:ext cx="1912739" cy="1147643"/>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Date of Contact</a:t>
          </a:r>
        </a:p>
      </dsp:txBody>
      <dsp:txXfrm>
        <a:off x="2411" y="258763"/>
        <a:ext cx="1912739" cy="1147643"/>
      </dsp:txXfrm>
    </dsp:sp>
    <dsp:sp modelId="{C613B25B-EC77-43F8-B9C7-96DDF1B152F7}">
      <dsp:nvSpPr>
        <dsp:cNvPr id="0" name=""/>
        <dsp:cNvSpPr/>
      </dsp:nvSpPr>
      <dsp:spPr>
        <a:xfrm>
          <a:off x="2106423" y="258763"/>
          <a:ext cx="1912739" cy="1147643"/>
        </a:xfrm>
        <a:prstGeom prst="rect">
          <a:avLst/>
        </a:prstGeom>
        <a:gradFill rotWithShape="0">
          <a:gsLst>
            <a:gs pos="0">
              <a:schemeClr val="accent3">
                <a:hueOff val="1125026"/>
                <a:satOff val="-1688"/>
                <a:lumOff val="-275"/>
                <a:alphaOff val="0"/>
                <a:shade val="51000"/>
                <a:satMod val="130000"/>
              </a:schemeClr>
            </a:gs>
            <a:gs pos="80000">
              <a:schemeClr val="accent3">
                <a:hueOff val="1125026"/>
                <a:satOff val="-1688"/>
                <a:lumOff val="-275"/>
                <a:alphaOff val="0"/>
                <a:shade val="93000"/>
                <a:satMod val="130000"/>
              </a:schemeClr>
            </a:gs>
            <a:gs pos="100000">
              <a:schemeClr val="accent3">
                <a:hueOff val="1125026"/>
                <a:satOff val="-168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Type of Contact</a:t>
          </a:r>
        </a:p>
      </dsp:txBody>
      <dsp:txXfrm>
        <a:off x="2106423" y="258763"/>
        <a:ext cx="1912739" cy="1147643"/>
      </dsp:txXfrm>
    </dsp:sp>
    <dsp:sp modelId="{567F36DF-B4E7-45BD-9DDF-3EE577C5AD32}">
      <dsp:nvSpPr>
        <dsp:cNvPr id="0" name=""/>
        <dsp:cNvSpPr/>
      </dsp:nvSpPr>
      <dsp:spPr>
        <a:xfrm>
          <a:off x="4210436" y="258763"/>
          <a:ext cx="1912739" cy="1147643"/>
        </a:xfrm>
        <a:prstGeom prst="rect">
          <a:avLst/>
        </a:prstGeom>
        <a:gradFill rotWithShape="0">
          <a:gsLst>
            <a:gs pos="0">
              <a:schemeClr val="accent3">
                <a:hueOff val="2250053"/>
                <a:satOff val="-3376"/>
                <a:lumOff val="-549"/>
                <a:alphaOff val="0"/>
                <a:shade val="51000"/>
                <a:satMod val="130000"/>
              </a:schemeClr>
            </a:gs>
            <a:gs pos="80000">
              <a:schemeClr val="accent3">
                <a:hueOff val="2250053"/>
                <a:satOff val="-3376"/>
                <a:lumOff val="-549"/>
                <a:alphaOff val="0"/>
                <a:shade val="93000"/>
                <a:satMod val="130000"/>
              </a:schemeClr>
            </a:gs>
            <a:gs pos="100000">
              <a:schemeClr val="accent3">
                <a:hueOff val="2250053"/>
                <a:satOff val="-337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Observation(s)</a:t>
          </a:r>
        </a:p>
      </dsp:txBody>
      <dsp:txXfrm>
        <a:off x="4210436" y="258763"/>
        <a:ext cx="1912739" cy="1147643"/>
      </dsp:txXfrm>
    </dsp:sp>
    <dsp:sp modelId="{18884D25-A696-44AA-AE13-7D9E3C2602B8}">
      <dsp:nvSpPr>
        <dsp:cNvPr id="0" name=""/>
        <dsp:cNvSpPr/>
      </dsp:nvSpPr>
      <dsp:spPr>
        <a:xfrm>
          <a:off x="6314449" y="258763"/>
          <a:ext cx="1912739" cy="1147643"/>
        </a:xfrm>
        <a:prstGeom prst="rect">
          <a:avLst/>
        </a:prstGeom>
        <a:gradFill rotWithShape="0">
          <a:gsLst>
            <a:gs pos="0">
              <a:schemeClr val="accent3">
                <a:hueOff val="3375079"/>
                <a:satOff val="-5064"/>
                <a:lumOff val="-824"/>
                <a:alphaOff val="0"/>
                <a:shade val="51000"/>
                <a:satMod val="130000"/>
              </a:schemeClr>
            </a:gs>
            <a:gs pos="80000">
              <a:schemeClr val="accent3">
                <a:hueOff val="3375079"/>
                <a:satOff val="-5064"/>
                <a:lumOff val="-824"/>
                <a:alphaOff val="0"/>
                <a:shade val="93000"/>
                <a:satMod val="130000"/>
              </a:schemeClr>
            </a:gs>
            <a:gs pos="100000">
              <a:schemeClr val="accent3">
                <a:hueOff val="3375079"/>
                <a:satOff val="-5064"/>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Action(s) towards meeting needs and desires of Participant.</a:t>
          </a:r>
        </a:p>
      </dsp:txBody>
      <dsp:txXfrm>
        <a:off x="6314449" y="258763"/>
        <a:ext cx="1912739" cy="1147643"/>
      </dsp:txXfrm>
    </dsp:sp>
    <dsp:sp modelId="{DE6143E3-2BF6-4AD8-B089-37FFE3BC99E8}">
      <dsp:nvSpPr>
        <dsp:cNvPr id="0" name=""/>
        <dsp:cNvSpPr/>
      </dsp:nvSpPr>
      <dsp:spPr>
        <a:xfrm>
          <a:off x="2411" y="1597681"/>
          <a:ext cx="1912739" cy="1147643"/>
        </a:xfrm>
        <a:prstGeom prst="rect">
          <a:avLst/>
        </a:prstGeom>
        <a:gradFill rotWithShape="0">
          <a:gsLst>
            <a:gs pos="0">
              <a:schemeClr val="accent3">
                <a:hueOff val="4500106"/>
                <a:satOff val="-6752"/>
                <a:lumOff val="-1098"/>
                <a:alphaOff val="0"/>
                <a:shade val="51000"/>
                <a:satMod val="130000"/>
              </a:schemeClr>
            </a:gs>
            <a:gs pos="80000">
              <a:schemeClr val="accent3">
                <a:hueOff val="4500106"/>
                <a:satOff val="-6752"/>
                <a:lumOff val="-1098"/>
                <a:alphaOff val="0"/>
                <a:shade val="93000"/>
                <a:satMod val="130000"/>
              </a:schemeClr>
            </a:gs>
            <a:gs pos="100000">
              <a:schemeClr val="accent3">
                <a:hueOff val="4500106"/>
                <a:satOff val="-6752"/>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Follow-Up</a:t>
          </a:r>
        </a:p>
      </dsp:txBody>
      <dsp:txXfrm>
        <a:off x="2411" y="1597681"/>
        <a:ext cx="1912739" cy="1147643"/>
      </dsp:txXfrm>
    </dsp:sp>
    <dsp:sp modelId="{93045474-D2BF-49F7-822C-A91076366EF6}">
      <dsp:nvSpPr>
        <dsp:cNvPr id="0" name=""/>
        <dsp:cNvSpPr/>
      </dsp:nvSpPr>
      <dsp:spPr>
        <a:xfrm>
          <a:off x="2106423" y="1597681"/>
          <a:ext cx="1912739" cy="1147643"/>
        </a:xfrm>
        <a:prstGeom prst="rect">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Facts and verified information</a:t>
          </a:r>
        </a:p>
      </dsp:txBody>
      <dsp:txXfrm>
        <a:off x="2106423" y="1597681"/>
        <a:ext cx="1912739" cy="1147643"/>
      </dsp:txXfrm>
    </dsp:sp>
    <dsp:sp modelId="{2334C63F-7378-43CC-A079-34EA9B2F0757}">
      <dsp:nvSpPr>
        <dsp:cNvPr id="0" name=""/>
        <dsp:cNvSpPr/>
      </dsp:nvSpPr>
      <dsp:spPr>
        <a:xfrm>
          <a:off x="4210436" y="1597681"/>
          <a:ext cx="1912739" cy="1147643"/>
        </a:xfrm>
        <a:prstGeom prst="rect">
          <a:avLst/>
        </a:prstGeom>
        <a:gradFill rotWithShape="0">
          <a:gsLst>
            <a:gs pos="0">
              <a:schemeClr val="accent3">
                <a:hueOff val="6750158"/>
                <a:satOff val="-10128"/>
                <a:lumOff val="-1647"/>
                <a:alphaOff val="0"/>
                <a:shade val="51000"/>
                <a:satMod val="130000"/>
              </a:schemeClr>
            </a:gs>
            <a:gs pos="80000">
              <a:schemeClr val="accent3">
                <a:hueOff val="6750158"/>
                <a:satOff val="-10128"/>
                <a:lumOff val="-1647"/>
                <a:alphaOff val="0"/>
                <a:shade val="93000"/>
                <a:satMod val="130000"/>
              </a:schemeClr>
            </a:gs>
            <a:gs pos="100000">
              <a:schemeClr val="accent3">
                <a:hueOff val="6750158"/>
                <a:satOff val="-10128"/>
                <a:lumOff val="-1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a:latin typeface="Times New Roman" panose="02020603050405020304" pitchFamily="18" charset="0"/>
              <a:cs typeface="Times New Roman" panose="02020603050405020304" pitchFamily="18" charset="0"/>
            </a:rPr>
            <a:t>Objective statements</a:t>
          </a:r>
        </a:p>
      </dsp:txBody>
      <dsp:txXfrm>
        <a:off x="4210436" y="1597681"/>
        <a:ext cx="1912739" cy="1147643"/>
      </dsp:txXfrm>
    </dsp:sp>
    <dsp:sp modelId="{42995F0B-ACB8-42B2-BDAB-05553581BD49}">
      <dsp:nvSpPr>
        <dsp:cNvPr id="0" name=""/>
        <dsp:cNvSpPr/>
      </dsp:nvSpPr>
      <dsp:spPr>
        <a:xfrm>
          <a:off x="6314449" y="1597681"/>
          <a:ext cx="1912739" cy="1147643"/>
        </a:xfrm>
        <a:prstGeom prst="rect">
          <a:avLst/>
        </a:prstGeom>
        <a:gradFill rotWithShape="0">
          <a:gsLst>
            <a:gs pos="0">
              <a:schemeClr val="accent3">
                <a:hueOff val="7875184"/>
                <a:satOff val="-11816"/>
                <a:lumOff val="-1922"/>
                <a:alphaOff val="0"/>
                <a:shade val="51000"/>
                <a:satMod val="130000"/>
              </a:schemeClr>
            </a:gs>
            <a:gs pos="80000">
              <a:schemeClr val="accent3">
                <a:hueOff val="7875184"/>
                <a:satOff val="-11816"/>
                <a:lumOff val="-1922"/>
                <a:alphaOff val="0"/>
                <a:shade val="93000"/>
                <a:satMod val="130000"/>
              </a:schemeClr>
            </a:gs>
            <a:gs pos="100000">
              <a:schemeClr val="accent3">
                <a:hueOff val="7875184"/>
                <a:satOff val="-11816"/>
                <a:lumOff val="-192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Relevant Information</a:t>
          </a:r>
        </a:p>
      </dsp:txBody>
      <dsp:txXfrm>
        <a:off x="6314449" y="1597681"/>
        <a:ext cx="1912739" cy="1147643"/>
      </dsp:txXfrm>
    </dsp:sp>
    <dsp:sp modelId="{59633625-6AE8-4383-AFC9-E84940D097E6}">
      <dsp:nvSpPr>
        <dsp:cNvPr id="0" name=""/>
        <dsp:cNvSpPr/>
      </dsp:nvSpPr>
      <dsp:spPr>
        <a:xfrm>
          <a:off x="1054417" y="3028077"/>
          <a:ext cx="1912739" cy="1147643"/>
        </a:xfrm>
        <a:prstGeom prst="rect">
          <a:avLst/>
        </a:prstGeom>
        <a:gradFill rotWithShape="0">
          <a:gsLst>
            <a:gs pos="0">
              <a:schemeClr val="accent3">
                <a:hueOff val="9000211"/>
                <a:satOff val="-13504"/>
                <a:lumOff val="-2196"/>
                <a:alphaOff val="0"/>
                <a:shade val="51000"/>
                <a:satMod val="130000"/>
              </a:schemeClr>
            </a:gs>
            <a:gs pos="80000">
              <a:schemeClr val="accent3">
                <a:hueOff val="9000211"/>
                <a:satOff val="-13504"/>
                <a:lumOff val="-2196"/>
                <a:alphaOff val="0"/>
                <a:shade val="93000"/>
                <a:satMod val="130000"/>
              </a:schemeClr>
            </a:gs>
            <a:gs pos="100000">
              <a:schemeClr val="accent3">
                <a:hueOff val="9000211"/>
                <a:satOff val="-13504"/>
                <a:lumOff val="-219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Signature (Electronic is valid)</a:t>
          </a:r>
        </a:p>
      </dsp:txBody>
      <dsp:txXfrm>
        <a:off x="1054417" y="3028077"/>
        <a:ext cx="1912739" cy="1147643"/>
      </dsp:txXfrm>
    </dsp:sp>
    <dsp:sp modelId="{30545FBB-A1AE-458F-9BDA-D998D8A39338}">
      <dsp:nvSpPr>
        <dsp:cNvPr id="0" name=""/>
        <dsp:cNvSpPr/>
      </dsp:nvSpPr>
      <dsp:spPr>
        <a:xfrm>
          <a:off x="3158430" y="2936598"/>
          <a:ext cx="1912739" cy="1330600"/>
        </a:xfrm>
        <a:prstGeom prst="rect">
          <a:avLst/>
        </a:prstGeom>
        <a:gradFill rotWithShape="0">
          <a:gsLst>
            <a:gs pos="0">
              <a:schemeClr val="accent3">
                <a:hueOff val="10125237"/>
                <a:satOff val="-15192"/>
                <a:lumOff val="-2471"/>
                <a:alphaOff val="0"/>
                <a:shade val="51000"/>
                <a:satMod val="130000"/>
              </a:schemeClr>
            </a:gs>
            <a:gs pos="80000">
              <a:schemeClr val="accent3">
                <a:hueOff val="10125237"/>
                <a:satOff val="-15192"/>
                <a:lumOff val="-2471"/>
                <a:alphaOff val="0"/>
                <a:shade val="93000"/>
                <a:satMod val="130000"/>
              </a:schemeClr>
            </a:gs>
            <a:gs pos="100000">
              <a:schemeClr val="accent3">
                <a:hueOff val="10125237"/>
                <a:satOff val="-15192"/>
                <a:lumOff val="-247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hlinkClick xmlns:r="http://schemas.openxmlformats.org/officeDocument/2006/relationships" r:id="rId1"/>
            </a:rPr>
            <a:t>Click Here</a:t>
          </a:r>
          <a:r>
            <a:rPr lang="en-US" sz="1600" b="1" kern="1200" dirty="0">
              <a:latin typeface="Times New Roman" panose="02020603050405020304" pitchFamily="18" charset="0"/>
              <a:cs typeface="Times New Roman" panose="02020603050405020304" pitchFamily="18" charset="0"/>
            </a:rPr>
            <a:t> </a:t>
          </a:r>
        </a:p>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for MaineCare Policy (Section 13 Case Management only).</a:t>
          </a:r>
        </a:p>
      </dsp:txBody>
      <dsp:txXfrm>
        <a:off x="3158430" y="2936598"/>
        <a:ext cx="1912739" cy="1330600"/>
      </dsp:txXfrm>
    </dsp:sp>
    <dsp:sp modelId="{849B7092-DAB9-4065-A17B-DC0F5E9C16E3}">
      <dsp:nvSpPr>
        <dsp:cNvPr id="0" name=""/>
        <dsp:cNvSpPr/>
      </dsp:nvSpPr>
      <dsp:spPr>
        <a:xfrm>
          <a:off x="5262443" y="3028077"/>
          <a:ext cx="1912739" cy="1147643"/>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hlinkClick xmlns:r="http://schemas.openxmlformats.org/officeDocument/2006/relationships" r:id="rId2"/>
            </a:rPr>
            <a:t>Click here</a:t>
          </a:r>
          <a:endParaRPr lang="en-US" sz="1600" b="1" kern="1200" dirty="0">
            <a:latin typeface="Times New Roman" panose="02020603050405020304" pitchFamily="18" charset="0"/>
            <a:cs typeface="Times New Roman" panose="02020603050405020304" pitchFamily="18" charset="0"/>
          </a:endParaRPr>
        </a:p>
        <a:p>
          <a:pPr marL="0" lvl="0" indent="0" algn="ctr" defTabSz="711200" rtl="0">
            <a:lnSpc>
              <a:spcPct val="90000"/>
            </a:lnSpc>
            <a:spcBef>
              <a:spcPct val="0"/>
            </a:spcBef>
            <a:spcAft>
              <a:spcPct val="35000"/>
            </a:spcAft>
            <a:buNone/>
          </a:pPr>
          <a:r>
            <a:rPr lang="en-US" sz="1600" b="1" kern="1200" dirty="0">
              <a:latin typeface="Times New Roman" panose="02020603050405020304" pitchFamily="18" charset="0"/>
              <a:cs typeface="Times New Roman" panose="02020603050405020304" pitchFamily="18" charset="0"/>
            </a:rPr>
            <a:t> for Adult Protective procedure.</a:t>
          </a:r>
        </a:p>
      </dsp:txBody>
      <dsp:txXfrm>
        <a:off x="5262443" y="3028077"/>
        <a:ext cx="1912739" cy="1147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C83D-8AE3-49DF-959E-4CF4B332CAD8}">
      <dsp:nvSpPr>
        <dsp:cNvPr id="0" name=""/>
        <dsp:cNvSpPr/>
      </dsp:nvSpPr>
      <dsp:spPr>
        <a:xfrm>
          <a:off x="0" y="262821"/>
          <a:ext cx="8229600" cy="1965599"/>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The Title of the Note must be a clear indication of what is being documented within the note.  If there is an emergency or crisis after hours,  on the weekend, or during a vacation, other people not as familiar with the case will review the notes and look for relevant and pertinent information to help the Participant.  </a:t>
          </a:r>
        </a:p>
      </dsp:txBody>
      <dsp:txXfrm>
        <a:off x="95953" y="358774"/>
        <a:ext cx="8037694" cy="1773693"/>
      </dsp:txXfrm>
    </dsp:sp>
    <dsp:sp modelId="{584B9A1B-9816-4ECB-BA9C-F9F75B930D07}">
      <dsp:nvSpPr>
        <dsp:cNvPr id="0" name=""/>
        <dsp:cNvSpPr/>
      </dsp:nvSpPr>
      <dsp:spPr>
        <a:xfrm>
          <a:off x="0" y="2297541"/>
          <a:ext cx="8229600" cy="1965599"/>
        </a:xfrm>
        <a:prstGeom prst="round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 poorly titled note can result in valuable information being over looked or take up time during an emergency situation.</a:t>
          </a:r>
        </a:p>
      </dsp:txBody>
      <dsp:txXfrm>
        <a:off x="95953" y="2393494"/>
        <a:ext cx="8037694" cy="17736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977D57-242A-46BF-BEC9-52C877E5CB31}">
      <dsp:nvSpPr>
        <dsp:cNvPr id="0" name=""/>
        <dsp:cNvSpPr/>
      </dsp:nvSpPr>
      <dsp:spPr>
        <a:xfrm>
          <a:off x="1004" y="1087611"/>
          <a:ext cx="3917900" cy="2350740"/>
        </a:xfrm>
        <a:prstGeom prst="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Times New Roman" panose="02020603050405020304" pitchFamily="18" charset="0"/>
              <a:cs typeface="Times New Roman" panose="02020603050405020304" pitchFamily="18" charset="0"/>
            </a:rPr>
            <a:t>EIS and MAPSIS give options for what type of contact a note can cover, though the Case Manager must document the place of the contact and the person/people contacted.</a:t>
          </a:r>
        </a:p>
      </dsp:txBody>
      <dsp:txXfrm>
        <a:off x="1004" y="1087611"/>
        <a:ext cx="3917900" cy="2350740"/>
      </dsp:txXfrm>
    </dsp:sp>
    <dsp:sp modelId="{F57C707B-A517-4F69-AD9E-D8925873EC1D}">
      <dsp:nvSpPr>
        <dsp:cNvPr id="0" name=""/>
        <dsp:cNvSpPr/>
      </dsp:nvSpPr>
      <dsp:spPr>
        <a:xfrm>
          <a:off x="4310695" y="1087611"/>
          <a:ext cx="3917900" cy="2350740"/>
        </a:xfrm>
        <a:prstGeom prst="rect">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Times New Roman" panose="02020603050405020304" pitchFamily="18" charset="0"/>
              <a:cs typeface="Times New Roman" panose="02020603050405020304" pitchFamily="18" charset="0"/>
            </a:rPr>
            <a:t>Full names should be used, clear relationship to the Participant identified in each note, and their role in the Participant’s life.  If the person is a provider their service and the agency should be identified.</a:t>
          </a:r>
        </a:p>
      </dsp:txBody>
      <dsp:txXfrm>
        <a:off x="4310695" y="1087611"/>
        <a:ext cx="3917900" cy="23507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DBCA2-16EE-46ED-945D-78EB38A973FE}">
      <dsp:nvSpPr>
        <dsp:cNvPr id="0" name=""/>
        <dsp:cNvSpPr/>
      </dsp:nvSpPr>
      <dsp:spPr>
        <a:xfrm>
          <a:off x="1004" y="1087611"/>
          <a:ext cx="3917900" cy="2350740"/>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Issues regarding the Participant’s quality of life, satisfaction with services, current life situations, any and all health and safety issues.</a:t>
          </a:r>
        </a:p>
      </dsp:txBody>
      <dsp:txXfrm>
        <a:off x="1004" y="1087611"/>
        <a:ext cx="3917900" cy="2350740"/>
      </dsp:txXfrm>
    </dsp:sp>
    <dsp:sp modelId="{8279CCD1-D308-4B28-9A75-7592D61CEADE}">
      <dsp:nvSpPr>
        <dsp:cNvPr id="0" name=""/>
        <dsp:cNvSpPr/>
      </dsp:nvSpPr>
      <dsp:spPr>
        <a:xfrm>
          <a:off x="4310695" y="1087611"/>
          <a:ext cx="3917900" cy="2350740"/>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Personal opinions, judgments or subjective perceptions must </a:t>
          </a:r>
          <a:r>
            <a:rPr lang="en-US" sz="2700" b="1" u="sng" kern="1200" dirty="0">
              <a:latin typeface="Times New Roman" panose="02020603050405020304" pitchFamily="18" charset="0"/>
              <a:cs typeface="Times New Roman" panose="02020603050405020304" pitchFamily="18" charset="0"/>
            </a:rPr>
            <a:t>not</a:t>
          </a:r>
          <a:r>
            <a:rPr lang="en-US" sz="2700" kern="1200" dirty="0">
              <a:latin typeface="Times New Roman" panose="02020603050405020304" pitchFamily="18" charset="0"/>
              <a:cs typeface="Times New Roman" panose="02020603050405020304" pitchFamily="18" charset="0"/>
            </a:rPr>
            <a:t> be included in the case note.</a:t>
          </a:r>
        </a:p>
      </dsp:txBody>
      <dsp:txXfrm>
        <a:off x="4310695" y="1087611"/>
        <a:ext cx="3917900" cy="235074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0126AB76-8C7F-4BD3-A996-03110610BB05}" type="datetimeFigureOut">
              <a:rPr lang="en-US" smtClean="0"/>
              <a:t>10/2/2018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C9B8A04C-A9D9-42F8-BADB-8926F1FB3ACC}" type="slidenum">
              <a:rPr lang="en-US" smtClean="0"/>
              <a:t>‹#›</a:t>
            </a:fld>
            <a:endParaRPr lang="en-US"/>
          </a:p>
        </p:txBody>
      </p:sp>
    </p:spTree>
    <p:extLst>
      <p:ext uri="{BB962C8B-B14F-4D97-AF65-F5344CB8AC3E}">
        <p14:creationId xmlns:p14="http://schemas.microsoft.com/office/powerpoint/2010/main" val="1245001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8A04C-A9D9-42F8-BADB-8926F1FB3ACC}" type="slidenum">
              <a:rPr lang="en-US" smtClean="0"/>
              <a:t>3</a:t>
            </a:fld>
            <a:endParaRPr lang="en-US"/>
          </a:p>
        </p:txBody>
      </p:sp>
    </p:spTree>
    <p:extLst>
      <p:ext uri="{BB962C8B-B14F-4D97-AF65-F5344CB8AC3E}">
        <p14:creationId xmlns:p14="http://schemas.microsoft.com/office/powerpoint/2010/main" val="11399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B8A04C-A9D9-42F8-BADB-8926F1FB3ACC}" type="slidenum">
              <a:rPr lang="en-US" smtClean="0"/>
              <a:t>5</a:t>
            </a:fld>
            <a:endParaRPr lang="en-US"/>
          </a:p>
        </p:txBody>
      </p:sp>
    </p:spTree>
    <p:extLst>
      <p:ext uri="{BB962C8B-B14F-4D97-AF65-F5344CB8AC3E}">
        <p14:creationId xmlns:p14="http://schemas.microsoft.com/office/powerpoint/2010/main" val="4100314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Scientist Image from freeimages.com; Jean </a:t>
            </a:r>
            <a:r>
              <a:rPr lang="en-US" dirty="0" err="1"/>
              <a:t>Scheijen</a:t>
            </a:r>
            <a:r>
              <a:rPr lang="en-US" dirty="0"/>
              <a:t>; Thumbs up image from freeimages.com; Phillip Collier</a:t>
            </a:r>
          </a:p>
        </p:txBody>
      </p:sp>
      <p:sp>
        <p:nvSpPr>
          <p:cNvPr id="4" name="Slide Number Placeholder 3"/>
          <p:cNvSpPr>
            <a:spLocks noGrp="1"/>
          </p:cNvSpPr>
          <p:nvPr>
            <p:ph type="sldNum" sz="quarter" idx="10"/>
          </p:nvPr>
        </p:nvSpPr>
        <p:spPr/>
        <p:txBody>
          <a:bodyPr/>
          <a:lstStyle/>
          <a:p>
            <a:fld id="{C9B8A04C-A9D9-42F8-BADB-8926F1FB3ACC}" type="slidenum">
              <a:rPr lang="en-US" smtClean="0"/>
              <a:t>32</a:t>
            </a:fld>
            <a:endParaRPr lang="en-US"/>
          </a:p>
        </p:txBody>
      </p:sp>
    </p:spTree>
    <p:extLst>
      <p:ext uri="{BB962C8B-B14F-4D97-AF65-F5344CB8AC3E}">
        <p14:creationId xmlns:p14="http://schemas.microsoft.com/office/powerpoint/2010/main" val="3899678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hangingPunct="0">
              <a:buNone/>
            </a:pPr>
            <a:r>
              <a:rPr lang="en-US" sz="1200" dirty="0"/>
              <a:t>A. </a:t>
            </a:r>
            <a:r>
              <a:rPr lang="en-US" sz="1200" b="1" dirty="0"/>
              <a:t>Comprehensive Assessment</a:t>
            </a:r>
            <a:r>
              <a:rPr lang="en-US" sz="1200" dirty="0"/>
              <a:t> </a:t>
            </a:r>
            <a:r>
              <a:rPr lang="en-US" sz="1200" b="1" dirty="0"/>
              <a:t>and Periodic Re-assessment </a:t>
            </a:r>
            <a:r>
              <a:rPr lang="en-US" sz="1200" dirty="0"/>
              <a:t>of an eligible member to determine service needs, including those activities that focus on needs identification, to determine the need for any medical, educational, social or other services. The comprehensive assessment and re-assessment must be conducted through face-to-face contact with the member and, where appropriate, consultation with other providers and with the member's family. A comprehensive assessment must be completed within the first thirty (30) days of initiation of services, and reassessment must occur as change in the member’s needs warrants or at a minimum on an annual basis. These activities include but are not limited to the following:</a:t>
            </a:r>
          </a:p>
          <a:p>
            <a:pPr lvl="0" hangingPunct="0"/>
            <a:r>
              <a:rPr lang="en-US" sz="1200" dirty="0"/>
              <a:t>1.Taking client history; </a:t>
            </a:r>
          </a:p>
          <a:p>
            <a:pPr hangingPunct="0"/>
            <a:r>
              <a:rPr lang="en-US" sz="1200" dirty="0"/>
              <a:t>2.Identifying the needs of the individual and completing related documentation; and</a:t>
            </a:r>
          </a:p>
          <a:p>
            <a:pPr hangingPunct="0"/>
            <a:r>
              <a:rPr lang="en-US" sz="1200" dirty="0"/>
              <a:t>3.Gathering information from other sources (family members, medical providers, social workers, and educators) if necessary, to form a complete assessment.</a:t>
            </a:r>
          </a:p>
          <a:p>
            <a:endParaRPr lang="en-US" dirty="0"/>
          </a:p>
        </p:txBody>
      </p:sp>
      <p:sp>
        <p:nvSpPr>
          <p:cNvPr id="4" name="Slide Number Placeholder 3"/>
          <p:cNvSpPr>
            <a:spLocks noGrp="1"/>
          </p:cNvSpPr>
          <p:nvPr>
            <p:ph type="sldNum" sz="quarter" idx="10"/>
          </p:nvPr>
        </p:nvSpPr>
        <p:spPr/>
        <p:txBody>
          <a:bodyPr/>
          <a:lstStyle/>
          <a:p>
            <a:fld id="{C9B8A04C-A9D9-42F8-BADB-8926F1FB3ACC}" type="slidenum">
              <a:rPr lang="en-US" smtClean="0"/>
              <a:t>51</a:t>
            </a:fld>
            <a:endParaRPr lang="en-US"/>
          </a:p>
        </p:txBody>
      </p:sp>
    </p:spTree>
    <p:extLst>
      <p:ext uri="{BB962C8B-B14F-4D97-AF65-F5344CB8AC3E}">
        <p14:creationId xmlns:p14="http://schemas.microsoft.com/office/powerpoint/2010/main" val="879489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609600"/>
            <a:ext cx="7772400" cy="1470025"/>
          </a:xfrm>
          <a:solidFill>
            <a:srgbClr val="006666"/>
          </a:solidFill>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514600"/>
            <a:ext cx="6400800" cy="1752600"/>
          </a:xfrm>
        </p:spPr>
        <p:txBody>
          <a:bodyPr/>
          <a:lstStyle>
            <a:lvl1pPr marL="0" indent="0" algn="ctr">
              <a:buNone/>
              <a:defRPr>
                <a:solidFill>
                  <a:schemeClr val="tx1">
                    <a:tint val="75000"/>
                  </a:schemeClr>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4A78B9-7F7C-43A6-8C0D-712F71B0E582}" type="datetime1">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F2F5D-4304-48E2-AF78-C97348D115DD}" type="slidenum">
              <a:rPr lang="en-US" smtClean="0"/>
              <a:t>‹#›</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6526" y="4648200"/>
            <a:ext cx="3432175"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823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solidFill>
            <a:srgbClr val="006666"/>
          </a:solidFill>
        </p:spPr>
        <p:txBody>
          <a:bodyPr anchor="b"/>
          <a:lstStyle>
            <a:lvl1pPr algn="l">
              <a:defRPr sz="2000" b="1">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20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0922AD-037D-48DE-85D6-0648530BB966}" type="datetime1">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174707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66"/>
          </a:solidFill>
        </p:spPr>
        <p:txBody>
          <a:bodyPr/>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EFB6E-FD18-4F9E-9A27-72436E2A143C}" type="datetime1">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63074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solidFill>
            <a:srgbClr val="006666"/>
          </a:solidFill>
        </p:spPr>
        <p:txBody>
          <a:bodyPr vert="eaVert"/>
          <a:lstStyle>
            <a:lvl1pPr>
              <a:defRPr>
                <a:solidFill>
                  <a:schemeClr val="bg1"/>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5FA53E-D343-43AE-A0EC-2C4BF0B7286E}" type="datetime1">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77428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66"/>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45872-B8D4-49E1-ADCE-0E28DF58E732}" type="datetime1">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256932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006666"/>
          </a:solidFill>
        </p:spPr>
        <p:txBody>
          <a:bodyPr/>
          <a:lstStyle>
            <a:lvl1pPr>
              <a:defRPr>
                <a:solidFill>
                  <a:schemeClr val="bg1"/>
                </a:solidFill>
              </a:defRPr>
            </a:lvl1pPr>
          </a:lstStyle>
          <a:p>
            <a:r>
              <a:rPr lang="en-US" dirty="0"/>
              <a:t>Questions?</a:t>
            </a:r>
          </a:p>
        </p:txBody>
      </p:sp>
      <p:sp>
        <p:nvSpPr>
          <p:cNvPr id="3" name="Date Placeholder 2"/>
          <p:cNvSpPr>
            <a:spLocks noGrp="1"/>
          </p:cNvSpPr>
          <p:nvPr>
            <p:ph type="dt" sz="half" idx="10"/>
          </p:nvPr>
        </p:nvSpPr>
        <p:spPr/>
        <p:txBody>
          <a:bodyPr/>
          <a:lstStyle/>
          <a:p>
            <a:fld id="{E18C0C91-E0F3-4A9B-A273-9BB94DC39DC4}" type="datetime1">
              <a:rPr lang="en-US" smtClean="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0F2F5D-4304-48E2-AF78-C97348D115DD}" type="slidenum">
              <a:rPr lang="en-US" smtClean="0"/>
              <a:t>‹#›</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800600"/>
            <a:ext cx="3425825" cy="135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Placeholder 7"/>
          <p:cNvSpPr>
            <a:spLocks noGrp="1"/>
          </p:cNvSpPr>
          <p:nvPr>
            <p:ph type="body" sz="quarter" idx="13" hasCustomPrompt="1"/>
          </p:nvPr>
        </p:nvSpPr>
        <p:spPr>
          <a:xfrm>
            <a:off x="914400" y="1752600"/>
            <a:ext cx="7010400" cy="3048000"/>
          </a:xfrm>
        </p:spPr>
        <p:txBody>
          <a:bodyPr/>
          <a:lstStyle>
            <a:lvl1pPr>
              <a:defRPr>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stStyle>
          <a:p>
            <a:pPr lvl="0"/>
            <a:r>
              <a:rPr lang="en-US" dirty="0"/>
              <a:t>Presenter’s Name</a:t>
            </a:r>
          </a:p>
          <a:p>
            <a:pPr lvl="1"/>
            <a:r>
              <a:rPr lang="en-US" dirty="0"/>
              <a:t>Title</a:t>
            </a:r>
          </a:p>
          <a:p>
            <a:pPr lvl="2"/>
            <a:r>
              <a:rPr lang="en-US" dirty="0"/>
              <a:t>Contact Information</a:t>
            </a:r>
          </a:p>
          <a:p>
            <a:pPr lvl="3"/>
            <a:r>
              <a:rPr lang="en-US" dirty="0"/>
              <a:t>Fourth level</a:t>
            </a:r>
          </a:p>
          <a:p>
            <a:pPr lvl="4"/>
            <a:r>
              <a:rPr lang="en-US" dirty="0"/>
              <a:t>Fifth level</a:t>
            </a:r>
          </a:p>
        </p:txBody>
      </p:sp>
    </p:spTree>
    <p:extLst>
      <p:ext uri="{BB962C8B-B14F-4D97-AF65-F5344CB8AC3E}">
        <p14:creationId xmlns:p14="http://schemas.microsoft.com/office/powerpoint/2010/main" val="845404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solidFill>
            <a:srgbClr val="006666"/>
          </a:solidFill>
        </p:spPr>
        <p:txBody>
          <a:bodyPr anchor="t"/>
          <a:lstStyle>
            <a:lvl1pPr algn="l">
              <a:defRPr sz="40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A1309-0D80-48B7-8417-C080C353F64C}" type="datetime1">
              <a:rPr lang="en-US" smtClean="0"/>
              <a:t>10/2/2018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1475110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66"/>
          </a:solidFill>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atin typeface="Times New Roman" panose="02020603050405020304" pitchFamily="18" charset="0"/>
                <a:cs typeface="Times New Roman" panose="02020603050405020304" pitchFamily="18" charset="0"/>
              </a:defRPr>
            </a:lvl1pPr>
            <a:lvl2pPr>
              <a:defRPr sz="24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1800">
                <a:latin typeface="Times New Roman" panose="02020603050405020304" pitchFamily="18" charset="0"/>
                <a:cs typeface="Times New Roman" panose="02020603050405020304" pitchFamily="18" charset="0"/>
              </a:defRPr>
            </a:lvl4pPr>
            <a:lvl5pPr>
              <a:defRPr sz="1800">
                <a:latin typeface="Times New Roman" panose="02020603050405020304" pitchFamily="18" charset="0"/>
                <a:cs typeface="Times New Roman" panose="02020603050405020304" pitchFamily="18"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F7AA35-56EF-43A8-B9DB-B2A1782E5337}" type="datetime1">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2117078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66"/>
          </a:solidFill>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3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300" b="1">
                <a:latin typeface="Times New Roman" panose="02020603050405020304" pitchFamily="18" charset="0"/>
                <a:cs typeface="Times New Roman" panose="020206030504050203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Times New Roman" panose="02020603050405020304" pitchFamily="18" charset="0"/>
                <a:cs typeface="Times New Roman" panose="02020603050405020304" pitchFamily="18" charset="0"/>
              </a:defRPr>
            </a:lvl1pPr>
            <a:lvl2pPr>
              <a:defRPr sz="2000">
                <a:latin typeface="Times New Roman" panose="02020603050405020304" pitchFamily="18" charset="0"/>
                <a:cs typeface="Times New Roman" panose="02020603050405020304" pitchFamily="18" charset="0"/>
              </a:defRPr>
            </a:lvl2pPr>
            <a:lvl3pPr>
              <a:defRPr sz="1800">
                <a:latin typeface="Times New Roman" panose="02020603050405020304" pitchFamily="18" charset="0"/>
                <a:cs typeface="Times New Roman" panose="02020603050405020304" pitchFamily="18" charset="0"/>
              </a:defRPr>
            </a:lvl3pPr>
            <a:lvl4pPr>
              <a:defRPr sz="1600">
                <a:latin typeface="Times New Roman" panose="02020603050405020304" pitchFamily="18" charset="0"/>
                <a:cs typeface="Times New Roman" panose="02020603050405020304" pitchFamily="18" charset="0"/>
              </a:defRPr>
            </a:lvl4pPr>
            <a:lvl5pPr>
              <a:defRPr sz="1600">
                <a:latin typeface="Times New Roman" panose="02020603050405020304" pitchFamily="18" charset="0"/>
                <a:cs typeface="Times New Roman" panose="02020603050405020304" pitchFamily="18"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E0F1A-2965-476B-835C-E5A7884383F6}" type="datetime1">
              <a:rPr lang="en-US" smtClean="0"/>
              <a:t>10/2/2018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21328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66"/>
          </a:solidFill>
        </p:spPr>
        <p:txBody>
          <a:bodyPr/>
          <a:lstStyle>
            <a:lvl1pPr>
              <a:defRPr>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EF6F88-955A-4BB9-9AE1-14886D04720E}" type="datetime1">
              <a:rPr lang="en-US" smtClean="0"/>
              <a:t>10/2/2018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1612315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72BCCF-2A94-48A4-A36B-295756A1E8F6}" type="datetime1">
              <a:rPr lang="en-US" smtClean="0"/>
              <a:t>10/2/2018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3839513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solidFill>
            <a:srgbClr val="006666"/>
          </a:solidFill>
        </p:spPr>
        <p:txBody>
          <a:bodyPr anchor="b"/>
          <a:lstStyle>
            <a:lvl1pPr algn="l">
              <a:defRPr sz="20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atin typeface="Times New Roman" panose="02020603050405020304" pitchFamily="18" charset="0"/>
                <a:cs typeface="Times New Roman" panose="02020603050405020304" pitchFamily="18" charset="0"/>
              </a:defRPr>
            </a:lvl1pPr>
            <a:lvl2pPr>
              <a:defRPr sz="2800">
                <a:latin typeface="Times New Roman" panose="02020603050405020304" pitchFamily="18" charset="0"/>
                <a:cs typeface="Times New Roman" panose="02020603050405020304" pitchFamily="18" charset="0"/>
              </a:defRPr>
            </a:lvl2pPr>
            <a:lvl3pPr>
              <a:defRPr sz="24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normAutofit/>
          </a:bodyPr>
          <a:lstStyle>
            <a:lvl1pPr marL="0" indent="0">
              <a:buNone/>
              <a:defRPr sz="2000">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4E3505-362E-4D8E-884C-741266071863}" type="datetime1">
              <a:rPr lang="en-US" smtClean="0"/>
              <a:t>10/2/2018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F2F5D-4304-48E2-AF78-C97348D115DD}" type="slidenum">
              <a:rPr lang="en-US" smtClean="0"/>
              <a:t>‹#›</a:t>
            </a:fld>
            <a:endParaRPr lang="en-US" dirty="0"/>
          </a:p>
        </p:txBody>
      </p:sp>
    </p:spTree>
    <p:extLst>
      <p:ext uri="{BB962C8B-B14F-4D97-AF65-F5344CB8AC3E}">
        <p14:creationId xmlns:p14="http://schemas.microsoft.com/office/powerpoint/2010/main" val="377495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CAAB06-58F0-4DB4-B66D-DEC709C79D26}" type="datetime1">
              <a:rPr lang="en-US" smtClean="0"/>
              <a:t>10/2/2018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0F2F5D-4304-48E2-AF78-C97348D115DD}" type="slidenum">
              <a:rPr lang="en-US" smtClean="0"/>
              <a:t>‹#›</a:t>
            </a:fld>
            <a:endParaRPr lang="en-US" dirty="0"/>
          </a:p>
        </p:txBody>
      </p:sp>
    </p:spTree>
    <p:extLst>
      <p:ext uri="{BB962C8B-B14F-4D97-AF65-F5344CB8AC3E}">
        <p14:creationId xmlns:p14="http://schemas.microsoft.com/office/powerpoint/2010/main" val="37655475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3" Type="http://schemas.openxmlformats.org/officeDocument/2006/relationships/hyperlink" Target="mailto:Brian.A.Day@maine.gov" TargetMode="External"/><Relationship Id="rId2" Type="http://schemas.openxmlformats.org/officeDocument/2006/relationships/hyperlink" Target="mailto:Wanda.Lindsay@maine.gov" TargetMode="Externa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5.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2.xml"/><Relationship Id="rId7" Type="http://schemas.openxmlformats.org/officeDocument/2006/relationships/image" Target="../media/image3.jpe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Work Notes</a:t>
            </a:r>
          </a:p>
        </p:txBody>
      </p:sp>
      <p:sp>
        <p:nvSpPr>
          <p:cNvPr id="3" name="Content Placeholder 2"/>
          <p:cNvSpPr>
            <a:spLocks noGrp="1"/>
          </p:cNvSpPr>
          <p:nvPr>
            <p:ph idx="1"/>
          </p:nvPr>
        </p:nvSpPr>
        <p:spPr>
          <a:xfrm>
            <a:off x="457200" y="1752600"/>
            <a:ext cx="8382000" cy="4648200"/>
          </a:xfrm>
        </p:spPr>
        <p:txBody>
          <a:bodyPr>
            <a:normAutofit lnSpcReduction="10000"/>
          </a:bodyPr>
          <a:lstStyle/>
          <a:p>
            <a:pPr marL="0" indent="0" algn="ctr">
              <a:buNone/>
            </a:pPr>
            <a:endParaRPr lang="en-US" dirty="0"/>
          </a:p>
          <a:p>
            <a:pPr marL="0" indent="0" algn="ctr">
              <a:buNone/>
            </a:pPr>
            <a:r>
              <a:rPr lang="en-US" dirty="0"/>
              <a:t>A General Overview of Effective Case Work Documentation for Adult Protective and Developmental Services Case Managers </a:t>
            </a:r>
          </a:p>
          <a:p>
            <a:pPr marL="0" indent="0" algn="ctr">
              <a:buNone/>
            </a:pPr>
            <a:r>
              <a:rPr lang="en-US" dirty="0"/>
              <a:t>(State and Community)</a:t>
            </a:r>
          </a:p>
          <a:p>
            <a:pPr marL="0" indent="0" algn="r">
              <a:buNone/>
            </a:pPr>
            <a:endParaRPr lang="en-US" sz="2400" dirty="0"/>
          </a:p>
          <a:p>
            <a:pPr marL="0" indent="0" algn="r">
              <a:buNone/>
            </a:pPr>
            <a:endParaRPr lang="en-US" sz="2400" dirty="0"/>
          </a:p>
          <a:p>
            <a:pPr marL="0" indent="0" algn="r">
              <a:buNone/>
            </a:pPr>
            <a:endParaRPr lang="en-US" sz="2400" dirty="0"/>
          </a:p>
          <a:p>
            <a:pPr marL="0" indent="0" algn="r">
              <a:buNone/>
            </a:pPr>
            <a:endParaRPr lang="en-US" sz="2400" dirty="0"/>
          </a:p>
          <a:p>
            <a:pPr marL="0" indent="0" algn="r">
              <a:buNone/>
            </a:pPr>
            <a:r>
              <a:rPr lang="en-US" sz="2000" b="1" dirty="0"/>
              <a:t>10/24/2016</a:t>
            </a:r>
          </a:p>
          <a:p>
            <a:pPr marL="0" indent="0">
              <a:buNone/>
            </a:pPr>
            <a:endParaRPr lang="en-US" dirty="0"/>
          </a:p>
        </p:txBody>
      </p:sp>
      <p:sp>
        <p:nvSpPr>
          <p:cNvPr id="4" name="Slide Number Placeholder 3"/>
          <p:cNvSpPr>
            <a:spLocks noGrp="1"/>
          </p:cNvSpPr>
          <p:nvPr>
            <p:ph type="sldNum" sz="quarter" idx="12"/>
          </p:nvPr>
        </p:nvSpPr>
        <p:spPr/>
        <p:txBody>
          <a:bodyPr/>
          <a:lstStyle/>
          <a:p>
            <a:fld id="{0E0F2F5D-4304-48E2-AF78-C97348D115DD}" type="slidenum">
              <a:rPr lang="en-US" smtClean="0"/>
              <a:t>1</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0" y="4648200"/>
            <a:ext cx="1667939" cy="1667939"/>
          </a:xfrm>
          <a:prstGeom prst="rect">
            <a:avLst/>
          </a:prstGeom>
        </p:spPr>
      </p:pic>
    </p:spTree>
    <p:extLst>
      <p:ext uri="{BB962C8B-B14F-4D97-AF65-F5344CB8AC3E}">
        <p14:creationId xmlns:p14="http://schemas.microsoft.com/office/powerpoint/2010/main" val="1092027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62400"/>
            <a:ext cx="8229600" cy="2163763"/>
          </a:xfrm>
        </p:spPr>
        <p:txBody>
          <a:bodyPr/>
          <a:lstStyle/>
          <a:p>
            <a:r>
              <a:rPr lang="en-US" dirty="0"/>
              <a:t>Case notes need to document the date of the contact.  EIS and MAPSIS usually prompt you for this, but it’s up to you to enter it correctly</a:t>
            </a:r>
          </a:p>
          <a:p>
            <a:endParaRPr lang="en-US" dirty="0"/>
          </a:p>
        </p:txBody>
      </p:sp>
      <p:pic>
        <p:nvPicPr>
          <p:cNvPr id="1027" name="Picture 3" descr="Picture of 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676400"/>
            <a:ext cx="297180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br>
              <a:rPr lang="en-US" dirty="0"/>
            </a:br>
            <a:r>
              <a:rPr lang="en-US" dirty="0"/>
              <a:t>Date of Contact</a:t>
            </a:r>
          </a:p>
        </p:txBody>
      </p:sp>
      <p:sp>
        <p:nvSpPr>
          <p:cNvPr id="4" name="Slide Number Placeholder 3"/>
          <p:cNvSpPr>
            <a:spLocks noGrp="1"/>
          </p:cNvSpPr>
          <p:nvPr>
            <p:ph type="sldNum" sz="quarter" idx="12"/>
          </p:nvPr>
        </p:nvSpPr>
        <p:spPr/>
        <p:txBody>
          <a:bodyPr/>
          <a:lstStyle/>
          <a:p>
            <a:fld id="{0E0F2F5D-4304-48E2-AF78-C97348D115DD}" type="slidenum">
              <a:rPr lang="en-US" smtClean="0"/>
              <a:t>10</a:t>
            </a:fld>
            <a:endParaRPr lang="en-US" dirty="0"/>
          </a:p>
        </p:txBody>
      </p:sp>
    </p:spTree>
    <p:extLst>
      <p:ext uri="{BB962C8B-B14F-4D97-AF65-F5344CB8AC3E}">
        <p14:creationId xmlns:p14="http://schemas.microsoft.com/office/powerpoint/2010/main" val="3208568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S Screenshot showing the Date of Contact example: &#10;Start Date: 3/21/2016  End Date: 3/21/2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 y="2324100"/>
            <a:ext cx="87439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Date of Contact - EIS</a:t>
            </a:r>
          </a:p>
        </p:txBody>
      </p:sp>
      <p:sp>
        <p:nvSpPr>
          <p:cNvPr id="3" name="Slide Number Placeholder 2"/>
          <p:cNvSpPr>
            <a:spLocks noGrp="1"/>
          </p:cNvSpPr>
          <p:nvPr>
            <p:ph type="sldNum" sz="quarter" idx="12"/>
          </p:nvPr>
        </p:nvSpPr>
        <p:spPr/>
        <p:txBody>
          <a:bodyPr/>
          <a:lstStyle/>
          <a:p>
            <a:fld id="{0E0F2F5D-4304-48E2-AF78-C97348D115DD}" type="slidenum">
              <a:rPr lang="en-US" smtClean="0"/>
              <a:t>11</a:t>
            </a:fld>
            <a:endParaRPr lang="en-US" dirty="0"/>
          </a:p>
        </p:txBody>
      </p:sp>
    </p:spTree>
    <p:extLst>
      <p:ext uri="{BB962C8B-B14F-4D97-AF65-F5344CB8AC3E}">
        <p14:creationId xmlns:p14="http://schemas.microsoft.com/office/powerpoint/2010/main" val="1003877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PSIS Screenshot showing the Start/Contact Date: 10/26/20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491255"/>
            <a:ext cx="7257939" cy="482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Date of Contact - MAPSIS</a:t>
            </a:r>
          </a:p>
        </p:txBody>
      </p:sp>
      <p:sp>
        <p:nvSpPr>
          <p:cNvPr id="3" name="Slide Number Placeholder 2"/>
          <p:cNvSpPr>
            <a:spLocks noGrp="1"/>
          </p:cNvSpPr>
          <p:nvPr>
            <p:ph type="sldNum" sz="quarter" idx="12"/>
          </p:nvPr>
        </p:nvSpPr>
        <p:spPr/>
        <p:txBody>
          <a:bodyPr/>
          <a:lstStyle/>
          <a:p>
            <a:fld id="{0E0F2F5D-4304-48E2-AF78-C97348D115DD}" type="slidenum">
              <a:rPr lang="en-US" smtClean="0"/>
              <a:t>12</a:t>
            </a:fld>
            <a:endParaRPr lang="en-US" dirty="0"/>
          </a:p>
        </p:txBody>
      </p:sp>
    </p:spTree>
    <p:extLst>
      <p:ext uri="{BB962C8B-B14F-4D97-AF65-F5344CB8AC3E}">
        <p14:creationId xmlns:p14="http://schemas.microsoft.com/office/powerpoint/2010/main" val="3215402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 of Contact</a:t>
            </a:r>
          </a:p>
        </p:txBody>
      </p:sp>
      <p:graphicFrame>
        <p:nvGraphicFramePr>
          <p:cNvPr id="4" name="Content Placeholder 3" descr="• EIS and MAPSIS give options for what type of contact a note can cover, though the Case Manager must document the place of the contact and the person/people contacted.&#10;• Full names should be used, clear relationship to the Participant identified in each note, and their role in the Participant’s life.  If the person is a provider their service and the agency should be identified.&#10;"/>
          <p:cNvGraphicFramePr>
            <a:graphicFrameLocks noGrp="1"/>
          </p:cNvGraphicFramePr>
          <p:nvPr>
            <p:ph idx="1"/>
            <p:extLst>
              <p:ext uri="{D42A27DB-BD31-4B8C-83A1-F6EECF244321}">
                <p14:modId xmlns:p14="http://schemas.microsoft.com/office/powerpoint/2010/main" val="78473089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13</a:t>
            </a:fld>
            <a:endParaRPr lang="en-US" dirty="0"/>
          </a:p>
        </p:txBody>
      </p:sp>
    </p:spTree>
    <p:extLst>
      <p:ext uri="{BB962C8B-B14F-4D97-AF65-F5344CB8AC3E}">
        <p14:creationId xmlns:p14="http://schemas.microsoft.com/office/powerpoint/2010/main" val="4495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IS Screenshot of Type of Contact Example:&#10;&#10;Case Manager (CM) met with Terrence while he was attending day program at Southern Maine General.  Terrence was using a computer to research how he could obtain a driver's license with the assistance of Direct Support Professional (DSP) Andrew Johnson.&#10;&#10;The contact types available are also highlighted with the following selected: Program Visit (Face-to-Face) and Collateral Contact with Prov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8991600" cy="46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11765" y="28353"/>
            <a:ext cx="8229600" cy="1143000"/>
          </a:xfrm>
        </p:spPr>
        <p:txBody>
          <a:bodyPr/>
          <a:lstStyle/>
          <a:p>
            <a:r>
              <a:rPr lang="en-US" dirty="0"/>
              <a:t>Type of Contact - EIS</a:t>
            </a:r>
          </a:p>
        </p:txBody>
      </p:sp>
      <p:sp>
        <p:nvSpPr>
          <p:cNvPr id="3" name="Slide Number Placeholder 2"/>
          <p:cNvSpPr>
            <a:spLocks noGrp="1"/>
          </p:cNvSpPr>
          <p:nvPr>
            <p:ph type="sldNum" sz="quarter" idx="12"/>
          </p:nvPr>
        </p:nvSpPr>
        <p:spPr/>
        <p:txBody>
          <a:bodyPr/>
          <a:lstStyle/>
          <a:p>
            <a:fld id="{0E0F2F5D-4304-48E2-AF78-C97348D115DD}" type="slidenum">
              <a:rPr lang="en-US" smtClean="0"/>
              <a:t>14</a:t>
            </a:fld>
            <a:endParaRPr lang="en-US" dirty="0"/>
          </a:p>
        </p:txBody>
      </p:sp>
    </p:spTree>
    <p:extLst>
      <p:ext uri="{BB962C8B-B14F-4D97-AF65-F5344CB8AC3E}">
        <p14:creationId xmlns:p14="http://schemas.microsoft.com/office/powerpoint/2010/main" val="1975059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APSIS Screenshot of a Type of Contact Example:&#10;&#10;Case Manager (CM) met with Gary while at his home in Island Falls.  Also present was his sister Barbara, and Personal Support Specialist (PSS) Janice from Southern Maine General.&#10;&#10;Actiity Type is highlighted with the selection of: Case Management&#10;Contact Type is highlighted with the selection of: Client Visit&#10;First Name is highlighted with the entry of: Gary&#10;Last Name is highlighted with the entry of: Duck&#10;Phone Numbers, Relationship, Other Relationship, and E-mail are highlighted but left blank si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223" y="1524000"/>
            <a:ext cx="7753350" cy="4943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Type of Contact - MAPSIS</a:t>
            </a:r>
          </a:p>
        </p:txBody>
      </p:sp>
      <p:sp>
        <p:nvSpPr>
          <p:cNvPr id="3" name="Slide Number Placeholder 2"/>
          <p:cNvSpPr>
            <a:spLocks noGrp="1"/>
          </p:cNvSpPr>
          <p:nvPr>
            <p:ph type="sldNum" sz="quarter" idx="12"/>
          </p:nvPr>
        </p:nvSpPr>
        <p:spPr/>
        <p:txBody>
          <a:bodyPr/>
          <a:lstStyle/>
          <a:p>
            <a:fld id="{0E0F2F5D-4304-48E2-AF78-C97348D115DD}" type="slidenum">
              <a:rPr lang="en-US" smtClean="0"/>
              <a:t>15</a:t>
            </a:fld>
            <a:endParaRPr lang="en-US" dirty="0"/>
          </a:p>
        </p:txBody>
      </p:sp>
    </p:spTree>
    <p:extLst>
      <p:ext uri="{BB962C8B-B14F-4D97-AF65-F5344CB8AC3E}">
        <p14:creationId xmlns:p14="http://schemas.microsoft.com/office/powerpoint/2010/main" val="318577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Observation(s)</a:t>
            </a:r>
          </a:p>
        </p:txBody>
      </p:sp>
      <p:graphicFrame>
        <p:nvGraphicFramePr>
          <p:cNvPr id="4" name="Content Placeholder 3" descr="• Issues regarding the Participant’s quality of life, satisfaction with services, current life situations, any and all health and safety issues.&#10;• Personal opinions, judgments or subjective perceptions must not be included in the case note.&#10;"/>
          <p:cNvGraphicFramePr>
            <a:graphicFrameLocks noGrp="1"/>
          </p:cNvGraphicFramePr>
          <p:nvPr>
            <p:ph idx="1"/>
            <p:extLst>
              <p:ext uri="{D42A27DB-BD31-4B8C-83A1-F6EECF244321}">
                <p14:modId xmlns:p14="http://schemas.microsoft.com/office/powerpoint/2010/main" val="24812147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16</a:t>
            </a:fld>
            <a:endParaRPr lang="en-US" dirty="0"/>
          </a:p>
        </p:txBody>
      </p:sp>
    </p:spTree>
    <p:extLst>
      <p:ext uri="{BB962C8B-B14F-4D97-AF65-F5344CB8AC3E}">
        <p14:creationId xmlns:p14="http://schemas.microsoft.com/office/powerpoint/2010/main" val="705518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IS screenshot with example of an observation:  Terrence was appropriately dressed for the weather, as evidenced by wearing pants and a long sleeve shirt during this cool day, and his hygiene was attended to, as evidenced by his clean appearance.  Terrence was very engaged and focused upon the task at h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81200"/>
            <a:ext cx="8587627" cy="2939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ular Callout 3"/>
          <p:cNvSpPr/>
          <p:nvPr/>
        </p:nvSpPr>
        <p:spPr>
          <a:xfrm>
            <a:off x="4343400" y="1839433"/>
            <a:ext cx="31242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Terrence was appropriately dressed for the weather, as evidenced by wearing pants and a long-sleeve shirt during this cool day….</a:t>
            </a:r>
          </a:p>
        </p:txBody>
      </p:sp>
      <p:pic>
        <p:nvPicPr>
          <p:cNvPr id="6" name="Picture 4" descr="Note Title: Program Visit with Terry - damaged s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981200"/>
            <a:ext cx="1828800" cy="191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Observation(s) – EIS</a:t>
            </a:r>
          </a:p>
        </p:txBody>
      </p:sp>
      <p:sp>
        <p:nvSpPr>
          <p:cNvPr id="3" name="Slide Number Placeholder 2"/>
          <p:cNvSpPr>
            <a:spLocks noGrp="1"/>
          </p:cNvSpPr>
          <p:nvPr>
            <p:ph type="sldNum" sz="quarter" idx="12"/>
          </p:nvPr>
        </p:nvSpPr>
        <p:spPr/>
        <p:txBody>
          <a:bodyPr/>
          <a:lstStyle/>
          <a:p>
            <a:fld id="{0E0F2F5D-4304-48E2-AF78-C97348D115DD}" type="slidenum">
              <a:rPr lang="en-US" smtClean="0"/>
              <a:t>17</a:t>
            </a:fld>
            <a:endParaRPr lang="en-US" dirty="0"/>
          </a:p>
        </p:txBody>
      </p:sp>
    </p:spTree>
    <p:extLst>
      <p:ext uri="{BB962C8B-B14F-4D97-AF65-F5344CB8AC3E}">
        <p14:creationId xmlns:p14="http://schemas.microsoft.com/office/powerpoint/2010/main" val="678473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PSIS screenshot of Observation example:  The home was relatively clean, as evidenced by a lack of clutter on surfaces and no odor.  Gary was dressed appropriately for home; he was wearing sweatpants and a t-shirt, though his shirt was inside out.  His hygiene appeared attended to as evidenced by his clean shaven appear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77030"/>
            <a:ext cx="6996111" cy="481897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Oval Callout 3"/>
          <p:cNvSpPr/>
          <p:nvPr/>
        </p:nvSpPr>
        <p:spPr>
          <a:xfrm>
            <a:off x="5055392" y="1277030"/>
            <a:ext cx="4121945" cy="19812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The home was relatively clean, as evidenced by a lack of clutter on surfaces and no odor…</a:t>
            </a:r>
          </a:p>
        </p:txBody>
      </p:sp>
      <p:sp>
        <p:nvSpPr>
          <p:cNvPr id="2" name="Title 1"/>
          <p:cNvSpPr>
            <a:spLocks noGrp="1"/>
          </p:cNvSpPr>
          <p:nvPr>
            <p:ph type="title"/>
          </p:nvPr>
        </p:nvSpPr>
        <p:spPr>
          <a:xfrm>
            <a:off x="457200" y="0"/>
            <a:ext cx="8229600" cy="1143000"/>
          </a:xfrm>
        </p:spPr>
        <p:txBody>
          <a:bodyPr>
            <a:normAutofit/>
          </a:bodyPr>
          <a:lstStyle/>
          <a:p>
            <a:r>
              <a:rPr lang="en-US" dirty="0"/>
              <a:t>Observation(s) – MAPSIS</a:t>
            </a:r>
          </a:p>
        </p:txBody>
      </p:sp>
      <p:sp>
        <p:nvSpPr>
          <p:cNvPr id="3" name="Slide Number Placeholder 2"/>
          <p:cNvSpPr>
            <a:spLocks noGrp="1"/>
          </p:cNvSpPr>
          <p:nvPr>
            <p:ph type="sldNum" sz="quarter" idx="12"/>
          </p:nvPr>
        </p:nvSpPr>
        <p:spPr/>
        <p:txBody>
          <a:bodyPr/>
          <a:lstStyle/>
          <a:p>
            <a:fld id="{0E0F2F5D-4304-48E2-AF78-C97348D115DD}" type="slidenum">
              <a:rPr lang="en-US" smtClean="0"/>
              <a:t>18</a:t>
            </a:fld>
            <a:endParaRPr lang="en-US" dirty="0"/>
          </a:p>
        </p:txBody>
      </p:sp>
    </p:spTree>
    <p:extLst>
      <p:ext uri="{BB962C8B-B14F-4D97-AF65-F5344CB8AC3E}">
        <p14:creationId xmlns:p14="http://schemas.microsoft.com/office/powerpoint/2010/main" val="2948856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 Actions that have taken place or take place during the contact.  &#10;• What happened as a result of the contact with the Participant/provider/family member, etc. &#10;• Actions should have a clear link to the Plan or document progress towards meeting needs and desires of Participants.&#10;"/>
          <p:cNvGraphicFramePr>
            <a:graphicFrameLocks noGrp="1"/>
          </p:cNvGraphicFramePr>
          <p:nvPr>
            <p:ph idx="1"/>
            <p:extLst>
              <p:ext uri="{D42A27DB-BD31-4B8C-83A1-F6EECF244321}">
                <p14:modId xmlns:p14="http://schemas.microsoft.com/office/powerpoint/2010/main" val="36372181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Action(s)</a:t>
            </a:r>
          </a:p>
        </p:txBody>
      </p:sp>
      <p:sp>
        <p:nvSpPr>
          <p:cNvPr id="3" name="Slide Number Placeholder 2"/>
          <p:cNvSpPr>
            <a:spLocks noGrp="1"/>
          </p:cNvSpPr>
          <p:nvPr>
            <p:ph type="sldNum" sz="quarter" idx="12"/>
          </p:nvPr>
        </p:nvSpPr>
        <p:spPr/>
        <p:txBody>
          <a:bodyPr/>
          <a:lstStyle/>
          <a:p>
            <a:fld id="{0E0F2F5D-4304-48E2-AF78-C97348D115DD}" type="slidenum">
              <a:rPr lang="en-US" smtClean="0"/>
              <a:t>19</a:t>
            </a:fld>
            <a:endParaRPr lang="en-US" dirty="0"/>
          </a:p>
        </p:txBody>
      </p:sp>
    </p:spTree>
    <p:extLst>
      <p:ext uri="{BB962C8B-B14F-4D97-AF65-F5344CB8AC3E}">
        <p14:creationId xmlns:p14="http://schemas.microsoft.com/office/powerpoint/2010/main" val="2957453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Note?</a:t>
            </a:r>
          </a:p>
        </p:txBody>
      </p:sp>
      <p:graphicFrame>
        <p:nvGraphicFramePr>
          <p:cNvPr id="4" name="Content Placeholder 3" descr="A note:&#10;Documents and reports on meeting the Participant’s needs and desires.&#10;Documents events in the Participant’s life.&#10;Documents actions of Case Manager taken on behalf of Participant.&#10;Is a legal document.&#10;"/>
          <p:cNvGraphicFramePr>
            <a:graphicFrameLocks noGrp="1"/>
          </p:cNvGraphicFramePr>
          <p:nvPr>
            <p:ph idx="1"/>
            <p:extLst>
              <p:ext uri="{D42A27DB-BD31-4B8C-83A1-F6EECF244321}">
                <p14:modId xmlns:p14="http://schemas.microsoft.com/office/powerpoint/2010/main" val="13380453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2</a:t>
            </a:fld>
            <a:endParaRPr lang="en-US" dirty="0"/>
          </a:p>
        </p:txBody>
      </p:sp>
    </p:spTree>
    <p:extLst>
      <p:ext uri="{BB962C8B-B14F-4D97-AF65-F5344CB8AC3E}">
        <p14:creationId xmlns:p14="http://schemas.microsoft.com/office/powerpoint/2010/main" val="348248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IS Screenshot of Action example:  CM inquired about Terrence's day, and Terrence explained that his feed hurt.  When CM inquired further the DSP pointed out that Terrence's right shoe was heavily damaged and falling apart.  CM asked Terrence if he had any other shoes he can wear, to which he replied &quot;N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687" y="1828800"/>
            <a:ext cx="8095113" cy="30670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Callout 3"/>
          <p:cNvSpPr/>
          <p:nvPr/>
        </p:nvSpPr>
        <p:spPr>
          <a:xfrm>
            <a:off x="4114800" y="1485900"/>
            <a:ext cx="3437957" cy="1905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CM inquired about Terrence’s day, and Terrence explained that his feet hurt…..</a:t>
            </a:r>
          </a:p>
        </p:txBody>
      </p:sp>
      <p:pic>
        <p:nvPicPr>
          <p:cNvPr id="6" name="Picture 4" descr="Note Title: Program Visist with Terry - damaged s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4925" y="2145505"/>
            <a:ext cx="17240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Action(s) - EIS</a:t>
            </a:r>
          </a:p>
        </p:txBody>
      </p:sp>
      <p:sp>
        <p:nvSpPr>
          <p:cNvPr id="3" name="Slide Number Placeholder 2"/>
          <p:cNvSpPr>
            <a:spLocks noGrp="1"/>
          </p:cNvSpPr>
          <p:nvPr>
            <p:ph type="sldNum" sz="quarter" idx="12"/>
          </p:nvPr>
        </p:nvSpPr>
        <p:spPr/>
        <p:txBody>
          <a:bodyPr/>
          <a:lstStyle/>
          <a:p>
            <a:fld id="{0E0F2F5D-4304-48E2-AF78-C97348D115DD}" type="slidenum">
              <a:rPr lang="en-US" smtClean="0"/>
              <a:t>20</a:t>
            </a:fld>
            <a:endParaRPr lang="en-US" dirty="0"/>
          </a:p>
        </p:txBody>
      </p:sp>
    </p:spTree>
    <p:extLst>
      <p:ext uri="{BB962C8B-B14F-4D97-AF65-F5344CB8AC3E}">
        <p14:creationId xmlns:p14="http://schemas.microsoft.com/office/powerpoint/2010/main" val="397409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PSIS Screenshot of Action example:  CM inquired about how Gary has een since he moved into his new apartment.  This question made Gary upset as he began to cite his concerns with the neighbors upstairs, stating that they stay up partying all night and stomping all over the floor.  Gary stated, &quot;They sound like a herd of elephants.&quot;  PSS stated she did not hear this commotion during her time at Gary's apartment.  Gary explained that it only happens at night, after 9 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810871" cy="49530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Title 1"/>
          <p:cNvSpPr>
            <a:spLocks noGrp="1"/>
          </p:cNvSpPr>
          <p:nvPr>
            <p:ph type="title"/>
          </p:nvPr>
        </p:nvSpPr>
        <p:spPr/>
        <p:txBody>
          <a:bodyPr/>
          <a:lstStyle/>
          <a:p>
            <a:r>
              <a:rPr lang="en-US" dirty="0"/>
              <a:t>Action(s) - MAPSIS</a:t>
            </a:r>
          </a:p>
        </p:txBody>
      </p:sp>
      <p:sp>
        <p:nvSpPr>
          <p:cNvPr id="4" name="Rectangular Callout 3"/>
          <p:cNvSpPr/>
          <p:nvPr/>
        </p:nvSpPr>
        <p:spPr>
          <a:xfrm>
            <a:off x="5029200" y="2057400"/>
            <a:ext cx="3467471" cy="1943100"/>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CM inquired about how Gary has been since he moved into his new apartment.  This question made Gary upset as he began to cite his concerns about the neighbors upstairs…</a:t>
            </a:r>
          </a:p>
        </p:txBody>
      </p:sp>
      <p:sp>
        <p:nvSpPr>
          <p:cNvPr id="3" name="Slide Number Placeholder 2"/>
          <p:cNvSpPr>
            <a:spLocks noGrp="1"/>
          </p:cNvSpPr>
          <p:nvPr>
            <p:ph type="sldNum" sz="quarter" idx="12"/>
          </p:nvPr>
        </p:nvSpPr>
        <p:spPr/>
        <p:txBody>
          <a:bodyPr/>
          <a:lstStyle/>
          <a:p>
            <a:fld id="{0E0F2F5D-4304-48E2-AF78-C97348D115DD}" type="slidenum">
              <a:rPr lang="en-US" smtClean="0"/>
              <a:t>21</a:t>
            </a:fld>
            <a:endParaRPr lang="en-US" dirty="0"/>
          </a:p>
        </p:txBody>
      </p:sp>
    </p:spTree>
    <p:extLst>
      <p:ext uri="{BB962C8B-B14F-4D97-AF65-F5344CB8AC3E}">
        <p14:creationId xmlns:p14="http://schemas.microsoft.com/office/powerpoint/2010/main" val="3512083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ncil checking off box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352800"/>
            <a:ext cx="3810000" cy="2857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ontent Placeholder 2"/>
          <p:cNvSpPr>
            <a:spLocks noGrp="1"/>
          </p:cNvSpPr>
          <p:nvPr>
            <p:ph idx="1"/>
          </p:nvPr>
        </p:nvSpPr>
        <p:spPr/>
        <p:txBody>
          <a:bodyPr/>
          <a:lstStyle/>
          <a:p>
            <a:r>
              <a:rPr lang="en-US" dirty="0"/>
              <a:t>The follow-up includes the actions which need to take place.</a:t>
            </a:r>
          </a:p>
          <a:p>
            <a:r>
              <a:rPr lang="en-US" dirty="0"/>
              <a:t>What needs to happen and who will do it.</a:t>
            </a:r>
          </a:p>
          <a:p>
            <a:endParaRPr lang="en-US" dirty="0"/>
          </a:p>
        </p:txBody>
      </p:sp>
      <p:sp>
        <p:nvSpPr>
          <p:cNvPr id="2" name="Title 1"/>
          <p:cNvSpPr>
            <a:spLocks noGrp="1"/>
          </p:cNvSpPr>
          <p:nvPr>
            <p:ph type="title"/>
          </p:nvPr>
        </p:nvSpPr>
        <p:spPr/>
        <p:txBody>
          <a:bodyPr/>
          <a:lstStyle/>
          <a:p>
            <a:r>
              <a:rPr lang="en-US" dirty="0"/>
              <a:t>Follow-Up</a:t>
            </a:r>
          </a:p>
        </p:txBody>
      </p:sp>
      <p:sp>
        <p:nvSpPr>
          <p:cNvPr id="4" name="Slide Number Placeholder 3"/>
          <p:cNvSpPr>
            <a:spLocks noGrp="1"/>
          </p:cNvSpPr>
          <p:nvPr>
            <p:ph type="sldNum" sz="quarter" idx="12"/>
          </p:nvPr>
        </p:nvSpPr>
        <p:spPr/>
        <p:txBody>
          <a:bodyPr/>
          <a:lstStyle/>
          <a:p>
            <a:fld id="{0E0F2F5D-4304-48E2-AF78-C97348D115DD}" type="slidenum">
              <a:rPr lang="en-US" smtClean="0"/>
              <a:t>22</a:t>
            </a:fld>
            <a:endParaRPr lang="en-US" dirty="0"/>
          </a:p>
        </p:txBody>
      </p:sp>
    </p:spTree>
    <p:extLst>
      <p:ext uri="{BB962C8B-B14F-4D97-AF65-F5344CB8AC3E}">
        <p14:creationId xmlns:p14="http://schemas.microsoft.com/office/powerpoint/2010/main" val="1202211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EIS Screenshot of Follow-Up example:  CM will follow-up by contacting Terrence's Guardian, Albert, and determine if another pair of shoes are available or can be purchas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32861"/>
            <a:ext cx="7864259" cy="30018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ular Callout 4"/>
          <p:cNvSpPr/>
          <p:nvPr/>
        </p:nvSpPr>
        <p:spPr>
          <a:xfrm>
            <a:off x="3343275" y="2438400"/>
            <a:ext cx="4191000" cy="12573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CM will follow up by contacting Terrence’s Guardian, Albert, and determine if another pair of shoes are available or can be purchased.</a:t>
            </a:r>
          </a:p>
        </p:txBody>
      </p:sp>
      <p:pic>
        <p:nvPicPr>
          <p:cNvPr id="8" name="Picture 4" descr="Note Title: Program Visit with Terry - damaged s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6498" y="2514600"/>
            <a:ext cx="17240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Follow-Up - EIS</a:t>
            </a:r>
          </a:p>
        </p:txBody>
      </p:sp>
      <p:sp>
        <p:nvSpPr>
          <p:cNvPr id="3" name="Slide Number Placeholder 2"/>
          <p:cNvSpPr>
            <a:spLocks noGrp="1"/>
          </p:cNvSpPr>
          <p:nvPr>
            <p:ph type="sldNum" sz="quarter" idx="12"/>
          </p:nvPr>
        </p:nvSpPr>
        <p:spPr/>
        <p:txBody>
          <a:bodyPr/>
          <a:lstStyle/>
          <a:p>
            <a:fld id="{0E0F2F5D-4304-48E2-AF78-C97348D115DD}" type="slidenum">
              <a:rPr lang="en-US" smtClean="0"/>
              <a:t>23</a:t>
            </a:fld>
            <a:endParaRPr lang="en-US" dirty="0"/>
          </a:p>
        </p:txBody>
      </p:sp>
    </p:spTree>
    <p:extLst>
      <p:ext uri="{BB962C8B-B14F-4D97-AF65-F5344CB8AC3E}">
        <p14:creationId xmlns:p14="http://schemas.microsoft.com/office/powerpoint/2010/main" val="169566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MAPSIS Screenshot of Follow-Up example: CM asked Gary if he was wiling to speak to the neighbors about his concerns.  Gary said he was scared to do it alone.  Barbara stated she would be willing to assist Gary with speaking to his neighbors.  CM will follow-up by contacting Gary within a week and etermining what further actions need to be taken, if any, regarding this mat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0"/>
            <a:ext cx="6943725" cy="436755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4" name="Rounded Rectangular Callout 3"/>
          <p:cNvSpPr/>
          <p:nvPr/>
        </p:nvSpPr>
        <p:spPr>
          <a:xfrm>
            <a:off x="5029200" y="2209800"/>
            <a:ext cx="2895600" cy="1981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…CM will follow up by contacting Gary within a week and determining what further actions need to be taken, if any, regarding this matter.</a:t>
            </a:r>
          </a:p>
        </p:txBody>
      </p:sp>
      <p:sp>
        <p:nvSpPr>
          <p:cNvPr id="2" name="Title 1"/>
          <p:cNvSpPr>
            <a:spLocks noGrp="1"/>
          </p:cNvSpPr>
          <p:nvPr>
            <p:ph type="title"/>
          </p:nvPr>
        </p:nvSpPr>
        <p:spPr>
          <a:xfrm>
            <a:off x="447675" y="28575"/>
            <a:ext cx="8229600" cy="1143000"/>
          </a:xfrm>
        </p:spPr>
        <p:txBody>
          <a:bodyPr/>
          <a:lstStyle/>
          <a:p>
            <a:r>
              <a:rPr lang="en-US" dirty="0"/>
              <a:t>Follow-Up - MAPSIS</a:t>
            </a:r>
          </a:p>
        </p:txBody>
      </p:sp>
      <p:sp>
        <p:nvSpPr>
          <p:cNvPr id="3" name="Slide Number Placeholder 2"/>
          <p:cNvSpPr>
            <a:spLocks noGrp="1"/>
          </p:cNvSpPr>
          <p:nvPr>
            <p:ph type="sldNum" sz="quarter" idx="12"/>
          </p:nvPr>
        </p:nvSpPr>
        <p:spPr/>
        <p:txBody>
          <a:bodyPr/>
          <a:lstStyle/>
          <a:p>
            <a:fld id="{0E0F2F5D-4304-48E2-AF78-C97348D115DD}" type="slidenum">
              <a:rPr lang="en-US" smtClean="0"/>
              <a:t>24</a:t>
            </a:fld>
            <a:endParaRPr lang="en-US" dirty="0"/>
          </a:p>
        </p:txBody>
      </p:sp>
    </p:spTree>
    <p:extLst>
      <p:ext uri="{BB962C8B-B14F-4D97-AF65-F5344CB8AC3E}">
        <p14:creationId xmlns:p14="http://schemas.microsoft.com/office/powerpoint/2010/main" val="535629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Signature</a:t>
            </a:r>
          </a:p>
        </p:txBody>
      </p:sp>
      <p:sp>
        <p:nvSpPr>
          <p:cNvPr id="3" name="Content Placeholder 2"/>
          <p:cNvSpPr>
            <a:spLocks noGrp="1"/>
          </p:cNvSpPr>
          <p:nvPr>
            <p:ph idx="1"/>
          </p:nvPr>
        </p:nvSpPr>
        <p:spPr/>
        <p:txBody>
          <a:bodyPr/>
          <a:lstStyle/>
          <a:p>
            <a:r>
              <a:rPr lang="en-US" dirty="0"/>
              <a:t>All notes require the “signature” of the worker who entered it.  EIS and MAPSIS document who entered each note.  It is up to the Case Manager to make sure that the name listed is correct and that the correct username is being used.</a:t>
            </a:r>
          </a:p>
        </p:txBody>
      </p:sp>
      <p:sp>
        <p:nvSpPr>
          <p:cNvPr id="4" name="Slide Number Placeholder 3"/>
          <p:cNvSpPr>
            <a:spLocks noGrp="1"/>
          </p:cNvSpPr>
          <p:nvPr>
            <p:ph type="sldNum" sz="quarter" idx="12"/>
          </p:nvPr>
        </p:nvSpPr>
        <p:spPr/>
        <p:txBody>
          <a:bodyPr/>
          <a:lstStyle/>
          <a:p>
            <a:fld id="{0E0F2F5D-4304-48E2-AF78-C97348D115DD}" type="slidenum">
              <a:rPr lang="en-US" smtClean="0"/>
              <a:t>25</a:t>
            </a:fld>
            <a:endParaRPr lang="en-US" dirty="0"/>
          </a:p>
        </p:txBody>
      </p:sp>
    </p:spTree>
    <p:extLst>
      <p:ext uri="{BB962C8B-B14F-4D97-AF65-F5344CB8AC3E}">
        <p14:creationId xmlns:p14="http://schemas.microsoft.com/office/powerpoint/2010/main" val="3833032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IS Screenshot of signature example: &#10;Originator is highlighted with the entry Brian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863" y="1981200"/>
            <a:ext cx="8062670" cy="304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Note Title: Program Visit with Terry - damaged sho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3" y="2235994"/>
            <a:ext cx="1724025" cy="18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0E0F2F5D-4304-48E2-AF78-C97348D115DD}" type="slidenum">
              <a:rPr lang="en-US" smtClean="0"/>
              <a:t>26</a:t>
            </a:fld>
            <a:endParaRPr lang="en-US" dirty="0"/>
          </a:p>
        </p:txBody>
      </p:sp>
      <p:sp>
        <p:nvSpPr>
          <p:cNvPr id="2" name="Title 1"/>
          <p:cNvSpPr>
            <a:spLocks noGrp="1"/>
          </p:cNvSpPr>
          <p:nvPr>
            <p:ph type="title"/>
          </p:nvPr>
        </p:nvSpPr>
        <p:spPr/>
        <p:txBody>
          <a:bodyPr/>
          <a:lstStyle/>
          <a:p>
            <a:r>
              <a:rPr lang="en-US" dirty="0"/>
              <a:t>Signature - EIS</a:t>
            </a:r>
          </a:p>
        </p:txBody>
      </p:sp>
    </p:spTree>
    <p:extLst>
      <p:ext uri="{BB962C8B-B14F-4D97-AF65-F5344CB8AC3E}">
        <p14:creationId xmlns:p14="http://schemas.microsoft.com/office/powerpoint/2010/main" val="31427398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PSIS screenshot Signature Example: &#10;Entered by Brian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43076"/>
            <a:ext cx="6934200" cy="43615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
        <p:nvSpPr>
          <p:cNvPr id="2" name="Title 1"/>
          <p:cNvSpPr>
            <a:spLocks noGrp="1"/>
          </p:cNvSpPr>
          <p:nvPr>
            <p:ph type="title"/>
          </p:nvPr>
        </p:nvSpPr>
        <p:spPr/>
        <p:txBody>
          <a:bodyPr/>
          <a:lstStyle/>
          <a:p>
            <a:r>
              <a:rPr lang="en-US" dirty="0"/>
              <a:t>Signature - MAPSIS</a:t>
            </a:r>
          </a:p>
        </p:txBody>
      </p:sp>
      <p:sp>
        <p:nvSpPr>
          <p:cNvPr id="3" name="Slide Number Placeholder 2"/>
          <p:cNvSpPr>
            <a:spLocks noGrp="1"/>
          </p:cNvSpPr>
          <p:nvPr>
            <p:ph type="sldNum" sz="quarter" idx="12"/>
          </p:nvPr>
        </p:nvSpPr>
        <p:spPr/>
        <p:txBody>
          <a:bodyPr/>
          <a:lstStyle/>
          <a:p>
            <a:fld id="{0E0F2F5D-4304-48E2-AF78-C97348D115DD}" type="slidenum">
              <a:rPr lang="en-US" smtClean="0"/>
              <a:t>27</a:t>
            </a:fld>
            <a:endParaRPr lang="en-US" dirty="0"/>
          </a:p>
        </p:txBody>
      </p:sp>
    </p:spTree>
    <p:extLst>
      <p:ext uri="{BB962C8B-B14F-4D97-AF65-F5344CB8AC3E}">
        <p14:creationId xmlns:p14="http://schemas.microsoft.com/office/powerpoint/2010/main" val="3416249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Pencil with a veto symbol on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3300730"/>
            <a:ext cx="2984500" cy="29845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heckma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29050"/>
            <a:ext cx="1676400" cy="19278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Now that we have covered how a typical note is written and documented, we will now cover specific examples of what makes a note incorrect or correct.</a:t>
            </a:r>
          </a:p>
        </p:txBody>
      </p:sp>
      <p:sp>
        <p:nvSpPr>
          <p:cNvPr id="2" name="Title 1"/>
          <p:cNvSpPr>
            <a:spLocks noGrp="1"/>
          </p:cNvSpPr>
          <p:nvPr>
            <p:ph type="title"/>
          </p:nvPr>
        </p:nvSpPr>
        <p:spPr/>
        <p:txBody>
          <a:bodyPr/>
          <a:lstStyle/>
          <a:p>
            <a:r>
              <a:rPr lang="en-US" dirty="0"/>
              <a:t>Specific Note Examples</a:t>
            </a:r>
          </a:p>
        </p:txBody>
      </p:sp>
      <p:sp>
        <p:nvSpPr>
          <p:cNvPr id="4" name="Slide Number Placeholder 3"/>
          <p:cNvSpPr>
            <a:spLocks noGrp="1"/>
          </p:cNvSpPr>
          <p:nvPr>
            <p:ph type="sldNum" sz="quarter" idx="12"/>
          </p:nvPr>
        </p:nvSpPr>
        <p:spPr/>
        <p:txBody>
          <a:bodyPr/>
          <a:lstStyle/>
          <a:p>
            <a:fld id="{0E0F2F5D-4304-48E2-AF78-C97348D115DD}" type="slidenum">
              <a:rPr lang="en-US" smtClean="0"/>
              <a:t>28</a:t>
            </a:fld>
            <a:endParaRPr lang="en-US" dirty="0"/>
          </a:p>
        </p:txBody>
      </p:sp>
    </p:spTree>
    <p:extLst>
      <p:ext uri="{BB962C8B-B14F-4D97-AF65-F5344CB8AC3E}">
        <p14:creationId xmlns:p14="http://schemas.microsoft.com/office/powerpoint/2010/main" val="181142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Woman holding a paper with the word &quot;Fact&quot; written on it in one hand, and the other hand holding a paper with the word &quot;Opinion&quot; written on 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71800"/>
            <a:ext cx="4953000" cy="332422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p:txBody>
          <a:bodyPr/>
          <a:lstStyle/>
          <a:p>
            <a:r>
              <a:rPr lang="en-US" dirty="0"/>
              <a:t>Notes should include facts and verified information.  Do not write assumptions or hearsay.</a:t>
            </a:r>
          </a:p>
        </p:txBody>
      </p:sp>
      <p:sp>
        <p:nvSpPr>
          <p:cNvPr id="2" name="Title 1"/>
          <p:cNvSpPr>
            <a:spLocks noGrp="1"/>
          </p:cNvSpPr>
          <p:nvPr>
            <p:ph type="title"/>
          </p:nvPr>
        </p:nvSpPr>
        <p:spPr/>
        <p:txBody>
          <a:bodyPr/>
          <a:lstStyle/>
          <a:p>
            <a:r>
              <a:rPr lang="en-US" dirty="0"/>
              <a:t>Facts</a:t>
            </a:r>
          </a:p>
        </p:txBody>
      </p:sp>
      <p:sp>
        <p:nvSpPr>
          <p:cNvPr id="4" name="Slide Number Placeholder 3"/>
          <p:cNvSpPr>
            <a:spLocks noGrp="1"/>
          </p:cNvSpPr>
          <p:nvPr>
            <p:ph type="sldNum" sz="quarter" idx="12"/>
          </p:nvPr>
        </p:nvSpPr>
        <p:spPr/>
        <p:txBody>
          <a:bodyPr/>
          <a:lstStyle/>
          <a:p>
            <a:fld id="{0E0F2F5D-4304-48E2-AF78-C97348D115DD}" type="slidenum">
              <a:rPr lang="en-US" smtClean="0"/>
              <a:t>29</a:t>
            </a:fld>
            <a:endParaRPr lang="en-US" dirty="0"/>
          </a:p>
        </p:txBody>
      </p:sp>
    </p:spTree>
    <p:extLst>
      <p:ext uri="{BB962C8B-B14F-4D97-AF65-F5344CB8AC3E}">
        <p14:creationId xmlns:p14="http://schemas.microsoft.com/office/powerpoint/2010/main" val="3721205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I Write a Note About?</a:t>
            </a:r>
          </a:p>
        </p:txBody>
      </p:sp>
      <p:graphicFrame>
        <p:nvGraphicFramePr>
          <p:cNvPr id="4" name="Content Placeholder 3" descr="• All meetings and follow-up activities related to those meetings.&#10;• Ongoing documentation on problematic or unresolved issues and follow-up.&#10;• A plan to address needs that are identified but lack a resource to get the need met.&#10;• Any life-altering events, including changes in family or marital status, housing situation or arrangements, employment status, etc.&#10;• All actions undertaken by the Case Manager or other members of the team related to the Participant’s services.&#10;• Medical/Dental updates and changes.&#10;• Current Participant Status: Physical appearance (appropriate clothes, good hygiene), mental status, health, safety, and wellbeing.&#10;"/>
          <p:cNvGraphicFramePr>
            <a:graphicFrameLocks noGrp="1"/>
          </p:cNvGraphicFramePr>
          <p:nvPr>
            <p:ph idx="1"/>
            <p:extLst>
              <p:ext uri="{D42A27DB-BD31-4B8C-83A1-F6EECF244321}">
                <p14:modId xmlns:p14="http://schemas.microsoft.com/office/powerpoint/2010/main" val="18304742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3</a:t>
            </a:fld>
            <a:endParaRPr lang="en-US" dirty="0"/>
          </a:p>
        </p:txBody>
      </p:sp>
    </p:spTree>
    <p:extLst>
      <p:ext uri="{BB962C8B-B14F-4D97-AF65-F5344CB8AC3E}">
        <p14:creationId xmlns:p14="http://schemas.microsoft.com/office/powerpoint/2010/main" val="1087893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IS Screenshot example of assumption:&#10;Terrence's brother, Bobby, called and notified Case Manager (CM) that Terrence would not be able to make it to the Person Ceneterd Plan meeting next week.  CM assumes that Bobby just doesn't want to provide Terrence with transpor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4" y="2152650"/>
            <a:ext cx="8150919" cy="2614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Callout 2"/>
          <p:cNvSpPr/>
          <p:nvPr/>
        </p:nvSpPr>
        <p:spPr>
          <a:xfrm>
            <a:off x="5105400" y="1600200"/>
            <a:ext cx="2819400" cy="2133600"/>
          </a:xfrm>
          <a:prstGeom prst="wedgeEllipseCallout">
            <a:avLst/>
          </a:prstGeom>
          <a:effectLst>
            <a:outerShdw blurRad="76200" dir="18900000" sy="23000" kx="-1200000" algn="bl" rotWithShape="0">
              <a:prstClr val="black">
                <a:alpha val="20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CM assumes that Bobby just doesn’t want to provide Terrence with transportation</a:t>
            </a:r>
          </a:p>
        </p:txBody>
      </p:sp>
      <p:pic>
        <p:nvPicPr>
          <p:cNvPr id="6" name="Picture 3" descr="Note Title: phone call with Terrence's Br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3" y="2152650"/>
            <a:ext cx="657227" cy="194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Example of Assumption (Incorrect)</a:t>
            </a:r>
          </a:p>
        </p:txBody>
      </p:sp>
      <p:sp>
        <p:nvSpPr>
          <p:cNvPr id="4" name="Slide Number Placeholder 3"/>
          <p:cNvSpPr>
            <a:spLocks noGrp="1"/>
          </p:cNvSpPr>
          <p:nvPr>
            <p:ph type="sldNum" sz="quarter" idx="12"/>
          </p:nvPr>
        </p:nvSpPr>
        <p:spPr/>
        <p:txBody>
          <a:bodyPr/>
          <a:lstStyle/>
          <a:p>
            <a:fld id="{0E0F2F5D-4304-48E2-AF78-C97348D115DD}" type="slidenum">
              <a:rPr lang="en-US" smtClean="0"/>
              <a:t>30</a:t>
            </a:fld>
            <a:endParaRPr lang="en-US" dirty="0"/>
          </a:p>
        </p:txBody>
      </p:sp>
    </p:spTree>
    <p:extLst>
      <p:ext uri="{BB962C8B-B14F-4D97-AF65-F5344CB8AC3E}">
        <p14:creationId xmlns:p14="http://schemas.microsoft.com/office/powerpoint/2010/main" val="351900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IS Screenshot of example of Verifying Information and Writing Facts:&#10;Terrence's brother, Bobby, called and notified Case Manager (CM) that Terrence would not be able to make it to the Person Centered Plan meeting next week.  CM inquired why Terrence would not be able to attend, and Bobby notified the CM that Terrence is currently in the hospital due to being involved in a car accident.  Bobby reported that it is unlikely Terrence will be out of the hospital in time for the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14550"/>
            <a:ext cx="8243946" cy="25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ular Callout 2"/>
          <p:cNvSpPr/>
          <p:nvPr/>
        </p:nvSpPr>
        <p:spPr>
          <a:xfrm>
            <a:off x="4724400" y="1885950"/>
            <a:ext cx="2667000" cy="1771650"/>
          </a:xfrm>
          <a:prstGeom prst="wedgeRoundRectCallout">
            <a:avLst/>
          </a:prstGeom>
          <a:effectLst>
            <a:outerShdw blurRad="152400" dist="317500" dir="5400000" sx="90000" sy="-19000" rotWithShape="0">
              <a:prstClr val="black">
                <a:alpha val="15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Bobby notified CM that Terrence is currently in the hospital due to being involved in a car accident.</a:t>
            </a:r>
          </a:p>
        </p:txBody>
      </p:sp>
      <p:pic>
        <p:nvPicPr>
          <p:cNvPr id="5123" name="Picture 3" descr="Note Title: Phone Call with Terrence's Bro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099" y="2114550"/>
            <a:ext cx="685800" cy="20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fontScale="90000"/>
          </a:bodyPr>
          <a:lstStyle/>
          <a:p>
            <a:r>
              <a:rPr lang="en-US" dirty="0"/>
              <a:t>Example of Verifying Information and Writing Facts (Correct)</a:t>
            </a:r>
          </a:p>
        </p:txBody>
      </p:sp>
      <p:sp>
        <p:nvSpPr>
          <p:cNvPr id="4" name="Slide Number Placeholder 3"/>
          <p:cNvSpPr>
            <a:spLocks noGrp="1"/>
          </p:cNvSpPr>
          <p:nvPr>
            <p:ph type="sldNum" sz="quarter" idx="12"/>
          </p:nvPr>
        </p:nvSpPr>
        <p:spPr/>
        <p:txBody>
          <a:bodyPr/>
          <a:lstStyle/>
          <a:p>
            <a:fld id="{0E0F2F5D-4304-48E2-AF78-C97348D115DD}" type="slidenum">
              <a:rPr lang="en-US" smtClean="0"/>
              <a:t>31</a:t>
            </a:fld>
            <a:endParaRPr lang="en-US" dirty="0"/>
          </a:p>
        </p:txBody>
      </p:sp>
    </p:spTree>
    <p:extLst>
      <p:ext uri="{BB962C8B-B14F-4D97-AF65-F5344CB8AC3E}">
        <p14:creationId xmlns:p14="http://schemas.microsoft.com/office/powerpoint/2010/main" val="663534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5" descr="Group kids giving a &quot;thumbs up&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8588" y="3124200"/>
            <a:ext cx="3539541" cy="27142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lstStyle/>
          <a:p>
            <a:r>
              <a:rPr lang="en-US" dirty="0"/>
              <a:t>Not subjective</a:t>
            </a:r>
          </a:p>
        </p:txBody>
      </p:sp>
      <p:pic>
        <p:nvPicPr>
          <p:cNvPr id="6148" name="Picture 4" descr="Scientist measuring fluid from a vial into a beak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728825"/>
            <a:ext cx="2438400" cy="36576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half" idx="1"/>
          </p:nvPr>
        </p:nvSpPr>
        <p:spPr/>
        <p:txBody>
          <a:bodyPr/>
          <a:lstStyle/>
          <a:p>
            <a:r>
              <a:rPr lang="en-US" dirty="0"/>
              <a:t>Notes should be objective</a:t>
            </a:r>
          </a:p>
        </p:txBody>
      </p:sp>
      <p:sp>
        <p:nvSpPr>
          <p:cNvPr id="2" name="Title 1"/>
          <p:cNvSpPr>
            <a:spLocks noGrp="1"/>
          </p:cNvSpPr>
          <p:nvPr>
            <p:ph type="title"/>
          </p:nvPr>
        </p:nvSpPr>
        <p:spPr/>
        <p:txBody>
          <a:bodyPr/>
          <a:lstStyle/>
          <a:p>
            <a:r>
              <a:rPr lang="en-US" dirty="0"/>
              <a:t>Objective</a:t>
            </a:r>
          </a:p>
        </p:txBody>
      </p:sp>
      <p:sp>
        <p:nvSpPr>
          <p:cNvPr id="4" name="Slide Number Placeholder 3"/>
          <p:cNvSpPr>
            <a:spLocks noGrp="1"/>
          </p:cNvSpPr>
          <p:nvPr>
            <p:ph type="sldNum" sz="quarter" idx="12"/>
          </p:nvPr>
        </p:nvSpPr>
        <p:spPr/>
        <p:txBody>
          <a:bodyPr/>
          <a:lstStyle/>
          <a:p>
            <a:fld id="{0E0F2F5D-4304-48E2-AF78-C97348D115DD}" type="slidenum">
              <a:rPr lang="en-US" smtClean="0"/>
              <a:t>32</a:t>
            </a:fld>
            <a:endParaRPr lang="en-US" dirty="0"/>
          </a:p>
        </p:txBody>
      </p:sp>
    </p:spTree>
    <p:extLst>
      <p:ext uri="{BB962C8B-B14F-4D97-AF65-F5344CB8AC3E}">
        <p14:creationId xmlns:p14="http://schemas.microsoft.com/office/powerpoint/2010/main" val="13900918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EIS Screenshot of Subjective Exmaple:&#10;Case Manager visited Terrence's new apartment.  The place was disgusting and this Case Manager cannot understand how anyone can live in such filth.  Terrence also looked horri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09800"/>
            <a:ext cx="8534400" cy="2714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Callout 2"/>
          <p:cNvSpPr/>
          <p:nvPr/>
        </p:nvSpPr>
        <p:spPr>
          <a:xfrm>
            <a:off x="4267200" y="1905000"/>
            <a:ext cx="3276600" cy="1752600"/>
          </a:xfrm>
          <a:prstGeom prst="wedgeEllipse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The place was disgusting and this Case manager cannot understand how anyone can live in such filth</a:t>
            </a:r>
          </a:p>
        </p:txBody>
      </p:sp>
      <p:sp>
        <p:nvSpPr>
          <p:cNvPr id="2" name="Title 1"/>
          <p:cNvSpPr>
            <a:spLocks noGrp="1"/>
          </p:cNvSpPr>
          <p:nvPr>
            <p:ph type="title"/>
          </p:nvPr>
        </p:nvSpPr>
        <p:spPr/>
        <p:txBody>
          <a:bodyPr/>
          <a:lstStyle/>
          <a:p>
            <a:r>
              <a:rPr lang="en-US" dirty="0"/>
              <a:t>Subjective Example (Incorrect)</a:t>
            </a:r>
          </a:p>
        </p:txBody>
      </p:sp>
      <p:sp>
        <p:nvSpPr>
          <p:cNvPr id="4" name="Slide Number Placeholder 3"/>
          <p:cNvSpPr>
            <a:spLocks noGrp="1"/>
          </p:cNvSpPr>
          <p:nvPr>
            <p:ph type="sldNum" sz="quarter" idx="12"/>
          </p:nvPr>
        </p:nvSpPr>
        <p:spPr/>
        <p:txBody>
          <a:bodyPr/>
          <a:lstStyle/>
          <a:p>
            <a:fld id="{0E0F2F5D-4304-48E2-AF78-C97348D115DD}" type="slidenum">
              <a:rPr lang="en-US" smtClean="0"/>
              <a:t>33</a:t>
            </a:fld>
            <a:endParaRPr lang="en-US" dirty="0"/>
          </a:p>
        </p:txBody>
      </p:sp>
    </p:spTree>
    <p:extLst>
      <p:ext uri="{BB962C8B-B14F-4D97-AF65-F5344CB8AC3E}">
        <p14:creationId xmlns:p14="http://schemas.microsoft.com/office/powerpoint/2010/main" val="3140332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IS Screenshot of Objective Exmaple:&#10;Case Manager visited Terrence's new apartment. The home was cluttered with magazines, newspapers, and trashbags.  A strong odor was also present.  Terrence's hygiene did not appear attended to, as evideced by stains on his clothes, dirt on his face and his hair appearing oi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114174"/>
            <a:ext cx="8458200" cy="2638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Callout 2"/>
          <p:cNvSpPr/>
          <p:nvPr/>
        </p:nvSpPr>
        <p:spPr>
          <a:xfrm>
            <a:off x="4333875" y="1905000"/>
            <a:ext cx="3581400" cy="1676400"/>
          </a:xfrm>
          <a:prstGeom prst="wedgeEllipseCallout">
            <a:avLst/>
          </a:prstGeom>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The home was cluttered with magazines, newspapers, and trash bags.  A strong odor was also present.</a:t>
            </a:r>
          </a:p>
        </p:txBody>
      </p:sp>
      <p:sp>
        <p:nvSpPr>
          <p:cNvPr id="2" name="Title 1"/>
          <p:cNvSpPr>
            <a:spLocks noGrp="1"/>
          </p:cNvSpPr>
          <p:nvPr>
            <p:ph type="title"/>
          </p:nvPr>
        </p:nvSpPr>
        <p:spPr/>
        <p:txBody>
          <a:bodyPr/>
          <a:lstStyle/>
          <a:p>
            <a:r>
              <a:rPr lang="en-US" dirty="0"/>
              <a:t>Objective Example (Correct)</a:t>
            </a:r>
          </a:p>
        </p:txBody>
      </p:sp>
      <p:sp>
        <p:nvSpPr>
          <p:cNvPr id="5" name="Slide Number Placeholder 4"/>
          <p:cNvSpPr>
            <a:spLocks noGrp="1"/>
          </p:cNvSpPr>
          <p:nvPr>
            <p:ph type="sldNum" sz="quarter" idx="12"/>
          </p:nvPr>
        </p:nvSpPr>
        <p:spPr/>
        <p:txBody>
          <a:bodyPr/>
          <a:lstStyle/>
          <a:p>
            <a:fld id="{0E0F2F5D-4304-48E2-AF78-C97348D115DD}" type="slidenum">
              <a:rPr lang="en-US" smtClean="0"/>
              <a:t>34</a:t>
            </a:fld>
            <a:endParaRPr lang="en-US" dirty="0"/>
          </a:p>
        </p:txBody>
      </p:sp>
    </p:spTree>
    <p:extLst>
      <p:ext uri="{BB962C8B-B14F-4D97-AF65-F5344CB8AC3E}">
        <p14:creationId xmlns:p14="http://schemas.microsoft.com/office/powerpoint/2010/main" val="7187109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E-Mails</a:t>
            </a:r>
          </a:p>
        </p:txBody>
      </p:sp>
      <p:graphicFrame>
        <p:nvGraphicFramePr>
          <p:cNvPr id="4" name="Content Placeholder 3" descr="• E-mail contacts can be summarized in a note.&#10;• The entire e-mail should not be pasted as a case note.&#10;"/>
          <p:cNvGraphicFramePr>
            <a:graphicFrameLocks noGrp="1"/>
          </p:cNvGraphicFramePr>
          <p:nvPr>
            <p:ph idx="1"/>
            <p:extLst>
              <p:ext uri="{D42A27DB-BD31-4B8C-83A1-F6EECF244321}">
                <p14:modId xmlns:p14="http://schemas.microsoft.com/office/powerpoint/2010/main" val="201642882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35</a:t>
            </a:fld>
            <a:endParaRPr lang="en-US" dirty="0"/>
          </a:p>
        </p:txBody>
      </p:sp>
    </p:spTree>
    <p:extLst>
      <p:ext uri="{BB962C8B-B14F-4D97-AF65-F5344CB8AC3E}">
        <p14:creationId xmlns:p14="http://schemas.microsoft.com/office/powerpoint/2010/main" val="297039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PSIS screenshot of incorrect E-mail example:&#10;Hi Brian,&#10;&#10;I hope you were able to survive the snow storm yesterday!  I nearly went off the road on my way into work and had to end up calling AAA to get my car pulled out of the snow bank.  Talk about a stressful day!&#10;&#10;I spoke to Gary yesterday and he appears to be doing well.  He would like you to stop by for a visit to go over the process of moving into his new placement before he starts packing things.&#10;&#10;Drive Safe!&#10;&#10;Linda Rando&#10;Direct Care Supervisor&#10;&#10;Southern Maine General&#10;30 Oak Drive, Unit 300&#10;Biddeford, Maine 04007&#10;&#10;Confidentiality Notice: This e-mail message, including any attachments, is for the sole use&#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752600"/>
            <a:ext cx="7142996"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E-mail Example (Incorrect)</a:t>
            </a:r>
          </a:p>
        </p:txBody>
      </p:sp>
      <p:sp>
        <p:nvSpPr>
          <p:cNvPr id="3" name="Slide Number Placeholder 2"/>
          <p:cNvSpPr>
            <a:spLocks noGrp="1"/>
          </p:cNvSpPr>
          <p:nvPr>
            <p:ph type="sldNum" sz="quarter" idx="12"/>
          </p:nvPr>
        </p:nvSpPr>
        <p:spPr/>
        <p:txBody>
          <a:bodyPr/>
          <a:lstStyle/>
          <a:p>
            <a:fld id="{0E0F2F5D-4304-48E2-AF78-C97348D115DD}" type="slidenum">
              <a:rPr lang="en-US" smtClean="0"/>
              <a:t>36</a:t>
            </a:fld>
            <a:endParaRPr lang="en-US" dirty="0"/>
          </a:p>
        </p:txBody>
      </p:sp>
    </p:spTree>
    <p:extLst>
      <p:ext uri="{BB962C8B-B14F-4D97-AF65-F5344CB8AC3E}">
        <p14:creationId xmlns:p14="http://schemas.microsoft.com/office/powerpoint/2010/main" val="513455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PSIS screen shot of correct E-mail example:&#10;&#10;Case Manager (CM) received e-mail correspondence from Linda Rando, the supervisor of Gary's Personal Support Specialist:&#10;&#10;I spoke to Gary yesterday and he appears to be doing well.  He would like you to stop by for a visit to go over the process of moving into his new placement before he starts packing things.&#10;&#10;CM will follow-up by arranging a time to stop by and visit Gar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315200" cy="4589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E-mail Example (Correct)</a:t>
            </a:r>
          </a:p>
        </p:txBody>
      </p:sp>
      <p:sp>
        <p:nvSpPr>
          <p:cNvPr id="3" name="Slide Number Placeholder 2"/>
          <p:cNvSpPr>
            <a:spLocks noGrp="1"/>
          </p:cNvSpPr>
          <p:nvPr>
            <p:ph type="sldNum" sz="quarter" idx="12"/>
          </p:nvPr>
        </p:nvSpPr>
        <p:spPr/>
        <p:txBody>
          <a:bodyPr/>
          <a:lstStyle/>
          <a:p>
            <a:fld id="{0E0F2F5D-4304-48E2-AF78-C97348D115DD}" type="slidenum">
              <a:rPr lang="en-US" smtClean="0"/>
              <a:t>37</a:t>
            </a:fld>
            <a:endParaRPr lang="en-US" dirty="0"/>
          </a:p>
        </p:txBody>
      </p:sp>
    </p:spTree>
    <p:extLst>
      <p:ext uri="{BB962C8B-B14F-4D97-AF65-F5344CB8AC3E}">
        <p14:creationId xmlns:p14="http://schemas.microsoft.com/office/powerpoint/2010/main" val="607012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umbled words and abbrevi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124200"/>
            <a:ext cx="6705600" cy="27963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lstStyle/>
          <a:p>
            <a:r>
              <a:rPr lang="en-US" dirty="0"/>
              <a:t>Acronyms and abbreviations are acceptable, so long as they are defined before they are used in each note.</a:t>
            </a:r>
          </a:p>
          <a:p>
            <a:endParaRPr lang="en-US" dirty="0"/>
          </a:p>
        </p:txBody>
      </p:sp>
      <p:sp>
        <p:nvSpPr>
          <p:cNvPr id="2" name="Title 1"/>
          <p:cNvSpPr>
            <a:spLocks noGrp="1"/>
          </p:cNvSpPr>
          <p:nvPr>
            <p:ph type="title"/>
          </p:nvPr>
        </p:nvSpPr>
        <p:spPr/>
        <p:txBody>
          <a:bodyPr/>
          <a:lstStyle/>
          <a:p>
            <a:r>
              <a:rPr lang="en-US" dirty="0"/>
              <a:t>Acronyms and Abbreviations</a:t>
            </a:r>
          </a:p>
        </p:txBody>
      </p:sp>
      <p:sp>
        <p:nvSpPr>
          <p:cNvPr id="5" name="Slide Number Placeholder 4"/>
          <p:cNvSpPr>
            <a:spLocks noGrp="1"/>
          </p:cNvSpPr>
          <p:nvPr>
            <p:ph type="sldNum" sz="quarter" idx="12"/>
          </p:nvPr>
        </p:nvSpPr>
        <p:spPr/>
        <p:txBody>
          <a:bodyPr/>
          <a:lstStyle/>
          <a:p>
            <a:fld id="{0E0F2F5D-4304-48E2-AF78-C97348D115DD}" type="slidenum">
              <a:rPr lang="en-US" smtClean="0"/>
              <a:t>38</a:t>
            </a:fld>
            <a:endParaRPr lang="en-US" dirty="0"/>
          </a:p>
        </p:txBody>
      </p:sp>
    </p:spTree>
    <p:extLst>
      <p:ext uri="{BB962C8B-B14F-4D97-AF65-F5344CB8AC3E}">
        <p14:creationId xmlns:p14="http://schemas.microsoft.com/office/powerpoint/2010/main" val="1717336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MAPSIS screenshot of incorrect use of acronyms and abbreviations:&#10;&#10;Cm rec'd PC from SMS PSS re: c's recent inv. CM attempted to return call, there was 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600200"/>
            <a:ext cx="731938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5410200" y="3048000"/>
            <a:ext cx="2895600" cy="1828800"/>
          </a:xfrm>
          <a:prstGeom prst="ellipse">
            <a:avLst/>
          </a:prstGeom>
          <a:effectLst>
            <a:outerShdw blurRad="152400" dist="317500" dir="5400000" sx="90000" sy="-19000" rotWithShape="0">
              <a:prstClr val="black">
                <a:alpha val="15000"/>
              </a:prstClr>
            </a:outerShdw>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CM rec’d PC from SMS PSS re: c’s recent inv. CM attempted to return call, there was NA.</a:t>
            </a:r>
          </a:p>
        </p:txBody>
      </p:sp>
      <p:sp>
        <p:nvSpPr>
          <p:cNvPr id="2" name="Title 1"/>
          <p:cNvSpPr>
            <a:spLocks noGrp="1"/>
          </p:cNvSpPr>
          <p:nvPr>
            <p:ph type="title"/>
          </p:nvPr>
        </p:nvSpPr>
        <p:spPr>
          <a:xfrm>
            <a:off x="457200" y="228600"/>
            <a:ext cx="8229600" cy="1143000"/>
          </a:xfrm>
        </p:spPr>
        <p:txBody>
          <a:bodyPr>
            <a:normAutofit fontScale="90000"/>
          </a:bodyPr>
          <a:lstStyle/>
          <a:p>
            <a:r>
              <a:rPr lang="en-US" dirty="0"/>
              <a:t>Acronyms and Abbreviations (Incorrect)</a:t>
            </a:r>
          </a:p>
        </p:txBody>
      </p:sp>
      <p:sp>
        <p:nvSpPr>
          <p:cNvPr id="3" name="Slide Number Placeholder 2"/>
          <p:cNvSpPr>
            <a:spLocks noGrp="1"/>
          </p:cNvSpPr>
          <p:nvPr>
            <p:ph type="sldNum" sz="quarter" idx="12"/>
          </p:nvPr>
        </p:nvSpPr>
        <p:spPr/>
        <p:txBody>
          <a:bodyPr/>
          <a:lstStyle/>
          <a:p>
            <a:fld id="{0E0F2F5D-4304-48E2-AF78-C97348D115DD}" type="slidenum">
              <a:rPr lang="en-US" smtClean="0"/>
              <a:t>39</a:t>
            </a:fld>
            <a:endParaRPr lang="en-US" dirty="0"/>
          </a:p>
        </p:txBody>
      </p:sp>
    </p:spTree>
    <p:extLst>
      <p:ext uri="{BB962C8B-B14F-4D97-AF65-F5344CB8AC3E}">
        <p14:creationId xmlns:p14="http://schemas.microsoft.com/office/powerpoint/2010/main" val="2758580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Information Should </a:t>
            </a:r>
            <a:r>
              <a:rPr lang="en-US" dirty="0">
                <a:ln w="19050">
                  <a:solidFill>
                    <a:schemeClr val="tx1"/>
                  </a:solidFill>
                </a:ln>
                <a:solidFill>
                  <a:srgbClr val="FF0000"/>
                </a:solidFill>
              </a:rPr>
              <a:t>NOT</a:t>
            </a:r>
            <a:r>
              <a:rPr lang="en-US" dirty="0">
                <a:solidFill>
                  <a:srgbClr val="FF0000"/>
                </a:solidFill>
              </a:rPr>
              <a:t> </a:t>
            </a:r>
            <a:r>
              <a:rPr lang="en-US" dirty="0"/>
              <a:t>be in a Note?</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0E0F2F5D-4304-48E2-AF78-C97348D115DD}" type="slidenum">
              <a:rPr lang="en-US" smtClean="0"/>
              <a:t>4</a:t>
            </a:fld>
            <a:endParaRPr lang="en-US" dirty="0"/>
          </a:p>
        </p:txBody>
      </p:sp>
      <p:graphicFrame>
        <p:nvGraphicFramePr>
          <p:cNvPr id="5" name="Content Placeholder 3" descr="• The name of the referent of a Reportable Event.&#10;• Information regarding other Participants receiving services.&#10;• Information compiled and correspondence with legal counsel in reasonable anticipation of a civil action or proceeding between the client and agency providing services&#10;"/>
          <p:cNvGraphicFramePr>
            <a:graphicFrameLocks noGrp="1"/>
          </p:cNvGraphicFramePr>
          <p:nvPr>
            <p:ph idx="1"/>
            <p:extLst>
              <p:ext uri="{D42A27DB-BD31-4B8C-83A1-F6EECF244321}">
                <p14:modId xmlns:p14="http://schemas.microsoft.com/office/powerpoint/2010/main" val="207886183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40451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PSIS screenshot of correct use of acronyms and abbreviations:&#10;&#10;Case Manager (CM) received phone call from Southern Maine General Personal Support Specialists regarding Gary's recent Adult Protective investigation.  CM attempted to return the call but there was no ans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447800"/>
            <a:ext cx="6905625" cy="4399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4952999" y="3429000"/>
            <a:ext cx="3200401" cy="2057400"/>
          </a:xfrm>
          <a:prstGeom prst="roundRect">
            <a:avLst/>
          </a:prstGeom>
          <a:effectLst>
            <a:outerShdw blurRad="76200" dir="18900000" sy="23000" kx="-1200000" algn="bl" rotWithShape="0">
              <a:prstClr val="black">
                <a:alpha val="2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latin typeface="Times New Roman" panose="02020603050405020304" pitchFamily="18" charset="0"/>
                <a:cs typeface="Times New Roman" panose="02020603050405020304" pitchFamily="18" charset="0"/>
              </a:rPr>
              <a:t>Case Manager (CM) received phone call from Southern Maine General Personal Support Specialist regarding Gary’s recent Adult Protective investigation.  CM attempted to return the call but there was no answer.</a:t>
            </a:r>
          </a:p>
        </p:txBody>
      </p:sp>
      <p:sp>
        <p:nvSpPr>
          <p:cNvPr id="2" name="Title 1"/>
          <p:cNvSpPr>
            <a:spLocks noGrp="1"/>
          </p:cNvSpPr>
          <p:nvPr>
            <p:ph type="title"/>
          </p:nvPr>
        </p:nvSpPr>
        <p:spPr>
          <a:xfrm>
            <a:off x="399865" y="76200"/>
            <a:ext cx="8229600" cy="1143000"/>
          </a:xfrm>
        </p:spPr>
        <p:txBody>
          <a:bodyPr>
            <a:normAutofit fontScale="90000"/>
          </a:bodyPr>
          <a:lstStyle/>
          <a:p>
            <a:r>
              <a:rPr lang="en-US" dirty="0"/>
              <a:t>Acronyms and Abbreviations (Correct)</a:t>
            </a:r>
          </a:p>
        </p:txBody>
      </p:sp>
      <p:sp>
        <p:nvSpPr>
          <p:cNvPr id="4" name="Slide Number Placeholder 3"/>
          <p:cNvSpPr>
            <a:spLocks noGrp="1"/>
          </p:cNvSpPr>
          <p:nvPr>
            <p:ph type="sldNum" sz="quarter" idx="12"/>
          </p:nvPr>
        </p:nvSpPr>
        <p:spPr/>
        <p:txBody>
          <a:bodyPr/>
          <a:lstStyle/>
          <a:p>
            <a:fld id="{0E0F2F5D-4304-48E2-AF78-C97348D115DD}" type="slidenum">
              <a:rPr lang="en-US" smtClean="0"/>
              <a:t>40</a:t>
            </a:fld>
            <a:endParaRPr lang="en-US" dirty="0"/>
          </a:p>
        </p:txBody>
      </p:sp>
    </p:spTree>
    <p:extLst>
      <p:ext uri="{BB962C8B-B14F-4D97-AF65-F5344CB8AC3E}">
        <p14:creationId xmlns:p14="http://schemas.microsoft.com/office/powerpoint/2010/main" val="26425176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p>
        </p:txBody>
      </p:sp>
      <p:graphicFrame>
        <p:nvGraphicFramePr>
          <p:cNvPr id="4" name="Content Placeholder 3" descr="• Notes must be entered within the applicable timeframes:&#10;• State DS and APS Case Worker Policy: Within 10 business days of contact, except as follows:                                                         &#10;O Public Guardianship/Conservatorship Appointment: Immediately                                           O Public Guardianship/Conservatorship Temporary Appointment: Immediately                                                                                                  O Public Ward Medical Authorization: Within 24 hours of the authorization.                              O Crisis Services: Within 24 hours of services being provided.&#10;• Adult Community Case Manager Guideline: OADS suggests at least within 10 business days of contact.&#10;• OADS best practice is to enter a note as soon as possible after the contact. &#10;Notes are public record, can be used in court, and are available to Participants and guardians.&#10;• What is written in a note is part of a Participant’s legal record.  &#10;"/>
          <p:cNvGraphicFramePr>
            <a:graphicFrameLocks noGrp="1"/>
          </p:cNvGraphicFramePr>
          <p:nvPr>
            <p:ph idx="1"/>
            <p:extLst>
              <p:ext uri="{D42A27DB-BD31-4B8C-83A1-F6EECF244321}">
                <p14:modId xmlns:p14="http://schemas.microsoft.com/office/powerpoint/2010/main" val="171654932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41</a:t>
            </a:fld>
            <a:endParaRPr lang="en-US" dirty="0"/>
          </a:p>
        </p:txBody>
      </p:sp>
    </p:spTree>
    <p:extLst>
      <p:ext uri="{BB962C8B-B14F-4D97-AF65-F5344CB8AC3E}">
        <p14:creationId xmlns:p14="http://schemas.microsoft.com/office/powerpoint/2010/main" val="11984913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Text Placeholder 2"/>
          <p:cNvSpPr>
            <a:spLocks noGrp="1"/>
          </p:cNvSpPr>
          <p:nvPr>
            <p:ph type="body" sz="quarter" idx="13"/>
          </p:nvPr>
        </p:nvSpPr>
        <p:spPr/>
        <p:txBody>
          <a:bodyPr>
            <a:normAutofit fontScale="85000" lnSpcReduction="20000"/>
          </a:bodyPr>
          <a:lstStyle/>
          <a:p>
            <a:pPr marL="0" indent="0">
              <a:buNone/>
            </a:pPr>
            <a:r>
              <a:rPr lang="en-US" dirty="0"/>
              <a:t>Wanda Lindsay, LSW</a:t>
            </a:r>
          </a:p>
          <a:p>
            <a:pPr marL="0" indent="0">
              <a:buNone/>
            </a:pPr>
            <a:r>
              <a:rPr lang="en-US" dirty="0">
                <a:hlinkClick r:id="rId2"/>
              </a:rPr>
              <a:t>Wanda.Lindsay@maine.gov</a:t>
            </a:r>
            <a:endParaRPr lang="en-US" dirty="0"/>
          </a:p>
          <a:p>
            <a:pPr marL="0" indent="0">
              <a:buNone/>
            </a:pPr>
            <a:r>
              <a:rPr lang="en-US" b="1" dirty="0"/>
              <a:t>Developmental Services Supervisor</a:t>
            </a:r>
          </a:p>
          <a:p>
            <a:endParaRPr lang="en-US" b="1" dirty="0"/>
          </a:p>
          <a:p>
            <a:pPr marL="0" indent="0">
              <a:buNone/>
            </a:pPr>
            <a:r>
              <a:rPr lang="en-US" dirty="0"/>
              <a:t>Brian Day, LSW</a:t>
            </a:r>
          </a:p>
          <a:p>
            <a:pPr marL="0" indent="0">
              <a:buNone/>
            </a:pPr>
            <a:r>
              <a:rPr lang="en-US" dirty="0">
                <a:hlinkClick r:id="rId3"/>
              </a:rPr>
              <a:t>Brian.A.Day@maine.gov</a:t>
            </a:r>
            <a:endParaRPr lang="en-US" dirty="0"/>
          </a:p>
          <a:p>
            <a:pPr marL="0" indent="0">
              <a:buNone/>
            </a:pPr>
            <a:r>
              <a:rPr lang="en-US" b="1" dirty="0"/>
              <a:t>Policy and Compliance Specialist</a:t>
            </a:r>
          </a:p>
          <a:p>
            <a:pPr marL="0" indent="0">
              <a:buNone/>
            </a:pPr>
            <a:endParaRPr lang="en-US" dirty="0"/>
          </a:p>
        </p:txBody>
      </p:sp>
      <p:sp>
        <p:nvSpPr>
          <p:cNvPr id="4" name="Slide Number Placeholder 3"/>
          <p:cNvSpPr>
            <a:spLocks noGrp="1"/>
          </p:cNvSpPr>
          <p:nvPr>
            <p:ph type="sldNum" sz="quarter" idx="12"/>
          </p:nvPr>
        </p:nvSpPr>
        <p:spPr/>
        <p:txBody>
          <a:bodyPr/>
          <a:lstStyle/>
          <a:p>
            <a:fld id="{0E0F2F5D-4304-48E2-AF78-C97348D115DD}" type="slidenum">
              <a:rPr lang="en-US" smtClean="0"/>
              <a:t>42</a:t>
            </a:fld>
            <a:endParaRPr lang="en-US" dirty="0"/>
          </a:p>
        </p:txBody>
      </p:sp>
    </p:spTree>
    <p:extLst>
      <p:ext uri="{BB962C8B-B14F-4D97-AF65-F5344CB8AC3E}">
        <p14:creationId xmlns:p14="http://schemas.microsoft.com/office/powerpoint/2010/main" val="15590589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 The Certificate</a:t>
            </a:r>
          </a:p>
        </p:txBody>
      </p:sp>
      <p:graphicFrame>
        <p:nvGraphicFramePr>
          <p:cNvPr id="4" name="Content Placeholder 3" descr="• Notes must be entered within the applicable timeframes:&#10;• State DS and APS Case Worker Policy: Within 10 business days of contact, except as follows:                                                         &#10;O Public Guardianship/Conservatorship Appointment: Immediately                                           O Public Guardianship/Conservatorship Temporary Appointment: Immediately                                                                                                  O Public Ward Medical Authorization: Within 24 hours of the authorization.                              O Crisis Services: Within 24 hours of services being provided.&#10;• Adult Community Case Manager Guideline: OADS suggests at least within 10 business days of contact.&#10;• OADS best practice is to enter a note as soon as possible after the contact. &#10;Notes are public record, can be used in court, and are available to Participants and guardians.&#10;• What is written in a note is part of a Participant’s legal record.  &#10;"/>
          <p:cNvGraphicFramePr>
            <a:graphicFrameLocks noGrp="1"/>
          </p:cNvGraphicFramePr>
          <p:nvPr>
            <p:ph idx="1"/>
            <p:extLst>
              <p:ext uri="{D42A27DB-BD31-4B8C-83A1-F6EECF244321}">
                <p14:modId xmlns:p14="http://schemas.microsoft.com/office/powerpoint/2010/main" val="105961437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43</a:t>
            </a:fld>
            <a:endParaRPr lang="en-US" dirty="0"/>
          </a:p>
        </p:txBody>
      </p:sp>
    </p:spTree>
    <p:extLst>
      <p:ext uri="{BB962C8B-B14F-4D97-AF65-F5344CB8AC3E}">
        <p14:creationId xmlns:p14="http://schemas.microsoft.com/office/powerpoint/2010/main" val="1757888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top 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782" y="838200"/>
            <a:ext cx="5181600" cy="518160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a:extLst/>
        </p:spPr>
      </p:pic>
      <p:sp>
        <p:nvSpPr>
          <p:cNvPr id="4" name="TextBox 3"/>
          <p:cNvSpPr txBox="1"/>
          <p:nvPr/>
        </p:nvSpPr>
        <p:spPr>
          <a:xfrm>
            <a:off x="2820582" y="2161638"/>
            <a:ext cx="3810000" cy="3539430"/>
          </a:xfrm>
          <a:prstGeom prst="rect">
            <a:avLst/>
          </a:prstGeom>
          <a:noFill/>
        </p:spPr>
        <p:txBody>
          <a:bodyPr wrap="square" rtlCol="0">
            <a:spAutoFit/>
          </a:bodyPr>
          <a:lstStyle/>
          <a:p>
            <a:pPr algn="ctr"/>
            <a:r>
              <a:rPr lang="en-US" sz="3200" dirty="0">
                <a:solidFill>
                  <a:schemeClr val="bg1"/>
                </a:solidFill>
                <a:latin typeface="Times New Roman" panose="02020603050405020304" pitchFamily="18" charset="0"/>
                <a:cs typeface="Times New Roman" panose="02020603050405020304" pitchFamily="18" charset="0"/>
              </a:rPr>
              <a:t>The remainder of this PowerPoint speaks to the Billing Requirements of MaineCare Section 13 Targeted Case Management.</a:t>
            </a:r>
          </a:p>
        </p:txBody>
      </p:sp>
      <p:sp>
        <p:nvSpPr>
          <p:cNvPr id="6" name="Title 5"/>
          <p:cNvSpPr>
            <a:spLocks noGrp="1"/>
          </p:cNvSpPr>
          <p:nvPr>
            <p:ph type="title"/>
          </p:nvPr>
        </p:nvSpPr>
        <p:spPr>
          <a:xfrm>
            <a:off x="610782" y="838200"/>
            <a:ext cx="8229600" cy="1143000"/>
          </a:xfrm>
          <a:noFill/>
        </p:spPr>
        <p:txBody>
          <a:bodyPr>
            <a:normAutofit/>
          </a:bodyPr>
          <a:lstStyle/>
          <a:p>
            <a:r>
              <a:rPr lang="en-US" sz="6000" b="1" dirty="0"/>
              <a:t>STOP</a:t>
            </a:r>
            <a:endParaRPr lang="en-US" sz="6000" dirty="0"/>
          </a:p>
        </p:txBody>
      </p:sp>
      <p:sp>
        <p:nvSpPr>
          <p:cNvPr id="2" name="Slide Number Placeholder 1"/>
          <p:cNvSpPr>
            <a:spLocks noGrp="1"/>
          </p:cNvSpPr>
          <p:nvPr>
            <p:ph type="sldNum" sz="quarter" idx="12"/>
          </p:nvPr>
        </p:nvSpPr>
        <p:spPr/>
        <p:txBody>
          <a:bodyPr/>
          <a:lstStyle/>
          <a:p>
            <a:fld id="{0E0F2F5D-4304-48E2-AF78-C97348D115DD}" type="slidenum">
              <a:rPr lang="en-US" smtClean="0"/>
              <a:pPr/>
              <a:t>44</a:t>
            </a:fld>
            <a:endParaRPr lang="en-US" dirty="0"/>
          </a:p>
        </p:txBody>
      </p:sp>
    </p:spTree>
    <p:extLst>
      <p:ext uri="{BB962C8B-B14F-4D97-AF65-F5344CB8AC3E}">
        <p14:creationId xmlns:p14="http://schemas.microsoft.com/office/powerpoint/2010/main" val="3259337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Case Management</a:t>
            </a:r>
          </a:p>
        </p:txBody>
      </p:sp>
      <p:graphicFrame>
        <p:nvGraphicFramePr>
          <p:cNvPr id="4" name="Content Placeholder 3" descr="• DS Case Management services is covered under MaineCare Section 13 policy, specifically Section 13.02&#10;• As the majority of DS Case Management providers utilize EIS General Notes as their source of billing, we will define the different contact types and then identify where the various contact types fall within MaineCare Policy.&#10;• Case Managers may not bill for writing the note itself, only for completing the tasks the billable note documents.  &#10;• For a quarter-hour unit, anything less than 7.5 minutes is not billable.&#10;"/>
          <p:cNvGraphicFramePr>
            <a:graphicFrameLocks noGrp="1"/>
          </p:cNvGraphicFramePr>
          <p:nvPr>
            <p:ph idx="1"/>
            <p:extLst>
              <p:ext uri="{D42A27DB-BD31-4B8C-83A1-F6EECF244321}">
                <p14:modId xmlns:p14="http://schemas.microsoft.com/office/powerpoint/2010/main" val="3147848889"/>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45</a:t>
            </a:fld>
            <a:endParaRPr lang="en-US" dirty="0"/>
          </a:p>
        </p:txBody>
      </p:sp>
    </p:spTree>
    <p:extLst>
      <p:ext uri="{BB962C8B-B14F-4D97-AF65-F5344CB8AC3E}">
        <p14:creationId xmlns:p14="http://schemas.microsoft.com/office/powerpoint/2010/main" val="41591406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IS Screenshot of the different Contact Types available in E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311125"/>
            <a:ext cx="7824788" cy="41240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7391400" y="3678451"/>
            <a:ext cx="838200" cy="207749"/>
          </a:xfrm>
          <a:prstGeom prst="rect">
            <a:avLst/>
          </a:prstGeom>
          <a:noFill/>
        </p:spPr>
        <p:txBody>
          <a:bodyPr wrap="square" rtlCol="0">
            <a:spAutoFit/>
          </a:bodyPr>
          <a:lstStyle/>
          <a:p>
            <a:r>
              <a:rPr lang="en-US" sz="750" b="1" dirty="0">
                <a:solidFill>
                  <a:schemeClr val="tx1">
                    <a:lumMod val="85000"/>
                    <a:lumOff val="15000"/>
                  </a:schemeClr>
                </a:solidFill>
                <a:latin typeface="Arial" panose="020B0604020202020204" pitchFamily="34" charset="0"/>
                <a:cs typeface="Arial" panose="020B0604020202020204" pitchFamily="34" charset="0"/>
              </a:rPr>
              <a:t>/Guardian</a:t>
            </a:r>
          </a:p>
        </p:txBody>
      </p:sp>
      <p:sp>
        <p:nvSpPr>
          <p:cNvPr id="2" name="Title 1"/>
          <p:cNvSpPr>
            <a:spLocks noGrp="1"/>
          </p:cNvSpPr>
          <p:nvPr>
            <p:ph type="title"/>
          </p:nvPr>
        </p:nvSpPr>
        <p:spPr>
          <a:xfrm>
            <a:off x="457200" y="28353"/>
            <a:ext cx="8229600" cy="1143000"/>
          </a:xfrm>
        </p:spPr>
        <p:txBody>
          <a:bodyPr>
            <a:normAutofit/>
          </a:bodyPr>
          <a:lstStyle/>
          <a:p>
            <a:r>
              <a:rPr lang="en-US" dirty="0"/>
              <a:t>Contact Types in EIS</a:t>
            </a:r>
          </a:p>
        </p:txBody>
      </p:sp>
      <p:sp>
        <p:nvSpPr>
          <p:cNvPr id="5" name="Slide Number Placeholder 4"/>
          <p:cNvSpPr>
            <a:spLocks noGrp="1"/>
          </p:cNvSpPr>
          <p:nvPr>
            <p:ph type="sldNum" sz="quarter" idx="12"/>
          </p:nvPr>
        </p:nvSpPr>
        <p:spPr/>
        <p:txBody>
          <a:bodyPr/>
          <a:lstStyle/>
          <a:p>
            <a:fld id="{0E0F2F5D-4304-48E2-AF78-C97348D115DD}" type="slidenum">
              <a:rPr lang="en-US" smtClean="0"/>
              <a:t>46</a:t>
            </a:fld>
            <a:endParaRPr lang="en-US" dirty="0"/>
          </a:p>
        </p:txBody>
      </p:sp>
    </p:spTree>
    <p:extLst>
      <p:ext uri="{BB962C8B-B14F-4D97-AF65-F5344CB8AC3E}">
        <p14:creationId xmlns:p14="http://schemas.microsoft.com/office/powerpoint/2010/main" val="41266378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 Contact Types</a:t>
            </a:r>
          </a:p>
        </p:txBody>
      </p:sp>
      <p:graphicFrame>
        <p:nvGraphicFramePr>
          <p:cNvPr id="4" name="Content Placeholder 3" descr="• PCP Team Meeting: Documents the annual team meeting, or a  monthly, quarterly or semi-annual review meeting of a Person Centered Plan (PCP).&#10;• PCP Revision: Documents when a PCP is being revised due to a change in services.&#10;• PCP Coordination: Documents all tasks associated with preparing for the annual PCP meeting, such as contacting the Participant, family, providers, and writing the plan itself.&#10;• Assessment Completion/Revision: Documents all other Case Manager completed EIS assessments aside from the PCP, such as the DS Supports and Services (V7)/90 Day Review, Comprehensive/Support Waiver (BMS 99), Severely Intrusive and Safety Plans, Individual Support Team (IST) Plans, etc.&#10;"/>
          <p:cNvGraphicFramePr>
            <a:graphicFrameLocks noGrp="1"/>
          </p:cNvGraphicFramePr>
          <p:nvPr>
            <p:ph idx="1"/>
            <p:extLst>
              <p:ext uri="{D42A27DB-BD31-4B8C-83A1-F6EECF244321}">
                <p14:modId xmlns:p14="http://schemas.microsoft.com/office/powerpoint/2010/main" val="397405625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47</a:t>
            </a:fld>
            <a:endParaRPr lang="en-US" dirty="0"/>
          </a:p>
        </p:txBody>
      </p:sp>
    </p:spTree>
    <p:extLst>
      <p:ext uri="{BB962C8B-B14F-4D97-AF65-F5344CB8AC3E}">
        <p14:creationId xmlns:p14="http://schemas.microsoft.com/office/powerpoint/2010/main" val="2002541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a:t>Participant Contact Types</a:t>
            </a:r>
          </a:p>
        </p:txBody>
      </p:sp>
      <p:graphicFrame>
        <p:nvGraphicFramePr>
          <p:cNvPr id="4" name="Content Placeholder 3" descr="• Telephone Contact with Client: Documents a conversation between the Case Manager and the participant.&#10;• Office Visit (Face to Face): Documents a face to face visit between the Case Manager and the participant in an office setting.&#10;• Program Visit (Face to Face): Documents a face to face visit between the Case Manager and the participant while the participant is attending a day program. &#10;• Home Visit (Face to Face): Documents a face to face visit between the Case Manager and the participant while at the participant’s home.&#10;• Employment Visit (Face to Face): Documents a face to face visit between the Case Manager and the participant while the participant is working.&#10;• Other Location (Face to Face): Documents a face to face visit between the Case Manager and the participant at any other location that is not covered by another contact type (such as a School or Hospital).&#10;"/>
          <p:cNvGraphicFramePr>
            <a:graphicFrameLocks noGrp="1"/>
          </p:cNvGraphicFramePr>
          <p:nvPr>
            <p:ph idx="1"/>
            <p:extLst>
              <p:ext uri="{D42A27DB-BD31-4B8C-83A1-F6EECF244321}">
                <p14:modId xmlns:p14="http://schemas.microsoft.com/office/powerpoint/2010/main" val="1238229401"/>
              </p:ext>
            </p:extLst>
          </p:nvPr>
        </p:nvGraphicFramePr>
        <p:xfrm>
          <a:off x="457200" y="1295400"/>
          <a:ext cx="82296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48</a:t>
            </a:fld>
            <a:endParaRPr lang="en-US" dirty="0"/>
          </a:p>
        </p:txBody>
      </p:sp>
    </p:spTree>
    <p:extLst>
      <p:ext uri="{BB962C8B-B14F-4D97-AF65-F5344CB8AC3E}">
        <p14:creationId xmlns:p14="http://schemas.microsoft.com/office/powerpoint/2010/main" val="29382546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a:t>Collateral Contact Types</a:t>
            </a:r>
          </a:p>
        </p:txBody>
      </p:sp>
      <p:graphicFrame>
        <p:nvGraphicFramePr>
          <p:cNvPr id="4" name="Content Placeholder 3" descr="• Collateral Contact with Family/Guardian: Documentation of contact with a participant’s family member that pertains to the participant.&#10;• Collateral Contact with Provider: Documentation of contact with a participant’s provider that pertains to the participant (typically a waiver provider, such as Community Supports, Home Supports, etc.)&#10;• Collateral Contact with Medical/Dental Provider: Documentation of a contact with a participant’s Medical or Dental Provider that pertains to the participant.&#10;• Collateral Contact with Crisis Service: Documentation of a contact with a Crisis Worker that pertains to the participant.&#10;• Collateral Contact with Other: Documentation of a contact with any other person that is not documented in the other collateral contact types and pertains to the participant."/>
          <p:cNvGraphicFramePr>
            <a:graphicFrameLocks noGrp="1"/>
          </p:cNvGraphicFramePr>
          <p:nvPr>
            <p:ph idx="1"/>
            <p:extLst>
              <p:ext uri="{D42A27DB-BD31-4B8C-83A1-F6EECF244321}">
                <p14:modId xmlns:p14="http://schemas.microsoft.com/office/powerpoint/2010/main" val="2245726536"/>
              </p:ext>
            </p:extLst>
          </p:nvPr>
        </p:nvGraphicFramePr>
        <p:xfrm>
          <a:off x="457200" y="1524000"/>
          <a:ext cx="822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49</a:t>
            </a:fld>
            <a:endParaRPr lang="en-US" dirty="0"/>
          </a:p>
        </p:txBody>
      </p:sp>
    </p:spTree>
    <p:extLst>
      <p:ext uri="{BB962C8B-B14F-4D97-AF65-F5344CB8AC3E}">
        <p14:creationId xmlns:p14="http://schemas.microsoft.com/office/powerpoint/2010/main" val="185471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Notes Important?</a:t>
            </a:r>
          </a:p>
        </p:txBody>
      </p:sp>
      <p:graphicFrame>
        <p:nvGraphicFramePr>
          <p:cNvPr id="4" name="Content Placeholder 3" descr="• Documents progress towards meeting Participant's needs and desires.&#10;• Notes are legal documents.&#10;• Ensures continuity of service for Participant.&#10;• Improves accountability between the Case Manager and Participant.&#10;• Gives the Case Manager credit for the quality of work completed.&#10;• Allows oversight of the services being performed.&#10;"/>
          <p:cNvGraphicFramePr>
            <a:graphicFrameLocks noGrp="1"/>
          </p:cNvGraphicFramePr>
          <p:nvPr>
            <p:ph idx="1"/>
            <p:extLst>
              <p:ext uri="{D42A27DB-BD31-4B8C-83A1-F6EECF244321}">
                <p14:modId xmlns:p14="http://schemas.microsoft.com/office/powerpoint/2010/main" val="10290770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5</a:t>
            </a:fld>
            <a:endParaRPr lang="en-US" dirty="0"/>
          </a:p>
        </p:txBody>
      </p:sp>
    </p:spTree>
    <p:extLst>
      <p:ext uri="{BB962C8B-B14F-4D97-AF65-F5344CB8AC3E}">
        <p14:creationId xmlns:p14="http://schemas.microsoft.com/office/powerpoint/2010/main" val="1255003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Contact Types</a:t>
            </a:r>
          </a:p>
        </p:txBody>
      </p:sp>
      <p:graphicFrame>
        <p:nvGraphicFramePr>
          <p:cNvPr id="4" name="Content Placeholder 3" descr="• Law Enforcement Contact: Documentation with  Law Enforcement Personnel that pertains to the participant.&#10;• In-Office Meeting/Discussion: A meeting or discussion within an office that is pertaining to the participant (such as supervisory consultation regarding a specific participant, Social Security personnel consultation regarding a specific participant, etc.)&#10;• Section 13 Policy Writer: Regular conversations that would occur during supervision are not MaineCare reimbursable.  If a supervisor is called in to consult on the development of the care plan, that time can be reimbursable.  &#10;• Documents/Communication Sent/Received: The sending or receiving of documents or other forms of communication that pertain to the participant."/>
          <p:cNvGraphicFramePr>
            <a:graphicFrameLocks noGrp="1"/>
          </p:cNvGraphicFramePr>
          <p:nvPr>
            <p:ph idx="1"/>
            <p:extLst>
              <p:ext uri="{D42A27DB-BD31-4B8C-83A1-F6EECF244321}">
                <p14:modId xmlns:p14="http://schemas.microsoft.com/office/powerpoint/2010/main" val="2630067107"/>
              </p:ext>
            </p:extLst>
          </p:nvPr>
        </p:nvGraphicFramePr>
        <p:xfrm>
          <a:off x="457200" y="1600200"/>
          <a:ext cx="82296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50</a:t>
            </a:fld>
            <a:endParaRPr lang="en-US" dirty="0"/>
          </a:p>
        </p:txBody>
      </p:sp>
    </p:spTree>
    <p:extLst>
      <p:ext uri="{BB962C8B-B14F-4D97-AF65-F5344CB8AC3E}">
        <p14:creationId xmlns:p14="http://schemas.microsoft.com/office/powerpoint/2010/main" val="13650480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38800" y="2362200"/>
            <a:ext cx="3390900" cy="2554545"/>
          </a:xfrm>
          <a:prstGeom prst="rect">
            <a:avLst/>
          </a:prstGeom>
        </p:spPr>
        <p:txBody>
          <a:bodyPr wrap="square">
            <a:spAutoFit/>
          </a:bodyPr>
          <a:lstStyle/>
          <a:p>
            <a:pPr marL="285750" indent="-285750">
              <a:buFont typeface="Arial" panose="020B0604020202020204" pitchFamily="34" charset="0"/>
              <a:buChar char="•"/>
            </a:pPr>
            <a:r>
              <a:rPr lang="en-US" sz="2000" dirty="0"/>
              <a:t>PCP Team Meeting</a:t>
            </a:r>
          </a:p>
          <a:p>
            <a:endParaRPr lang="en-US" sz="2000" dirty="0"/>
          </a:p>
          <a:p>
            <a:pPr marL="285750" indent="-285750">
              <a:buFont typeface="Arial" panose="020B0604020202020204" pitchFamily="34" charset="0"/>
              <a:buChar char="•"/>
            </a:pPr>
            <a:r>
              <a:rPr lang="en-US" sz="2000" dirty="0"/>
              <a:t>PCP Revision</a:t>
            </a:r>
          </a:p>
          <a:p>
            <a:endParaRPr lang="en-US" sz="2000" dirty="0"/>
          </a:p>
          <a:p>
            <a:pPr marL="285750" indent="-285750">
              <a:buFont typeface="Arial" panose="020B0604020202020204" pitchFamily="34" charset="0"/>
              <a:buChar char="•"/>
            </a:pPr>
            <a:r>
              <a:rPr lang="en-US" sz="2000" dirty="0"/>
              <a:t>PCP Coordination</a:t>
            </a:r>
          </a:p>
          <a:p>
            <a:endParaRPr lang="en-US" sz="2000" dirty="0"/>
          </a:p>
          <a:p>
            <a:pPr marL="285750" indent="-285750">
              <a:buFont typeface="Arial" panose="020B0604020202020204" pitchFamily="34" charset="0"/>
              <a:buChar char="•"/>
            </a:pPr>
            <a:r>
              <a:rPr lang="en-US" sz="2000" dirty="0"/>
              <a:t>Assessment Completion/Revision</a:t>
            </a:r>
          </a:p>
        </p:txBody>
      </p:sp>
      <p:sp>
        <p:nvSpPr>
          <p:cNvPr id="11" name="Title 1"/>
          <p:cNvSpPr txBox="1">
            <a:spLocks/>
          </p:cNvSpPr>
          <p:nvPr/>
        </p:nvSpPr>
        <p:spPr>
          <a:xfrm>
            <a:off x="5638800" y="426522"/>
            <a:ext cx="3276600" cy="12805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EIS Contact Types</a:t>
            </a:r>
          </a:p>
        </p:txBody>
      </p:sp>
      <p:cxnSp>
        <p:nvCxnSpPr>
          <p:cNvPr id="8" name="Straight Connector 7" descr="Line to divide contact types from MaineCare Benefits Manual"/>
          <p:cNvCxnSpPr/>
          <p:nvPr/>
        </p:nvCxnSpPr>
        <p:spPr>
          <a:xfrm>
            <a:off x="5562600" y="1066800"/>
            <a:ext cx="0" cy="5410200"/>
          </a:xfrm>
          <a:prstGeom prst="line">
            <a:avLst/>
          </a:prstGeom>
        </p:spPr>
        <p:style>
          <a:lnRef idx="3">
            <a:schemeClr val="dk1"/>
          </a:lnRef>
          <a:fillRef idx="0">
            <a:schemeClr val="dk1"/>
          </a:fillRef>
          <a:effectRef idx="2">
            <a:schemeClr val="dk1"/>
          </a:effectRef>
          <a:fontRef idx="minor">
            <a:schemeClr val="tx1"/>
          </a:fontRef>
        </p:style>
      </p:cxnSp>
      <p:sp>
        <p:nvSpPr>
          <p:cNvPr id="7" name="Content Placeholder 6"/>
          <p:cNvSpPr>
            <a:spLocks noGrp="1"/>
          </p:cNvSpPr>
          <p:nvPr>
            <p:ph sz="half" idx="1"/>
          </p:nvPr>
        </p:nvSpPr>
        <p:spPr>
          <a:xfrm>
            <a:off x="457200" y="1981200"/>
            <a:ext cx="4648200" cy="4343399"/>
          </a:xfrm>
        </p:spPr>
        <p:txBody>
          <a:bodyPr>
            <a:normAutofit fontScale="55000" lnSpcReduction="20000"/>
          </a:bodyPr>
          <a:lstStyle/>
          <a:p>
            <a:pPr marL="0" indent="0" hangingPunct="0">
              <a:buNone/>
            </a:pPr>
            <a:r>
              <a:rPr lang="en-US" dirty="0"/>
              <a:t>A. </a:t>
            </a:r>
            <a:r>
              <a:rPr lang="en-US" b="1" dirty="0"/>
              <a:t>Comprehensive Assessment</a:t>
            </a:r>
            <a:r>
              <a:rPr lang="en-US" dirty="0"/>
              <a:t> </a:t>
            </a:r>
            <a:r>
              <a:rPr lang="en-US" b="1" dirty="0"/>
              <a:t>and Periodic Re-assessment </a:t>
            </a:r>
            <a:r>
              <a:rPr lang="en-US" dirty="0"/>
              <a:t>of an eligible member to determine service needs, including those activities that focus on needs identification, to determine the need for any medical, educational, social or other services. The comprehensive assessment and re-assessment must be conducted through face-to-face contact with the member and, where appropriate, consultation with other providers and with the member's family. A comprehensive assessment must be completed within the first thirty (30) days of initiation of services, and reassessment must occur as change in the member’s needs warrants or at a minimum on an annual basis. These activities include but are not limited to the following:</a:t>
            </a:r>
          </a:p>
          <a:p>
            <a:pPr lvl="0" hangingPunct="0"/>
            <a:r>
              <a:rPr lang="en-US" dirty="0"/>
              <a:t>1.Taking client history; </a:t>
            </a:r>
          </a:p>
          <a:p>
            <a:pPr hangingPunct="0"/>
            <a:r>
              <a:rPr lang="en-US" dirty="0"/>
              <a:t>2.Identifying the needs of the individual and completing related documentation; and</a:t>
            </a:r>
          </a:p>
          <a:p>
            <a:pPr hangingPunct="0"/>
            <a:r>
              <a:rPr lang="en-US" dirty="0"/>
              <a:t>3.Gathering information from other sources (family members, medical providers, social workers, and educators) if necessary, to form a complete assessment.</a:t>
            </a:r>
          </a:p>
        </p:txBody>
      </p:sp>
      <p:sp>
        <p:nvSpPr>
          <p:cNvPr id="2" name="Title 1"/>
          <p:cNvSpPr>
            <a:spLocks noGrp="1"/>
          </p:cNvSpPr>
          <p:nvPr>
            <p:ph type="title"/>
          </p:nvPr>
        </p:nvSpPr>
        <p:spPr>
          <a:xfrm>
            <a:off x="914400" y="426522"/>
            <a:ext cx="3657600" cy="1280556"/>
          </a:xfrm>
        </p:spPr>
        <p:txBody>
          <a:bodyPr>
            <a:normAutofit fontScale="90000"/>
          </a:bodyPr>
          <a:lstStyle/>
          <a:p>
            <a:r>
              <a:rPr lang="en-US" sz="2800" dirty="0"/>
              <a:t>MaineCare Benefits Manual, Section 13.02 Covered Services</a:t>
            </a:r>
          </a:p>
        </p:txBody>
      </p:sp>
      <p:sp>
        <p:nvSpPr>
          <p:cNvPr id="4" name="Slide Number Placeholder 3"/>
          <p:cNvSpPr>
            <a:spLocks noGrp="1"/>
          </p:cNvSpPr>
          <p:nvPr>
            <p:ph type="sldNum" sz="quarter" idx="12"/>
          </p:nvPr>
        </p:nvSpPr>
        <p:spPr/>
        <p:txBody>
          <a:bodyPr/>
          <a:lstStyle/>
          <a:p>
            <a:fld id="{0E0F2F5D-4304-48E2-AF78-C97348D115DD}" type="slidenum">
              <a:rPr lang="en-US" smtClean="0"/>
              <a:t>51</a:t>
            </a:fld>
            <a:endParaRPr lang="en-US" dirty="0"/>
          </a:p>
        </p:txBody>
      </p:sp>
    </p:spTree>
    <p:extLst>
      <p:ext uri="{BB962C8B-B14F-4D97-AF65-F5344CB8AC3E}">
        <p14:creationId xmlns:p14="http://schemas.microsoft.com/office/powerpoint/2010/main" val="29137367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562600" y="2400300"/>
            <a:ext cx="3505200" cy="2743200"/>
          </a:xfrm>
        </p:spPr>
        <p:txBody>
          <a:bodyPr>
            <a:normAutofit lnSpcReduction="10000"/>
          </a:bodyPr>
          <a:lstStyle/>
          <a:p>
            <a:r>
              <a:rPr lang="en-US" sz="2000" dirty="0"/>
              <a:t>PCP Team Meeting</a:t>
            </a:r>
          </a:p>
          <a:p>
            <a:pPr marL="0" indent="0">
              <a:buNone/>
            </a:pPr>
            <a:endParaRPr lang="en-US" sz="2000" dirty="0"/>
          </a:p>
          <a:p>
            <a:r>
              <a:rPr lang="en-US" sz="2000" dirty="0"/>
              <a:t>PCP Revision</a:t>
            </a:r>
          </a:p>
          <a:p>
            <a:pPr marL="0" indent="0">
              <a:buNone/>
            </a:pPr>
            <a:endParaRPr lang="en-US" sz="2000" dirty="0"/>
          </a:p>
          <a:p>
            <a:r>
              <a:rPr lang="en-US" sz="2000" dirty="0"/>
              <a:t>PCP Coordination</a:t>
            </a:r>
          </a:p>
          <a:p>
            <a:pPr marL="0" indent="0">
              <a:buNone/>
            </a:pPr>
            <a:endParaRPr lang="en-US" sz="2000" dirty="0"/>
          </a:p>
          <a:p>
            <a:r>
              <a:rPr lang="en-US" sz="2000" dirty="0"/>
              <a:t>Assessment Completion/Revision</a:t>
            </a:r>
          </a:p>
          <a:p>
            <a:endParaRPr lang="en-US" dirty="0"/>
          </a:p>
        </p:txBody>
      </p:sp>
      <p:sp>
        <p:nvSpPr>
          <p:cNvPr id="9" name="Title 1"/>
          <p:cNvSpPr txBox="1">
            <a:spLocks/>
          </p:cNvSpPr>
          <p:nvPr/>
        </p:nvSpPr>
        <p:spPr>
          <a:xfrm>
            <a:off x="5638800" y="426522"/>
            <a:ext cx="3276600" cy="12805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EIS Contact Types</a:t>
            </a:r>
          </a:p>
        </p:txBody>
      </p:sp>
      <p:cxnSp>
        <p:nvCxnSpPr>
          <p:cNvPr id="8" name="Straight Connector 7" descr="Line to divide contact types from MaineCare Benefits Manual"/>
          <p:cNvCxnSpPr/>
          <p:nvPr/>
        </p:nvCxnSpPr>
        <p:spPr>
          <a:xfrm>
            <a:off x="5562600" y="1066800"/>
            <a:ext cx="0" cy="5410200"/>
          </a:xfrm>
          <a:prstGeom prst="line">
            <a:avLst/>
          </a:prstGeom>
        </p:spPr>
        <p:style>
          <a:lnRef idx="3">
            <a:schemeClr val="dk1"/>
          </a:lnRef>
          <a:fillRef idx="0">
            <a:schemeClr val="dk1"/>
          </a:fillRef>
          <a:effectRef idx="2">
            <a:schemeClr val="dk1"/>
          </a:effectRef>
          <a:fontRef idx="minor">
            <a:schemeClr val="tx1"/>
          </a:fontRef>
        </p:style>
      </p:cxnSp>
      <p:sp>
        <p:nvSpPr>
          <p:cNvPr id="5" name="Content Placeholder 4"/>
          <p:cNvSpPr>
            <a:spLocks noGrp="1"/>
          </p:cNvSpPr>
          <p:nvPr>
            <p:ph sz="half" idx="1"/>
          </p:nvPr>
        </p:nvSpPr>
        <p:spPr>
          <a:xfrm>
            <a:off x="152400" y="1981200"/>
            <a:ext cx="5334000" cy="4267200"/>
          </a:xfrm>
        </p:spPr>
        <p:txBody>
          <a:bodyPr>
            <a:noAutofit/>
          </a:bodyPr>
          <a:lstStyle/>
          <a:p>
            <a:pPr marL="0" indent="0" hangingPunct="0">
              <a:buNone/>
            </a:pPr>
            <a:r>
              <a:rPr lang="en-US" sz="1200" dirty="0"/>
              <a:t>B. </a:t>
            </a:r>
            <a:r>
              <a:rPr lang="en-US" sz="1200" b="1" dirty="0"/>
              <a:t>Development and Periodic Revision of the Individual Plan of Care</a:t>
            </a:r>
            <a:r>
              <a:rPr lang="en-US" sz="1200" dirty="0"/>
              <a:t> is based on information collected through a comprehensive assessment or re-assessment that:</a:t>
            </a:r>
          </a:p>
          <a:p>
            <a:pPr lvl="0"/>
            <a:r>
              <a:rPr lang="en-US" sz="1200" dirty="0"/>
              <a:t>1.Specifies the goals and actions to address the medical, social, educational, and other services needed by the eligible individual. Because the assessment of the member’s needs must be comprehensive, the individual plan of care must also be comprehensive to address all identified needs. Re-evaluation of the individual plan of care must occur as a change in the member’s needs occurs or at a minimum every ninety (90) days. A member may decline to receive services that have been identified as needs in the individual care plan. If the member declines services listed in the individual care plan, this must be documented in the individual’s case record. This 90 day re-evaluation may be completed by the comprehensive case manager. </a:t>
            </a:r>
          </a:p>
          <a:p>
            <a:pPr hangingPunct="0"/>
            <a:r>
              <a:rPr lang="en-US" sz="1200" dirty="0"/>
              <a:t>2.Develops and periodically revises the Individual Care Plan and to the extent possible: </a:t>
            </a:r>
          </a:p>
          <a:p>
            <a:pPr lvl="1" hangingPunct="0"/>
            <a:r>
              <a:rPr lang="en-US" sz="1200" dirty="0"/>
              <a:t>a. Ensures the active participation of the member and as appropriate, the member's parent(s) or legal guardian;</a:t>
            </a:r>
          </a:p>
          <a:p>
            <a:pPr lvl="1" hangingPunct="0"/>
            <a:r>
              <a:rPr lang="en-US" sz="1200" dirty="0"/>
              <a:t>b.	Works with the member (and others as appropriate) to develop goals; and</a:t>
            </a:r>
          </a:p>
          <a:p>
            <a:pPr lvl="1" hangingPunct="0"/>
            <a:r>
              <a:rPr lang="en-US" sz="1200" dirty="0"/>
              <a:t>c.	Identifies a course of action to respond to the member’s assessed needs. For a child, the plan of care must be developed with a Child and Family Team.</a:t>
            </a:r>
            <a:endParaRPr lang="en-US" sz="1700" dirty="0"/>
          </a:p>
        </p:txBody>
      </p:sp>
      <p:sp>
        <p:nvSpPr>
          <p:cNvPr id="3" name="Title 2"/>
          <p:cNvSpPr>
            <a:spLocks noGrp="1"/>
          </p:cNvSpPr>
          <p:nvPr>
            <p:ph type="title"/>
          </p:nvPr>
        </p:nvSpPr>
        <p:spPr>
          <a:xfrm>
            <a:off x="304800" y="381000"/>
            <a:ext cx="4953000" cy="1371600"/>
          </a:xfrm>
        </p:spPr>
        <p:txBody>
          <a:bodyPr>
            <a:normAutofit fontScale="90000"/>
          </a:bodyPr>
          <a:lstStyle/>
          <a:p>
            <a:r>
              <a:rPr lang="en-US" sz="3100" dirty="0"/>
              <a:t>MaineCare Benefits Manual, Section 13.02 – Covered Services</a:t>
            </a:r>
            <a:endParaRPr lang="en-US" dirty="0"/>
          </a:p>
        </p:txBody>
      </p:sp>
      <p:sp>
        <p:nvSpPr>
          <p:cNvPr id="2" name="Slide Number Placeholder 1"/>
          <p:cNvSpPr>
            <a:spLocks noGrp="1"/>
          </p:cNvSpPr>
          <p:nvPr>
            <p:ph type="sldNum" sz="quarter" idx="12"/>
          </p:nvPr>
        </p:nvSpPr>
        <p:spPr/>
        <p:txBody>
          <a:bodyPr/>
          <a:lstStyle/>
          <a:p>
            <a:fld id="{0E0F2F5D-4304-48E2-AF78-C97348D115DD}" type="slidenum">
              <a:rPr lang="en-US" smtClean="0"/>
              <a:t>52</a:t>
            </a:fld>
            <a:endParaRPr lang="en-US" dirty="0"/>
          </a:p>
        </p:txBody>
      </p:sp>
    </p:spTree>
    <p:extLst>
      <p:ext uri="{BB962C8B-B14F-4D97-AF65-F5344CB8AC3E}">
        <p14:creationId xmlns:p14="http://schemas.microsoft.com/office/powerpoint/2010/main" val="40962816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562600" y="1585356"/>
            <a:ext cx="3505200" cy="4724400"/>
          </a:xfrm>
        </p:spPr>
        <p:txBody>
          <a:bodyPr>
            <a:noAutofit/>
          </a:bodyPr>
          <a:lstStyle/>
          <a:p>
            <a:r>
              <a:rPr lang="en-US" sz="2000" dirty="0"/>
              <a:t>Documents/ Communication          Sent/ Received</a:t>
            </a:r>
          </a:p>
          <a:p>
            <a:r>
              <a:rPr lang="en-US" sz="2000" dirty="0"/>
              <a:t>Collateral Contact with Family/Guardian</a:t>
            </a:r>
          </a:p>
          <a:p>
            <a:r>
              <a:rPr lang="en-US" sz="2000" dirty="0"/>
              <a:t>Collateral Contact with Provider</a:t>
            </a:r>
          </a:p>
          <a:p>
            <a:r>
              <a:rPr lang="en-US" sz="2000" dirty="0"/>
              <a:t>Collateral Contact with Medical/Dental Provider</a:t>
            </a:r>
          </a:p>
          <a:p>
            <a:r>
              <a:rPr lang="en-US" sz="2000" dirty="0"/>
              <a:t>Collateral Contact with Crisis Service</a:t>
            </a:r>
          </a:p>
          <a:p>
            <a:r>
              <a:rPr lang="en-US" sz="2000" dirty="0"/>
              <a:t>Collateral Contact with Other</a:t>
            </a:r>
          </a:p>
          <a:p>
            <a:r>
              <a:rPr lang="en-US" sz="2000" dirty="0"/>
              <a:t>In Office Meeting/ Discussion</a:t>
            </a:r>
          </a:p>
        </p:txBody>
      </p:sp>
      <p:sp>
        <p:nvSpPr>
          <p:cNvPr id="9" name="Title 1"/>
          <p:cNvSpPr txBox="1">
            <a:spLocks/>
          </p:cNvSpPr>
          <p:nvPr/>
        </p:nvSpPr>
        <p:spPr>
          <a:xfrm>
            <a:off x="5667375" y="304800"/>
            <a:ext cx="3276600" cy="128055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EIS Contact Types</a:t>
            </a:r>
          </a:p>
        </p:txBody>
      </p:sp>
      <p:cxnSp>
        <p:nvCxnSpPr>
          <p:cNvPr id="8" name="Straight Connector 7" descr="Line to divide contact types from MaineCare Benefits Manual"/>
          <p:cNvCxnSpPr/>
          <p:nvPr/>
        </p:nvCxnSpPr>
        <p:spPr>
          <a:xfrm>
            <a:off x="5562600" y="1066800"/>
            <a:ext cx="0" cy="5410200"/>
          </a:xfrm>
          <a:prstGeom prst="line">
            <a:avLst/>
          </a:prstGeom>
        </p:spPr>
        <p:style>
          <a:lnRef idx="3">
            <a:schemeClr val="dk1"/>
          </a:lnRef>
          <a:fillRef idx="0">
            <a:schemeClr val="dk1"/>
          </a:fillRef>
          <a:effectRef idx="2">
            <a:schemeClr val="dk1"/>
          </a:effectRef>
          <a:fontRef idx="minor">
            <a:schemeClr val="tx1"/>
          </a:fontRef>
        </p:style>
      </p:cxnSp>
      <p:sp>
        <p:nvSpPr>
          <p:cNvPr id="5" name="Content Placeholder 4"/>
          <p:cNvSpPr>
            <a:spLocks noGrp="1"/>
          </p:cNvSpPr>
          <p:nvPr>
            <p:ph sz="half" idx="1"/>
          </p:nvPr>
        </p:nvSpPr>
        <p:spPr>
          <a:xfrm>
            <a:off x="152400" y="1752600"/>
            <a:ext cx="5334000" cy="4495800"/>
          </a:xfrm>
        </p:spPr>
        <p:txBody>
          <a:bodyPr>
            <a:noAutofit/>
          </a:bodyPr>
          <a:lstStyle/>
          <a:p>
            <a:pPr marL="0" indent="0" hangingPunct="0">
              <a:buNone/>
            </a:pPr>
            <a:r>
              <a:rPr lang="en-US" sz="1600" dirty="0"/>
              <a:t>C. </a:t>
            </a:r>
            <a:r>
              <a:rPr lang="en-US" sz="1600" b="1" dirty="0"/>
              <a:t>Referral and Related Activities that </a:t>
            </a:r>
            <a:r>
              <a:rPr lang="en-US" sz="1600" dirty="0"/>
              <a:t>help an eligible member obtain needed services. As part of the coordination function, the comprehensive case manager must avoid the duplication of services. The case management referral activity is completed once the referral and linkage has been made. (Referral and related activities </a:t>
            </a:r>
            <a:r>
              <a:rPr lang="en-US" sz="1600" u="sng" dirty="0"/>
              <a:t>do</a:t>
            </a:r>
            <a:r>
              <a:rPr lang="en-US" sz="1600" dirty="0"/>
              <a:t> </a:t>
            </a:r>
            <a:r>
              <a:rPr lang="en-US" sz="1600" u="sng" dirty="0"/>
              <a:t>not</a:t>
            </a:r>
            <a:r>
              <a:rPr lang="en-US" sz="1600" dirty="0"/>
              <a:t> include providing transportation to the service to which the member is referred, escorting the individual to the service, or providing child care so that an individual may access the service.) These activities are for the purpose of linking the member with medical, social, educational providers or other programs and services that are capable of providing needed services to address identified needs and achieve goals specified in the care plan.</a:t>
            </a:r>
          </a:p>
          <a:p>
            <a:pPr hangingPunct="0"/>
            <a:r>
              <a:rPr lang="en-US" sz="1600" dirty="0"/>
              <a:t>These activities include:</a:t>
            </a:r>
            <a:r>
              <a:rPr lang="en-US" sz="1600" b="1" dirty="0"/>
              <a:t> </a:t>
            </a:r>
            <a:endParaRPr lang="en-US" sz="1600" dirty="0"/>
          </a:p>
          <a:p>
            <a:pPr hangingPunct="0"/>
            <a:r>
              <a:rPr lang="en-US" sz="1600" dirty="0"/>
              <a:t>1.Making referrals to providers for needed services, including documentation, and </a:t>
            </a:r>
          </a:p>
          <a:p>
            <a:pPr hangingPunct="0"/>
            <a:r>
              <a:rPr lang="en-US" sz="1600" dirty="0"/>
              <a:t>2.Scheduling appointments for the member.</a:t>
            </a:r>
          </a:p>
        </p:txBody>
      </p:sp>
      <p:sp>
        <p:nvSpPr>
          <p:cNvPr id="3" name="Title 2"/>
          <p:cNvSpPr>
            <a:spLocks noGrp="1"/>
          </p:cNvSpPr>
          <p:nvPr>
            <p:ph type="title"/>
          </p:nvPr>
        </p:nvSpPr>
        <p:spPr>
          <a:xfrm>
            <a:off x="304800" y="228600"/>
            <a:ext cx="5105400" cy="1143000"/>
          </a:xfrm>
        </p:spPr>
        <p:txBody>
          <a:bodyPr>
            <a:normAutofit/>
          </a:bodyPr>
          <a:lstStyle/>
          <a:p>
            <a:r>
              <a:rPr lang="en-US" sz="2800" dirty="0"/>
              <a:t>MaineCare Benefits Manual, Section 13.02 – Covered Services</a:t>
            </a:r>
          </a:p>
        </p:txBody>
      </p:sp>
      <p:sp>
        <p:nvSpPr>
          <p:cNvPr id="2" name="Slide Number Placeholder 1"/>
          <p:cNvSpPr>
            <a:spLocks noGrp="1"/>
          </p:cNvSpPr>
          <p:nvPr>
            <p:ph type="sldNum" sz="quarter" idx="12"/>
          </p:nvPr>
        </p:nvSpPr>
        <p:spPr/>
        <p:txBody>
          <a:bodyPr/>
          <a:lstStyle/>
          <a:p>
            <a:fld id="{0E0F2F5D-4304-48E2-AF78-C97348D115DD}" type="slidenum">
              <a:rPr lang="en-US" smtClean="0"/>
              <a:t>53</a:t>
            </a:fld>
            <a:endParaRPr lang="en-US" dirty="0"/>
          </a:p>
        </p:txBody>
      </p:sp>
    </p:spTree>
    <p:extLst>
      <p:ext uri="{BB962C8B-B14F-4D97-AF65-F5344CB8AC3E}">
        <p14:creationId xmlns:p14="http://schemas.microsoft.com/office/powerpoint/2010/main" val="2027847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5562600" y="1375144"/>
            <a:ext cx="3581400" cy="5406656"/>
          </a:xfrm>
        </p:spPr>
        <p:txBody>
          <a:bodyPr>
            <a:noAutofit/>
          </a:bodyPr>
          <a:lstStyle/>
          <a:p>
            <a:r>
              <a:rPr lang="en-US" sz="1300" dirty="0"/>
              <a:t>PCP Coordination</a:t>
            </a:r>
          </a:p>
          <a:p>
            <a:r>
              <a:rPr lang="en-US" sz="1300" dirty="0"/>
              <a:t>Telephone Contact with Client</a:t>
            </a:r>
          </a:p>
          <a:p>
            <a:r>
              <a:rPr lang="en-US" sz="1300" dirty="0"/>
              <a:t>Office Visit (Face to Face)</a:t>
            </a:r>
          </a:p>
          <a:p>
            <a:r>
              <a:rPr lang="en-US" sz="1300" dirty="0"/>
              <a:t>Program Visit (Face to Face)</a:t>
            </a:r>
          </a:p>
          <a:p>
            <a:r>
              <a:rPr lang="en-US" sz="1300" dirty="0"/>
              <a:t>Home Visit (Face to Face)</a:t>
            </a:r>
          </a:p>
          <a:p>
            <a:r>
              <a:rPr lang="en-US" sz="1300" dirty="0"/>
              <a:t>Employment Visit (Face to Face)</a:t>
            </a:r>
          </a:p>
          <a:p>
            <a:r>
              <a:rPr lang="en-US" sz="1300" dirty="0"/>
              <a:t>Other Location (Face to Face) </a:t>
            </a:r>
          </a:p>
          <a:p>
            <a:r>
              <a:rPr lang="en-US" sz="1300" dirty="0"/>
              <a:t>Collateral Contact with Family/Guardian</a:t>
            </a:r>
          </a:p>
          <a:p>
            <a:r>
              <a:rPr lang="en-US" sz="1300" dirty="0"/>
              <a:t>Collateral Contact with Provider</a:t>
            </a:r>
          </a:p>
          <a:p>
            <a:r>
              <a:rPr lang="en-US" sz="1300" dirty="0"/>
              <a:t>Collateral Contact with Medical/Dental Provider</a:t>
            </a:r>
          </a:p>
          <a:p>
            <a:r>
              <a:rPr lang="en-US" sz="1300" dirty="0"/>
              <a:t>Collateral Contact with Crisis Service</a:t>
            </a:r>
          </a:p>
          <a:p>
            <a:r>
              <a:rPr lang="en-US" sz="1300" dirty="0"/>
              <a:t>Collateral Contact with Other</a:t>
            </a:r>
          </a:p>
          <a:p>
            <a:r>
              <a:rPr lang="en-US" sz="1300" dirty="0"/>
              <a:t>In Office Meeting/ Discussion</a:t>
            </a:r>
          </a:p>
          <a:p>
            <a:r>
              <a:rPr lang="en-US" sz="1300" dirty="0"/>
              <a:t>Collateral Contact with Provider</a:t>
            </a:r>
          </a:p>
          <a:p>
            <a:r>
              <a:rPr lang="en-US" sz="1300" dirty="0"/>
              <a:t>Collateral Contact with Medical/Dental Provider</a:t>
            </a:r>
          </a:p>
          <a:p>
            <a:r>
              <a:rPr lang="en-US" sz="1300" dirty="0"/>
              <a:t>Collateral Contact with Crisis Service</a:t>
            </a:r>
          </a:p>
          <a:p>
            <a:r>
              <a:rPr lang="en-US" sz="1300" dirty="0"/>
              <a:t>Collateral Contact with Other</a:t>
            </a:r>
          </a:p>
          <a:p>
            <a:r>
              <a:rPr lang="en-US" sz="1300" dirty="0"/>
              <a:t>In Office Meeting/ Discussion</a:t>
            </a:r>
          </a:p>
          <a:p>
            <a:r>
              <a:rPr lang="en-US" sz="1300" dirty="0"/>
              <a:t>Law Enforcement Contact</a:t>
            </a:r>
          </a:p>
        </p:txBody>
      </p:sp>
      <p:sp>
        <p:nvSpPr>
          <p:cNvPr id="9" name="Title 1"/>
          <p:cNvSpPr txBox="1">
            <a:spLocks/>
          </p:cNvSpPr>
          <p:nvPr/>
        </p:nvSpPr>
        <p:spPr>
          <a:xfrm>
            <a:off x="5638800" y="304800"/>
            <a:ext cx="3276600" cy="10668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EIS Contact Types</a:t>
            </a:r>
          </a:p>
        </p:txBody>
      </p:sp>
      <p:cxnSp>
        <p:nvCxnSpPr>
          <p:cNvPr id="8" name="Straight Connector 7" descr="Line to divide contact types from MaineCare Benefits Manual"/>
          <p:cNvCxnSpPr/>
          <p:nvPr/>
        </p:nvCxnSpPr>
        <p:spPr>
          <a:xfrm>
            <a:off x="5515099" y="762000"/>
            <a:ext cx="0" cy="5715000"/>
          </a:xfrm>
          <a:prstGeom prst="line">
            <a:avLst/>
          </a:prstGeom>
        </p:spPr>
        <p:style>
          <a:lnRef idx="3">
            <a:schemeClr val="dk1"/>
          </a:lnRef>
          <a:fillRef idx="0">
            <a:schemeClr val="dk1"/>
          </a:fillRef>
          <a:effectRef idx="2">
            <a:schemeClr val="dk1"/>
          </a:effectRef>
          <a:fontRef idx="minor">
            <a:schemeClr val="tx1"/>
          </a:fontRef>
        </p:style>
      </p:cxnSp>
      <p:sp>
        <p:nvSpPr>
          <p:cNvPr id="5" name="Content Placeholder 4"/>
          <p:cNvSpPr>
            <a:spLocks noGrp="1"/>
          </p:cNvSpPr>
          <p:nvPr>
            <p:ph sz="half" idx="1"/>
          </p:nvPr>
        </p:nvSpPr>
        <p:spPr>
          <a:xfrm>
            <a:off x="152400" y="1600200"/>
            <a:ext cx="5257800" cy="4876800"/>
          </a:xfrm>
        </p:spPr>
        <p:txBody>
          <a:bodyPr>
            <a:noAutofit/>
          </a:bodyPr>
          <a:lstStyle/>
          <a:p>
            <a:pPr marL="0" indent="0" hangingPunct="0">
              <a:buNone/>
            </a:pPr>
            <a:r>
              <a:rPr lang="en-US" sz="1600" dirty="0"/>
              <a:t>D. </a:t>
            </a:r>
            <a:r>
              <a:rPr lang="en-US" sz="1600" b="1" dirty="0"/>
              <a:t>Monitoring and Follow-Up</a:t>
            </a:r>
            <a:r>
              <a:rPr lang="en-US" sz="1600" dirty="0"/>
              <a:t> </a:t>
            </a:r>
            <a:r>
              <a:rPr lang="en-US" sz="1600" b="1" dirty="0"/>
              <a:t>Activities</a:t>
            </a:r>
            <a:r>
              <a:rPr lang="en-US" sz="1600" dirty="0"/>
              <a:t> that include activities and contacts that are necessary to ensure that the individual care plan is effectively implemented and adequately addresses the needs of the eligible member.</a:t>
            </a:r>
            <a:r>
              <a:rPr lang="en-US" sz="1600" b="1" dirty="0"/>
              <a:t> </a:t>
            </a:r>
            <a:r>
              <a:rPr lang="en-US" sz="1600" dirty="0"/>
              <a:t>This includes contact with the member as needed to monitor the care plan objectives and, if appropriate, periodic contact with the member's family, providers, or other entities. Monitoring may involve either face-to-face or telephone contact. These activities may be conducted as frequently as necessary, but not less than annually, to help determine whether:</a:t>
            </a:r>
          </a:p>
          <a:p>
            <a:pPr hangingPunct="0"/>
            <a:r>
              <a:rPr lang="en-US" sz="1600" dirty="0"/>
              <a:t>1.Services are being furnished in accordance with the individual care plan;</a:t>
            </a:r>
          </a:p>
          <a:p>
            <a:pPr hangingPunct="0"/>
            <a:r>
              <a:rPr lang="en-US" sz="1600" dirty="0"/>
              <a:t>2.Services in the care plan are adequate to address the needs of the member; and</a:t>
            </a:r>
          </a:p>
          <a:p>
            <a:pPr hangingPunct="0"/>
            <a:r>
              <a:rPr lang="en-US" sz="1600" dirty="0"/>
              <a:t>3.Needs or status of the member has changed which requires necessary adjustments in the care plan and service arrangements with providers or service termination.</a:t>
            </a:r>
          </a:p>
          <a:p>
            <a:pPr marL="0" indent="0" hangingPunct="0">
              <a:buNone/>
            </a:pPr>
            <a:endParaRPr lang="en-US" sz="1800" dirty="0"/>
          </a:p>
        </p:txBody>
      </p:sp>
      <p:sp>
        <p:nvSpPr>
          <p:cNvPr id="3" name="Title 2"/>
          <p:cNvSpPr>
            <a:spLocks noGrp="1"/>
          </p:cNvSpPr>
          <p:nvPr>
            <p:ph type="title"/>
          </p:nvPr>
        </p:nvSpPr>
        <p:spPr>
          <a:xfrm>
            <a:off x="457200" y="274638"/>
            <a:ext cx="4800600" cy="1143000"/>
          </a:xfrm>
        </p:spPr>
        <p:txBody>
          <a:bodyPr>
            <a:normAutofit/>
          </a:bodyPr>
          <a:lstStyle/>
          <a:p>
            <a:r>
              <a:rPr lang="en-US" sz="2400" dirty="0"/>
              <a:t>MaineCare Benefits Manual, Section 13.02 – Covered Services</a:t>
            </a:r>
          </a:p>
        </p:txBody>
      </p:sp>
      <p:sp>
        <p:nvSpPr>
          <p:cNvPr id="2" name="Slide Number Placeholder 1"/>
          <p:cNvSpPr>
            <a:spLocks noGrp="1"/>
          </p:cNvSpPr>
          <p:nvPr>
            <p:ph type="sldNum" sz="quarter" idx="12"/>
          </p:nvPr>
        </p:nvSpPr>
        <p:spPr/>
        <p:txBody>
          <a:bodyPr/>
          <a:lstStyle/>
          <a:p>
            <a:fld id="{0E0F2F5D-4304-48E2-AF78-C97348D115DD}" type="slidenum">
              <a:rPr lang="en-US" smtClean="0"/>
              <a:t>54</a:t>
            </a:fld>
            <a:endParaRPr lang="en-US" dirty="0"/>
          </a:p>
        </p:txBody>
      </p:sp>
    </p:spTree>
    <p:extLst>
      <p:ext uri="{BB962C8B-B14F-4D97-AF65-F5344CB8AC3E}">
        <p14:creationId xmlns:p14="http://schemas.microsoft.com/office/powerpoint/2010/main" val="23163176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descr="Contact the MaineCare Provider Relations Specialist for Section 13: http://www.maine.gov/dhhs/oms/contacts.shtml&#10;"/>
          <p:cNvGraphicFramePr/>
          <p:nvPr>
            <p:extLst>
              <p:ext uri="{D42A27DB-BD31-4B8C-83A1-F6EECF244321}">
                <p14:modId xmlns:p14="http://schemas.microsoft.com/office/powerpoint/2010/main" val="2350877729"/>
              </p:ext>
            </p:extLst>
          </p:nvPr>
        </p:nvGraphicFramePr>
        <p:xfrm>
          <a:off x="990600" y="1676400"/>
          <a:ext cx="72390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Questions About Billing?</a:t>
            </a:r>
          </a:p>
        </p:txBody>
      </p:sp>
      <p:sp>
        <p:nvSpPr>
          <p:cNvPr id="5" name="Slide Number Placeholder 4"/>
          <p:cNvSpPr>
            <a:spLocks noGrp="1"/>
          </p:cNvSpPr>
          <p:nvPr>
            <p:ph type="sldNum" sz="quarter" idx="12"/>
          </p:nvPr>
        </p:nvSpPr>
        <p:spPr/>
        <p:txBody>
          <a:bodyPr/>
          <a:lstStyle/>
          <a:p>
            <a:fld id="{0E0F2F5D-4304-48E2-AF78-C97348D115DD}" type="slidenum">
              <a:rPr lang="en-US" smtClean="0"/>
              <a:t>55</a:t>
            </a:fld>
            <a:endParaRPr lang="en-US" dirty="0"/>
          </a:p>
        </p:txBody>
      </p:sp>
    </p:spTree>
    <p:extLst>
      <p:ext uri="{BB962C8B-B14F-4D97-AF65-F5344CB8AC3E}">
        <p14:creationId xmlns:p14="http://schemas.microsoft.com/office/powerpoint/2010/main" val="2132190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dirty="0"/>
              <a:t>Thematic Note</a:t>
            </a:r>
          </a:p>
        </p:txBody>
      </p:sp>
      <p:graphicFrame>
        <p:nvGraphicFramePr>
          <p:cNvPr id="2" name="Content Placeholder 1" descr="• Multiple contact types can now be selected within one note.  As an example, if a home visit is completed with both the participant and their parent then 2 contact types could be selected: Home Visit (face-to-face) and Collateral Contact with Family/Guardian.&#10;• This also allows for the completion of a thematic note.  If multiple contacts are made regarding the same theme then one note can be made to cover all of the contacts as opposed to creating separate notes for each separate contact.&#10;• Even if a thematic note takes place over hours of time, only the time spent that was billable can be claimed as billable time.&#10;• No note may cover more than a 24 hour period.&#10;&#10;"/>
          <p:cNvGraphicFramePr>
            <a:graphicFrameLocks noGrp="1"/>
          </p:cNvGraphicFramePr>
          <p:nvPr>
            <p:ph idx="1"/>
            <p:extLst>
              <p:ext uri="{D42A27DB-BD31-4B8C-83A1-F6EECF244321}">
                <p14:modId xmlns:p14="http://schemas.microsoft.com/office/powerpoint/2010/main" val="4001225185"/>
              </p:ext>
            </p:extLst>
          </p:nvPr>
        </p:nvGraphicFramePr>
        <p:xfrm>
          <a:off x="457200" y="1600200"/>
          <a:ext cx="83820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56</a:t>
            </a:fld>
            <a:endParaRPr lang="en-US" dirty="0"/>
          </a:p>
        </p:txBody>
      </p:sp>
    </p:spTree>
    <p:extLst>
      <p:ext uri="{BB962C8B-B14F-4D97-AF65-F5344CB8AC3E}">
        <p14:creationId xmlns:p14="http://schemas.microsoft.com/office/powerpoint/2010/main" val="10247054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EIS Screenshot of contact types with the following selections: Telephone contact with Client&#10;Collateral Contact with Family/Guardian&#10;Collateral Contact with Provi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893339"/>
            <a:ext cx="8610601" cy="28484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131981" y="5521149"/>
            <a:ext cx="838200" cy="192360"/>
          </a:xfrm>
          <a:prstGeom prst="rect">
            <a:avLst/>
          </a:prstGeom>
          <a:noFill/>
        </p:spPr>
        <p:txBody>
          <a:bodyPr wrap="square" rtlCol="0">
            <a:spAutoFit/>
          </a:bodyPr>
          <a:lstStyle/>
          <a:p>
            <a:r>
              <a:rPr lang="en-US" sz="650" b="1" dirty="0">
                <a:solidFill>
                  <a:schemeClr val="tx1">
                    <a:lumMod val="75000"/>
                    <a:lumOff val="25000"/>
                  </a:schemeClr>
                </a:solidFill>
                <a:latin typeface="Arial" panose="020B0604020202020204" pitchFamily="34" charset="0"/>
                <a:cs typeface="Arial" panose="020B0604020202020204" pitchFamily="34" charset="0"/>
              </a:rPr>
              <a:t>/</a:t>
            </a:r>
            <a:r>
              <a:rPr lang="en-US" sz="600" b="1" dirty="0">
                <a:solidFill>
                  <a:schemeClr val="tx1">
                    <a:lumMod val="75000"/>
                    <a:lumOff val="25000"/>
                  </a:schemeClr>
                </a:solidFill>
                <a:latin typeface="Arial" panose="020B0604020202020204" pitchFamily="34" charset="0"/>
                <a:cs typeface="Arial" panose="020B0604020202020204" pitchFamily="34" charset="0"/>
              </a:rPr>
              <a:t>Guardian</a:t>
            </a:r>
          </a:p>
        </p:txBody>
      </p:sp>
      <p:pic>
        <p:nvPicPr>
          <p:cNvPr id="11266" name="Picture 2" descr="EIS Screenshot of a Thematic Note Example:&#10;&#10;Case Manager (CM) received a phone call from Terry regaring his dissatisfaction with community supports.  CM asked further questions, resulting in Terry explaining that he does not enjoy staying at the day program facility all the time and would like more community outings.  CM contacted Community Support Supervisor Kathy and Guardian/brother Albert to relay what Terry had shared with the CM.  CM coordinated a meeting to discuss this issue and possible options to be held on 10/27/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744" y="1524000"/>
            <a:ext cx="7885814" cy="27706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Callout 2"/>
          <p:cNvSpPr/>
          <p:nvPr/>
        </p:nvSpPr>
        <p:spPr>
          <a:xfrm>
            <a:off x="4114800" y="1143000"/>
            <a:ext cx="4800600" cy="3048000"/>
          </a:xfrm>
          <a:prstGeom prst="wedgeEllipseCallou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Case Manager (CM) received a phone call from Terry regarding his dissatisfaction with community supports</a:t>
            </a:r>
            <a:r>
              <a:rPr lang="en-US" i="1" dirty="0">
                <a:latin typeface="Times New Roman" panose="02020603050405020304" pitchFamily="18" charset="0"/>
                <a:cs typeface="Times New Roman" panose="02020603050405020304" pitchFamily="18" charset="0"/>
              </a:rPr>
              <a:t>.  … </a:t>
            </a:r>
            <a:r>
              <a:rPr lang="en-US" dirty="0">
                <a:latin typeface="Times New Roman" panose="02020603050405020304" pitchFamily="18" charset="0"/>
                <a:cs typeface="Times New Roman" panose="02020603050405020304" pitchFamily="18" charset="0"/>
              </a:rPr>
              <a:t>CM contacted Community Support supervisor… CM coordinated a meeting…</a:t>
            </a:r>
          </a:p>
        </p:txBody>
      </p:sp>
      <p:sp>
        <p:nvSpPr>
          <p:cNvPr id="2" name="Title 1"/>
          <p:cNvSpPr>
            <a:spLocks noGrp="1"/>
          </p:cNvSpPr>
          <p:nvPr>
            <p:ph type="title"/>
          </p:nvPr>
        </p:nvSpPr>
        <p:spPr>
          <a:xfrm>
            <a:off x="333374" y="228600"/>
            <a:ext cx="8229600" cy="1194392"/>
          </a:xfrm>
        </p:spPr>
        <p:txBody>
          <a:bodyPr/>
          <a:lstStyle/>
          <a:p>
            <a:r>
              <a:rPr lang="en-US" dirty="0"/>
              <a:t>Thematic Note Example</a:t>
            </a:r>
          </a:p>
        </p:txBody>
      </p:sp>
      <p:sp>
        <p:nvSpPr>
          <p:cNvPr id="4" name="Slide Number Placeholder 3"/>
          <p:cNvSpPr>
            <a:spLocks noGrp="1"/>
          </p:cNvSpPr>
          <p:nvPr>
            <p:ph type="sldNum" sz="quarter" idx="12"/>
          </p:nvPr>
        </p:nvSpPr>
        <p:spPr/>
        <p:txBody>
          <a:bodyPr/>
          <a:lstStyle/>
          <a:p>
            <a:fld id="{0E0F2F5D-4304-48E2-AF78-C97348D115DD}" type="slidenum">
              <a:rPr lang="en-US" smtClean="0"/>
              <a:t>57</a:t>
            </a:fld>
            <a:endParaRPr lang="en-US" dirty="0"/>
          </a:p>
        </p:txBody>
      </p:sp>
    </p:spTree>
    <p:extLst>
      <p:ext uri="{BB962C8B-B14F-4D97-AF65-F5344CB8AC3E}">
        <p14:creationId xmlns:p14="http://schemas.microsoft.com/office/powerpoint/2010/main" val="1062394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Skills</a:t>
            </a:r>
          </a:p>
        </p:txBody>
      </p:sp>
      <p:sp>
        <p:nvSpPr>
          <p:cNvPr id="4" name="Slide Number Placeholder 3"/>
          <p:cNvSpPr>
            <a:spLocks noGrp="1"/>
          </p:cNvSpPr>
          <p:nvPr>
            <p:ph type="sldNum" sz="quarter" idx="12"/>
          </p:nvPr>
        </p:nvSpPr>
        <p:spPr/>
        <p:txBody>
          <a:bodyPr/>
          <a:lstStyle/>
          <a:p>
            <a:fld id="{0E0F2F5D-4304-48E2-AF78-C97348D115DD}" type="slidenum">
              <a:rPr lang="en-US" smtClean="0"/>
              <a:t>58</a:t>
            </a:fld>
            <a:endParaRPr lang="en-US" dirty="0"/>
          </a:p>
        </p:txBody>
      </p:sp>
      <p:graphicFrame>
        <p:nvGraphicFramePr>
          <p:cNvPr id="5" name="Content Placeholder 1" descr="• Maine Department of Health and Human Service’s Staff Education and Training Unit (SETU) offers regularly scheduled trainings pertaining to writing skills.&#10;• Visit www.maine.gov/dhhs/setu/ to see when trainings are available in your area.&#10;"/>
          <p:cNvGraphicFramePr>
            <a:graphicFrameLocks noGrp="1"/>
          </p:cNvGraphicFramePr>
          <p:nvPr>
            <p:ph idx="1"/>
            <p:extLst>
              <p:ext uri="{D42A27DB-BD31-4B8C-83A1-F6EECF244321}">
                <p14:modId xmlns:p14="http://schemas.microsoft.com/office/powerpoint/2010/main" val="3954394451"/>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3100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Earn The Certificate</a:t>
            </a:r>
          </a:p>
        </p:txBody>
      </p:sp>
      <p:graphicFrame>
        <p:nvGraphicFramePr>
          <p:cNvPr id="4" name="Content Placeholder 3" descr="• Notes must be entered within the applicable timeframes:&#10;• State DS and APS Case Worker Policy: Within 10 business days of contact, except as follows:                                                         &#10;O Public Guardianship/Conservatorship Appointment: Immediately                                           O Public Guardianship/Conservatorship Temporary Appointment: Immediately                                                                                                  O Public Ward Medical Authorization: Within 24 hours of the authorization.                              O Crisis Services: Within 24 hours of services being provided.&#10;• Adult Community Case Manager Guideline: OADS suggests at least within 10 business days of contact.&#10;• OADS best practice is to enter a note as soon as possible after the contact. &#10;Notes are public record, can be used in court, and are available to Participants and guardians.&#10;• What is written in a note is part of a Participant’s legal record.  &#10;"/>
          <p:cNvGraphicFramePr>
            <a:graphicFrameLocks noGrp="1"/>
          </p:cNvGraphicFramePr>
          <p:nvPr>
            <p:ph idx="1"/>
            <p:extLst>
              <p:ext uri="{D42A27DB-BD31-4B8C-83A1-F6EECF244321}">
                <p14:modId xmlns:p14="http://schemas.microsoft.com/office/powerpoint/2010/main" val="4087016611"/>
              </p:ext>
            </p:extLst>
          </p:nvPr>
        </p:nvGraphicFramePr>
        <p:xfrm>
          <a:off x="457200" y="1951037"/>
          <a:ext cx="8229600" cy="4221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59</a:t>
            </a:fld>
            <a:endParaRPr lang="en-US" dirty="0"/>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57600" y="4648200"/>
            <a:ext cx="1667939" cy="1667939"/>
          </a:xfrm>
          <a:prstGeom prst="rect">
            <a:avLst/>
          </a:prstGeom>
        </p:spPr>
      </p:pic>
    </p:spTree>
    <p:extLst>
      <p:ext uri="{BB962C8B-B14F-4D97-AF65-F5344CB8AC3E}">
        <p14:creationId xmlns:p14="http://schemas.microsoft.com/office/powerpoint/2010/main" val="248327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What Makes a “Good” Note?</a:t>
            </a:r>
          </a:p>
        </p:txBody>
      </p:sp>
      <p:graphicFrame>
        <p:nvGraphicFramePr>
          <p:cNvPr id="4" name="Content Placeholder 3" descr="• Clear, purposeful, and links to the plan of meeting Participant needs and desires.&#10;• Free of grammatical and spelling errors. &#10;• Must be factual and observable.&#10;• Only includes commonly used acronyms or abbreviations.&#10;• Not only makes sense to the author, but also to any neutral party.&#10;• Assumes that the reader is not familiar with the case.&#10;• Covers a specific contact, are not summaries that cover long periods of time. A note must only cover a less than 24 hour period.&#10;"/>
          <p:cNvGraphicFramePr>
            <a:graphicFrameLocks noGrp="1"/>
          </p:cNvGraphicFramePr>
          <p:nvPr>
            <p:ph idx="1"/>
            <p:extLst>
              <p:ext uri="{D42A27DB-BD31-4B8C-83A1-F6EECF244321}">
                <p14:modId xmlns:p14="http://schemas.microsoft.com/office/powerpoint/2010/main" val="2838682259"/>
              </p:ext>
            </p:extLst>
          </p:nvPr>
        </p:nvGraphicFramePr>
        <p:xfrm>
          <a:off x="533400" y="1447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6</a:t>
            </a:fld>
            <a:endParaRPr lang="en-US" dirty="0"/>
          </a:p>
        </p:txBody>
      </p:sp>
    </p:spTree>
    <p:extLst>
      <p:ext uri="{BB962C8B-B14F-4D97-AF65-F5344CB8AC3E}">
        <p14:creationId xmlns:p14="http://schemas.microsoft.com/office/powerpoint/2010/main" val="291618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Should be Included in a Note? </a:t>
            </a:r>
          </a:p>
        </p:txBody>
      </p:sp>
      <p:graphicFrame>
        <p:nvGraphicFramePr>
          <p:cNvPr id="4" name="Content Placeholder 3" descr="• Date of Contact&#10;• Type of Contact&#10;• Observation(s)&#10;• Action(s) towards meeting needs and desires of Participant.&#10;• Follow-Up&#10;• Facts and verified information&#10;• Objective statements&#10;• Relevant Information&#10;• Signature (Electronic is valid)&#10;• MaineCare Policy (Section 13 Case Management only): http://www.maine.gov/sos/cec/rules/10/ch101.htm&#10;• Adult Protective procedure: http://www.maine.gov/sos/cec/rules/10/chaps10.htm&#10;"/>
          <p:cNvGraphicFramePr>
            <a:graphicFrameLocks noGrp="1"/>
          </p:cNvGraphicFramePr>
          <p:nvPr>
            <p:ph idx="1"/>
            <p:extLst>
              <p:ext uri="{D42A27DB-BD31-4B8C-83A1-F6EECF244321}">
                <p14:modId xmlns:p14="http://schemas.microsoft.com/office/powerpoint/2010/main" val="284023992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7</a:t>
            </a:fld>
            <a:endParaRPr lang="en-US" dirty="0"/>
          </a:p>
        </p:txBody>
      </p:sp>
    </p:spTree>
    <p:extLst>
      <p:ext uri="{BB962C8B-B14F-4D97-AF65-F5344CB8AC3E}">
        <p14:creationId xmlns:p14="http://schemas.microsoft.com/office/powerpoint/2010/main" val="1894354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of the Note (EIS Only)</a:t>
            </a:r>
          </a:p>
        </p:txBody>
      </p:sp>
      <p:graphicFrame>
        <p:nvGraphicFramePr>
          <p:cNvPr id="4" name="Content Placeholder 3" descr="• The Title of the Note must be a clear indication of what is being documented within the note.  If there is an emergency or crisis after hours,  on the weekend, or during a vacation, other people not as familiar with the case will review the notes and look for relevant and pertinent information to help the Participant.  &#10;• A poorly titled note can result in valuable information being over looked or take up time during an emergency situation.&#10;"/>
          <p:cNvGraphicFramePr>
            <a:graphicFrameLocks noGrp="1"/>
          </p:cNvGraphicFramePr>
          <p:nvPr>
            <p:ph idx="1"/>
            <p:extLst>
              <p:ext uri="{D42A27DB-BD31-4B8C-83A1-F6EECF244321}">
                <p14:modId xmlns:p14="http://schemas.microsoft.com/office/powerpoint/2010/main" val="343273888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0E0F2F5D-4304-48E2-AF78-C97348D115DD}" type="slidenum">
              <a:rPr lang="en-US" smtClean="0"/>
              <a:t>8</a:t>
            </a:fld>
            <a:endParaRPr lang="en-US" dirty="0"/>
          </a:p>
        </p:txBody>
      </p:sp>
    </p:spTree>
    <p:extLst>
      <p:ext uri="{BB962C8B-B14F-4D97-AF65-F5344CB8AC3E}">
        <p14:creationId xmlns:p14="http://schemas.microsoft.com/office/powerpoint/2010/main" val="65163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IS Screenshot with the Title example of: Program Visit with Terry - damaged sho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88" y="2305050"/>
            <a:ext cx="87344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Title of the Note (EIS Only)</a:t>
            </a:r>
          </a:p>
        </p:txBody>
      </p:sp>
      <p:sp>
        <p:nvSpPr>
          <p:cNvPr id="3" name="Slide Number Placeholder 2"/>
          <p:cNvSpPr>
            <a:spLocks noGrp="1"/>
          </p:cNvSpPr>
          <p:nvPr>
            <p:ph type="sldNum" sz="quarter" idx="12"/>
          </p:nvPr>
        </p:nvSpPr>
        <p:spPr/>
        <p:txBody>
          <a:bodyPr/>
          <a:lstStyle/>
          <a:p>
            <a:fld id="{0E0F2F5D-4304-48E2-AF78-C97348D115DD}" type="slidenum">
              <a:rPr lang="en-US" smtClean="0"/>
              <a:t>9</a:t>
            </a:fld>
            <a:endParaRPr lang="en-US" dirty="0"/>
          </a:p>
        </p:txBody>
      </p:sp>
    </p:spTree>
    <p:extLst>
      <p:ext uri="{BB962C8B-B14F-4D97-AF65-F5344CB8AC3E}">
        <p14:creationId xmlns:p14="http://schemas.microsoft.com/office/powerpoint/2010/main" val="1832466090"/>
      </p:ext>
    </p:extLst>
  </p:cSld>
  <p:clrMapOvr>
    <a:masterClrMapping/>
  </p:clrMapOvr>
</p:sld>
</file>

<file path=ppt/theme/theme1.xml><?xml version="1.0" encoding="utf-8"?>
<a:theme xmlns:a="http://schemas.openxmlformats.org/drawingml/2006/main" name="Toni's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Toni's PPT Theme</Template>
  <TotalTime>2752</TotalTime>
  <Words>3428</Words>
  <Application>Microsoft Office PowerPoint</Application>
  <PresentationFormat>On-screen Show (4:3)</PresentationFormat>
  <Paragraphs>321</Paragraphs>
  <Slides>59</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Times New Roman</vt:lpstr>
      <vt:lpstr>Toni's PPT Theme</vt:lpstr>
      <vt:lpstr>Case Work Notes</vt:lpstr>
      <vt:lpstr>What is a Note?</vt:lpstr>
      <vt:lpstr>What Should I Write a Note About?</vt:lpstr>
      <vt:lpstr>What Information Should NOT be in a Note?</vt:lpstr>
      <vt:lpstr>Why are Notes Important?</vt:lpstr>
      <vt:lpstr>What Makes a “Good” Note?</vt:lpstr>
      <vt:lpstr>What Should be Included in a Note? </vt:lpstr>
      <vt:lpstr>Title of the Note (EIS Only)</vt:lpstr>
      <vt:lpstr>Title of the Note (EIS Only)</vt:lpstr>
      <vt:lpstr> Date of Contact</vt:lpstr>
      <vt:lpstr>Date of Contact - EIS</vt:lpstr>
      <vt:lpstr>Date of Contact - MAPSIS</vt:lpstr>
      <vt:lpstr>Type of Contact</vt:lpstr>
      <vt:lpstr>Type of Contact - EIS</vt:lpstr>
      <vt:lpstr>Type of Contact - MAPSIS</vt:lpstr>
      <vt:lpstr>Observation(s)</vt:lpstr>
      <vt:lpstr>Observation(s) – EIS</vt:lpstr>
      <vt:lpstr>Observation(s) – MAPSIS</vt:lpstr>
      <vt:lpstr>Action(s)</vt:lpstr>
      <vt:lpstr>Action(s) - EIS</vt:lpstr>
      <vt:lpstr>Action(s) - MAPSIS</vt:lpstr>
      <vt:lpstr>Follow-Up</vt:lpstr>
      <vt:lpstr>Follow-Up - EIS</vt:lpstr>
      <vt:lpstr>Follow-Up - MAPSIS</vt:lpstr>
      <vt:lpstr>Signature</vt:lpstr>
      <vt:lpstr>Signature - EIS</vt:lpstr>
      <vt:lpstr>Signature - MAPSIS</vt:lpstr>
      <vt:lpstr>Specific Note Examples</vt:lpstr>
      <vt:lpstr>Facts</vt:lpstr>
      <vt:lpstr>Example of Assumption (Incorrect)</vt:lpstr>
      <vt:lpstr>Example of Verifying Information and Writing Facts (Correct)</vt:lpstr>
      <vt:lpstr>Objective</vt:lpstr>
      <vt:lpstr>Subjective Example (Incorrect)</vt:lpstr>
      <vt:lpstr>Objective Example (Correct)</vt:lpstr>
      <vt:lpstr>E-Mails</vt:lpstr>
      <vt:lpstr>E-mail Example (Incorrect)</vt:lpstr>
      <vt:lpstr>E-mail Example (Correct)</vt:lpstr>
      <vt:lpstr>Acronyms and Abbreviations</vt:lpstr>
      <vt:lpstr>Acronyms and Abbreviations (Incorrect)</vt:lpstr>
      <vt:lpstr>Acronyms and Abbreviations (Correct)</vt:lpstr>
      <vt:lpstr>Remember!</vt:lpstr>
      <vt:lpstr>Questions?</vt:lpstr>
      <vt:lpstr>Earn The Certificate</vt:lpstr>
      <vt:lpstr>STOP</vt:lpstr>
      <vt:lpstr>Targeted Case Management</vt:lpstr>
      <vt:lpstr>Contact Types in EIS</vt:lpstr>
      <vt:lpstr>New Contact Types</vt:lpstr>
      <vt:lpstr>Participant Contact Types</vt:lpstr>
      <vt:lpstr>Collateral Contact Types</vt:lpstr>
      <vt:lpstr>Other Contact Types</vt:lpstr>
      <vt:lpstr>MaineCare Benefits Manual, Section 13.02 Covered Services</vt:lpstr>
      <vt:lpstr>MaineCare Benefits Manual, Section 13.02 – Covered Services</vt:lpstr>
      <vt:lpstr>MaineCare Benefits Manual, Section 13.02 – Covered Services</vt:lpstr>
      <vt:lpstr>MaineCare Benefits Manual, Section 13.02 – Covered Services</vt:lpstr>
      <vt:lpstr>Questions About Billing?</vt:lpstr>
      <vt:lpstr>Thematic Note</vt:lpstr>
      <vt:lpstr>Thematic Note Example</vt:lpstr>
      <vt:lpstr>Writing Skills</vt:lpstr>
      <vt:lpstr>Earn The Certificate</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Work Notes</dc:title>
  <dc:creator>Day, Brian A</dc:creator>
  <cp:lastModifiedBy>Daniels, Virginia</cp:lastModifiedBy>
  <cp:revision>198</cp:revision>
  <cp:lastPrinted>2015-03-30T16:56:59Z</cp:lastPrinted>
  <dcterms:created xsi:type="dcterms:W3CDTF">2015-03-10T16:03:01Z</dcterms:created>
  <dcterms:modified xsi:type="dcterms:W3CDTF">2018-10-02T16:02:09Z</dcterms:modified>
</cp:coreProperties>
</file>