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5"/>
  </p:notesMasterIdLst>
  <p:handoutMasterIdLst>
    <p:handoutMasterId r:id="rId76"/>
  </p:handoutMasterIdLst>
  <p:sldIdLst>
    <p:sldId id="441" r:id="rId2"/>
    <p:sldId id="256" r:id="rId3"/>
    <p:sldId id="258" r:id="rId4"/>
    <p:sldId id="466" r:id="rId5"/>
    <p:sldId id="467" r:id="rId6"/>
    <p:sldId id="348" r:id="rId7"/>
    <p:sldId id="350" r:id="rId8"/>
    <p:sldId id="349" r:id="rId9"/>
    <p:sldId id="330" r:id="rId10"/>
    <p:sldId id="329" r:id="rId11"/>
    <p:sldId id="351" r:id="rId12"/>
    <p:sldId id="479" r:id="rId13"/>
    <p:sldId id="485" r:id="rId14"/>
    <p:sldId id="352" r:id="rId15"/>
    <p:sldId id="372" r:id="rId16"/>
    <p:sldId id="375" r:id="rId17"/>
    <p:sldId id="259" r:id="rId18"/>
    <p:sldId id="353" r:id="rId19"/>
    <p:sldId id="354" r:id="rId20"/>
    <p:sldId id="364" r:id="rId21"/>
    <p:sldId id="355" r:id="rId22"/>
    <p:sldId id="356" r:id="rId23"/>
    <p:sldId id="357" r:id="rId24"/>
    <p:sldId id="484" r:id="rId25"/>
    <p:sldId id="480" r:id="rId26"/>
    <p:sldId id="360" r:id="rId27"/>
    <p:sldId id="468" r:id="rId28"/>
    <p:sldId id="370" r:id="rId29"/>
    <p:sldId id="361" r:id="rId30"/>
    <p:sldId id="376" r:id="rId31"/>
    <p:sldId id="377" r:id="rId32"/>
    <p:sldId id="383" r:id="rId33"/>
    <p:sldId id="384" r:id="rId34"/>
    <p:sldId id="386" r:id="rId35"/>
    <p:sldId id="481" r:id="rId36"/>
    <p:sldId id="391" r:id="rId37"/>
    <p:sldId id="392" r:id="rId38"/>
    <p:sldId id="394" r:id="rId39"/>
    <p:sldId id="278" r:id="rId40"/>
    <p:sldId id="476" r:id="rId41"/>
    <p:sldId id="286" r:id="rId42"/>
    <p:sldId id="398" r:id="rId43"/>
    <p:sldId id="482" r:id="rId44"/>
    <p:sldId id="464" r:id="rId45"/>
    <p:sldId id="483" r:id="rId46"/>
    <p:sldId id="283" r:id="rId47"/>
    <p:sldId id="284" r:id="rId48"/>
    <p:sldId id="406" r:id="rId49"/>
    <p:sldId id="397" r:id="rId50"/>
    <p:sldId id="478" r:id="rId51"/>
    <p:sldId id="408" r:id="rId52"/>
    <p:sldId id="409" r:id="rId53"/>
    <p:sldId id="410" r:id="rId54"/>
    <p:sldId id="414" r:id="rId55"/>
    <p:sldId id="415" r:id="rId56"/>
    <p:sldId id="416" r:id="rId57"/>
    <p:sldId id="472" r:id="rId58"/>
    <p:sldId id="418" r:id="rId59"/>
    <p:sldId id="419" r:id="rId60"/>
    <p:sldId id="423" r:id="rId61"/>
    <p:sldId id="424" r:id="rId62"/>
    <p:sldId id="425" r:id="rId63"/>
    <p:sldId id="426" r:id="rId64"/>
    <p:sldId id="428" r:id="rId65"/>
    <p:sldId id="429" r:id="rId66"/>
    <p:sldId id="431" r:id="rId67"/>
    <p:sldId id="432" r:id="rId68"/>
    <p:sldId id="436" r:id="rId69"/>
    <p:sldId id="438" r:id="rId70"/>
    <p:sldId id="439" r:id="rId71"/>
    <p:sldId id="473" r:id="rId72"/>
    <p:sldId id="474" r:id="rId73"/>
    <p:sldId id="470" r:id="rId74"/>
  </p:sldIdLst>
  <p:sldSz cx="9144000" cy="6858000" type="screen4x3"/>
  <p:notesSz cx="7010400" cy="9296400"/>
  <p:defaultTextStyle>
    <a:defPPr>
      <a:defRPr lang="en-US"/>
    </a:defPPr>
    <a:lvl1pPr marL="0" algn="l" defTabSz="914302" rtl="0" eaLnBrk="1" latinLnBrk="0" hangingPunct="1">
      <a:defRPr sz="1800" kern="1200">
        <a:solidFill>
          <a:schemeClr val="tx1"/>
        </a:solidFill>
        <a:latin typeface="+mn-lt"/>
        <a:ea typeface="+mn-ea"/>
        <a:cs typeface="+mn-cs"/>
      </a:defRPr>
    </a:lvl1pPr>
    <a:lvl2pPr marL="457150"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2" algn="l" defTabSz="914302" rtl="0" eaLnBrk="1" latinLnBrk="0" hangingPunct="1">
      <a:defRPr sz="1800" kern="1200">
        <a:solidFill>
          <a:schemeClr val="tx1"/>
        </a:solidFill>
        <a:latin typeface="+mn-lt"/>
        <a:ea typeface="+mn-ea"/>
        <a:cs typeface="+mn-cs"/>
      </a:defRPr>
    </a:lvl4pPr>
    <a:lvl5pPr marL="1828603" algn="l" defTabSz="914302" rtl="0" eaLnBrk="1" latinLnBrk="0" hangingPunct="1">
      <a:defRPr sz="1800" kern="1200">
        <a:solidFill>
          <a:schemeClr val="tx1"/>
        </a:solidFill>
        <a:latin typeface="+mn-lt"/>
        <a:ea typeface="+mn-ea"/>
        <a:cs typeface="+mn-cs"/>
      </a:defRPr>
    </a:lvl5pPr>
    <a:lvl6pPr marL="2285754" algn="l" defTabSz="914302" rtl="0" eaLnBrk="1" latinLnBrk="0" hangingPunct="1">
      <a:defRPr sz="1800" kern="1200">
        <a:solidFill>
          <a:schemeClr val="tx1"/>
        </a:solidFill>
        <a:latin typeface="+mn-lt"/>
        <a:ea typeface="+mn-ea"/>
        <a:cs typeface="+mn-cs"/>
      </a:defRPr>
    </a:lvl6pPr>
    <a:lvl7pPr marL="2742905" algn="l" defTabSz="914302" rtl="0" eaLnBrk="1" latinLnBrk="0" hangingPunct="1">
      <a:defRPr sz="1800" kern="1200">
        <a:solidFill>
          <a:schemeClr val="tx1"/>
        </a:solidFill>
        <a:latin typeface="+mn-lt"/>
        <a:ea typeface="+mn-ea"/>
        <a:cs typeface="+mn-cs"/>
      </a:defRPr>
    </a:lvl7pPr>
    <a:lvl8pPr marL="3200056" algn="l" defTabSz="914302" rtl="0" eaLnBrk="1" latinLnBrk="0" hangingPunct="1">
      <a:defRPr sz="1800" kern="1200">
        <a:solidFill>
          <a:schemeClr val="tx1"/>
        </a:solidFill>
        <a:latin typeface="+mn-lt"/>
        <a:ea typeface="+mn-ea"/>
        <a:cs typeface="+mn-cs"/>
      </a:defRPr>
    </a:lvl8pPr>
    <a:lvl9pPr marL="3657207" algn="l" defTabSz="9143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99" autoAdjust="0"/>
    <p:restoredTop sz="89876" autoAdjust="0"/>
  </p:normalViewPr>
  <p:slideViewPr>
    <p:cSldViewPr>
      <p:cViewPr varScale="1">
        <p:scale>
          <a:sx n="78" d="100"/>
          <a:sy n="78" d="100"/>
        </p:scale>
        <p:origin x="1325" y="62"/>
      </p:cViewPr>
      <p:guideLst>
        <p:guide orient="horz" pos="2160"/>
        <p:guide pos="2880"/>
      </p:guideLst>
    </p:cSldViewPr>
  </p:slideViewPr>
  <p:outlineViewPr>
    <p:cViewPr>
      <p:scale>
        <a:sx n="33" d="100"/>
        <a:sy n="33" d="100"/>
      </p:scale>
      <p:origin x="0" y="33864"/>
    </p:cViewPr>
  </p:outlineViewPr>
  <p:notesTextViewPr>
    <p:cViewPr>
      <p:scale>
        <a:sx n="1" d="1"/>
        <a:sy n="1" d="1"/>
      </p:scale>
      <p:origin x="0" y="0"/>
    </p:cViewPr>
  </p:notesTextViewPr>
  <p:sorterViewPr>
    <p:cViewPr>
      <p:scale>
        <a:sx n="140" d="100"/>
        <a:sy n="140" d="100"/>
      </p:scale>
      <p:origin x="0" y="3125"/>
    </p:cViewPr>
  </p:sorterViewPr>
  <p:notesViewPr>
    <p:cSldViewPr>
      <p:cViewPr varScale="1">
        <p:scale>
          <a:sx n="36" d="100"/>
          <a:sy n="36" d="100"/>
        </p:scale>
        <p:origin x="-108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A56D54-CB2D-49A1-B4A6-FD9C7888D9ED}" type="datetimeFigureOut">
              <a:rPr lang="en-US" smtClean="0"/>
              <a:t>11/5/2018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9E385F-A4A1-4D5F-B4C0-4478CAD9CF04}" type="slidenum">
              <a:rPr lang="en-US" smtClean="0"/>
              <a:t>‹#›</a:t>
            </a:fld>
            <a:endParaRPr lang="en-US"/>
          </a:p>
        </p:txBody>
      </p:sp>
    </p:spTree>
    <p:extLst>
      <p:ext uri="{BB962C8B-B14F-4D97-AF65-F5344CB8AC3E}">
        <p14:creationId xmlns:p14="http://schemas.microsoft.com/office/powerpoint/2010/main" val="241523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16E214-3DE3-41D3-976B-74669D855578}" type="datetimeFigureOut">
              <a:rPr lang="en-US" smtClean="0"/>
              <a:t>11/5/2018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51AC98-F19F-4EF7-BE61-48A897080DC5}" type="slidenum">
              <a:rPr lang="en-US" smtClean="0"/>
              <a:t>‹#›</a:t>
            </a:fld>
            <a:endParaRPr lang="en-US"/>
          </a:p>
        </p:txBody>
      </p:sp>
    </p:spTree>
    <p:extLst>
      <p:ext uri="{BB962C8B-B14F-4D97-AF65-F5344CB8AC3E}">
        <p14:creationId xmlns:p14="http://schemas.microsoft.com/office/powerpoint/2010/main" val="1472586325"/>
      </p:ext>
    </p:extLst>
  </p:cSld>
  <p:clrMap bg1="lt1" tx1="dk1" bg2="lt2" tx2="dk2" accent1="accent1" accent2="accent2" accent3="accent3" accent4="accent4" accent5="accent5" accent6="accent6" hlink="hlink" folHlink="folHlink"/>
  <p:notesStyle>
    <a:lvl1pPr marL="0" algn="l" defTabSz="914302" rtl="0" eaLnBrk="1" latinLnBrk="0" hangingPunct="1">
      <a:defRPr sz="1200" kern="1200">
        <a:solidFill>
          <a:schemeClr val="tx1"/>
        </a:solidFill>
        <a:latin typeface="+mn-lt"/>
        <a:ea typeface="+mn-ea"/>
        <a:cs typeface="+mn-cs"/>
      </a:defRPr>
    </a:lvl1pPr>
    <a:lvl2pPr marL="457150" algn="l" defTabSz="914302" rtl="0" eaLnBrk="1" latinLnBrk="0" hangingPunct="1">
      <a:defRPr sz="1200" kern="1200">
        <a:solidFill>
          <a:schemeClr val="tx1"/>
        </a:solidFill>
        <a:latin typeface="+mn-lt"/>
        <a:ea typeface="+mn-ea"/>
        <a:cs typeface="+mn-cs"/>
      </a:defRPr>
    </a:lvl2pPr>
    <a:lvl3pPr marL="914302" algn="l" defTabSz="914302" rtl="0" eaLnBrk="1" latinLnBrk="0" hangingPunct="1">
      <a:defRPr sz="1200" kern="1200">
        <a:solidFill>
          <a:schemeClr val="tx1"/>
        </a:solidFill>
        <a:latin typeface="+mn-lt"/>
        <a:ea typeface="+mn-ea"/>
        <a:cs typeface="+mn-cs"/>
      </a:defRPr>
    </a:lvl3pPr>
    <a:lvl4pPr marL="1371452" algn="l" defTabSz="914302" rtl="0" eaLnBrk="1" latinLnBrk="0" hangingPunct="1">
      <a:defRPr sz="1200" kern="1200">
        <a:solidFill>
          <a:schemeClr val="tx1"/>
        </a:solidFill>
        <a:latin typeface="+mn-lt"/>
        <a:ea typeface="+mn-ea"/>
        <a:cs typeface="+mn-cs"/>
      </a:defRPr>
    </a:lvl4pPr>
    <a:lvl5pPr marL="1828603" algn="l" defTabSz="914302" rtl="0" eaLnBrk="1" latinLnBrk="0" hangingPunct="1">
      <a:defRPr sz="1200" kern="1200">
        <a:solidFill>
          <a:schemeClr val="tx1"/>
        </a:solidFill>
        <a:latin typeface="+mn-lt"/>
        <a:ea typeface="+mn-ea"/>
        <a:cs typeface="+mn-cs"/>
      </a:defRPr>
    </a:lvl5pPr>
    <a:lvl6pPr marL="2285754" algn="l" defTabSz="914302" rtl="0" eaLnBrk="1" latinLnBrk="0" hangingPunct="1">
      <a:defRPr sz="1200" kern="1200">
        <a:solidFill>
          <a:schemeClr val="tx1"/>
        </a:solidFill>
        <a:latin typeface="+mn-lt"/>
        <a:ea typeface="+mn-ea"/>
        <a:cs typeface="+mn-cs"/>
      </a:defRPr>
    </a:lvl6pPr>
    <a:lvl7pPr marL="2742905" algn="l" defTabSz="914302" rtl="0" eaLnBrk="1" latinLnBrk="0" hangingPunct="1">
      <a:defRPr sz="1200" kern="1200">
        <a:solidFill>
          <a:schemeClr val="tx1"/>
        </a:solidFill>
        <a:latin typeface="+mn-lt"/>
        <a:ea typeface="+mn-ea"/>
        <a:cs typeface="+mn-cs"/>
      </a:defRPr>
    </a:lvl7pPr>
    <a:lvl8pPr marL="3200056" algn="l" defTabSz="914302" rtl="0" eaLnBrk="1" latinLnBrk="0" hangingPunct="1">
      <a:defRPr sz="1200" kern="1200">
        <a:solidFill>
          <a:schemeClr val="tx1"/>
        </a:solidFill>
        <a:latin typeface="+mn-lt"/>
        <a:ea typeface="+mn-ea"/>
        <a:cs typeface="+mn-cs"/>
      </a:defRPr>
    </a:lvl8pPr>
    <a:lvl9pPr marL="3657207" algn="l" defTabSz="914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New Regulations not just a rewrite. Much</a:t>
            </a:r>
            <a:r>
              <a:rPr lang="en-US" baseline="0" dirty="0"/>
              <a:t> more defining and prescriptive then past versions regulations.</a:t>
            </a:r>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2</a:t>
            </a:fld>
            <a:endParaRPr lang="en-US"/>
          </a:p>
        </p:txBody>
      </p:sp>
    </p:spTree>
    <p:extLst>
      <p:ext uri="{BB962C8B-B14F-4D97-AF65-F5344CB8AC3E}">
        <p14:creationId xmlns:p14="http://schemas.microsoft.com/office/powerpoint/2010/main" val="279495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no talk</a:t>
            </a:r>
          </a:p>
        </p:txBody>
      </p:sp>
      <p:sp>
        <p:nvSpPr>
          <p:cNvPr id="4" name="Slide Number Placeholder 3"/>
          <p:cNvSpPr>
            <a:spLocks noGrp="1"/>
          </p:cNvSpPr>
          <p:nvPr>
            <p:ph type="sldNum" sz="quarter" idx="10"/>
          </p:nvPr>
        </p:nvSpPr>
        <p:spPr/>
        <p:txBody>
          <a:bodyPr/>
          <a:lstStyle/>
          <a:p>
            <a:fld id="{1751AC98-F19F-4EF7-BE61-48A897080DC5}" type="slidenum">
              <a:rPr lang="en-US" smtClean="0"/>
              <a:t>25</a:t>
            </a:fld>
            <a:endParaRPr lang="en-US"/>
          </a:p>
        </p:txBody>
      </p:sp>
    </p:spTree>
    <p:extLst>
      <p:ext uri="{BB962C8B-B14F-4D97-AF65-F5344CB8AC3E}">
        <p14:creationId xmlns:p14="http://schemas.microsoft.com/office/powerpoint/2010/main" val="197392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a:t>
            </a:r>
            <a:r>
              <a:rPr lang="en-US" dirty="0" err="1"/>
              <a:t>Bx</a:t>
            </a:r>
            <a:r>
              <a:rPr lang="en-US" dirty="0"/>
              <a:t> </a:t>
            </a:r>
            <a:r>
              <a:rPr lang="en-US" dirty="0" err="1"/>
              <a:t>Mgmt</a:t>
            </a:r>
            <a:r>
              <a:rPr lang="en-US" baseline="0" dirty="0"/>
              <a:t> slide</a:t>
            </a:r>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26</a:t>
            </a:fld>
            <a:endParaRPr lang="en-US"/>
          </a:p>
        </p:txBody>
      </p:sp>
    </p:spTree>
    <p:extLst>
      <p:ext uri="{BB962C8B-B14F-4D97-AF65-F5344CB8AC3E}">
        <p14:creationId xmlns:p14="http://schemas.microsoft.com/office/powerpoint/2010/main" val="259206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28</a:t>
            </a:fld>
            <a:endParaRPr lang="en-US"/>
          </a:p>
        </p:txBody>
      </p:sp>
    </p:spTree>
    <p:extLst>
      <p:ext uri="{BB962C8B-B14F-4D97-AF65-F5344CB8AC3E}">
        <p14:creationId xmlns:p14="http://schemas.microsoft.com/office/powerpoint/2010/main" val="241028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provider relations or Resource Coordinator</a:t>
            </a:r>
            <a:r>
              <a:rPr lang="en-US" baseline="0" dirty="0"/>
              <a:t> for billing questions regarding these services</a:t>
            </a:r>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29</a:t>
            </a:fld>
            <a:endParaRPr lang="en-US"/>
          </a:p>
        </p:txBody>
      </p:sp>
    </p:spTree>
    <p:extLst>
      <p:ext uri="{BB962C8B-B14F-4D97-AF65-F5344CB8AC3E}">
        <p14:creationId xmlns:p14="http://schemas.microsoft.com/office/powerpoint/2010/main" val="271836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39</a:t>
            </a:fld>
            <a:endParaRPr lang="en-US"/>
          </a:p>
        </p:txBody>
      </p:sp>
    </p:spTree>
    <p:extLst>
      <p:ext uri="{BB962C8B-B14F-4D97-AF65-F5344CB8AC3E}">
        <p14:creationId xmlns:p14="http://schemas.microsoft.com/office/powerpoint/2010/main" val="171610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a:t>
            </a:r>
          </a:p>
        </p:txBody>
      </p:sp>
      <p:sp>
        <p:nvSpPr>
          <p:cNvPr id="4" name="Slide Number Placeholder 3"/>
          <p:cNvSpPr>
            <a:spLocks noGrp="1"/>
          </p:cNvSpPr>
          <p:nvPr>
            <p:ph type="sldNum" sz="quarter" idx="10"/>
          </p:nvPr>
        </p:nvSpPr>
        <p:spPr/>
        <p:txBody>
          <a:bodyPr/>
          <a:lstStyle/>
          <a:p>
            <a:fld id="{1751AC98-F19F-4EF7-BE61-48A897080DC5}" type="slidenum">
              <a:rPr lang="en-US" smtClean="0"/>
              <a:t>41</a:t>
            </a:fld>
            <a:endParaRPr lang="en-US"/>
          </a:p>
        </p:txBody>
      </p:sp>
    </p:spTree>
    <p:extLst>
      <p:ext uri="{BB962C8B-B14F-4D97-AF65-F5344CB8AC3E}">
        <p14:creationId xmlns:p14="http://schemas.microsoft.com/office/powerpoint/2010/main" val="29365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Review Teams will have a representative from the department, a representative from the Protection and Advocacy Agency and a representative designated by the Maine Developmental Services Oversight and Advisory Board.</a:t>
            </a:r>
          </a:p>
        </p:txBody>
      </p:sp>
      <p:sp>
        <p:nvSpPr>
          <p:cNvPr id="4" name="Slide Number Placeholder 3"/>
          <p:cNvSpPr>
            <a:spLocks noGrp="1"/>
          </p:cNvSpPr>
          <p:nvPr>
            <p:ph type="sldNum" sz="quarter" idx="10"/>
          </p:nvPr>
        </p:nvSpPr>
        <p:spPr/>
        <p:txBody>
          <a:bodyPr/>
          <a:lstStyle/>
          <a:p>
            <a:fld id="{1751AC98-F19F-4EF7-BE61-48A897080DC5}" type="slidenum">
              <a:rPr lang="en-US" smtClean="0"/>
              <a:t>42</a:t>
            </a:fld>
            <a:endParaRPr lang="en-US"/>
          </a:p>
        </p:txBody>
      </p:sp>
    </p:spTree>
    <p:extLst>
      <p:ext uri="{BB962C8B-B14F-4D97-AF65-F5344CB8AC3E}">
        <p14:creationId xmlns:p14="http://schemas.microsoft.com/office/powerpoint/2010/main" val="234456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47</a:t>
            </a:fld>
            <a:endParaRPr lang="en-US"/>
          </a:p>
        </p:txBody>
      </p:sp>
    </p:spTree>
    <p:extLst>
      <p:ext uri="{BB962C8B-B14F-4D97-AF65-F5344CB8AC3E}">
        <p14:creationId xmlns:p14="http://schemas.microsoft.com/office/powerpoint/2010/main" val="346535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read</a:t>
            </a:r>
          </a:p>
        </p:txBody>
      </p:sp>
      <p:sp>
        <p:nvSpPr>
          <p:cNvPr id="4" name="Slide Number Placeholder 3"/>
          <p:cNvSpPr>
            <a:spLocks noGrp="1"/>
          </p:cNvSpPr>
          <p:nvPr>
            <p:ph type="sldNum" sz="quarter" idx="10"/>
          </p:nvPr>
        </p:nvSpPr>
        <p:spPr/>
        <p:txBody>
          <a:bodyPr/>
          <a:lstStyle/>
          <a:p>
            <a:fld id="{1751AC98-F19F-4EF7-BE61-48A897080DC5}" type="slidenum">
              <a:rPr lang="en-US" smtClean="0"/>
              <a:t>52</a:t>
            </a:fld>
            <a:endParaRPr lang="en-US"/>
          </a:p>
        </p:txBody>
      </p:sp>
    </p:spTree>
    <p:extLst>
      <p:ext uri="{BB962C8B-B14F-4D97-AF65-F5344CB8AC3E}">
        <p14:creationId xmlns:p14="http://schemas.microsoft.com/office/powerpoint/2010/main" val="105187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54</a:t>
            </a:fld>
            <a:endParaRPr lang="en-US"/>
          </a:p>
        </p:txBody>
      </p:sp>
    </p:spTree>
    <p:extLst>
      <p:ext uri="{BB962C8B-B14F-4D97-AF65-F5344CB8AC3E}">
        <p14:creationId xmlns:p14="http://schemas.microsoft.com/office/powerpoint/2010/main" val="75839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p>
        </p:txBody>
      </p:sp>
      <p:sp>
        <p:nvSpPr>
          <p:cNvPr id="4" name="Slide Number Placeholder 3"/>
          <p:cNvSpPr>
            <a:spLocks noGrp="1"/>
          </p:cNvSpPr>
          <p:nvPr>
            <p:ph type="sldNum" sz="quarter" idx="10"/>
          </p:nvPr>
        </p:nvSpPr>
        <p:spPr/>
        <p:txBody>
          <a:bodyPr/>
          <a:lstStyle/>
          <a:p>
            <a:fld id="{1751AC98-F19F-4EF7-BE61-48A897080DC5}" type="slidenum">
              <a:rPr lang="en-US" smtClean="0"/>
              <a:t>7</a:t>
            </a:fld>
            <a:endParaRPr lang="en-US"/>
          </a:p>
        </p:txBody>
      </p:sp>
    </p:spTree>
    <p:extLst>
      <p:ext uri="{BB962C8B-B14F-4D97-AF65-F5344CB8AC3E}">
        <p14:creationId xmlns:p14="http://schemas.microsoft.com/office/powerpoint/2010/main" val="534740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form is in packet</a:t>
            </a:r>
          </a:p>
        </p:txBody>
      </p:sp>
      <p:sp>
        <p:nvSpPr>
          <p:cNvPr id="4" name="Slide Number Placeholder 3"/>
          <p:cNvSpPr>
            <a:spLocks noGrp="1"/>
          </p:cNvSpPr>
          <p:nvPr>
            <p:ph type="sldNum" sz="quarter" idx="10"/>
          </p:nvPr>
        </p:nvSpPr>
        <p:spPr/>
        <p:txBody>
          <a:bodyPr/>
          <a:lstStyle/>
          <a:p>
            <a:fld id="{1751AC98-F19F-4EF7-BE61-48A897080DC5}" type="slidenum">
              <a:rPr lang="en-US" smtClean="0"/>
              <a:t>63</a:t>
            </a:fld>
            <a:endParaRPr lang="en-US"/>
          </a:p>
        </p:txBody>
      </p:sp>
    </p:spTree>
    <p:extLst>
      <p:ext uri="{BB962C8B-B14F-4D97-AF65-F5344CB8AC3E}">
        <p14:creationId xmlns:p14="http://schemas.microsoft.com/office/powerpoint/2010/main" val="90753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r>
              <a:rPr lang="en-US" baseline="0" dirty="0"/>
              <a:t> of Personal Plan and Planning Team</a:t>
            </a:r>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11</a:t>
            </a:fld>
            <a:endParaRPr lang="en-US"/>
          </a:p>
        </p:txBody>
      </p:sp>
    </p:spTree>
    <p:extLst>
      <p:ext uri="{BB962C8B-B14F-4D97-AF65-F5344CB8AC3E}">
        <p14:creationId xmlns:p14="http://schemas.microsoft.com/office/powerpoint/2010/main" val="254048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There are ten points under Team Practices outlining the teams authority and abilities.</a:t>
            </a:r>
          </a:p>
        </p:txBody>
      </p:sp>
      <p:sp>
        <p:nvSpPr>
          <p:cNvPr id="4" name="Slide Number Placeholder 3"/>
          <p:cNvSpPr>
            <a:spLocks noGrp="1"/>
          </p:cNvSpPr>
          <p:nvPr>
            <p:ph type="sldNum" sz="quarter" idx="10"/>
          </p:nvPr>
        </p:nvSpPr>
        <p:spPr/>
        <p:txBody>
          <a:bodyPr/>
          <a:lstStyle/>
          <a:p>
            <a:fld id="{1751AC98-F19F-4EF7-BE61-48A897080DC5}" type="slidenum">
              <a:rPr lang="en-US" smtClean="0"/>
              <a:t>12</a:t>
            </a:fld>
            <a:endParaRPr lang="en-US"/>
          </a:p>
        </p:txBody>
      </p:sp>
    </p:spTree>
    <p:extLst>
      <p:ext uri="{BB962C8B-B14F-4D97-AF65-F5344CB8AC3E}">
        <p14:creationId xmlns:p14="http://schemas.microsoft.com/office/powerpoint/2010/main" val="415771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751AC98-F19F-4EF7-BE61-48A897080DC5}" type="slidenum">
              <a:rPr lang="en-US" smtClean="0"/>
              <a:t>14</a:t>
            </a:fld>
            <a:endParaRPr lang="en-US"/>
          </a:p>
        </p:txBody>
      </p:sp>
    </p:spTree>
    <p:extLst>
      <p:ext uri="{BB962C8B-B14F-4D97-AF65-F5344CB8AC3E}">
        <p14:creationId xmlns:p14="http://schemas.microsoft.com/office/powerpoint/2010/main" val="327961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15</a:t>
            </a:fld>
            <a:endParaRPr lang="en-US"/>
          </a:p>
        </p:txBody>
      </p:sp>
    </p:spTree>
    <p:extLst>
      <p:ext uri="{BB962C8B-B14F-4D97-AF65-F5344CB8AC3E}">
        <p14:creationId xmlns:p14="http://schemas.microsoft.com/office/powerpoint/2010/main" val="59871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 PSP – Do these examples mean that everyone receiving</a:t>
            </a:r>
            <a:r>
              <a:rPr lang="en-US" baseline="0" dirty="0"/>
              <a:t> services needs a plan?  No  Why?</a:t>
            </a:r>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18</a:t>
            </a:fld>
            <a:endParaRPr lang="en-US"/>
          </a:p>
        </p:txBody>
      </p:sp>
    </p:spTree>
    <p:extLst>
      <p:ext uri="{BB962C8B-B14F-4D97-AF65-F5344CB8AC3E}">
        <p14:creationId xmlns:p14="http://schemas.microsoft.com/office/powerpoint/2010/main" val="415137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1AC98-F19F-4EF7-BE61-48A897080DC5}" type="slidenum">
              <a:rPr lang="en-US" smtClean="0"/>
              <a:t>19</a:t>
            </a:fld>
            <a:endParaRPr lang="en-US"/>
          </a:p>
        </p:txBody>
      </p:sp>
    </p:spTree>
    <p:extLst>
      <p:ext uri="{BB962C8B-B14F-4D97-AF65-F5344CB8AC3E}">
        <p14:creationId xmlns:p14="http://schemas.microsoft.com/office/powerpoint/2010/main" val="120071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FA</a:t>
            </a:r>
          </a:p>
        </p:txBody>
      </p:sp>
      <p:sp>
        <p:nvSpPr>
          <p:cNvPr id="4" name="Slide Number Placeholder 3"/>
          <p:cNvSpPr>
            <a:spLocks noGrp="1"/>
          </p:cNvSpPr>
          <p:nvPr>
            <p:ph type="sldNum" sz="quarter" idx="10"/>
          </p:nvPr>
        </p:nvSpPr>
        <p:spPr/>
        <p:txBody>
          <a:bodyPr/>
          <a:lstStyle/>
          <a:p>
            <a:fld id="{1751AC98-F19F-4EF7-BE61-48A897080DC5}" type="slidenum">
              <a:rPr lang="en-US" smtClean="0"/>
              <a:t>20</a:t>
            </a:fld>
            <a:endParaRPr lang="en-US"/>
          </a:p>
        </p:txBody>
      </p:sp>
    </p:spTree>
    <p:extLst>
      <p:ext uri="{BB962C8B-B14F-4D97-AF65-F5344CB8AC3E}">
        <p14:creationId xmlns:p14="http://schemas.microsoft.com/office/powerpoint/2010/main" val="343446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48220B-E7E7-4FCD-BC14-93472A398E84}" type="datetime1">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209442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DE558-1D62-4E7F-97CB-8DC65F2DD43C}" type="datetime1">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312679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46085-5CDA-4C48-8AB6-F719467CDEBA}" type="datetime1">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221778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3CA79-5019-486F-862D-CEA0CBC84825}" type="datetime1">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403962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05CD4-701B-475D-8594-2E9EE7DB15F7}" type="datetime1">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322442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3D5C74-413E-4EEE-BFE1-FB0271CF11C9}" type="datetime1">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305396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01AF4-4D85-4977-B152-BE5694004658}" type="datetime1">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400943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6689B7-7D85-46A1-ABE4-D029B44D05C9}" type="datetime1">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145563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EBC5B-1412-47DC-A15F-2394B845D4A8}" type="datetime1">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19149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117F2-CA02-4016-8967-6B369E7E83C1}" type="datetime1">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19592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D9AD3-EF2C-4F0A-AA7F-BCD445567293}" type="datetime1">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607E-6B10-4412-AF00-BC3FAD582068}" type="slidenum">
              <a:rPr lang="en-US" smtClean="0"/>
              <a:t>‹#›</a:t>
            </a:fld>
            <a:endParaRPr lang="en-US"/>
          </a:p>
        </p:txBody>
      </p:sp>
    </p:spTree>
    <p:extLst>
      <p:ext uri="{BB962C8B-B14F-4D97-AF65-F5344CB8AC3E}">
        <p14:creationId xmlns:p14="http://schemas.microsoft.com/office/powerpoint/2010/main" val="5684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79902-734B-40E6-9F88-9A8F867649B2}" type="datetime1">
              <a:rPr lang="en-US" smtClean="0"/>
              <a:t>11/5/2018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1607E-6B10-4412-AF00-BC3FAD582068}" type="slidenum">
              <a:rPr lang="en-US" smtClean="0"/>
              <a:t>‹#›</a:t>
            </a:fld>
            <a:endParaRPr lang="en-US"/>
          </a:p>
        </p:txBody>
      </p:sp>
    </p:spTree>
    <p:extLst>
      <p:ext uri="{BB962C8B-B14F-4D97-AF65-F5344CB8AC3E}">
        <p14:creationId xmlns:p14="http://schemas.microsoft.com/office/powerpoint/2010/main" val="11080185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0"/>
            <a:br>
              <a:rPr lang="en-US" sz="4900" b="1" dirty="0"/>
            </a:br>
            <a:r>
              <a:rPr lang="en-US" sz="4900" b="1" dirty="0"/>
              <a:t>2016 Behavior Regulations  </a:t>
            </a:r>
            <a:br>
              <a:rPr lang="en-US" dirty="0"/>
            </a:br>
            <a:endParaRPr lang="en-US" dirty="0"/>
          </a:p>
        </p:txBody>
      </p:sp>
      <p:sp>
        <p:nvSpPr>
          <p:cNvPr id="3" name="Slide Number Placeholder 2"/>
          <p:cNvSpPr>
            <a:spLocks noGrp="1"/>
          </p:cNvSpPr>
          <p:nvPr>
            <p:ph type="sldNum" sz="quarter" idx="12"/>
          </p:nvPr>
        </p:nvSpPr>
        <p:spPr/>
        <p:txBody>
          <a:bodyPr/>
          <a:lstStyle/>
          <a:p>
            <a:fld id="{2301607E-6B10-4412-AF00-BC3FAD582068}" type="slidenum">
              <a:rPr lang="en-US" smtClean="0">
                <a:latin typeface="Arial Black" panose="020B0A04020102020204" pitchFamily="34" charset="0"/>
              </a:rPr>
              <a:t>1</a:t>
            </a:fld>
            <a:endParaRPr lang="en-US" dirty="0">
              <a:latin typeface="Arial Black" panose="020B0A04020102020204"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2057400"/>
            <a:ext cx="3042458" cy="3042458"/>
          </a:xfrm>
          <a:prstGeom prst="rect">
            <a:avLst/>
          </a:prstGeom>
        </p:spPr>
      </p:pic>
    </p:spTree>
    <p:extLst>
      <p:ext uri="{BB962C8B-B14F-4D97-AF65-F5344CB8AC3E}">
        <p14:creationId xmlns:p14="http://schemas.microsoft.com/office/powerpoint/2010/main" val="1533429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a:t>
            </a:r>
            <a:endParaRPr lang="en-US" dirty="0"/>
          </a:p>
        </p:txBody>
      </p:sp>
      <p:sp>
        <p:nvSpPr>
          <p:cNvPr id="3" name="Content Placeholder 2"/>
          <p:cNvSpPr>
            <a:spLocks noGrp="1"/>
          </p:cNvSpPr>
          <p:nvPr>
            <p:ph idx="1"/>
          </p:nvPr>
        </p:nvSpPr>
        <p:spPr/>
        <p:txBody>
          <a:bodyPr>
            <a:normAutofit/>
          </a:bodyPr>
          <a:lstStyle/>
          <a:p>
            <a:pPr marL="0" indent="0">
              <a:buNone/>
            </a:pPr>
            <a:r>
              <a:rPr lang="en-US" dirty="0"/>
              <a:t>Ensure that services provided to individuals experiencing Challenging Behavior are based on</a:t>
            </a:r>
          </a:p>
          <a:p>
            <a:pPr marL="0" indent="0">
              <a:buNone/>
            </a:pPr>
            <a:endParaRPr lang="en-US" dirty="0"/>
          </a:p>
          <a:p>
            <a:pPr>
              <a:buFontTx/>
              <a:buChar char="-"/>
            </a:pPr>
            <a:r>
              <a:rPr lang="en-US" dirty="0"/>
              <a:t>Positive Support strategies</a:t>
            </a:r>
          </a:p>
          <a:p>
            <a:pPr>
              <a:buFontTx/>
              <a:buChar char="-"/>
            </a:pPr>
            <a:r>
              <a:rPr lang="en-US" dirty="0"/>
              <a:t>Adhere to the commitment to end Coercion</a:t>
            </a:r>
          </a:p>
          <a:p>
            <a:pPr>
              <a:buFontTx/>
              <a:buChar char="-"/>
            </a:pPr>
            <a:r>
              <a:rPr lang="en-US" dirty="0"/>
              <a:t>Minimize unplanned, informal and inconsistent interventions.</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10</a:t>
            </a:fld>
            <a:endParaRPr lang="en-US"/>
          </a:p>
        </p:txBody>
      </p:sp>
    </p:spTree>
    <p:extLst>
      <p:ext uri="{BB962C8B-B14F-4D97-AF65-F5344CB8AC3E}">
        <p14:creationId xmlns:p14="http://schemas.microsoft.com/office/powerpoint/2010/main" val="1372131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5">
                    <a:lumMod val="50000"/>
                  </a:schemeClr>
                </a:solidFill>
                <a:effectLst>
                  <a:outerShdw blurRad="38100" dist="38100" dir="2700000" algn="tl">
                    <a:srgbClr val="000000">
                      <a:alpha val="43137"/>
                    </a:srgbClr>
                  </a:outerShdw>
                </a:effectLst>
              </a:rPr>
              <a:t>5 levels of Intervention for Challenging Behaviors</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457150" lvl="1" indent="0">
              <a:buNone/>
            </a:pPr>
            <a:r>
              <a:rPr lang="en-US" b="1" dirty="0"/>
              <a:t>1-2 </a:t>
            </a:r>
            <a:r>
              <a:rPr lang="en-US" b="1" i="1" dirty="0"/>
              <a:t>Positive Support Plans*</a:t>
            </a:r>
            <a:r>
              <a:rPr lang="en-US" b="1" dirty="0"/>
              <a:t> </a:t>
            </a:r>
          </a:p>
          <a:p>
            <a:pPr lvl="1">
              <a:buFontTx/>
              <a:buChar char="-"/>
            </a:pPr>
            <a:r>
              <a:rPr lang="en-US" b="1" dirty="0"/>
              <a:t>Developed and Approved by the Person’s     </a:t>
            </a:r>
            <a:r>
              <a:rPr lang="en-US" b="1" i="1" dirty="0"/>
              <a:t>Planning Team*</a:t>
            </a:r>
            <a:endParaRPr lang="en-US" i="1" dirty="0"/>
          </a:p>
          <a:p>
            <a:pPr marL="457150" lvl="1" indent="0">
              <a:buNone/>
            </a:pPr>
            <a:r>
              <a:rPr lang="en-US" b="1" dirty="0"/>
              <a:t>*</a:t>
            </a:r>
          </a:p>
          <a:p>
            <a:pPr marL="457150" lvl="1" indent="0">
              <a:buNone/>
            </a:pPr>
            <a:r>
              <a:rPr lang="en-US" b="1" dirty="0"/>
              <a:t>3-5 </a:t>
            </a:r>
            <a:r>
              <a:rPr lang="en-US" b="1" i="1" dirty="0"/>
              <a:t>Behavioral Management Plans*</a:t>
            </a:r>
            <a:r>
              <a:rPr lang="en-US" b="1" dirty="0"/>
              <a:t> </a:t>
            </a:r>
          </a:p>
          <a:p>
            <a:pPr lvl="1">
              <a:buFontTx/>
              <a:buChar char="-"/>
            </a:pPr>
            <a:r>
              <a:rPr lang="en-US" b="1" dirty="0"/>
              <a:t>Developed and Approved by the Person’s </a:t>
            </a:r>
          </a:p>
          <a:p>
            <a:pPr marL="457150" lvl="1" indent="0">
              <a:buNone/>
            </a:pPr>
            <a:r>
              <a:rPr lang="en-US" b="1" dirty="0"/>
              <a:t>    Planning Team and must be reviewed by the </a:t>
            </a:r>
          </a:p>
          <a:p>
            <a:pPr marL="457150" lvl="1" indent="0">
              <a:buNone/>
            </a:pPr>
            <a:r>
              <a:rPr lang="en-US" b="1" dirty="0"/>
              <a:t>    Review Committees </a:t>
            </a:r>
          </a:p>
          <a:p>
            <a:pPr marL="45715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11</a:t>
            </a:fld>
            <a:endParaRPr lang="en-US"/>
          </a:p>
        </p:txBody>
      </p:sp>
    </p:spTree>
    <p:extLst>
      <p:ext uri="{BB962C8B-B14F-4D97-AF65-F5344CB8AC3E}">
        <p14:creationId xmlns:p14="http://schemas.microsoft.com/office/powerpoint/2010/main" val="2303333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2"/>
          </a:xfrm>
        </p:spPr>
        <p:txBody>
          <a:bodyPr>
            <a:normAutofit fontScale="90000"/>
          </a:bodyPr>
          <a:lstStyle/>
          <a:p>
            <a:r>
              <a:rPr lang="en-US" sz="4000" b="1" i="1" dirty="0"/>
              <a:t>Review Team</a:t>
            </a:r>
            <a:br>
              <a:rPr lang="en-US" dirty="0"/>
            </a:br>
            <a:endParaRPr lang="en-US" dirty="0"/>
          </a:p>
        </p:txBody>
      </p:sp>
      <p:sp>
        <p:nvSpPr>
          <p:cNvPr id="3" name="Content Placeholder 2"/>
          <p:cNvSpPr>
            <a:spLocks noGrp="1"/>
          </p:cNvSpPr>
          <p:nvPr>
            <p:ph idx="1"/>
          </p:nvPr>
        </p:nvSpPr>
        <p:spPr>
          <a:xfrm>
            <a:off x="457200" y="762001"/>
            <a:ext cx="8229600" cy="5638799"/>
          </a:xfrm>
        </p:spPr>
        <p:txBody>
          <a:bodyPr>
            <a:normAutofit fontScale="92500" lnSpcReduction="20000"/>
          </a:bodyPr>
          <a:lstStyle/>
          <a:p>
            <a:r>
              <a:rPr lang="en-US" dirty="0"/>
              <a:t>Formally known as the 3 Person Committee</a:t>
            </a:r>
          </a:p>
          <a:p>
            <a:r>
              <a:rPr lang="en-US" dirty="0"/>
              <a:t>Consider Behavior Management Plans at level 3 and above </a:t>
            </a:r>
          </a:p>
          <a:p>
            <a:r>
              <a:rPr lang="en-US" dirty="0"/>
              <a:t>The voting members of the Review Team are the representatives from the Department of Health and Human Services and the Maine Developmental Services Oversight and Advisory Board</a:t>
            </a:r>
          </a:p>
          <a:p>
            <a:r>
              <a:rPr lang="en-US" dirty="0"/>
              <a:t>The Protection and Advocacy representative is a participating non-voting member of the Review Team </a:t>
            </a:r>
          </a:p>
          <a:p>
            <a:r>
              <a:rPr lang="en-US" dirty="0"/>
              <a:t>Role is to ensure compliance with and raise concerns related to, the applicable statutes and regulations</a:t>
            </a:r>
          </a:p>
        </p:txBody>
      </p:sp>
      <p:sp>
        <p:nvSpPr>
          <p:cNvPr id="4" name="Slide Number Placeholder 3"/>
          <p:cNvSpPr>
            <a:spLocks noGrp="1"/>
          </p:cNvSpPr>
          <p:nvPr>
            <p:ph type="sldNum" sz="quarter" idx="12"/>
          </p:nvPr>
        </p:nvSpPr>
        <p:spPr/>
        <p:txBody>
          <a:bodyPr/>
          <a:lstStyle/>
          <a:p>
            <a:fld id="{2301607E-6B10-4412-AF00-BC3FAD582068}" type="slidenum">
              <a:rPr lang="en-US" smtClean="0"/>
              <a:t>12</a:t>
            </a:fld>
            <a:endParaRPr lang="en-US"/>
          </a:p>
        </p:txBody>
      </p:sp>
    </p:spTree>
    <p:extLst>
      <p:ext uri="{BB962C8B-B14F-4D97-AF65-F5344CB8AC3E}">
        <p14:creationId xmlns:p14="http://schemas.microsoft.com/office/powerpoint/2010/main" val="9629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effectLst>
                  <a:outerShdw blurRad="38100" dist="38100" dir="2700000" algn="tl">
                    <a:srgbClr val="000000">
                      <a:alpha val="43137"/>
                    </a:srgbClr>
                  </a:outerShdw>
                </a:effectLst>
              </a:rPr>
              <a:t>Is it a Challenging Behavior?</a:t>
            </a:r>
          </a:p>
        </p:txBody>
      </p:sp>
      <p:sp>
        <p:nvSpPr>
          <p:cNvPr id="3" name="Content Placeholder 2"/>
          <p:cNvSpPr>
            <a:spLocks noGrp="1"/>
          </p:cNvSpPr>
          <p:nvPr>
            <p:ph idx="1"/>
          </p:nvPr>
        </p:nvSpPr>
        <p:spPr/>
        <p:txBody>
          <a:bodyPr/>
          <a:lstStyle/>
          <a:p>
            <a:r>
              <a:rPr lang="en-US" dirty="0"/>
              <a:t>Does it meet 1 or more of the 3 components of a Challenging Behavior?</a:t>
            </a:r>
          </a:p>
          <a:p>
            <a:r>
              <a:rPr lang="en-US" dirty="0"/>
              <a:t>What is the frequency, intensity and duration of the Challenging Behavior?</a:t>
            </a:r>
          </a:p>
          <a:p>
            <a:r>
              <a:rPr lang="en-US" dirty="0"/>
              <a:t>What impact does it have on the person’s daily life?</a:t>
            </a:r>
          </a:p>
          <a:p>
            <a:r>
              <a:rPr lang="en-US" dirty="0"/>
              <a:t>Will a formal, planned, consistent intervention decrease the Challenging Behavior?</a:t>
            </a:r>
          </a:p>
        </p:txBody>
      </p:sp>
      <p:sp>
        <p:nvSpPr>
          <p:cNvPr id="4" name="Slide Number Placeholder 3"/>
          <p:cNvSpPr>
            <a:spLocks noGrp="1"/>
          </p:cNvSpPr>
          <p:nvPr>
            <p:ph type="sldNum" sz="quarter" idx="12"/>
          </p:nvPr>
        </p:nvSpPr>
        <p:spPr/>
        <p:txBody>
          <a:bodyPr/>
          <a:lstStyle/>
          <a:p>
            <a:fld id="{2301607E-6B10-4412-AF00-BC3FAD582068}" type="slidenum">
              <a:rPr lang="en-US" smtClean="0"/>
              <a:t>13</a:t>
            </a:fld>
            <a:endParaRPr lang="en-US"/>
          </a:p>
        </p:txBody>
      </p:sp>
    </p:spTree>
    <p:extLst>
      <p:ext uri="{BB962C8B-B14F-4D97-AF65-F5344CB8AC3E}">
        <p14:creationId xmlns:p14="http://schemas.microsoft.com/office/powerpoint/2010/main" val="2164415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chemeClr val="accent4">
                    <a:lumMod val="75000"/>
                  </a:schemeClr>
                </a:solidFill>
              </a:rPr>
              <a:t>At all levels of Challenging Behavioral Interventions</a:t>
            </a:r>
            <a:br>
              <a:rPr lang="en-US" dirty="0"/>
            </a:br>
            <a:endParaRPr lang="en-US" dirty="0"/>
          </a:p>
        </p:txBody>
      </p:sp>
      <p:sp>
        <p:nvSpPr>
          <p:cNvPr id="3" name="Content Placeholder 2"/>
          <p:cNvSpPr>
            <a:spLocks noGrp="1"/>
          </p:cNvSpPr>
          <p:nvPr>
            <p:ph idx="1"/>
          </p:nvPr>
        </p:nvSpPr>
        <p:spPr>
          <a:xfrm>
            <a:off x="457200" y="1600202"/>
            <a:ext cx="8229600" cy="4724398"/>
          </a:xfrm>
        </p:spPr>
        <p:txBody>
          <a:bodyPr>
            <a:normAutofit fontScale="92500"/>
          </a:bodyPr>
          <a:lstStyle/>
          <a:p>
            <a:pPr marL="0" indent="0">
              <a:buNone/>
            </a:pPr>
            <a:r>
              <a:rPr lang="en-US" b="1" dirty="0"/>
              <a:t>Medical and Mental Health Assessment and Treatment </a:t>
            </a:r>
            <a:r>
              <a:rPr lang="en-US" dirty="0"/>
              <a:t>– </a:t>
            </a:r>
            <a:r>
              <a:rPr lang="en-US" dirty="0" err="1"/>
              <a:t>pg</a:t>
            </a:r>
            <a:r>
              <a:rPr lang="en-US" dirty="0"/>
              <a:t> 13</a:t>
            </a:r>
          </a:p>
          <a:p>
            <a:pPr marL="0" indent="0">
              <a:buNone/>
            </a:pPr>
            <a:r>
              <a:rPr lang="en-US" dirty="0"/>
              <a:t>Must document within the Positive Support Plan:</a:t>
            </a:r>
          </a:p>
          <a:p>
            <a:pPr marL="857250" lvl="1" indent="-457200">
              <a:buFontTx/>
              <a:buChar char="-"/>
            </a:pPr>
            <a:r>
              <a:rPr lang="en-US" dirty="0"/>
              <a:t>consideration of physical health and psychosocial issues that may be contributing to the Challenging Behavior.</a:t>
            </a:r>
          </a:p>
          <a:p>
            <a:pPr marL="857250" lvl="1" indent="-457200">
              <a:buFontTx/>
              <a:buChar char="-"/>
            </a:pPr>
            <a:r>
              <a:rPr lang="en-US" dirty="0"/>
              <a:t>incorporates factors related to trauma. </a:t>
            </a:r>
          </a:p>
          <a:p>
            <a:pPr marL="857250" lvl="1" indent="-457200">
              <a:buFontTx/>
              <a:buChar char="-"/>
            </a:pPr>
            <a:r>
              <a:rPr lang="en-US" dirty="0"/>
              <a:t>clinical and other appropriate support measures to address the identified physical or mental health conditions</a:t>
            </a:r>
          </a:p>
        </p:txBody>
      </p:sp>
      <p:sp>
        <p:nvSpPr>
          <p:cNvPr id="4" name="Slide Number Placeholder 3"/>
          <p:cNvSpPr>
            <a:spLocks noGrp="1"/>
          </p:cNvSpPr>
          <p:nvPr>
            <p:ph type="sldNum" sz="quarter" idx="12"/>
          </p:nvPr>
        </p:nvSpPr>
        <p:spPr/>
        <p:txBody>
          <a:bodyPr/>
          <a:lstStyle/>
          <a:p>
            <a:fld id="{2301607E-6B10-4412-AF00-BC3FAD582068}" type="slidenum">
              <a:rPr lang="en-US" smtClean="0"/>
              <a:t>14</a:t>
            </a:fld>
            <a:endParaRPr lang="en-US"/>
          </a:p>
        </p:txBody>
      </p:sp>
    </p:spTree>
    <p:extLst>
      <p:ext uri="{BB962C8B-B14F-4D97-AF65-F5344CB8AC3E}">
        <p14:creationId xmlns:p14="http://schemas.microsoft.com/office/powerpoint/2010/main" val="9795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487362"/>
          </a:xfrm>
        </p:spPr>
        <p:txBody>
          <a:bodyPr>
            <a:normAutofit fontScale="90000"/>
          </a:bodyPr>
          <a:lstStyle/>
          <a:p>
            <a:br>
              <a:rPr lang="en-US" sz="3600" b="1" dirty="0"/>
            </a:br>
            <a:r>
              <a:rPr lang="en-US" sz="3600" b="1" dirty="0"/>
              <a:t>Assessment of Psychiatric Medications*</a:t>
            </a:r>
            <a:br>
              <a:rPr lang="en-US" dirty="0"/>
            </a:b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0" indent="0">
              <a:buNone/>
            </a:pPr>
            <a:r>
              <a:rPr lang="en-US" dirty="0"/>
              <a:t>When Psychiatric Medications are prescribed:</a:t>
            </a:r>
          </a:p>
          <a:p>
            <a:r>
              <a:rPr lang="en-US" dirty="0"/>
              <a:t>A Psychiatric Medication may be considered a </a:t>
            </a:r>
            <a:r>
              <a:rPr lang="en-US" i="1" dirty="0"/>
              <a:t>Chemical Restraint* </a:t>
            </a:r>
            <a:r>
              <a:rPr lang="en-US" dirty="0"/>
              <a:t>and must be treated as such.</a:t>
            </a:r>
          </a:p>
          <a:p>
            <a:r>
              <a:rPr lang="en-US" dirty="0"/>
              <a:t>When Psychiatric Medications are prescribed for Challenging Behaviors </a:t>
            </a:r>
            <a:r>
              <a:rPr lang="en-US" i="1" dirty="0"/>
              <a:t>Psychiatric Medication Support Plan* </a:t>
            </a:r>
            <a:r>
              <a:rPr lang="en-US" dirty="0"/>
              <a:t>is required for monitoring purposes. The plan must be updated whenever there is a change.</a:t>
            </a:r>
          </a:p>
          <a:p>
            <a:endParaRPr lang="en-US" dirty="0"/>
          </a:p>
          <a:p>
            <a:endParaRPr lang="en-US" dirty="0"/>
          </a:p>
          <a:p>
            <a:endParaRPr lang="en-US" dirty="0"/>
          </a:p>
          <a:p>
            <a:pPr marL="514295" indent="-514295">
              <a:buAutoNum type="alphaUcPeriod"/>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15</a:t>
            </a:fld>
            <a:endParaRPr lang="en-US"/>
          </a:p>
        </p:txBody>
      </p:sp>
    </p:spTree>
    <p:extLst>
      <p:ext uri="{BB962C8B-B14F-4D97-AF65-F5344CB8AC3E}">
        <p14:creationId xmlns:p14="http://schemas.microsoft.com/office/powerpoint/2010/main" val="415371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9731"/>
            <a:ext cx="8229600" cy="4946433"/>
          </a:xfrm>
        </p:spPr>
        <p:txBody>
          <a:bodyPr>
            <a:normAutofit fontScale="55000" lnSpcReduction="20000"/>
          </a:bodyPr>
          <a:lstStyle/>
          <a:p>
            <a:pPr marL="0" indent="0">
              <a:buNone/>
            </a:pPr>
            <a:r>
              <a:rPr lang="en-US" b="1" dirty="0"/>
              <a:t> </a:t>
            </a:r>
          </a:p>
          <a:p>
            <a:pPr marL="0" indent="0">
              <a:buNone/>
            </a:pPr>
            <a:r>
              <a:rPr lang="en-US" b="1" dirty="0"/>
              <a:t>All orders for the use of Psychiatric PRN Medication must be prescribed by a physician, approved by the Person or Guardian, administered by properly trained staff, and </a:t>
            </a:r>
            <a:r>
              <a:rPr lang="en-US" b="1" u="sng" dirty="0"/>
              <a:t>included in the</a:t>
            </a:r>
            <a:r>
              <a:rPr lang="en-US" b="1" i="1" u="sng" dirty="0"/>
              <a:t> </a:t>
            </a:r>
            <a:r>
              <a:rPr lang="en-US" b="1" u="sng" dirty="0"/>
              <a:t>Psychiatric Medication Support Plan</a:t>
            </a:r>
            <a:r>
              <a:rPr lang="en-US" b="1" dirty="0"/>
              <a:t>.</a:t>
            </a:r>
          </a:p>
          <a:p>
            <a:pPr marL="0" indent="0">
              <a:buNone/>
            </a:pPr>
            <a:r>
              <a:rPr lang="en-US" dirty="0"/>
              <a:t> </a:t>
            </a:r>
          </a:p>
          <a:p>
            <a:pPr marL="914357" lvl="1" indent="-514350">
              <a:buFont typeface="+mj-lt"/>
              <a:buAutoNum type="arabicPeriod"/>
            </a:pPr>
            <a:r>
              <a:rPr lang="en-US" sz="3000" dirty="0"/>
              <a:t>The physician’s order must specify the written instructions that describe specific symptoms for which Psychiatric PRN medication may be used, the exact dosage, the exact timeframe between dosages, and the maximum dosage to be given in a twenty-four (24) hour period. </a:t>
            </a:r>
          </a:p>
          <a:p>
            <a:pPr marL="400007" lvl="1" indent="0">
              <a:buNone/>
            </a:pPr>
            <a:endParaRPr lang="en-US" sz="3000" dirty="0"/>
          </a:p>
          <a:p>
            <a:pPr marL="914357" lvl="1" indent="-514350">
              <a:buFont typeface="+mj-lt"/>
              <a:buAutoNum type="arabicPeriod" startAt="2"/>
            </a:pPr>
            <a:r>
              <a:rPr lang="en-US" sz="3000" dirty="0"/>
              <a:t>If there is a Guardian, the Guardian must provide consent for a Psychiatric PRN order and is notified when medication is administered. </a:t>
            </a:r>
          </a:p>
          <a:p>
            <a:pPr marL="0" indent="0">
              <a:buNone/>
            </a:pPr>
            <a:r>
              <a:rPr lang="en-US" sz="3000" dirty="0"/>
              <a:t> </a:t>
            </a:r>
          </a:p>
          <a:p>
            <a:pPr marL="914357" lvl="1" indent="-514350">
              <a:buAutoNum type="arabicPeriod" startAt="3"/>
            </a:pPr>
            <a:r>
              <a:rPr lang="en-US" sz="3000" dirty="0"/>
              <a:t>After each administration of a Psychiatric PRN medication, the prescribing physician must be notified within twenty-four (24) hours, unless otherwise instructed in writing by the doctor. </a:t>
            </a:r>
          </a:p>
          <a:p>
            <a:pPr marL="914357" lvl="1" indent="-514350">
              <a:buAutoNum type="arabicPeriod" startAt="3"/>
            </a:pPr>
            <a:endParaRPr lang="en-US" sz="3000" dirty="0"/>
          </a:p>
          <a:p>
            <a:pPr marL="400007" lvl="1" indent="0" algn="ctr">
              <a:buNone/>
            </a:pPr>
            <a:r>
              <a:rPr lang="en-US" sz="3000" dirty="0"/>
              <a:t>Additional information can be found on </a:t>
            </a:r>
            <a:r>
              <a:rPr lang="en-US" sz="3000" dirty="0" err="1"/>
              <a:t>pg</a:t>
            </a:r>
            <a:r>
              <a:rPr lang="en-US" sz="3000" dirty="0"/>
              <a:t> 14 &amp; 15.  </a:t>
            </a:r>
          </a:p>
          <a:p>
            <a:pPr marL="400007" lvl="1" indent="0" algn="ctr">
              <a:buNone/>
            </a:pPr>
            <a:r>
              <a:rPr lang="en-US" sz="2900" dirty="0"/>
              <a:t>A sample plan is provided in your packet. </a:t>
            </a:r>
          </a:p>
          <a:p>
            <a:pPr marL="400007" lvl="1" indent="0">
              <a:buNone/>
            </a:pPr>
            <a:endParaRPr lang="en-US" sz="3000" dirty="0"/>
          </a:p>
          <a:p>
            <a:endParaRPr lang="en-US" dirty="0"/>
          </a:p>
        </p:txBody>
      </p:sp>
      <p:sp>
        <p:nvSpPr>
          <p:cNvPr id="2" name="TextBox 1"/>
          <p:cNvSpPr txBox="1"/>
          <p:nvPr/>
        </p:nvSpPr>
        <p:spPr>
          <a:xfrm>
            <a:off x="609600" y="533400"/>
            <a:ext cx="7620000" cy="646331"/>
          </a:xfrm>
          <a:prstGeom prst="rect">
            <a:avLst/>
          </a:prstGeom>
          <a:noFill/>
        </p:spPr>
        <p:txBody>
          <a:bodyPr wrap="square" rtlCol="0">
            <a:spAutoFit/>
          </a:bodyPr>
          <a:lstStyle/>
          <a:p>
            <a:pPr algn="ctr"/>
            <a:r>
              <a:rPr lang="en-US" sz="3600" b="1" dirty="0">
                <a:solidFill>
                  <a:srgbClr val="0070C0"/>
                </a:solidFill>
                <a:effectLst>
                  <a:outerShdw blurRad="38100" dist="38100" dir="2700000" algn="tl">
                    <a:srgbClr val="000000">
                      <a:alpha val="43137"/>
                    </a:srgbClr>
                  </a:outerShdw>
                </a:effectLst>
              </a:rPr>
              <a:t>Psychotropic PRN Medication</a:t>
            </a:r>
          </a:p>
        </p:txBody>
      </p:sp>
      <p:sp>
        <p:nvSpPr>
          <p:cNvPr id="4" name="Slide Number Placeholder 3"/>
          <p:cNvSpPr>
            <a:spLocks noGrp="1"/>
          </p:cNvSpPr>
          <p:nvPr>
            <p:ph type="sldNum" sz="quarter" idx="12"/>
          </p:nvPr>
        </p:nvSpPr>
        <p:spPr/>
        <p:txBody>
          <a:bodyPr/>
          <a:lstStyle/>
          <a:p>
            <a:fld id="{2301607E-6B10-4412-AF00-BC3FAD582068}" type="slidenum">
              <a:rPr lang="en-US" smtClean="0"/>
              <a:t>16</a:t>
            </a:fld>
            <a:endParaRPr lang="en-US"/>
          </a:p>
        </p:txBody>
      </p:sp>
    </p:spTree>
    <p:extLst>
      <p:ext uri="{BB962C8B-B14F-4D97-AF65-F5344CB8AC3E}">
        <p14:creationId xmlns:p14="http://schemas.microsoft.com/office/powerpoint/2010/main" val="417759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00B050"/>
                </a:solidFill>
              </a:rPr>
              <a:t>5.03-1&amp;2 POSITIVE SUPPORT (Levels 1-2)</a:t>
            </a:r>
            <a:br>
              <a:rPr lang="en-US" dirty="0"/>
            </a:br>
            <a:endParaRPr lang="en-US" dirty="0"/>
          </a:p>
        </p:txBody>
      </p:sp>
      <p:sp>
        <p:nvSpPr>
          <p:cNvPr id="3" name="Content Placeholder 2"/>
          <p:cNvSpPr>
            <a:spLocks noGrp="1"/>
          </p:cNvSpPr>
          <p:nvPr>
            <p:ph idx="1"/>
          </p:nvPr>
        </p:nvSpPr>
        <p:spPr>
          <a:xfrm>
            <a:off x="457200" y="1066801"/>
            <a:ext cx="8229600" cy="5059363"/>
          </a:xfrm>
        </p:spPr>
        <p:txBody>
          <a:bodyPr>
            <a:normAutofit fontScale="85000" lnSpcReduction="10000"/>
          </a:bodyPr>
          <a:lstStyle/>
          <a:p>
            <a:pPr marL="0" indent="0" algn="ctr">
              <a:buNone/>
            </a:pPr>
            <a:r>
              <a:rPr lang="en-US" b="1" dirty="0"/>
              <a:t>Positive Supports Must Be the First Approach</a:t>
            </a:r>
            <a:endParaRPr lang="en-US" dirty="0"/>
          </a:p>
          <a:p>
            <a:pPr marL="0" indent="0">
              <a:buNone/>
            </a:pPr>
            <a:r>
              <a:rPr lang="en-US" dirty="0"/>
              <a:t> </a:t>
            </a:r>
          </a:p>
          <a:p>
            <a:pPr marL="0" indent="0">
              <a:buNone/>
            </a:pPr>
            <a:r>
              <a:rPr lang="en-US" sz="3300" dirty="0"/>
              <a:t>When a Person is exhibiting Challenging Behavior, the Planning Team must design Positive Supports to help:</a:t>
            </a:r>
          </a:p>
          <a:p>
            <a:pPr marL="0" indent="0">
              <a:buNone/>
            </a:pPr>
            <a:endParaRPr lang="en-US" sz="3300" dirty="0"/>
          </a:p>
          <a:p>
            <a:r>
              <a:rPr lang="en-US" sz="3300" dirty="0"/>
              <a:t>Assist the person to live in a home which is safe, in their community, with access to friends &amp; family</a:t>
            </a:r>
          </a:p>
          <a:p>
            <a:r>
              <a:rPr lang="en-US" dirty="0"/>
              <a:t>Develop positive skills and techniques that empower the Person to demonstrate positive, Prosocial Behavior</a:t>
            </a:r>
          </a:p>
          <a:p>
            <a:endParaRPr lang="en-US" dirty="0"/>
          </a:p>
          <a:p>
            <a:r>
              <a:rPr lang="en-US" sz="2600" dirty="0"/>
              <a:t>Basic information on Positive Supports found appendix 2 and a sample can be found in your packet.</a:t>
            </a:r>
          </a:p>
        </p:txBody>
      </p:sp>
      <p:sp>
        <p:nvSpPr>
          <p:cNvPr id="4" name="Slide Number Placeholder 3"/>
          <p:cNvSpPr>
            <a:spLocks noGrp="1"/>
          </p:cNvSpPr>
          <p:nvPr>
            <p:ph type="sldNum" sz="quarter" idx="12"/>
          </p:nvPr>
        </p:nvSpPr>
        <p:spPr/>
        <p:txBody>
          <a:bodyPr/>
          <a:lstStyle/>
          <a:p>
            <a:fld id="{2301607E-6B10-4412-AF00-BC3FAD582068}" type="slidenum">
              <a:rPr lang="en-US" smtClean="0"/>
              <a:t>17</a:t>
            </a:fld>
            <a:endParaRPr lang="en-US"/>
          </a:p>
        </p:txBody>
      </p:sp>
    </p:spTree>
    <p:extLst>
      <p:ext uri="{BB962C8B-B14F-4D97-AF65-F5344CB8AC3E}">
        <p14:creationId xmlns:p14="http://schemas.microsoft.com/office/powerpoint/2010/main" val="60855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down)">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401762"/>
          </a:xfrm>
        </p:spPr>
        <p:txBody>
          <a:bodyPr>
            <a:normAutofit fontScale="90000"/>
          </a:bodyPr>
          <a:lstStyle/>
          <a:p>
            <a:br>
              <a:rPr lang="en-US" b="1" dirty="0"/>
            </a:br>
            <a:r>
              <a:rPr lang="en-US" sz="3100" b="1" dirty="0"/>
              <a:t>Level 1 – Interventions for Challenging Behaviors</a:t>
            </a:r>
            <a:br>
              <a:rPr lang="en-US" b="1" dirty="0"/>
            </a:br>
            <a:r>
              <a:rPr lang="en-US" sz="3100" b="1" dirty="0">
                <a:solidFill>
                  <a:schemeClr val="accent6">
                    <a:lumMod val="50000"/>
                  </a:schemeClr>
                </a:solidFill>
              </a:rPr>
              <a:t>Support for the Person to participate meaningfully in his/her community life</a:t>
            </a:r>
            <a:br>
              <a:rPr lang="en-US" dirty="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idx="1"/>
          </p:nvPr>
        </p:nvSpPr>
        <p:spPr>
          <a:xfrm>
            <a:off x="457200" y="1676400"/>
            <a:ext cx="8229600" cy="4648199"/>
          </a:xfrm>
        </p:spPr>
        <p:txBody>
          <a:bodyPr>
            <a:normAutofit fontScale="85000" lnSpcReduction="10000"/>
          </a:bodyPr>
          <a:lstStyle/>
          <a:p>
            <a:pPr marL="0" indent="0">
              <a:buNone/>
            </a:pPr>
            <a:r>
              <a:rPr lang="en-US" dirty="0"/>
              <a:t>Some Examples</a:t>
            </a:r>
          </a:p>
          <a:p>
            <a:r>
              <a:rPr lang="en-US" dirty="0"/>
              <a:t>Physical &amp; mental health assessment and treatment</a:t>
            </a:r>
          </a:p>
          <a:p>
            <a:r>
              <a:rPr lang="en-US" dirty="0"/>
              <a:t>Environmental modification</a:t>
            </a:r>
          </a:p>
          <a:p>
            <a:r>
              <a:rPr lang="en-US" dirty="0"/>
              <a:t>Communication support</a:t>
            </a:r>
          </a:p>
          <a:p>
            <a:r>
              <a:rPr lang="en-US" dirty="0"/>
              <a:t>Teaching Skills</a:t>
            </a:r>
          </a:p>
          <a:p>
            <a:r>
              <a:rPr lang="en-US" dirty="0"/>
              <a:t>Voluntary Timeout</a:t>
            </a:r>
          </a:p>
          <a:p>
            <a:r>
              <a:rPr lang="en-US" dirty="0"/>
              <a:t>Physical prompts for teaching or personal support without </a:t>
            </a:r>
            <a:r>
              <a:rPr lang="en-US" i="1" dirty="0"/>
              <a:t>Coercion*</a:t>
            </a:r>
          </a:p>
          <a:p>
            <a:pPr marL="0" indent="0" algn="ctr">
              <a:buNone/>
            </a:pPr>
            <a:r>
              <a:rPr lang="en-US" dirty="0">
                <a:solidFill>
                  <a:schemeClr val="accent2">
                    <a:lumMod val="75000"/>
                  </a:schemeClr>
                </a:solidFill>
              </a:rPr>
              <a:t>All examples require that the person </a:t>
            </a:r>
            <a:r>
              <a:rPr lang="en-US" u="sng" dirty="0">
                <a:solidFill>
                  <a:schemeClr val="accent2">
                    <a:lumMod val="75000"/>
                  </a:schemeClr>
                </a:solidFill>
              </a:rPr>
              <a:t>doesn’t communicate an objection</a:t>
            </a:r>
            <a:r>
              <a:rPr lang="en-US" dirty="0">
                <a:solidFill>
                  <a:schemeClr val="accent2">
                    <a:lumMod val="75000"/>
                  </a:schemeClr>
                </a:solidFill>
              </a:rPr>
              <a:t> to the intervention. </a:t>
            </a:r>
          </a:p>
        </p:txBody>
      </p:sp>
      <p:sp>
        <p:nvSpPr>
          <p:cNvPr id="4" name="Slide Number Placeholder 3"/>
          <p:cNvSpPr>
            <a:spLocks noGrp="1"/>
          </p:cNvSpPr>
          <p:nvPr>
            <p:ph type="sldNum" sz="quarter" idx="12"/>
          </p:nvPr>
        </p:nvSpPr>
        <p:spPr/>
        <p:txBody>
          <a:bodyPr/>
          <a:lstStyle/>
          <a:p>
            <a:fld id="{2301607E-6B10-4412-AF00-BC3FAD582068}" type="slidenum">
              <a:rPr lang="en-US" smtClean="0"/>
              <a:t>18</a:t>
            </a:fld>
            <a:endParaRPr lang="en-US"/>
          </a:p>
        </p:txBody>
      </p:sp>
    </p:spTree>
    <p:extLst>
      <p:ext uri="{BB962C8B-B14F-4D97-AF65-F5344CB8AC3E}">
        <p14:creationId xmlns:p14="http://schemas.microsoft.com/office/powerpoint/2010/main" val="53679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lvl="0"/>
            <a:r>
              <a:rPr lang="en-US" b="1" dirty="0">
                <a:solidFill>
                  <a:srgbClr val="0070C0"/>
                </a:solidFill>
                <a:effectLst>
                  <a:outerShdw blurRad="38100" dist="38100" dir="2700000" algn="tl">
                    <a:srgbClr val="000000">
                      <a:alpha val="43137"/>
                    </a:srgbClr>
                  </a:outerShdw>
                </a:effectLst>
              </a:rPr>
              <a:t>What do you need to do for approval?</a:t>
            </a:r>
            <a:br>
              <a:rPr lang="en-US" dirty="0">
                <a:solidFill>
                  <a:srgbClr val="0070C0"/>
                </a:solidFill>
                <a:effectLst>
                  <a:outerShdw blurRad="38100" dist="38100" dir="2700000" algn="tl">
                    <a:srgbClr val="000000">
                      <a:alpha val="43137"/>
                    </a:srgbClr>
                  </a:outerShdw>
                </a:effectLst>
              </a:rPr>
            </a:br>
            <a:endParaRPr lang="en-US"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82000" cy="4906965"/>
          </a:xfrm>
        </p:spPr>
        <p:txBody>
          <a:bodyPr>
            <a:normAutofit fontScale="92500" lnSpcReduction="20000"/>
          </a:bodyPr>
          <a:lstStyle/>
          <a:p>
            <a:pPr marL="0" indent="0">
              <a:buNone/>
            </a:pPr>
            <a:r>
              <a:rPr lang="en-US" b="1" dirty="0"/>
              <a:t>Required Approval:</a:t>
            </a:r>
            <a:endParaRPr lang="en-US" dirty="0"/>
          </a:p>
          <a:p>
            <a:pPr marL="0" indent="0">
              <a:buNone/>
            </a:pPr>
            <a:r>
              <a:rPr lang="en-US" dirty="0"/>
              <a:t>	Planning Team, including the Person </a:t>
            </a:r>
          </a:p>
          <a:p>
            <a:pPr marL="0" indent="0">
              <a:buNone/>
            </a:pPr>
            <a:r>
              <a:rPr lang="en-US" dirty="0"/>
              <a:t>	and the Case Manager</a:t>
            </a:r>
          </a:p>
          <a:p>
            <a:pPr marL="0" indent="0">
              <a:buNone/>
            </a:pPr>
            <a:endParaRPr lang="en-US" b="1" dirty="0"/>
          </a:p>
          <a:p>
            <a:pPr marL="0" indent="0">
              <a:buNone/>
            </a:pPr>
            <a:r>
              <a:rPr lang="en-US" b="1" dirty="0"/>
              <a:t>Required Documentation:</a:t>
            </a:r>
            <a:endParaRPr lang="en-US" dirty="0"/>
          </a:p>
          <a:p>
            <a:pPr marL="0" indent="0">
              <a:buNone/>
            </a:pPr>
            <a:r>
              <a:rPr lang="en-US" b="1" dirty="0"/>
              <a:t>	</a:t>
            </a:r>
            <a:r>
              <a:rPr lang="en-US" dirty="0"/>
              <a:t>Positive Support Plan (Appendix 2)</a:t>
            </a:r>
          </a:p>
          <a:p>
            <a:pPr marL="0" indent="0">
              <a:buNone/>
            </a:pPr>
            <a:r>
              <a:rPr lang="en-US" dirty="0"/>
              <a:t>	Functional Assessment (Appendix 1)</a:t>
            </a:r>
          </a:p>
          <a:p>
            <a:pPr marL="0" indent="0">
              <a:buNone/>
            </a:pPr>
            <a:endParaRPr lang="en-US" dirty="0"/>
          </a:p>
          <a:p>
            <a:pPr marL="0" indent="0" algn="ctr">
              <a:buNone/>
            </a:pPr>
            <a:r>
              <a:rPr lang="en-US" dirty="0"/>
              <a:t>Once plan is approved, staff are trained </a:t>
            </a:r>
          </a:p>
          <a:p>
            <a:pPr marL="0" indent="0" algn="ctr">
              <a:buNone/>
            </a:pPr>
            <a:r>
              <a:rPr lang="en-US" dirty="0"/>
              <a:t>and plan is implemented. </a:t>
            </a:r>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19</a:t>
            </a:fld>
            <a:endParaRPr lang="en-US"/>
          </a:p>
        </p:txBody>
      </p:sp>
    </p:spTree>
    <p:extLst>
      <p:ext uri="{BB962C8B-B14F-4D97-AF65-F5344CB8AC3E}">
        <p14:creationId xmlns:p14="http://schemas.microsoft.com/office/powerpoint/2010/main" val="2703039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4952999"/>
          </a:xfrm>
        </p:spPr>
        <p:txBody>
          <a:bodyPr>
            <a:noAutofit/>
          </a:bodyPr>
          <a:lstStyle/>
          <a:p>
            <a:br>
              <a:rPr lang="en-US" sz="3600" b="1" dirty="0"/>
            </a:br>
            <a:br>
              <a:rPr lang="en-US" sz="3600" b="1" dirty="0"/>
            </a:br>
            <a:br>
              <a:rPr lang="en-US" sz="3600" b="1" dirty="0"/>
            </a:br>
            <a:br>
              <a:rPr lang="en-US" sz="3600" b="1" dirty="0"/>
            </a:br>
            <a:r>
              <a:rPr lang="en-US" sz="4000" b="1" dirty="0">
                <a:solidFill>
                  <a:schemeClr val="accent2">
                    <a:lumMod val="75000"/>
                  </a:schemeClr>
                </a:solidFill>
                <a:effectLst>
                  <a:outerShdw blurRad="38100" dist="38100" dir="2700000" algn="tl">
                    <a:srgbClr val="000000">
                      <a:alpha val="43137"/>
                    </a:srgbClr>
                  </a:outerShdw>
                </a:effectLst>
              </a:rPr>
              <a:t>THE REGULATIONS GOVERNING BEHAVIORAL SUPPORT, MODIFICATION AND MANAGEMENT FOR PEOPLE WITH INTELLECTUAL DISABILITIES OR AUTISM IN MAINE.</a:t>
            </a:r>
            <a:br>
              <a:rPr lang="en-US" sz="4000" b="1" dirty="0">
                <a:solidFill>
                  <a:schemeClr val="accent2">
                    <a:lumMod val="75000"/>
                  </a:schemeClr>
                </a:solidFill>
                <a:effectLst>
                  <a:outerShdw blurRad="38100" dist="38100" dir="2700000" algn="tl">
                    <a:srgbClr val="000000">
                      <a:alpha val="43137"/>
                    </a:srgbClr>
                  </a:outerShdw>
                </a:effectLst>
              </a:rPr>
            </a:br>
            <a:br>
              <a:rPr lang="en-US" sz="4000" b="1" dirty="0">
                <a:solidFill>
                  <a:schemeClr val="accent2">
                    <a:lumMod val="75000"/>
                  </a:schemeClr>
                </a:solidFill>
                <a:effectLst>
                  <a:outerShdw blurRad="38100" dist="38100" dir="2700000" algn="tl">
                    <a:srgbClr val="000000">
                      <a:alpha val="43137"/>
                    </a:srgbClr>
                  </a:outerShdw>
                </a:effectLst>
              </a:rPr>
            </a:br>
            <a:r>
              <a:rPr lang="en-US" sz="4000" b="1" dirty="0">
                <a:solidFill>
                  <a:schemeClr val="tx2">
                    <a:lumMod val="60000"/>
                    <a:lumOff val="40000"/>
                  </a:schemeClr>
                </a:solidFill>
                <a:effectLst>
                  <a:outerShdw blurRad="38100" dist="38100" dir="2700000" algn="tl">
                    <a:srgbClr val="000000">
                      <a:alpha val="43137"/>
                    </a:srgbClr>
                  </a:outerShdw>
                </a:effectLst>
              </a:rPr>
              <a:t>Effective April 25, 2016</a:t>
            </a:r>
            <a:br>
              <a:rPr lang="en-US" sz="3600" b="1" dirty="0"/>
            </a:br>
            <a:br>
              <a:rPr lang="en-US" sz="3600" b="1" dirty="0"/>
            </a:br>
            <a:br>
              <a:rPr lang="en-US" sz="6600" dirty="0"/>
            </a:br>
            <a:endParaRPr lang="en-US" sz="6600" b="1" dirty="0">
              <a:solidFill>
                <a:srgbClr val="C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301607E-6B10-4412-AF00-BC3FAD582068}" type="slidenum">
              <a:rPr lang="en-US" smtClean="0"/>
              <a:t>2</a:t>
            </a:fld>
            <a:endParaRPr lang="en-US"/>
          </a:p>
        </p:txBody>
      </p:sp>
    </p:spTree>
    <p:extLst>
      <p:ext uri="{BB962C8B-B14F-4D97-AF65-F5344CB8AC3E}">
        <p14:creationId xmlns:p14="http://schemas.microsoft.com/office/powerpoint/2010/main" val="13087290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Requirements for Functional Assessment </a:t>
            </a:r>
            <a:r>
              <a:rPr lang="en-US" sz="3100" dirty="0"/>
              <a:t>(</a:t>
            </a:r>
            <a:r>
              <a:rPr lang="en-US" sz="2400" dirty="0"/>
              <a:t>See Appendix 1 for complete list)</a:t>
            </a:r>
            <a:endParaRPr lang="en-US" dirty="0"/>
          </a:p>
        </p:txBody>
      </p:sp>
      <p:sp>
        <p:nvSpPr>
          <p:cNvPr id="3" name="Content Placeholder 2"/>
          <p:cNvSpPr>
            <a:spLocks noGrp="1"/>
          </p:cNvSpPr>
          <p:nvPr>
            <p:ph idx="1"/>
          </p:nvPr>
        </p:nvSpPr>
        <p:spPr>
          <a:xfrm>
            <a:off x="533400" y="1600201"/>
            <a:ext cx="8229600" cy="4525963"/>
          </a:xfrm>
        </p:spPr>
        <p:txBody>
          <a:bodyPr>
            <a:normAutofit fontScale="77500" lnSpcReduction="20000"/>
          </a:bodyPr>
          <a:lstStyle/>
          <a:p>
            <a:pPr marL="0" indent="0">
              <a:buNone/>
            </a:pPr>
            <a:r>
              <a:rPr lang="en-US" dirty="0"/>
              <a:t>1. completed by or under the supervision of a person who has been designated by the Planning Team and who has training and experience in behavior analysis and Positive Supports;</a:t>
            </a:r>
          </a:p>
          <a:p>
            <a:pPr marL="0" indent="0">
              <a:buNone/>
            </a:pPr>
            <a:r>
              <a:rPr lang="en-US" dirty="0"/>
              <a:t> </a:t>
            </a:r>
          </a:p>
          <a:p>
            <a:pPr marL="0" indent="0">
              <a:buNone/>
            </a:pPr>
            <a:r>
              <a:rPr lang="en-US" dirty="0"/>
              <a:t>2. based on direct observation of the Person, interviews with the Person and significant others, including family where appropriate, caregivers and team members;</a:t>
            </a:r>
          </a:p>
          <a:p>
            <a:pPr marL="0" indent="0">
              <a:buNone/>
            </a:pPr>
            <a:endParaRPr lang="en-US" dirty="0"/>
          </a:p>
          <a:p>
            <a:pPr marL="0" indent="0">
              <a:buNone/>
            </a:pPr>
            <a:r>
              <a:rPr lang="en-US" dirty="0"/>
              <a:t>3. based on review of available information such as assessments and reportable events; and</a:t>
            </a:r>
          </a:p>
          <a:p>
            <a:pPr marL="0" indent="0">
              <a:buNone/>
            </a:pPr>
            <a:r>
              <a:rPr lang="en-US" i="1" dirty="0"/>
              <a:t> </a:t>
            </a:r>
            <a:endParaRPr lang="en-US" dirty="0"/>
          </a:p>
          <a:p>
            <a:pPr marL="0" indent="0">
              <a:buNone/>
            </a:pPr>
            <a:r>
              <a:rPr lang="en-US" dirty="0"/>
              <a:t>4. Sample can be found in your packet </a:t>
            </a:r>
          </a:p>
        </p:txBody>
      </p:sp>
      <p:sp>
        <p:nvSpPr>
          <p:cNvPr id="4" name="Slide Number Placeholder 3"/>
          <p:cNvSpPr>
            <a:spLocks noGrp="1"/>
          </p:cNvSpPr>
          <p:nvPr>
            <p:ph type="sldNum" sz="quarter" idx="12"/>
          </p:nvPr>
        </p:nvSpPr>
        <p:spPr/>
        <p:txBody>
          <a:bodyPr/>
          <a:lstStyle/>
          <a:p>
            <a:fld id="{2301607E-6B10-4412-AF00-BC3FAD582068}" type="slidenum">
              <a:rPr lang="en-US" smtClean="0"/>
              <a:t>20</a:t>
            </a:fld>
            <a:endParaRPr lang="en-US"/>
          </a:p>
        </p:txBody>
      </p:sp>
    </p:spTree>
    <p:extLst>
      <p:ext uri="{BB962C8B-B14F-4D97-AF65-F5344CB8AC3E}">
        <p14:creationId xmlns:p14="http://schemas.microsoft.com/office/powerpoint/2010/main" val="2764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br>
              <a:rPr lang="en-US" b="1" dirty="0"/>
            </a:br>
            <a:br>
              <a:rPr lang="en-US" b="1" dirty="0"/>
            </a:br>
            <a:r>
              <a:rPr lang="en-US" sz="3100" b="1" dirty="0"/>
              <a:t>Level 2</a:t>
            </a:r>
            <a:r>
              <a:rPr lang="en-US" sz="3100" b="1" dirty="0">
                <a:solidFill>
                  <a:srgbClr val="7030A0"/>
                </a:solidFill>
              </a:rPr>
              <a:t> – Interventions for Challenging Behaviors</a:t>
            </a:r>
            <a:br>
              <a:rPr lang="en-US" b="1" dirty="0">
                <a:solidFill>
                  <a:srgbClr val="7030A0"/>
                </a:solidFill>
              </a:rPr>
            </a:br>
            <a:r>
              <a:rPr lang="en-US" sz="3600" b="1" dirty="0">
                <a:solidFill>
                  <a:srgbClr val="7030A0"/>
                </a:solidFill>
              </a:rPr>
              <a:t>Programs which are designed to modify or redirect a Person’s behavior</a:t>
            </a:r>
            <a:br>
              <a:rPr lang="en-US" b="1" dirty="0"/>
            </a:br>
            <a:br>
              <a:rPr lang="en-US" b="1" dirty="0"/>
            </a:br>
            <a:endParaRPr lang="en-US" dirty="0"/>
          </a:p>
        </p:txBody>
      </p:sp>
      <p:sp>
        <p:nvSpPr>
          <p:cNvPr id="3" name="Content Placeholder 2"/>
          <p:cNvSpPr>
            <a:spLocks noGrp="1"/>
          </p:cNvSpPr>
          <p:nvPr>
            <p:ph idx="1"/>
          </p:nvPr>
        </p:nvSpPr>
        <p:spPr>
          <a:xfrm>
            <a:off x="457200" y="1752601"/>
            <a:ext cx="8229600" cy="4373564"/>
          </a:xfrm>
        </p:spPr>
        <p:txBody>
          <a:bodyPr>
            <a:normAutofit/>
          </a:bodyPr>
          <a:lstStyle/>
          <a:p>
            <a:pPr marL="0" indent="0">
              <a:buNone/>
            </a:pPr>
            <a:r>
              <a:rPr lang="en-US" dirty="0"/>
              <a:t>Some Examples</a:t>
            </a:r>
          </a:p>
          <a:p>
            <a:r>
              <a:rPr lang="en-US" i="1" dirty="0"/>
              <a:t>In-Home Stabilization*</a:t>
            </a:r>
            <a:r>
              <a:rPr lang="en-US" dirty="0"/>
              <a:t> for a maximum of one hour for safety and assessment</a:t>
            </a:r>
          </a:p>
          <a:p>
            <a:r>
              <a:rPr lang="en-US" dirty="0"/>
              <a:t>Securing of fire-starting material, clothes, shoes or sharps </a:t>
            </a:r>
            <a:r>
              <a:rPr lang="en-US" b="1" u="sng" dirty="0"/>
              <a:t>with documented safety issues or problematic misuse</a:t>
            </a:r>
            <a:r>
              <a:rPr lang="en-US" dirty="0"/>
              <a:t>, when the Person does not communicate an objection</a:t>
            </a:r>
          </a:p>
        </p:txBody>
      </p:sp>
      <p:sp>
        <p:nvSpPr>
          <p:cNvPr id="4" name="Slide Number Placeholder 3"/>
          <p:cNvSpPr>
            <a:spLocks noGrp="1"/>
          </p:cNvSpPr>
          <p:nvPr>
            <p:ph type="sldNum" sz="quarter" idx="12"/>
          </p:nvPr>
        </p:nvSpPr>
        <p:spPr/>
        <p:txBody>
          <a:bodyPr/>
          <a:lstStyle/>
          <a:p>
            <a:fld id="{2301607E-6B10-4412-AF00-BC3FAD582068}" type="slidenum">
              <a:rPr lang="en-US" smtClean="0"/>
              <a:t>21</a:t>
            </a:fld>
            <a:endParaRPr lang="en-US"/>
          </a:p>
        </p:txBody>
      </p:sp>
    </p:spTree>
    <p:extLst>
      <p:ext uri="{BB962C8B-B14F-4D97-AF65-F5344CB8AC3E}">
        <p14:creationId xmlns:p14="http://schemas.microsoft.com/office/powerpoint/2010/main" val="193979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4"/>
          </a:xfrm>
        </p:spPr>
        <p:txBody>
          <a:bodyPr>
            <a:normAutofit lnSpcReduction="10000"/>
          </a:bodyPr>
          <a:lstStyle/>
          <a:p>
            <a:r>
              <a:rPr lang="en-US" dirty="0"/>
              <a:t>Restriction of food or liquid (with doctor’s health or safety recommendation)</a:t>
            </a:r>
          </a:p>
          <a:p>
            <a:r>
              <a:rPr lang="en-US" dirty="0"/>
              <a:t>Verbal Redirection or verbal prompting to redirect behavior</a:t>
            </a:r>
          </a:p>
          <a:p>
            <a:r>
              <a:rPr lang="en-US" dirty="0"/>
              <a:t>Non-Exclusionary Timeout</a:t>
            </a:r>
          </a:p>
          <a:p>
            <a:r>
              <a:rPr lang="en-US" dirty="0"/>
              <a:t>Locks that the Person is able to unlock</a:t>
            </a:r>
          </a:p>
          <a:p>
            <a:endParaRPr lang="en-US" dirty="0"/>
          </a:p>
          <a:p>
            <a:r>
              <a:rPr lang="en-US" sz="2600" dirty="0">
                <a:solidFill>
                  <a:schemeClr val="accent2">
                    <a:lumMod val="75000"/>
                  </a:schemeClr>
                </a:solidFill>
              </a:rPr>
              <a:t>All examples require that the person </a:t>
            </a:r>
            <a:r>
              <a:rPr lang="en-US" sz="2600" u="sng" dirty="0">
                <a:solidFill>
                  <a:schemeClr val="accent2">
                    <a:lumMod val="75000"/>
                  </a:schemeClr>
                </a:solidFill>
              </a:rPr>
              <a:t>doesn’t communicate an objection </a:t>
            </a:r>
            <a:r>
              <a:rPr lang="en-US" sz="2600" dirty="0">
                <a:solidFill>
                  <a:schemeClr val="accent2">
                    <a:lumMod val="75000"/>
                  </a:schemeClr>
                </a:solidFill>
              </a:rPr>
              <a:t>to the intervention. </a:t>
            </a:r>
          </a:p>
          <a:p>
            <a:endParaRPr lang="en-US" dirty="0"/>
          </a:p>
        </p:txBody>
      </p:sp>
      <p:sp>
        <p:nvSpPr>
          <p:cNvPr id="4" name="TextBox 3"/>
          <p:cNvSpPr txBox="1"/>
          <p:nvPr/>
        </p:nvSpPr>
        <p:spPr>
          <a:xfrm>
            <a:off x="609600" y="546387"/>
            <a:ext cx="7391400" cy="707886"/>
          </a:xfrm>
          <a:prstGeom prst="rect">
            <a:avLst/>
          </a:prstGeom>
          <a:noFill/>
        </p:spPr>
        <p:txBody>
          <a:bodyPr wrap="square" rtlCol="0">
            <a:spAutoFit/>
          </a:bodyPr>
          <a:lstStyle/>
          <a:p>
            <a:pPr algn="ctr"/>
            <a:r>
              <a:rPr lang="en-US" sz="4000" b="1" dirty="0">
                <a:solidFill>
                  <a:srgbClr val="7030A0"/>
                </a:solidFill>
                <a:effectLst>
                  <a:outerShdw blurRad="38100" dist="38100" dir="2700000" algn="tl">
                    <a:srgbClr val="000000">
                      <a:alpha val="43137"/>
                    </a:srgbClr>
                  </a:outerShdw>
                </a:effectLst>
              </a:rPr>
              <a:t>Level 2 Examples (</a:t>
            </a:r>
            <a:r>
              <a:rPr lang="en-US" sz="4000" b="1" dirty="0" err="1">
                <a:solidFill>
                  <a:srgbClr val="7030A0"/>
                </a:solidFill>
                <a:effectLst>
                  <a:outerShdw blurRad="38100" dist="38100" dir="2700000" algn="tl">
                    <a:srgbClr val="000000">
                      <a:alpha val="43137"/>
                    </a:srgbClr>
                  </a:outerShdw>
                </a:effectLst>
              </a:rPr>
              <a:t>Con’d</a:t>
            </a:r>
            <a:r>
              <a:rPr lang="en-US" sz="4000" b="1" dirty="0">
                <a:solidFill>
                  <a:srgbClr val="7030A0"/>
                </a:solidFill>
                <a:effectLst>
                  <a:outerShdw blurRad="38100" dist="38100" dir="2700000" algn="tl">
                    <a:srgbClr val="000000">
                      <a:alpha val="43137"/>
                    </a:srgbClr>
                  </a:outerShdw>
                </a:effectLst>
              </a:rPr>
              <a:t>)</a:t>
            </a:r>
          </a:p>
        </p:txBody>
      </p:sp>
      <p:sp>
        <p:nvSpPr>
          <p:cNvPr id="2" name="Slide Number Placeholder 1"/>
          <p:cNvSpPr>
            <a:spLocks noGrp="1"/>
          </p:cNvSpPr>
          <p:nvPr>
            <p:ph type="sldNum" sz="quarter" idx="12"/>
          </p:nvPr>
        </p:nvSpPr>
        <p:spPr/>
        <p:txBody>
          <a:bodyPr/>
          <a:lstStyle/>
          <a:p>
            <a:fld id="{2301607E-6B10-4412-AF00-BC3FAD582068}" type="slidenum">
              <a:rPr lang="en-US" smtClean="0"/>
              <a:t>22</a:t>
            </a:fld>
            <a:endParaRPr lang="en-US"/>
          </a:p>
        </p:txBody>
      </p:sp>
    </p:spTree>
    <p:extLst>
      <p:ext uri="{BB962C8B-B14F-4D97-AF65-F5344CB8AC3E}">
        <p14:creationId xmlns:p14="http://schemas.microsoft.com/office/powerpoint/2010/main" val="3906146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br>
            <a:r>
              <a:rPr lang="en-US" b="1" dirty="0">
                <a:solidFill>
                  <a:srgbClr val="00B0F0"/>
                </a:solidFill>
              </a:rPr>
              <a:t>What do you need to do for approval?</a:t>
            </a:r>
            <a:br>
              <a:rPr lang="en-US" dirty="0"/>
            </a:br>
            <a:endParaRPr lang="en-US" dirty="0"/>
          </a:p>
        </p:txBody>
      </p:sp>
      <p:sp>
        <p:nvSpPr>
          <p:cNvPr id="3" name="Content Placeholder 2"/>
          <p:cNvSpPr>
            <a:spLocks noGrp="1"/>
          </p:cNvSpPr>
          <p:nvPr>
            <p:ph idx="1"/>
          </p:nvPr>
        </p:nvSpPr>
        <p:spPr>
          <a:xfrm>
            <a:off x="457200" y="1219200"/>
            <a:ext cx="8229600" cy="5029200"/>
          </a:xfrm>
        </p:spPr>
        <p:txBody>
          <a:bodyPr>
            <a:normAutofit fontScale="85000" lnSpcReduction="10000"/>
          </a:bodyPr>
          <a:lstStyle/>
          <a:p>
            <a:pPr marL="0" indent="0">
              <a:buNone/>
            </a:pPr>
            <a:r>
              <a:rPr lang="en-US" b="1" dirty="0"/>
              <a:t>Required Approval:</a:t>
            </a:r>
            <a:endParaRPr lang="en-US" dirty="0"/>
          </a:p>
          <a:p>
            <a:r>
              <a:rPr lang="en-US" dirty="0"/>
              <a:t>Planning Team, including the Person and Case Manager</a:t>
            </a:r>
          </a:p>
          <a:p>
            <a:pPr marL="0" indent="0">
              <a:buNone/>
            </a:pPr>
            <a:r>
              <a:rPr lang="en-US" b="1" dirty="0"/>
              <a:t>Required Documentation:</a:t>
            </a:r>
            <a:endParaRPr lang="en-US" dirty="0"/>
          </a:p>
          <a:p>
            <a:pPr lvl="0"/>
            <a:r>
              <a:rPr lang="en-US" dirty="0"/>
              <a:t>Functional Assessment (Appendix 1)</a:t>
            </a:r>
          </a:p>
          <a:p>
            <a:pPr lvl="0"/>
            <a:r>
              <a:rPr lang="en-US" dirty="0"/>
              <a:t>Positive Support Plan (Appendix  2)</a:t>
            </a:r>
          </a:p>
          <a:p>
            <a:pPr lvl="0"/>
            <a:r>
              <a:rPr lang="en-US" dirty="0"/>
              <a:t>In-Home Stabilization Plan (Appendix 3)</a:t>
            </a:r>
          </a:p>
          <a:p>
            <a:r>
              <a:rPr lang="en-US" i="1" dirty="0"/>
              <a:t>Transition Plan* </a:t>
            </a:r>
            <a:r>
              <a:rPr lang="en-US" dirty="0"/>
              <a:t>toward more naturally occurring </a:t>
            </a:r>
            <a:r>
              <a:rPr lang="en-US" dirty="0" err="1"/>
              <a:t>reinforcers</a:t>
            </a:r>
            <a:endParaRPr lang="en-US" dirty="0"/>
          </a:p>
          <a:p>
            <a:endParaRPr lang="en-US" dirty="0"/>
          </a:p>
          <a:p>
            <a:pPr marL="0" indent="0" algn="ctr">
              <a:buNone/>
            </a:pPr>
            <a:r>
              <a:rPr lang="en-US" dirty="0"/>
              <a:t>Once plan is approved , staff are trained </a:t>
            </a:r>
          </a:p>
          <a:p>
            <a:pPr marL="0" indent="0" algn="ctr">
              <a:buNone/>
            </a:pPr>
            <a:r>
              <a:rPr lang="en-US" dirty="0"/>
              <a:t>and plan is implemented. </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23</a:t>
            </a:fld>
            <a:endParaRPr lang="en-US"/>
          </a:p>
        </p:txBody>
      </p:sp>
    </p:spTree>
    <p:extLst>
      <p:ext uri="{BB962C8B-B14F-4D97-AF65-F5344CB8AC3E}">
        <p14:creationId xmlns:p14="http://schemas.microsoft.com/office/powerpoint/2010/main" val="2463695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6600" b="1" dirty="0">
                <a:solidFill>
                  <a:srgbClr val="00B050"/>
                </a:solidFill>
                <a:effectLst>
                  <a:outerShdw blurRad="38100" dist="38100" dir="2700000" algn="tl">
                    <a:srgbClr val="000000">
                      <a:alpha val="43137"/>
                    </a:srgbClr>
                  </a:outerShdw>
                </a:effectLst>
              </a:rPr>
              <a:t>Reminder!</a:t>
            </a:r>
          </a:p>
        </p:txBody>
      </p:sp>
      <p:sp>
        <p:nvSpPr>
          <p:cNvPr id="3" name="Content Placeholder 2"/>
          <p:cNvSpPr>
            <a:spLocks noGrp="1"/>
          </p:cNvSpPr>
          <p:nvPr>
            <p:ph idx="1"/>
          </p:nvPr>
        </p:nvSpPr>
        <p:spPr>
          <a:xfrm>
            <a:off x="457200" y="1219200"/>
            <a:ext cx="8229600" cy="4906965"/>
          </a:xfrm>
        </p:spPr>
        <p:txBody>
          <a:bodyPr>
            <a:normAutofit fontScale="92500" lnSpcReduction="20000"/>
          </a:bodyPr>
          <a:lstStyle/>
          <a:p>
            <a:pPr marL="0" indent="0">
              <a:buNone/>
            </a:pPr>
            <a:r>
              <a:rPr lang="en-US" dirty="0"/>
              <a:t>Mild and Moderate Intrusive Plans require conversion to a Positive Support Plan or Behavior Management Plan.  Each Planning Team needs to:</a:t>
            </a:r>
          </a:p>
          <a:p>
            <a:pPr marL="0" indent="0">
              <a:buNone/>
            </a:pPr>
            <a:endParaRPr lang="en-US" dirty="0"/>
          </a:p>
          <a:p>
            <a:r>
              <a:rPr lang="en-US" dirty="0"/>
              <a:t>Evaluate for continued need of the intervention to address the Challenging Behavior</a:t>
            </a:r>
          </a:p>
          <a:p>
            <a:r>
              <a:rPr lang="en-US" dirty="0"/>
              <a:t>Does the person communicate an objection to the intervention</a:t>
            </a:r>
          </a:p>
          <a:p>
            <a:r>
              <a:rPr lang="en-US" dirty="0"/>
              <a:t>What level plan is the intervention</a:t>
            </a:r>
          </a:p>
          <a:p>
            <a:r>
              <a:rPr lang="en-US" dirty="0"/>
              <a:t>Complete the required documentation and approval process</a:t>
            </a:r>
          </a:p>
        </p:txBody>
      </p:sp>
      <p:sp>
        <p:nvSpPr>
          <p:cNvPr id="4" name="Slide Number Placeholder 3"/>
          <p:cNvSpPr>
            <a:spLocks noGrp="1"/>
          </p:cNvSpPr>
          <p:nvPr>
            <p:ph type="sldNum" sz="quarter" idx="12"/>
          </p:nvPr>
        </p:nvSpPr>
        <p:spPr/>
        <p:txBody>
          <a:bodyPr/>
          <a:lstStyle/>
          <a:p>
            <a:fld id="{2301607E-6B10-4412-AF00-BC3FAD582068}" type="slidenum">
              <a:rPr lang="en-US" smtClean="0"/>
              <a:t>24</a:t>
            </a:fld>
            <a:endParaRPr lang="en-US"/>
          </a:p>
        </p:txBody>
      </p:sp>
    </p:spTree>
    <p:extLst>
      <p:ext uri="{BB962C8B-B14F-4D97-AF65-F5344CB8AC3E}">
        <p14:creationId xmlns:p14="http://schemas.microsoft.com/office/powerpoint/2010/main" val="3013962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rgbClr val="C00000"/>
                </a:solidFill>
              </a:rPr>
              <a:t>In-Home Stabilization</a:t>
            </a:r>
            <a:br>
              <a:rPr lang="en-US" b="1" dirty="0"/>
            </a:br>
            <a:r>
              <a:rPr lang="en-US" sz="3100" b="1" dirty="0"/>
              <a:t>(See Appendix 3 for full details)</a:t>
            </a:r>
            <a:endParaRPr lang="en-US" sz="3100" dirty="0"/>
          </a:p>
        </p:txBody>
      </p:sp>
      <p:sp>
        <p:nvSpPr>
          <p:cNvPr id="3" name="Content Placeholder 2"/>
          <p:cNvSpPr>
            <a:spLocks noGrp="1"/>
          </p:cNvSpPr>
          <p:nvPr>
            <p:ph idx="1"/>
          </p:nvPr>
        </p:nvSpPr>
        <p:spPr>
          <a:xfrm>
            <a:off x="457200" y="1371600"/>
            <a:ext cx="8229600" cy="5257800"/>
          </a:xfrm>
        </p:spPr>
        <p:txBody>
          <a:bodyPr>
            <a:normAutofit fontScale="55000" lnSpcReduction="20000"/>
          </a:bodyPr>
          <a:lstStyle/>
          <a:p>
            <a:endParaRPr lang="en-US" dirty="0"/>
          </a:p>
          <a:p>
            <a:r>
              <a:rPr lang="en-US" sz="4400" dirty="0"/>
              <a:t>At Level 2 maximum of one hour and the person does not communicate an objection </a:t>
            </a:r>
          </a:p>
          <a:p>
            <a:pPr marL="0" indent="0">
              <a:buNone/>
            </a:pPr>
            <a:endParaRPr lang="en-US" sz="4400" dirty="0"/>
          </a:p>
          <a:p>
            <a:r>
              <a:rPr lang="en-US" sz="4400" dirty="0"/>
              <a:t>At Level 3 more than one hour for safety and</a:t>
            </a:r>
            <a:r>
              <a:rPr lang="en-US" sz="4400" b="1" i="1" dirty="0"/>
              <a:t> </a:t>
            </a:r>
            <a:r>
              <a:rPr lang="en-US" sz="4400" dirty="0"/>
              <a:t>assessment, not to exceed 24 hours or if the Person objects</a:t>
            </a:r>
          </a:p>
          <a:p>
            <a:endParaRPr lang="en-US" sz="4400" dirty="0"/>
          </a:p>
          <a:p>
            <a:r>
              <a:rPr lang="en-US" sz="4400" dirty="0"/>
              <a:t>At Level 4 more than one hour for safety and assessment, when the Behavior Management Plan includes the possibility of renewal after 24 hours (The overseeing professional is responsible for the renewal)</a:t>
            </a:r>
          </a:p>
          <a:p>
            <a:endParaRPr lang="en-US" sz="3800" dirty="0"/>
          </a:p>
          <a:p>
            <a:pPr marL="0" indent="0">
              <a:buNone/>
            </a:pPr>
            <a:r>
              <a:rPr lang="en-US" sz="3800" dirty="0"/>
              <a:t>In-Home Stabilization must be the result of an assessment that the Person’s Challenging Behavior may continue to pose an Imminent Risk to the Person or community.  In Home Stabilization must be tied directly to safety and not be used as a teaching or Behavior Modification technique.  </a:t>
            </a:r>
          </a:p>
          <a:p>
            <a:pPr marL="0" indent="0">
              <a:buNone/>
            </a:pPr>
            <a:endParaRPr lang="en-US" sz="3800"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25</a:t>
            </a:fld>
            <a:endParaRPr lang="en-US"/>
          </a:p>
        </p:txBody>
      </p:sp>
    </p:spTree>
    <p:extLst>
      <p:ext uri="{BB962C8B-B14F-4D97-AF65-F5344CB8AC3E}">
        <p14:creationId xmlns:p14="http://schemas.microsoft.com/office/powerpoint/2010/main" val="42049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When Positive Support Plans alone are not sufficient….</a:t>
            </a:r>
            <a:br>
              <a:rPr lang="en-US" dirty="0"/>
            </a:br>
            <a:endParaRPr lang="en-US" dirty="0"/>
          </a:p>
        </p:txBody>
      </p:sp>
      <p:sp>
        <p:nvSpPr>
          <p:cNvPr id="3" name="Content Placeholder 2"/>
          <p:cNvSpPr>
            <a:spLocks noGrp="1"/>
          </p:cNvSpPr>
          <p:nvPr>
            <p:ph idx="1"/>
          </p:nvPr>
        </p:nvSpPr>
        <p:spPr/>
        <p:txBody>
          <a:bodyPr/>
          <a:lstStyle/>
          <a:p>
            <a:r>
              <a:rPr lang="en-US" dirty="0"/>
              <a:t>If the Planning Team determines that Positive Supports alone are insufficient to prevent harm or danger to the Person or the community, the Planning Team must ensure the development of a </a:t>
            </a:r>
            <a:r>
              <a:rPr lang="en-US" i="1" dirty="0"/>
              <a:t>Behavior Management Plan*</a:t>
            </a:r>
            <a:r>
              <a:rPr lang="en-US" dirty="0"/>
              <a:t> or follow Emergency intervention procedures within this rule.</a:t>
            </a:r>
          </a:p>
        </p:txBody>
      </p:sp>
      <p:sp>
        <p:nvSpPr>
          <p:cNvPr id="4" name="Slide Number Placeholder 3"/>
          <p:cNvSpPr>
            <a:spLocks noGrp="1"/>
          </p:cNvSpPr>
          <p:nvPr>
            <p:ph type="sldNum" sz="quarter" idx="12"/>
          </p:nvPr>
        </p:nvSpPr>
        <p:spPr/>
        <p:txBody>
          <a:bodyPr/>
          <a:lstStyle/>
          <a:p>
            <a:fld id="{2301607E-6B10-4412-AF00-BC3FAD582068}" type="slidenum">
              <a:rPr lang="en-US" smtClean="0"/>
              <a:t>26</a:t>
            </a:fld>
            <a:endParaRPr lang="en-US"/>
          </a:p>
        </p:txBody>
      </p:sp>
    </p:spTree>
    <p:extLst>
      <p:ext uri="{BB962C8B-B14F-4D97-AF65-F5344CB8AC3E}">
        <p14:creationId xmlns:p14="http://schemas.microsoft.com/office/powerpoint/2010/main" val="2438712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pPr marL="0" lvl="1" indent="0">
              <a:buNone/>
            </a:pPr>
            <a:r>
              <a:rPr lang="en-US" sz="4800" dirty="0"/>
              <a:t>Any member of the Planning Team may request review or involvement by an Advocate</a:t>
            </a:r>
            <a:r>
              <a:rPr lang="en-US" sz="4800" i="1" dirty="0"/>
              <a:t> </a:t>
            </a:r>
            <a:r>
              <a:rPr lang="en-US" sz="4800" dirty="0"/>
              <a:t>at any plan level.</a:t>
            </a:r>
          </a:p>
        </p:txBody>
      </p:sp>
      <p:sp>
        <p:nvSpPr>
          <p:cNvPr id="2" name="TextBox 1"/>
          <p:cNvSpPr txBox="1"/>
          <p:nvPr/>
        </p:nvSpPr>
        <p:spPr>
          <a:xfrm>
            <a:off x="533400" y="381000"/>
            <a:ext cx="7696200" cy="769441"/>
          </a:xfrm>
          <a:prstGeom prst="rect">
            <a:avLst/>
          </a:prstGeom>
          <a:noFill/>
        </p:spPr>
        <p:txBody>
          <a:bodyPr wrap="square" rtlCol="0">
            <a:spAutoFit/>
          </a:bodyPr>
          <a:lstStyle/>
          <a:p>
            <a:pPr algn="ctr"/>
            <a:r>
              <a:rPr lang="en-US" sz="4400" b="1" dirty="0">
                <a:solidFill>
                  <a:schemeClr val="accent2">
                    <a:lumMod val="75000"/>
                  </a:schemeClr>
                </a:solidFill>
                <a:effectLst>
                  <a:outerShdw blurRad="38100" dist="38100" dir="2700000" algn="tl">
                    <a:srgbClr val="000000">
                      <a:alpha val="43137"/>
                    </a:srgbClr>
                  </a:outerShdw>
                </a:effectLst>
              </a:rPr>
              <a:t>Disability Rights Maine</a:t>
            </a:r>
          </a:p>
        </p:txBody>
      </p:sp>
      <p:sp>
        <p:nvSpPr>
          <p:cNvPr id="4" name="Slide Number Placeholder 3"/>
          <p:cNvSpPr>
            <a:spLocks noGrp="1"/>
          </p:cNvSpPr>
          <p:nvPr>
            <p:ph type="sldNum" sz="quarter" idx="12"/>
          </p:nvPr>
        </p:nvSpPr>
        <p:spPr/>
        <p:txBody>
          <a:bodyPr/>
          <a:lstStyle/>
          <a:p>
            <a:fld id="{2301607E-6B10-4412-AF00-BC3FAD582068}" type="slidenum">
              <a:rPr lang="en-US" smtClean="0"/>
              <a:t>27</a:t>
            </a:fld>
            <a:endParaRPr lang="en-US"/>
          </a:p>
        </p:txBody>
      </p:sp>
    </p:spTree>
    <p:extLst>
      <p:ext uri="{BB962C8B-B14F-4D97-AF65-F5344CB8AC3E}">
        <p14:creationId xmlns:p14="http://schemas.microsoft.com/office/powerpoint/2010/main" val="123552162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br>
            <a:r>
              <a:rPr lang="en-US" b="1" dirty="0"/>
              <a:t>Requirements for all Behavior Management Plans, levels 3-5</a:t>
            </a:r>
            <a:br>
              <a:rPr lang="en-US" dirty="0"/>
            </a:br>
            <a:endParaRPr lang="en-US" dirty="0"/>
          </a:p>
        </p:txBody>
      </p:sp>
      <p:sp>
        <p:nvSpPr>
          <p:cNvPr id="3" name="Content Placeholder 2"/>
          <p:cNvSpPr>
            <a:spLocks noGrp="1"/>
          </p:cNvSpPr>
          <p:nvPr>
            <p:ph idx="1"/>
          </p:nvPr>
        </p:nvSpPr>
        <p:spPr>
          <a:xfrm>
            <a:off x="457200" y="1295400"/>
            <a:ext cx="8229600" cy="5105400"/>
          </a:xfrm>
        </p:spPr>
        <p:txBody>
          <a:bodyPr>
            <a:normAutofit fontScale="62500" lnSpcReduction="20000"/>
          </a:bodyPr>
          <a:lstStyle/>
          <a:p>
            <a:endParaRPr lang="en-US" sz="3800" dirty="0"/>
          </a:p>
          <a:p>
            <a:r>
              <a:rPr lang="en-US" sz="3400" dirty="0"/>
              <a:t>Behavior Management Plan</a:t>
            </a:r>
          </a:p>
          <a:p>
            <a:pPr lvl="0"/>
            <a:r>
              <a:rPr lang="en-US" sz="3400" i="1" dirty="0"/>
              <a:t>Updated Functional Assessment*</a:t>
            </a:r>
          </a:p>
          <a:p>
            <a:pPr lvl="0"/>
            <a:r>
              <a:rPr lang="en-US" sz="3400" dirty="0"/>
              <a:t>History of Positive Support Interventions</a:t>
            </a:r>
          </a:p>
          <a:p>
            <a:pPr lvl="0"/>
            <a:r>
              <a:rPr lang="en-US" sz="3400" dirty="0"/>
              <a:t>Medical &amp; Mental Health Assessment</a:t>
            </a:r>
          </a:p>
          <a:p>
            <a:pPr lvl="0"/>
            <a:r>
              <a:rPr lang="en-US" sz="3400" dirty="0"/>
              <a:t>Psychiatric Medication Support Plan, if appropriate</a:t>
            </a:r>
          </a:p>
          <a:p>
            <a:pPr lvl="0"/>
            <a:r>
              <a:rPr lang="en-US" sz="3400" dirty="0"/>
              <a:t>In-Home Stabilization Plan, if appropriate</a:t>
            </a:r>
          </a:p>
          <a:p>
            <a:pPr lvl="0"/>
            <a:r>
              <a:rPr lang="en-US" sz="3400" dirty="0"/>
              <a:t>Transition Plan (Natural </a:t>
            </a:r>
            <a:r>
              <a:rPr lang="en-US" sz="3400" dirty="0" err="1"/>
              <a:t>reinforcers</a:t>
            </a:r>
            <a:r>
              <a:rPr lang="en-US" sz="3400" dirty="0"/>
              <a:t>), if appropriate </a:t>
            </a:r>
          </a:p>
          <a:p>
            <a:pPr lvl="0"/>
            <a:r>
              <a:rPr lang="en-US" sz="3400" dirty="0"/>
              <a:t>Physician’s Evaluation must document:</a:t>
            </a:r>
          </a:p>
          <a:p>
            <a:pPr marL="971550" lvl="1" indent="-514350">
              <a:buAutoNum type="arabicPeriod"/>
            </a:pPr>
            <a:r>
              <a:rPr lang="en-US" sz="3400" dirty="0"/>
              <a:t>The proposed plan is safe, given the Person’s physical and emotional condition; and</a:t>
            </a:r>
          </a:p>
          <a:p>
            <a:pPr marL="971550" lvl="1" indent="-514350">
              <a:buAutoNum type="arabicPeriod"/>
            </a:pPr>
            <a:r>
              <a:rPr lang="en-US" sz="3400" dirty="0"/>
              <a:t>The behavior cannot be better treated medically.</a:t>
            </a:r>
          </a:p>
          <a:p>
            <a:pPr lvl="0"/>
            <a:endParaRPr lang="en-US" sz="3800" dirty="0"/>
          </a:p>
          <a:p>
            <a:pPr marL="0" indent="0">
              <a:buNone/>
            </a:pPr>
            <a:r>
              <a:rPr lang="en-US" b="1" dirty="0">
                <a:solidFill>
                  <a:srgbClr val="00B0F0"/>
                </a:solidFill>
              </a:rPr>
              <a:t>There are additional requirements identified for levels 4 &amp; 5</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28</a:t>
            </a:fld>
            <a:endParaRPr lang="en-US"/>
          </a:p>
        </p:txBody>
      </p:sp>
    </p:spTree>
    <p:extLst>
      <p:ext uri="{BB962C8B-B14F-4D97-AF65-F5344CB8AC3E}">
        <p14:creationId xmlns:p14="http://schemas.microsoft.com/office/powerpoint/2010/main" val="4099495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anim calcmode="lin" valueType="num">
                                      <p:cBhvr>
                                        <p:cTn id="5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br>
              <a:rPr lang="en-US" b="1" dirty="0"/>
            </a:br>
            <a:r>
              <a:rPr lang="en-US" b="1" dirty="0"/>
              <a:t>Behavior Plan Levels 3-5</a:t>
            </a:r>
            <a:br>
              <a:rPr lang="en-US" dirty="0"/>
            </a:br>
            <a:endParaRPr lang="en-US" dirty="0"/>
          </a:p>
        </p:txBody>
      </p:sp>
      <p:sp>
        <p:nvSpPr>
          <p:cNvPr id="3" name="Content Placeholder 2"/>
          <p:cNvSpPr>
            <a:spLocks noGrp="1"/>
          </p:cNvSpPr>
          <p:nvPr>
            <p:ph idx="1"/>
          </p:nvPr>
        </p:nvSpPr>
        <p:spPr>
          <a:xfrm>
            <a:off x="457200" y="1066800"/>
            <a:ext cx="8229600" cy="5334000"/>
          </a:xfrm>
        </p:spPr>
        <p:txBody>
          <a:bodyPr>
            <a:normAutofit fontScale="77500" lnSpcReduction="20000"/>
          </a:bodyPr>
          <a:lstStyle/>
          <a:p>
            <a:r>
              <a:rPr lang="en-US" dirty="0"/>
              <a:t>All of these must be done either by or in consultation with a Qualified Professional which has been expanded to include:</a:t>
            </a:r>
          </a:p>
          <a:p>
            <a:pPr lvl="1"/>
            <a:r>
              <a:rPr lang="en-US" sz="3300" b="1" dirty="0">
                <a:solidFill>
                  <a:schemeClr val="accent6">
                    <a:lumMod val="75000"/>
                  </a:schemeClr>
                </a:solidFill>
              </a:rPr>
              <a:t>Psychiatrist</a:t>
            </a:r>
          </a:p>
          <a:p>
            <a:pPr lvl="1"/>
            <a:r>
              <a:rPr lang="en-US" sz="3300" b="1" dirty="0">
                <a:solidFill>
                  <a:schemeClr val="accent6">
                    <a:lumMod val="75000"/>
                  </a:schemeClr>
                </a:solidFill>
              </a:rPr>
              <a:t>Licensed psychologist or psychological examiner</a:t>
            </a:r>
          </a:p>
          <a:p>
            <a:pPr lvl="1"/>
            <a:r>
              <a:rPr lang="en-US" sz="3300" b="1" dirty="0">
                <a:solidFill>
                  <a:schemeClr val="accent6">
                    <a:lumMod val="75000"/>
                  </a:schemeClr>
                </a:solidFill>
              </a:rPr>
              <a:t>Licensed Clinical Social Worker</a:t>
            </a:r>
          </a:p>
          <a:p>
            <a:pPr lvl="1"/>
            <a:r>
              <a:rPr lang="en-US" sz="3300" b="1" dirty="0">
                <a:solidFill>
                  <a:schemeClr val="accent6">
                    <a:lumMod val="75000"/>
                  </a:schemeClr>
                </a:solidFill>
              </a:rPr>
              <a:t>Licensed Clinical Professional Counselor</a:t>
            </a:r>
          </a:p>
          <a:p>
            <a:pPr lvl="1"/>
            <a:r>
              <a:rPr lang="en-US" sz="3300" b="1" dirty="0">
                <a:solidFill>
                  <a:schemeClr val="accent6">
                    <a:lumMod val="75000"/>
                  </a:schemeClr>
                </a:solidFill>
              </a:rPr>
              <a:t>Board Certified Behavior Analyst </a:t>
            </a:r>
          </a:p>
          <a:p>
            <a:endParaRPr lang="en-US" dirty="0"/>
          </a:p>
          <a:p>
            <a:r>
              <a:rPr lang="en-US" dirty="0"/>
              <a:t>Involvement by the DRM advocate</a:t>
            </a:r>
          </a:p>
          <a:p>
            <a:r>
              <a:rPr lang="en-US" dirty="0"/>
              <a:t>Approval by Case Management Supervisor, in addition to prior level requirements</a:t>
            </a:r>
          </a:p>
          <a:p>
            <a:r>
              <a:rPr lang="en-US" dirty="0"/>
              <a:t>A </a:t>
            </a:r>
            <a:r>
              <a:rPr lang="en-US" i="1" dirty="0"/>
              <a:t>Behavior Management Plan </a:t>
            </a:r>
            <a:r>
              <a:rPr lang="en-US" dirty="0"/>
              <a:t>must be designed and have necessary approval prior to implementation</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29</a:t>
            </a:fld>
            <a:endParaRPr lang="en-US"/>
          </a:p>
        </p:txBody>
      </p:sp>
    </p:spTree>
    <p:extLst>
      <p:ext uri="{BB962C8B-B14F-4D97-AF65-F5344CB8AC3E}">
        <p14:creationId xmlns:p14="http://schemas.microsoft.com/office/powerpoint/2010/main" val="37299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75000"/>
                  </a:schemeClr>
                </a:solidFill>
                <a:effectLst>
                  <a:outerShdw blurRad="38100" dist="38100" dir="2700000" algn="tl">
                    <a:srgbClr val="000000">
                      <a:alpha val="43137"/>
                    </a:srgbClr>
                  </a:outerShdw>
                </a:effectLst>
              </a:rPr>
              <a:t>Why were the Regulations updated?</a:t>
            </a:r>
          </a:p>
        </p:txBody>
      </p:sp>
      <p:sp>
        <p:nvSpPr>
          <p:cNvPr id="3" name="Content Placeholder 2"/>
          <p:cNvSpPr>
            <a:spLocks noGrp="1"/>
          </p:cNvSpPr>
          <p:nvPr>
            <p:ph idx="1"/>
          </p:nvPr>
        </p:nvSpPr>
        <p:spPr>
          <a:xfrm>
            <a:off x="457200" y="1295401"/>
            <a:ext cx="8229600" cy="4648200"/>
          </a:xfrm>
        </p:spPr>
        <p:txBody>
          <a:bodyPr/>
          <a:lstStyle/>
          <a:p>
            <a:pPr lvl="0"/>
            <a:r>
              <a:rPr lang="en-US" b="1" dirty="0"/>
              <a:t>Changes in best practice</a:t>
            </a:r>
            <a:endParaRPr lang="en-US" dirty="0"/>
          </a:p>
          <a:p>
            <a:pPr lvl="0"/>
            <a:r>
              <a:rPr lang="en-US" b="1" dirty="0"/>
              <a:t>More humane practices exist</a:t>
            </a:r>
            <a:endParaRPr lang="en-US" dirty="0"/>
          </a:p>
          <a:p>
            <a:pPr lvl="0"/>
            <a:r>
              <a:rPr lang="en-US" b="1" dirty="0"/>
              <a:t>Emphasis on personal choice and informed decision making</a:t>
            </a:r>
            <a:endParaRPr lang="en-US" dirty="0"/>
          </a:p>
          <a:p>
            <a:pPr lvl="0"/>
            <a:r>
              <a:rPr lang="en-US" b="1" dirty="0"/>
              <a:t>Encourage early intervention to decrease the need for more severe interventions</a:t>
            </a:r>
            <a:endParaRPr lang="en-US" dirty="0"/>
          </a:p>
          <a:p>
            <a:pPr lvl="0"/>
            <a:r>
              <a:rPr lang="en-US" b="1" dirty="0"/>
              <a:t>More prescriptive and definitive</a:t>
            </a:r>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a:t>
            </a:fld>
            <a:endParaRPr lang="en-US"/>
          </a:p>
        </p:txBody>
      </p:sp>
    </p:spTree>
    <p:extLst>
      <p:ext uri="{BB962C8B-B14F-4D97-AF65-F5344CB8AC3E}">
        <p14:creationId xmlns:p14="http://schemas.microsoft.com/office/powerpoint/2010/main" val="2048005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20762"/>
          </a:xfrm>
        </p:spPr>
        <p:txBody>
          <a:bodyPr>
            <a:normAutofit fontScale="90000"/>
          </a:bodyPr>
          <a:lstStyle/>
          <a:p>
            <a:br>
              <a:rPr lang="en-US" b="1" dirty="0"/>
            </a:br>
            <a:r>
              <a:rPr lang="en-US" sz="3100" b="1" dirty="0">
                <a:solidFill>
                  <a:schemeClr val="accent3">
                    <a:lumMod val="50000"/>
                  </a:schemeClr>
                </a:solidFill>
              </a:rPr>
              <a:t>Level 3 – Interventions for Challenging Behavior</a:t>
            </a:r>
            <a:br>
              <a:rPr lang="en-US" sz="3100" b="1" dirty="0">
                <a:solidFill>
                  <a:schemeClr val="accent3">
                    <a:lumMod val="50000"/>
                  </a:schemeClr>
                </a:solidFill>
              </a:rPr>
            </a:br>
            <a:r>
              <a:rPr lang="en-US" sz="3100" b="1" dirty="0">
                <a:solidFill>
                  <a:schemeClr val="accent3">
                    <a:lumMod val="50000"/>
                  </a:schemeClr>
                </a:solidFill>
              </a:rPr>
              <a:t>Programs which restrict a Person’s rights as enumerated in 34-B M.R.S. §5605</a:t>
            </a:r>
            <a:br>
              <a:rPr lang="en-US" dirty="0"/>
            </a:b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pPr marL="0" indent="0">
              <a:buNone/>
            </a:pPr>
            <a:r>
              <a:rPr lang="en-US" dirty="0"/>
              <a:t>Some Examples:</a:t>
            </a:r>
          </a:p>
          <a:p>
            <a:r>
              <a:rPr lang="en-US" dirty="0"/>
              <a:t>Physical Redirection </a:t>
            </a:r>
          </a:p>
          <a:p>
            <a:r>
              <a:rPr lang="en-US" dirty="0"/>
              <a:t>In-Home Stabilization for less than one hour if the person objects</a:t>
            </a:r>
          </a:p>
          <a:p>
            <a:r>
              <a:rPr lang="en-US" dirty="0"/>
              <a:t>In-Home Stabilization for more than one hour for safety and</a:t>
            </a:r>
            <a:r>
              <a:rPr lang="en-US" b="1" i="1" dirty="0"/>
              <a:t> </a:t>
            </a:r>
            <a:r>
              <a:rPr lang="en-US" dirty="0"/>
              <a:t>assessment, not to exceed 24 hours</a:t>
            </a:r>
          </a:p>
          <a:p>
            <a:r>
              <a:rPr lang="en-US" dirty="0"/>
              <a:t>Property Removal (other than for Imminent Risk) </a:t>
            </a:r>
          </a:p>
          <a:p>
            <a:r>
              <a:rPr lang="en-US" dirty="0"/>
              <a:t>Restriction of communication (other than to a Guardian, Advocate or Crisis Team)</a:t>
            </a:r>
          </a:p>
          <a:p>
            <a:r>
              <a:rPr lang="en-US" dirty="0"/>
              <a:t> Restriction of privacy </a:t>
            </a:r>
          </a:p>
          <a:p>
            <a:r>
              <a:rPr lang="en-US" dirty="0"/>
              <a:t>Search of the Person or personal space</a:t>
            </a:r>
          </a:p>
          <a:p>
            <a:r>
              <a:rPr lang="en-US" dirty="0"/>
              <a:t>Restriction of food or liquid (for behavioral reasons and the person objects to the intervention)</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30</a:t>
            </a:fld>
            <a:endParaRPr lang="en-US"/>
          </a:p>
        </p:txBody>
      </p:sp>
    </p:spTree>
    <p:extLst>
      <p:ext uri="{BB962C8B-B14F-4D97-AF65-F5344CB8AC3E}">
        <p14:creationId xmlns:p14="http://schemas.microsoft.com/office/powerpoint/2010/main" val="3502758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75000"/>
                  </a:schemeClr>
                </a:solidFill>
              </a:rPr>
              <a:t>Level 3 Examples cont.</a:t>
            </a:r>
            <a:endParaRPr lang="en-US" dirty="0">
              <a:solidFill>
                <a:schemeClr val="accent3">
                  <a:lumMod val="75000"/>
                </a:schemeClr>
              </a:solidFill>
            </a:endParaRPr>
          </a:p>
        </p:txBody>
      </p:sp>
      <p:sp>
        <p:nvSpPr>
          <p:cNvPr id="3" name="Content Placeholder 2"/>
          <p:cNvSpPr>
            <a:spLocks noGrp="1"/>
          </p:cNvSpPr>
          <p:nvPr>
            <p:ph idx="1"/>
          </p:nvPr>
        </p:nvSpPr>
        <p:spPr>
          <a:xfrm>
            <a:off x="457200" y="1219200"/>
            <a:ext cx="8229600" cy="4906965"/>
          </a:xfrm>
        </p:spPr>
        <p:txBody>
          <a:bodyPr>
            <a:normAutofit fontScale="92500" lnSpcReduction="20000"/>
          </a:bodyPr>
          <a:lstStyle/>
          <a:p>
            <a:r>
              <a:rPr lang="en-US" dirty="0"/>
              <a:t>Buzzers/alarms/sensors or locks that the Person can’t disarm or unlock on doors/windows, etc. -Electronic monitoring Devices (video, ankle bracelet, etc.)</a:t>
            </a:r>
          </a:p>
          <a:p>
            <a:r>
              <a:rPr lang="en-US" dirty="0"/>
              <a:t>Releasing</a:t>
            </a:r>
            <a:r>
              <a:rPr lang="en-US" b="1" dirty="0"/>
              <a:t> </a:t>
            </a:r>
            <a:r>
              <a:rPr lang="en-US" dirty="0"/>
              <a:t>(briefly holding the Person in order to release oneself and/or another person from a physical hold such as a bite or hair hold)</a:t>
            </a:r>
          </a:p>
          <a:p>
            <a:r>
              <a:rPr lang="en-US" dirty="0"/>
              <a:t>Planned use of Law Enforcement</a:t>
            </a:r>
          </a:p>
          <a:p>
            <a:r>
              <a:rPr lang="en-US" dirty="0"/>
              <a:t>Restriction of a communication device that prohibits the Person’s ability to communicate.</a:t>
            </a:r>
          </a:p>
          <a:p>
            <a:r>
              <a:rPr lang="en-US" dirty="0"/>
              <a:t>Restriction of a communication device when the device is being used for an illegal activity</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31</a:t>
            </a:fld>
            <a:endParaRPr lang="en-US"/>
          </a:p>
        </p:txBody>
      </p:sp>
    </p:spTree>
    <p:extLst>
      <p:ext uri="{BB962C8B-B14F-4D97-AF65-F5344CB8AC3E}">
        <p14:creationId xmlns:p14="http://schemas.microsoft.com/office/powerpoint/2010/main" val="28981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3600" dirty="0">
                <a:solidFill>
                  <a:srgbClr val="0070C0"/>
                </a:solidFill>
                <a:effectLst>
                  <a:outerShdw blurRad="38100" dist="38100" dir="2700000" algn="tl">
                    <a:srgbClr val="000000">
                      <a:alpha val="43137"/>
                    </a:srgbClr>
                  </a:outerShdw>
                </a:effectLst>
              </a:rPr>
              <a:t>Level 4 – Intervention for Challenging Behavior</a:t>
            </a:r>
            <a:br>
              <a:rPr lang="en-US" sz="4000" dirty="0">
                <a:solidFill>
                  <a:srgbClr val="0070C0"/>
                </a:solidFill>
                <a:effectLst>
                  <a:outerShdw blurRad="38100" dist="38100" dir="2700000" algn="tl">
                    <a:srgbClr val="000000">
                      <a:alpha val="43137"/>
                    </a:srgbClr>
                  </a:outerShdw>
                </a:effectLst>
              </a:rPr>
            </a:br>
            <a:r>
              <a:rPr lang="en-US" sz="4000" dirty="0">
                <a:solidFill>
                  <a:srgbClr val="0070C0"/>
                </a:solidFill>
                <a:effectLst>
                  <a:outerShdw blurRad="38100" dist="38100" dir="2700000" algn="tl">
                    <a:srgbClr val="000000">
                      <a:alpha val="43137"/>
                    </a:srgbClr>
                  </a:outerShdw>
                </a:effectLst>
              </a:rPr>
              <a:t>All Programs with a </a:t>
            </a:r>
            <a:r>
              <a:rPr lang="en-US" sz="4000" i="1" dirty="0">
                <a:solidFill>
                  <a:srgbClr val="0070C0"/>
                </a:solidFill>
                <a:effectLst>
                  <a:outerShdw blurRad="38100" dist="38100" dir="2700000" algn="tl">
                    <a:srgbClr val="000000">
                      <a:alpha val="43137"/>
                    </a:srgbClr>
                  </a:outerShdw>
                </a:effectLst>
              </a:rPr>
              <a:t>Restraint*</a:t>
            </a:r>
            <a:r>
              <a:rPr lang="en-US" sz="4000" dirty="0">
                <a:solidFill>
                  <a:srgbClr val="0070C0"/>
                </a:solidFill>
                <a:effectLst>
                  <a:outerShdw blurRad="38100" dist="38100" dir="2700000" algn="tl">
                    <a:srgbClr val="000000">
                      <a:alpha val="43137"/>
                    </a:srgbClr>
                  </a:outerShdw>
                </a:effectLst>
              </a:rPr>
              <a:t> component</a:t>
            </a:r>
            <a:br>
              <a:rPr lang="en-US" dirty="0"/>
            </a:br>
            <a:endParaRPr lang="en-US" dirty="0"/>
          </a:p>
        </p:txBody>
      </p:sp>
      <p:sp>
        <p:nvSpPr>
          <p:cNvPr id="3" name="Content Placeholder 2"/>
          <p:cNvSpPr>
            <a:spLocks noGrp="1"/>
          </p:cNvSpPr>
          <p:nvPr>
            <p:ph idx="1"/>
          </p:nvPr>
        </p:nvSpPr>
        <p:spPr>
          <a:xfrm>
            <a:off x="457200" y="1600202"/>
            <a:ext cx="8229600" cy="4724398"/>
          </a:xfrm>
        </p:spPr>
        <p:txBody>
          <a:bodyPr>
            <a:normAutofit fontScale="85000" lnSpcReduction="20000"/>
          </a:bodyPr>
          <a:lstStyle/>
          <a:p>
            <a:pPr marL="0" indent="0">
              <a:buNone/>
            </a:pPr>
            <a:r>
              <a:rPr lang="en-US" dirty="0"/>
              <a:t>Some Examples: </a:t>
            </a:r>
          </a:p>
          <a:p>
            <a:r>
              <a:rPr lang="en-US" dirty="0"/>
              <a:t>Physical Restraint/Interventions (less than 15 minutes without attempt to release)</a:t>
            </a:r>
          </a:p>
          <a:p>
            <a:r>
              <a:rPr lang="en-US" dirty="0"/>
              <a:t>Any physical force or threat thereof to cause a Person to move.</a:t>
            </a:r>
          </a:p>
          <a:p>
            <a:r>
              <a:rPr lang="en-US" dirty="0"/>
              <a:t>Physically confining a Person</a:t>
            </a:r>
          </a:p>
          <a:p>
            <a:r>
              <a:rPr lang="en-US" dirty="0"/>
              <a:t>Blocking </a:t>
            </a:r>
          </a:p>
          <a:p>
            <a:r>
              <a:rPr lang="en-US" dirty="0"/>
              <a:t>Temporary removal of staff</a:t>
            </a:r>
          </a:p>
          <a:p>
            <a:r>
              <a:rPr lang="en-US" dirty="0"/>
              <a:t>In-Home Stabilization for more than one hour for safety and</a:t>
            </a:r>
            <a:r>
              <a:rPr lang="en-US" b="1" i="1" dirty="0"/>
              <a:t> </a:t>
            </a:r>
            <a:r>
              <a:rPr lang="en-US" dirty="0"/>
              <a:t>assessment, when Behavior Management Plan includes possibility of renewal of In-Home Stabilization after 24 hours</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32</a:t>
            </a:fld>
            <a:endParaRPr lang="en-US"/>
          </a:p>
        </p:txBody>
      </p:sp>
    </p:spTree>
    <p:extLst>
      <p:ext uri="{BB962C8B-B14F-4D97-AF65-F5344CB8AC3E}">
        <p14:creationId xmlns:p14="http://schemas.microsoft.com/office/powerpoint/2010/main" val="2716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Level 4 Examples cont.</a:t>
            </a:r>
          </a:p>
        </p:txBody>
      </p:sp>
      <p:sp>
        <p:nvSpPr>
          <p:cNvPr id="3" name="Content Placeholder 2"/>
          <p:cNvSpPr>
            <a:spLocks noGrp="1"/>
          </p:cNvSpPr>
          <p:nvPr>
            <p:ph idx="1"/>
          </p:nvPr>
        </p:nvSpPr>
        <p:spPr>
          <a:xfrm>
            <a:off x="533400" y="1219200"/>
            <a:ext cx="8229600" cy="5181600"/>
          </a:xfrm>
        </p:spPr>
        <p:txBody>
          <a:bodyPr>
            <a:normAutofit fontScale="70000" lnSpcReduction="20000"/>
          </a:bodyPr>
          <a:lstStyle/>
          <a:p>
            <a:r>
              <a:rPr lang="en-US" sz="3400" dirty="0"/>
              <a:t>Use of a Restraint without an attempt to release, longer than 15 minutes (5.05.3 C Special circumstances with 12 months of data)</a:t>
            </a:r>
          </a:p>
          <a:p>
            <a:r>
              <a:rPr lang="en-US" sz="3400" dirty="0"/>
              <a:t>Restraint that prohibits the Person’s ability to communicate, such as a restraint that interferes with a person’s ability to use gestural communication or sign language</a:t>
            </a:r>
          </a:p>
          <a:p>
            <a:r>
              <a:rPr lang="en-US" sz="3400" dirty="0"/>
              <a:t>Use of a </a:t>
            </a:r>
            <a:r>
              <a:rPr lang="en-US" sz="3400" i="1" dirty="0"/>
              <a:t>Specialized Restraint*  </a:t>
            </a:r>
          </a:p>
          <a:p>
            <a:pPr lvl="1"/>
            <a:r>
              <a:rPr lang="en-US" sz="3400" dirty="0"/>
              <a:t>The particular medical condition of the Person</a:t>
            </a:r>
          </a:p>
          <a:p>
            <a:pPr lvl="1"/>
            <a:r>
              <a:rPr lang="en-US" sz="3400" dirty="0"/>
              <a:t>The Person’s history of physical or sexual trauma</a:t>
            </a:r>
          </a:p>
          <a:p>
            <a:pPr lvl="1"/>
            <a:r>
              <a:rPr lang="en-US" sz="3400" dirty="0"/>
              <a:t>Other relevant factors that necessitate the use of a Specialized Restraint</a:t>
            </a:r>
          </a:p>
          <a:p>
            <a:pPr lvl="1"/>
            <a:r>
              <a:rPr lang="en-US" sz="3400" dirty="0"/>
              <a:t>In addition to the other required elements Behavior Management Plans must include:</a:t>
            </a:r>
          </a:p>
          <a:p>
            <a:pPr lvl="2"/>
            <a:r>
              <a:rPr lang="en-US" sz="3400" dirty="0"/>
              <a:t>A description of the Specialized Restraint</a:t>
            </a:r>
          </a:p>
          <a:p>
            <a:pPr lvl="1"/>
            <a:endParaRPr lang="en-US" i="1" dirty="0"/>
          </a:p>
          <a:p>
            <a:pPr lvl="1"/>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33</a:t>
            </a:fld>
            <a:endParaRPr lang="en-US"/>
          </a:p>
        </p:txBody>
      </p:sp>
    </p:spTree>
    <p:extLst>
      <p:ext uri="{BB962C8B-B14F-4D97-AF65-F5344CB8AC3E}">
        <p14:creationId xmlns:p14="http://schemas.microsoft.com/office/powerpoint/2010/main" val="3418513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rgbClr val="00B050"/>
                </a:solidFill>
                <a:effectLst>
                  <a:outerShdw blurRad="38100" dist="38100" dir="2700000" algn="tl">
                    <a:srgbClr val="000000">
                      <a:alpha val="43137"/>
                    </a:srgbClr>
                  </a:outerShdw>
                </a:effectLst>
              </a:rPr>
              <a:t>Level 4 Additional Required Documentation:</a:t>
            </a:r>
            <a:br>
              <a:rPr lang="en-US" dirty="0"/>
            </a:br>
            <a:endParaRPr lang="en-US" dirty="0"/>
          </a:p>
        </p:txBody>
      </p:sp>
      <p:sp>
        <p:nvSpPr>
          <p:cNvPr id="3" name="Content Placeholder 2"/>
          <p:cNvSpPr>
            <a:spLocks noGrp="1"/>
          </p:cNvSpPr>
          <p:nvPr>
            <p:ph idx="1"/>
          </p:nvPr>
        </p:nvSpPr>
        <p:spPr>
          <a:xfrm>
            <a:off x="457200" y="1371600"/>
            <a:ext cx="8229600" cy="4953000"/>
          </a:xfrm>
        </p:spPr>
        <p:txBody>
          <a:bodyPr>
            <a:normAutofit fontScale="55000" lnSpcReduction="20000"/>
          </a:bodyPr>
          <a:lstStyle/>
          <a:p>
            <a:endParaRPr lang="en-US" dirty="0"/>
          </a:p>
          <a:p>
            <a:r>
              <a:rPr lang="en-US" sz="4200" i="1" dirty="0"/>
              <a:t>Psychological Assessment*</a:t>
            </a:r>
          </a:p>
          <a:p>
            <a:pPr lvl="1">
              <a:buFont typeface="Arial" panose="020B0604020202020204" pitchFamily="34" charset="0"/>
              <a:buChar char="•"/>
            </a:pPr>
            <a:r>
              <a:rPr lang="en-US" sz="4200" dirty="0"/>
              <a:t>When a Behavior Management Plan includes Restraint, the Planning Team must ensure that a Psychological Assessment has been conducted in the past six months and is considered in the design of the Behavior Management Plan.  </a:t>
            </a:r>
          </a:p>
          <a:p>
            <a:pPr lvl="1">
              <a:buFont typeface="Arial" panose="020B0604020202020204" pitchFamily="34" charset="0"/>
              <a:buChar char="•"/>
            </a:pPr>
            <a:r>
              <a:rPr lang="en-US" sz="4200" dirty="0"/>
              <a:t>If Restraint use continues to be recommended in the Behavior Management Plan, the Psychological Assessment must be updated at least every three years.</a:t>
            </a:r>
          </a:p>
          <a:p>
            <a:pPr marL="0" indent="0">
              <a:buNone/>
            </a:pPr>
            <a:endParaRPr lang="en-US" i="1" dirty="0"/>
          </a:p>
          <a:p>
            <a:endParaRPr lang="en-US" dirty="0"/>
          </a:p>
          <a:p>
            <a:pPr marL="0" indent="0">
              <a:buNone/>
            </a:pPr>
            <a:r>
              <a:rPr lang="en-US" sz="4400" dirty="0"/>
              <a:t>Don’t forget your DRM advocate.  </a:t>
            </a:r>
          </a:p>
          <a:p>
            <a:pPr marL="0" indent="0">
              <a:buNone/>
            </a:pPr>
            <a:endParaRPr lang="en-US" sz="4400" dirty="0"/>
          </a:p>
          <a:p>
            <a:pPr marL="0" indent="0">
              <a:buNone/>
            </a:pPr>
            <a:r>
              <a:rPr lang="en-US" sz="4400" dirty="0"/>
              <a:t>Reminder – A previous slide has given documentation required for Levels 3-5</a:t>
            </a:r>
          </a:p>
        </p:txBody>
      </p:sp>
      <p:sp>
        <p:nvSpPr>
          <p:cNvPr id="4" name="Slide Number Placeholder 3"/>
          <p:cNvSpPr>
            <a:spLocks noGrp="1"/>
          </p:cNvSpPr>
          <p:nvPr>
            <p:ph type="sldNum" sz="quarter" idx="12"/>
          </p:nvPr>
        </p:nvSpPr>
        <p:spPr/>
        <p:txBody>
          <a:bodyPr/>
          <a:lstStyle/>
          <a:p>
            <a:fld id="{2301607E-6B10-4412-AF00-BC3FAD582068}" type="slidenum">
              <a:rPr lang="en-US" smtClean="0"/>
              <a:t>34</a:t>
            </a:fld>
            <a:endParaRPr lang="en-US"/>
          </a:p>
        </p:txBody>
      </p:sp>
    </p:spTree>
    <p:extLst>
      <p:ext uri="{BB962C8B-B14F-4D97-AF65-F5344CB8AC3E}">
        <p14:creationId xmlns:p14="http://schemas.microsoft.com/office/powerpoint/2010/main" val="36810428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Additional Requirements when </a:t>
            </a:r>
            <a:r>
              <a:rPr lang="en-US" sz="3600" b="1" i="1" dirty="0"/>
              <a:t>Restraint</a:t>
            </a:r>
            <a:r>
              <a:rPr lang="en-US" sz="3600" b="1" dirty="0"/>
              <a:t> is </a:t>
            </a:r>
            <a:br>
              <a:rPr lang="en-US" sz="3600" b="1" dirty="0"/>
            </a:br>
            <a:r>
              <a:rPr lang="en-US" sz="3600" b="1" dirty="0"/>
              <a:t>part of a Behavior Management Plan</a:t>
            </a:r>
            <a:br>
              <a:rPr lang="en-US" sz="2400" dirty="0"/>
            </a:br>
            <a:endParaRPr lang="en-US" sz="2400" dirty="0"/>
          </a:p>
        </p:txBody>
      </p:sp>
      <p:sp>
        <p:nvSpPr>
          <p:cNvPr id="3" name="Content Placeholder 2"/>
          <p:cNvSpPr>
            <a:spLocks noGrp="1"/>
          </p:cNvSpPr>
          <p:nvPr>
            <p:ph idx="1"/>
          </p:nvPr>
        </p:nvSpPr>
        <p:spPr>
          <a:xfrm>
            <a:off x="457200" y="1219200"/>
            <a:ext cx="8229600" cy="4906965"/>
          </a:xfrm>
        </p:spPr>
        <p:txBody>
          <a:bodyPr>
            <a:normAutofit fontScale="85000" lnSpcReduction="10000"/>
          </a:bodyPr>
          <a:lstStyle/>
          <a:p>
            <a:pPr marL="0" indent="0">
              <a:buNone/>
            </a:pPr>
            <a:r>
              <a:rPr lang="en-US" dirty="0"/>
              <a:t>The Planning Team must ensure that it specifies strategies for continuous monitoring and assessment of:</a:t>
            </a:r>
          </a:p>
          <a:p>
            <a:pPr marL="0" indent="0">
              <a:buNone/>
            </a:pPr>
            <a:r>
              <a:rPr lang="en-US" dirty="0"/>
              <a:t> </a:t>
            </a:r>
          </a:p>
          <a:p>
            <a:r>
              <a:rPr lang="en-US" dirty="0"/>
              <a:t>the Person’s physical condition, breathing, circulation or pain;</a:t>
            </a:r>
          </a:p>
          <a:p>
            <a:r>
              <a:rPr lang="en-US" dirty="0"/>
              <a:t>criteria for attempting release and reengaging the Restraint if necessary;</a:t>
            </a:r>
          </a:p>
          <a:p>
            <a:r>
              <a:rPr lang="en-US" dirty="0"/>
              <a:t>indicators that identify when the restriction of Rights or the use of Restraint should cease; and </a:t>
            </a:r>
          </a:p>
          <a:p>
            <a:r>
              <a:rPr lang="en-US" dirty="0"/>
              <a:t>how the Person should be supported to resume normal activities. </a:t>
            </a:r>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35</a:t>
            </a:fld>
            <a:endParaRPr lang="en-US"/>
          </a:p>
        </p:txBody>
      </p:sp>
    </p:spTree>
    <p:extLst>
      <p:ext uri="{BB962C8B-B14F-4D97-AF65-F5344CB8AC3E}">
        <p14:creationId xmlns:p14="http://schemas.microsoft.com/office/powerpoint/2010/main" val="153682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676400"/>
          </a:xfrm>
        </p:spPr>
        <p:txBody>
          <a:bodyPr>
            <a:normAutofit fontScale="90000"/>
          </a:bodyPr>
          <a:lstStyle/>
          <a:p>
            <a:br>
              <a:rPr lang="en-US" b="1" dirty="0"/>
            </a:br>
            <a:r>
              <a:rPr lang="en-US" sz="3100" b="1" dirty="0"/>
              <a:t>Level 5 – Interventions for Challenging Behaviors</a:t>
            </a:r>
            <a:br>
              <a:rPr lang="en-US" sz="3100" b="1" dirty="0"/>
            </a:br>
            <a:r>
              <a:rPr lang="en-US" sz="3100" b="1" dirty="0">
                <a:solidFill>
                  <a:schemeClr val="accent3">
                    <a:lumMod val="50000"/>
                  </a:schemeClr>
                </a:solidFill>
              </a:rPr>
              <a:t>Programs considered only in exceptional and rare instances where no less restrictive measure can safely meet the need to keep a Person from danger to self or others. </a:t>
            </a:r>
          </a:p>
        </p:txBody>
      </p:sp>
      <p:sp>
        <p:nvSpPr>
          <p:cNvPr id="3" name="Content Placeholder 2"/>
          <p:cNvSpPr>
            <a:spLocks noGrp="1"/>
          </p:cNvSpPr>
          <p:nvPr>
            <p:ph idx="1"/>
          </p:nvPr>
        </p:nvSpPr>
        <p:spPr>
          <a:xfrm>
            <a:off x="457200" y="2667001"/>
            <a:ext cx="8229600" cy="3459163"/>
          </a:xfrm>
        </p:spPr>
        <p:txBody>
          <a:bodyPr>
            <a:normAutofit/>
          </a:bodyPr>
          <a:lstStyle/>
          <a:p>
            <a:pPr marL="0" indent="0">
              <a:buNone/>
            </a:pPr>
            <a:r>
              <a:rPr lang="en-US" dirty="0"/>
              <a:t>Some examples: </a:t>
            </a:r>
          </a:p>
          <a:p>
            <a:r>
              <a:rPr lang="en-US" dirty="0"/>
              <a:t>Floor Restraints </a:t>
            </a:r>
          </a:p>
          <a:p>
            <a:r>
              <a:rPr lang="en-US" dirty="0"/>
              <a:t>Chemical Restraint </a:t>
            </a:r>
          </a:p>
          <a:p>
            <a:r>
              <a:rPr lang="en-US" i="1" dirty="0"/>
              <a:t>Noxious*</a:t>
            </a:r>
            <a:r>
              <a:rPr lang="en-US" dirty="0"/>
              <a:t> Interventions</a:t>
            </a:r>
          </a:p>
          <a:p>
            <a:r>
              <a:rPr lang="en-US" dirty="0"/>
              <a:t>Binding of wrist to waist or wrist to bed</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36</a:t>
            </a:fld>
            <a:endParaRPr lang="en-US"/>
          </a:p>
        </p:txBody>
      </p:sp>
    </p:spTree>
    <p:extLst>
      <p:ext uri="{BB962C8B-B14F-4D97-AF65-F5344CB8AC3E}">
        <p14:creationId xmlns:p14="http://schemas.microsoft.com/office/powerpoint/2010/main" val="1603855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rPr>
              <a:t>Level 5 Examples Cont.</a:t>
            </a:r>
          </a:p>
        </p:txBody>
      </p:sp>
      <p:sp>
        <p:nvSpPr>
          <p:cNvPr id="3" name="Content Placeholder 2"/>
          <p:cNvSpPr>
            <a:spLocks noGrp="1"/>
          </p:cNvSpPr>
          <p:nvPr>
            <p:ph idx="1"/>
          </p:nvPr>
        </p:nvSpPr>
        <p:spPr/>
        <p:txBody>
          <a:bodyPr>
            <a:normAutofit lnSpcReduction="10000"/>
          </a:bodyPr>
          <a:lstStyle/>
          <a:p>
            <a:endParaRPr lang="en-US" dirty="0"/>
          </a:p>
          <a:p>
            <a:pPr lvl="0"/>
            <a:r>
              <a:rPr lang="en-US" dirty="0"/>
              <a:t>Mechanical Restraints (other than those expressly prohibited by these regulations), such as splints, mitts, or helmet may be approved for use in unusual circumstances for purposes of Behavior Management. </a:t>
            </a:r>
          </a:p>
          <a:p>
            <a:r>
              <a:rPr lang="en-US" dirty="0"/>
              <a:t>Transitioning from institutional programs or family settings into a setting governed by these regulations</a:t>
            </a:r>
          </a:p>
        </p:txBody>
      </p:sp>
      <p:sp>
        <p:nvSpPr>
          <p:cNvPr id="4" name="Slide Number Placeholder 3"/>
          <p:cNvSpPr>
            <a:spLocks noGrp="1"/>
          </p:cNvSpPr>
          <p:nvPr>
            <p:ph type="sldNum" sz="quarter" idx="12"/>
          </p:nvPr>
        </p:nvSpPr>
        <p:spPr/>
        <p:txBody>
          <a:bodyPr/>
          <a:lstStyle/>
          <a:p>
            <a:fld id="{2301607E-6B10-4412-AF00-BC3FAD582068}" type="slidenum">
              <a:rPr lang="en-US" smtClean="0"/>
              <a:t>37</a:t>
            </a:fld>
            <a:endParaRPr lang="en-US"/>
          </a:p>
        </p:txBody>
      </p:sp>
    </p:spTree>
    <p:extLst>
      <p:ext uri="{BB962C8B-B14F-4D97-AF65-F5344CB8AC3E}">
        <p14:creationId xmlns:p14="http://schemas.microsoft.com/office/powerpoint/2010/main" val="32532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chemeClr val="accent1">
                    <a:lumMod val="75000"/>
                  </a:schemeClr>
                </a:solidFill>
                <a:effectLst>
                  <a:outerShdw blurRad="38100" dist="38100" dir="2700000" algn="tl">
                    <a:srgbClr val="000000">
                      <a:alpha val="43137"/>
                    </a:srgbClr>
                  </a:outerShdw>
                </a:effectLst>
              </a:rPr>
              <a:t>Level 5 Required Documentation:</a:t>
            </a:r>
            <a:br>
              <a:rPr lang="en-US" dirty="0"/>
            </a:br>
            <a:r>
              <a:rPr lang="en-US" b="1" dirty="0"/>
              <a:t> </a:t>
            </a:r>
          </a:p>
        </p:txBody>
      </p:sp>
      <p:sp>
        <p:nvSpPr>
          <p:cNvPr id="3" name="Content Placeholder 2"/>
          <p:cNvSpPr>
            <a:spLocks noGrp="1"/>
          </p:cNvSpPr>
          <p:nvPr>
            <p:ph idx="1"/>
          </p:nvPr>
        </p:nvSpPr>
        <p:spPr>
          <a:xfrm>
            <a:off x="457200" y="1371600"/>
            <a:ext cx="8229600" cy="5181600"/>
          </a:xfrm>
        </p:spPr>
        <p:txBody>
          <a:bodyPr>
            <a:normAutofit lnSpcReduction="10000"/>
          </a:bodyPr>
          <a:lstStyle/>
          <a:p>
            <a:r>
              <a:rPr lang="en-US" dirty="0"/>
              <a:t>Second Clinical Opinion</a:t>
            </a:r>
          </a:p>
          <a:p>
            <a:r>
              <a:rPr lang="en-US" dirty="0"/>
              <a:t>All required documents for Levels 3 &amp; 4</a:t>
            </a:r>
          </a:p>
          <a:p>
            <a:r>
              <a:rPr lang="en-US" dirty="0"/>
              <a:t>Involve your DRM advocate</a:t>
            </a:r>
          </a:p>
          <a:p>
            <a:r>
              <a:rPr lang="en-US" dirty="0"/>
              <a:t>Approval by the Local Review Team who will submit to the Statewide Review Panel for their recommendation.  </a:t>
            </a:r>
          </a:p>
          <a:p>
            <a:endParaRPr lang="en-US" dirty="0"/>
          </a:p>
          <a:p>
            <a:r>
              <a:rPr lang="en-US" dirty="0"/>
              <a:t>For Level 5 plan to be implemented, the Commissioner or designee must review and sign their approval. </a:t>
            </a:r>
          </a:p>
        </p:txBody>
      </p:sp>
      <p:sp>
        <p:nvSpPr>
          <p:cNvPr id="4" name="Slide Number Placeholder 3"/>
          <p:cNvSpPr>
            <a:spLocks noGrp="1"/>
          </p:cNvSpPr>
          <p:nvPr>
            <p:ph type="sldNum" sz="quarter" idx="12"/>
          </p:nvPr>
        </p:nvSpPr>
        <p:spPr/>
        <p:txBody>
          <a:bodyPr/>
          <a:lstStyle/>
          <a:p>
            <a:fld id="{2301607E-6B10-4412-AF00-BC3FAD582068}" type="slidenum">
              <a:rPr lang="en-US" smtClean="0"/>
              <a:t>38</a:t>
            </a:fld>
            <a:endParaRPr lang="en-US"/>
          </a:p>
        </p:txBody>
      </p:sp>
    </p:spTree>
    <p:extLst>
      <p:ext uri="{BB962C8B-B14F-4D97-AF65-F5344CB8AC3E}">
        <p14:creationId xmlns:p14="http://schemas.microsoft.com/office/powerpoint/2010/main" val="32738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505-3 Behavior Management Practices</a:t>
            </a:r>
            <a:br>
              <a:rPr lang="en-US" sz="2000" dirty="0"/>
            </a:br>
            <a:endParaRPr lang="en-US" sz="2000" dirty="0"/>
          </a:p>
        </p:txBody>
      </p:sp>
      <p:sp>
        <p:nvSpPr>
          <p:cNvPr id="3" name="Content Placeholder 2"/>
          <p:cNvSpPr>
            <a:spLocks noGrp="1"/>
          </p:cNvSpPr>
          <p:nvPr>
            <p:ph idx="1"/>
          </p:nvPr>
        </p:nvSpPr>
        <p:spPr>
          <a:xfrm>
            <a:off x="457200" y="990601"/>
            <a:ext cx="8229600" cy="5410200"/>
          </a:xfrm>
        </p:spPr>
        <p:txBody>
          <a:bodyPr>
            <a:noAutofit/>
          </a:bodyPr>
          <a:lstStyle/>
          <a:p>
            <a:pPr marL="0" indent="0">
              <a:buNone/>
            </a:pPr>
            <a:r>
              <a:rPr lang="en-US" sz="2400" dirty="0"/>
              <a:t>This section identifies areas regarding Behavior Management which are more prescriptive than in previous regulation.  </a:t>
            </a:r>
          </a:p>
          <a:p>
            <a:pPr>
              <a:buFontTx/>
              <a:buChar char="-"/>
            </a:pPr>
            <a:endParaRPr lang="en-US" sz="2400" dirty="0"/>
          </a:p>
          <a:p>
            <a:pPr>
              <a:buFontTx/>
              <a:buChar char="-"/>
            </a:pPr>
            <a:r>
              <a:rPr lang="en-US" sz="2400" dirty="0"/>
              <a:t>When Restriction of Rights or use of Restraint is used it must be kept to a minimum in terms of frequency, duration and degree of physical intrusiveness.  </a:t>
            </a:r>
          </a:p>
          <a:p>
            <a:pPr>
              <a:buFontTx/>
              <a:buChar char="-"/>
            </a:pPr>
            <a:r>
              <a:rPr lang="en-US" sz="2400" dirty="0"/>
              <a:t>Physical prompts, physical assistance and supports to intervene in a Challenging Behavior must be clearly described in the Personal Plan.</a:t>
            </a:r>
          </a:p>
          <a:p>
            <a:pPr>
              <a:buFontTx/>
              <a:buChar char="-"/>
            </a:pPr>
            <a:r>
              <a:rPr lang="en-US" sz="2400" dirty="0"/>
              <a:t>Therapeutic Devices or approved Safety Devices to which the </a:t>
            </a:r>
            <a:r>
              <a:rPr lang="en-US" sz="2400" u="sng" dirty="0"/>
              <a:t>Person does not communicate an objection </a:t>
            </a:r>
            <a:r>
              <a:rPr lang="en-US" sz="2400" dirty="0"/>
              <a:t>and which are </a:t>
            </a:r>
            <a:r>
              <a:rPr lang="en-US" sz="2400" u="sng" dirty="0"/>
              <a:t>not intended as an intervention to a Challenging Behavior</a:t>
            </a:r>
            <a:r>
              <a:rPr lang="en-US" sz="2400" dirty="0"/>
              <a:t>, are not considered Restraints under this regulation.  </a:t>
            </a:r>
          </a:p>
          <a:p>
            <a:pPr>
              <a:buFontTx/>
              <a:buChar char="-"/>
            </a:pPr>
            <a:endParaRPr lang="en-US" sz="2000" dirty="0"/>
          </a:p>
          <a:p>
            <a:pPr>
              <a:buFontTx/>
              <a:buChar char="-"/>
            </a:pPr>
            <a:endParaRPr lang="en-US" sz="2000" dirty="0"/>
          </a:p>
          <a:p>
            <a:pPr>
              <a:buFontTx/>
              <a:buChar char="-"/>
            </a:pPr>
            <a:endParaRPr lang="en-US" sz="2000" dirty="0"/>
          </a:p>
          <a:p>
            <a:pPr>
              <a:buFontTx/>
              <a:buChar char="-"/>
            </a:pPr>
            <a:endParaRPr lang="en-US" sz="2000" dirty="0"/>
          </a:p>
          <a:p>
            <a:pPr>
              <a:buFontTx/>
              <a:buChar char="-"/>
            </a:pPr>
            <a:endParaRPr lang="en-US" sz="2000" dirty="0"/>
          </a:p>
          <a:p>
            <a:pPr>
              <a:buFontTx/>
              <a:buChar char="-"/>
            </a:pPr>
            <a:endParaRPr lang="en-US" sz="1800" dirty="0"/>
          </a:p>
          <a:p>
            <a:pPr>
              <a:buFontTx/>
              <a:buChar char="-"/>
            </a:pPr>
            <a:endParaRPr lang="en-US" sz="1800" dirty="0"/>
          </a:p>
        </p:txBody>
      </p:sp>
      <p:sp>
        <p:nvSpPr>
          <p:cNvPr id="4" name="Slide Number Placeholder 3"/>
          <p:cNvSpPr>
            <a:spLocks noGrp="1"/>
          </p:cNvSpPr>
          <p:nvPr>
            <p:ph type="sldNum" sz="quarter" idx="12"/>
          </p:nvPr>
        </p:nvSpPr>
        <p:spPr/>
        <p:txBody>
          <a:bodyPr/>
          <a:lstStyle/>
          <a:p>
            <a:fld id="{2301607E-6B10-4412-AF00-BC3FAD582068}" type="slidenum">
              <a:rPr lang="en-US" smtClean="0"/>
              <a:t>39</a:t>
            </a:fld>
            <a:endParaRPr lang="en-US"/>
          </a:p>
        </p:txBody>
      </p:sp>
    </p:spTree>
    <p:extLst>
      <p:ext uri="{BB962C8B-B14F-4D97-AF65-F5344CB8AC3E}">
        <p14:creationId xmlns:p14="http://schemas.microsoft.com/office/powerpoint/2010/main" val="3893378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lumMod val="75000"/>
                  </a:schemeClr>
                </a:solidFill>
              </a:rPr>
              <a:t>Objectives of this Training</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lvl="0"/>
            <a:r>
              <a:rPr lang="en-US" b="1" dirty="0"/>
              <a:t>Provide an overview of Person’s Planning Team obligations at all 5 levels of interventions for Challenging Behaviors at  both initial approval and renewals</a:t>
            </a:r>
            <a:endParaRPr lang="en-US" dirty="0"/>
          </a:p>
          <a:p>
            <a:pPr lvl="0"/>
            <a:r>
              <a:rPr lang="en-US" b="1" dirty="0"/>
              <a:t>Give a description, required approval and required documentation for all 5 levels of interventions</a:t>
            </a:r>
            <a:endParaRPr lang="en-US" dirty="0"/>
          </a:p>
          <a:p>
            <a:pPr lvl="0"/>
            <a:r>
              <a:rPr lang="en-US" b="1" dirty="0"/>
              <a:t>Give examples of interventions for challenging behaviors at all 5 levels</a:t>
            </a:r>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4</a:t>
            </a:fld>
            <a:endParaRPr lang="en-US"/>
          </a:p>
        </p:txBody>
      </p:sp>
    </p:spTree>
    <p:extLst>
      <p:ext uri="{BB962C8B-B14F-4D97-AF65-F5344CB8AC3E}">
        <p14:creationId xmlns:p14="http://schemas.microsoft.com/office/powerpoint/2010/main" val="349384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505-3 Behavior Management Practices </a:t>
            </a:r>
            <a:r>
              <a:rPr lang="en-US" sz="2000" b="1" dirty="0"/>
              <a:t>(</a:t>
            </a:r>
            <a:r>
              <a:rPr lang="en-US" sz="2000" b="1" dirty="0" err="1"/>
              <a:t>Con’d</a:t>
            </a:r>
            <a:r>
              <a:rPr lang="en-US" sz="2000" b="1" dirty="0"/>
              <a:t>)</a:t>
            </a:r>
            <a:endParaRPr lang="en-US" dirty="0"/>
          </a:p>
        </p:txBody>
      </p:sp>
      <p:sp>
        <p:nvSpPr>
          <p:cNvPr id="3" name="Content Placeholder 2"/>
          <p:cNvSpPr>
            <a:spLocks noGrp="1"/>
          </p:cNvSpPr>
          <p:nvPr>
            <p:ph idx="1"/>
          </p:nvPr>
        </p:nvSpPr>
        <p:spPr>
          <a:xfrm>
            <a:off x="457200" y="1371600"/>
            <a:ext cx="8229600" cy="4754565"/>
          </a:xfrm>
        </p:spPr>
        <p:txBody>
          <a:bodyPr>
            <a:normAutofit fontScale="92500" lnSpcReduction="10000"/>
          </a:bodyPr>
          <a:lstStyle/>
          <a:p>
            <a:pPr>
              <a:buFontTx/>
              <a:buChar char="-"/>
            </a:pPr>
            <a:r>
              <a:rPr lang="en-US" u="sng" dirty="0"/>
              <a:t>Monitoring devices </a:t>
            </a:r>
            <a:r>
              <a:rPr lang="en-US" dirty="0"/>
              <a:t>intended to enhance independence, to which the Person does not communicate an objection and which are not intended as an intervention to a Challenging Behavior, are not considered  a restriction of Rights under this regulation.  </a:t>
            </a:r>
          </a:p>
          <a:p>
            <a:pPr lvl="1">
              <a:buFontTx/>
              <a:buChar char="-"/>
            </a:pPr>
            <a:r>
              <a:rPr lang="en-US" dirty="0"/>
              <a:t>Ex: Buzzers, alarms, sensors or other electronic monitoring devices (video, ankle bracelets)</a:t>
            </a:r>
          </a:p>
          <a:p>
            <a:pPr lvl="1">
              <a:buFontTx/>
              <a:buChar char="-"/>
            </a:pPr>
            <a:r>
              <a:rPr lang="en-US" dirty="0"/>
              <a:t>Must be clearly described in the Personal Plan</a:t>
            </a:r>
          </a:p>
          <a:p>
            <a:pPr lvl="1">
              <a:buFontTx/>
              <a:buChar char="-"/>
            </a:pPr>
            <a:r>
              <a:rPr lang="en-US" dirty="0"/>
              <a:t>Must include procedures used to maximize privacy and confidentiality.  </a:t>
            </a:r>
          </a:p>
          <a:p>
            <a:pPr>
              <a:buFontTx/>
              <a:buChar char="-"/>
            </a:pPr>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40</a:t>
            </a:fld>
            <a:endParaRPr lang="en-US"/>
          </a:p>
        </p:txBody>
      </p:sp>
    </p:spTree>
    <p:extLst>
      <p:ext uri="{BB962C8B-B14F-4D97-AF65-F5344CB8AC3E}">
        <p14:creationId xmlns:p14="http://schemas.microsoft.com/office/powerpoint/2010/main" val="3271519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chemeClr val="accent2">
                    <a:lumMod val="75000"/>
                  </a:schemeClr>
                </a:solidFill>
                <a:effectLst>
                  <a:outerShdw blurRad="38100" dist="38100" dir="2700000" algn="tl">
                    <a:srgbClr val="000000">
                      <a:alpha val="43137"/>
                    </a:srgbClr>
                  </a:outerShdw>
                </a:effectLst>
              </a:rPr>
              <a:t>Impact of Behavior Management Plan on </a:t>
            </a:r>
            <a:br>
              <a:rPr lang="en-US" sz="3200" b="1" dirty="0">
                <a:solidFill>
                  <a:schemeClr val="accent2">
                    <a:lumMod val="75000"/>
                  </a:schemeClr>
                </a:solidFill>
                <a:effectLst>
                  <a:outerShdw blurRad="38100" dist="38100" dir="2700000" algn="tl">
                    <a:srgbClr val="000000">
                      <a:alpha val="43137"/>
                    </a:srgbClr>
                  </a:outerShdw>
                </a:effectLst>
              </a:rPr>
            </a:br>
            <a:r>
              <a:rPr lang="en-US" sz="3200" b="1" dirty="0">
                <a:solidFill>
                  <a:schemeClr val="accent2">
                    <a:lumMod val="75000"/>
                  </a:schemeClr>
                </a:solidFill>
                <a:effectLst>
                  <a:outerShdw blurRad="38100" dist="38100" dir="2700000" algn="tl">
                    <a:srgbClr val="000000">
                      <a:alpha val="43137"/>
                    </a:srgbClr>
                  </a:outerShdw>
                </a:effectLst>
              </a:rPr>
              <a:t>Other Persons</a:t>
            </a:r>
            <a:br>
              <a:rPr lang="en-US" sz="2400" dirty="0"/>
            </a:br>
            <a:endParaRPr lang="en-US" sz="2400" dirty="0"/>
          </a:p>
        </p:txBody>
      </p:sp>
      <p:sp>
        <p:nvSpPr>
          <p:cNvPr id="3" name="Content Placeholder 2"/>
          <p:cNvSpPr>
            <a:spLocks noGrp="1"/>
          </p:cNvSpPr>
          <p:nvPr>
            <p:ph idx="1"/>
          </p:nvPr>
        </p:nvSpPr>
        <p:spPr/>
        <p:txBody>
          <a:bodyPr>
            <a:normAutofit/>
          </a:bodyPr>
          <a:lstStyle/>
          <a:p>
            <a:r>
              <a:rPr lang="en-US" sz="2600" dirty="0"/>
              <a:t>When a Person has a Behavior Management Plan that contains restrictions of Rights or the use of Restraint that may impact other Persons in the home or program, </a:t>
            </a:r>
            <a:r>
              <a:rPr lang="en-US" sz="2600" b="1" u="sng" dirty="0"/>
              <a:t>accommodations must be identified to minimize the impact on the other Persons</a:t>
            </a:r>
            <a:r>
              <a:rPr lang="en-US" sz="2600" dirty="0"/>
              <a:t>. The Personal Plan of each Person affected by the restrictive procedure must indicate how that Person will be supported to minimize the negative impact of any restriction.  </a:t>
            </a:r>
          </a:p>
          <a:p>
            <a:endParaRPr lang="en-US" sz="2600" dirty="0"/>
          </a:p>
        </p:txBody>
      </p:sp>
      <p:sp>
        <p:nvSpPr>
          <p:cNvPr id="4" name="Slide Number Placeholder 3"/>
          <p:cNvSpPr>
            <a:spLocks noGrp="1"/>
          </p:cNvSpPr>
          <p:nvPr>
            <p:ph type="sldNum" sz="quarter" idx="12"/>
          </p:nvPr>
        </p:nvSpPr>
        <p:spPr/>
        <p:txBody>
          <a:bodyPr/>
          <a:lstStyle/>
          <a:p>
            <a:fld id="{2301607E-6B10-4412-AF00-BC3FAD582068}" type="slidenum">
              <a:rPr lang="en-US" smtClean="0"/>
              <a:t>41</a:t>
            </a:fld>
            <a:endParaRPr lang="en-US"/>
          </a:p>
        </p:txBody>
      </p:sp>
    </p:spTree>
    <p:extLst>
      <p:ext uri="{BB962C8B-B14F-4D97-AF65-F5344CB8AC3E}">
        <p14:creationId xmlns:p14="http://schemas.microsoft.com/office/powerpoint/2010/main" val="5094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PROCEDURES FOR REVIEW AND APPROVAL OF POSITIVE SUPPORT PLANS AND BEHAVIOR MANAGEMENT PLANS</a:t>
            </a:r>
            <a:br>
              <a:rPr lang="en-US" sz="2800" dirty="0"/>
            </a:br>
            <a:endParaRPr lang="en-US" sz="2800" dirty="0"/>
          </a:p>
        </p:txBody>
      </p:sp>
      <p:sp>
        <p:nvSpPr>
          <p:cNvPr id="3" name="Content Placeholder 2"/>
          <p:cNvSpPr>
            <a:spLocks noGrp="1"/>
          </p:cNvSpPr>
          <p:nvPr>
            <p:ph idx="1"/>
          </p:nvPr>
        </p:nvSpPr>
        <p:spPr>
          <a:xfrm>
            <a:off x="457200" y="1066800"/>
            <a:ext cx="8229600" cy="5562599"/>
          </a:xfrm>
        </p:spPr>
        <p:txBody>
          <a:bodyPr>
            <a:normAutofit fontScale="55000" lnSpcReduction="20000"/>
          </a:bodyPr>
          <a:lstStyle/>
          <a:p>
            <a:pPr marL="0" indent="0" algn="ctr">
              <a:buNone/>
            </a:pPr>
            <a:r>
              <a:rPr lang="en-US" sz="3500" b="1" dirty="0"/>
              <a:t>Review Levels and Review Teams</a:t>
            </a:r>
            <a:endParaRPr lang="en-US" sz="3500" dirty="0"/>
          </a:p>
          <a:p>
            <a:pPr marL="0" indent="0">
              <a:buNone/>
            </a:pPr>
            <a:r>
              <a:rPr lang="en-US" sz="3500" b="1" dirty="0"/>
              <a:t>	</a:t>
            </a:r>
            <a:endParaRPr lang="en-US" sz="3500" dirty="0"/>
          </a:p>
          <a:p>
            <a:pPr marL="0" indent="0" algn="ctr">
              <a:buNone/>
            </a:pPr>
            <a:r>
              <a:rPr lang="en-US" dirty="0"/>
              <a:t>Planning Teams are responsible for obtaining the designated level of approval prior to implementation of any plan. </a:t>
            </a:r>
          </a:p>
          <a:p>
            <a:pPr marL="0" indent="0">
              <a:buNone/>
            </a:pPr>
            <a:r>
              <a:rPr lang="en-US" sz="3500" dirty="0"/>
              <a:t>	</a:t>
            </a:r>
          </a:p>
          <a:p>
            <a:pPr marL="914357" lvl="1" indent="-514350">
              <a:buFont typeface="+mj-lt"/>
              <a:buAutoNum type="arabicPeriod"/>
            </a:pPr>
            <a:r>
              <a:rPr lang="en-US" sz="3500" dirty="0"/>
              <a:t>The Planning Team, the Person or Guardian, and Case Manager must review and approve all plans before they are implemented or sent for further review.  </a:t>
            </a:r>
          </a:p>
          <a:p>
            <a:pPr marL="0" indent="0">
              <a:buNone/>
            </a:pPr>
            <a:r>
              <a:rPr lang="en-US" sz="3500" dirty="0"/>
              <a:t> </a:t>
            </a:r>
          </a:p>
          <a:p>
            <a:pPr marL="914357" lvl="1" indent="-514350">
              <a:buAutoNum type="arabicPeriod" startAt="2"/>
            </a:pPr>
            <a:r>
              <a:rPr lang="en-US" sz="3500" dirty="0"/>
              <a:t>A Review Team is responsible for review and disposition of all Behavior Management Plans at Level 3 or above.  </a:t>
            </a:r>
          </a:p>
          <a:p>
            <a:pPr marL="400007" lvl="1" indent="0">
              <a:buNone/>
            </a:pPr>
            <a:r>
              <a:rPr lang="en-US" sz="3600" b="1" dirty="0"/>
              <a:t>	The Case Manager or Case Management Supervisor must 	participate in the review process.  </a:t>
            </a:r>
          </a:p>
          <a:p>
            <a:pPr marL="400007" lvl="1" indent="0">
              <a:buNone/>
            </a:pPr>
            <a:endParaRPr lang="en-US" sz="3600" b="1" dirty="0"/>
          </a:p>
          <a:p>
            <a:pPr marL="914357" lvl="1" indent="-514350">
              <a:buFont typeface="+mj-lt"/>
              <a:buAutoNum type="arabicPeriod" startAt="3"/>
            </a:pPr>
            <a:r>
              <a:rPr lang="en-US" sz="3500" dirty="0"/>
              <a:t>The Statewide Review Panel is responsible for review of all Behavior Management Plans at Level 5, prior to review by the Commissioner’s Designee.</a:t>
            </a:r>
          </a:p>
          <a:p>
            <a:pPr marL="914357" lvl="1" indent="-514350">
              <a:buFont typeface="+mj-lt"/>
              <a:buAutoNum type="arabicPeriod" startAt="3"/>
            </a:pPr>
            <a:endParaRPr lang="en-US" sz="3500" dirty="0"/>
          </a:p>
          <a:p>
            <a:pPr marL="400007" lvl="1" indent="0" algn="ctr">
              <a:buNone/>
            </a:pPr>
            <a:r>
              <a:rPr lang="en-US" sz="3800" u="sng" dirty="0"/>
              <a:t>All plans must have all required components prior to review</a:t>
            </a:r>
          </a:p>
          <a:p>
            <a:pPr marL="400007" lvl="1" indent="0" algn="ctr">
              <a:buNone/>
            </a:pPr>
            <a:r>
              <a:rPr lang="en-US" sz="3800" u="sng" dirty="0"/>
              <a:t> &amp; approvals at all levels. </a:t>
            </a:r>
          </a:p>
          <a:p>
            <a:pPr marL="914357" lvl="1" indent="-514350">
              <a:buFont typeface="+mj-lt"/>
              <a:buAutoNum type="arabicPeriod" startAt="3"/>
            </a:pPr>
            <a:endParaRPr lang="en-US" sz="3500" dirty="0"/>
          </a:p>
          <a:p>
            <a:pPr marL="914357" lvl="1" indent="-514350">
              <a:buFont typeface="+mj-lt"/>
              <a:buAutoNum type="arabicPeriod" startAt="3"/>
            </a:pPr>
            <a:endParaRPr lang="en-US" sz="3500" dirty="0"/>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42</a:t>
            </a:fld>
            <a:endParaRPr lang="en-US"/>
          </a:p>
        </p:txBody>
      </p:sp>
    </p:spTree>
    <p:extLst>
      <p:ext uri="{BB962C8B-B14F-4D97-AF65-F5344CB8AC3E}">
        <p14:creationId xmlns:p14="http://schemas.microsoft.com/office/powerpoint/2010/main" val="9409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arn(inVertic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Team Practices </a:t>
            </a:r>
          </a:p>
        </p:txBody>
      </p:sp>
      <p:sp>
        <p:nvSpPr>
          <p:cNvPr id="3" name="Content Placeholder 2"/>
          <p:cNvSpPr>
            <a:spLocks noGrp="1"/>
          </p:cNvSpPr>
          <p:nvPr>
            <p:ph idx="1"/>
          </p:nvPr>
        </p:nvSpPr>
        <p:spPr>
          <a:xfrm>
            <a:off x="457200" y="1219200"/>
            <a:ext cx="8229600" cy="4906965"/>
          </a:xfrm>
        </p:spPr>
        <p:txBody>
          <a:bodyPr>
            <a:normAutofit/>
          </a:bodyPr>
          <a:lstStyle/>
          <a:p>
            <a:r>
              <a:rPr lang="en-US" dirty="0"/>
              <a:t>The voting members of the Review Team have the discretion to determine duration of a Behavior Management Plan approval to a maximum of one year</a:t>
            </a:r>
          </a:p>
          <a:p>
            <a:endParaRPr lang="en-US" dirty="0"/>
          </a:p>
          <a:p>
            <a:r>
              <a:rPr lang="en-US" dirty="0"/>
              <a:t>If less than one year, the duration of Behavior Management Plan approval must be indicated in writing</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43</a:t>
            </a:fld>
            <a:endParaRPr lang="en-US"/>
          </a:p>
        </p:txBody>
      </p:sp>
    </p:spTree>
    <p:extLst>
      <p:ext uri="{BB962C8B-B14F-4D97-AF65-F5344CB8AC3E}">
        <p14:creationId xmlns:p14="http://schemas.microsoft.com/office/powerpoint/2010/main" val="37148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Training</a:t>
            </a:r>
          </a:p>
        </p:txBody>
      </p:sp>
      <p:sp>
        <p:nvSpPr>
          <p:cNvPr id="3" name="Content Placeholder 2"/>
          <p:cNvSpPr>
            <a:spLocks noGrp="1"/>
          </p:cNvSpPr>
          <p:nvPr>
            <p:ph idx="1"/>
          </p:nvPr>
        </p:nvSpPr>
        <p:spPr>
          <a:xfrm>
            <a:off x="457200" y="1143000"/>
            <a:ext cx="8229600" cy="4983165"/>
          </a:xfrm>
        </p:spPr>
        <p:txBody>
          <a:bodyPr>
            <a:normAutofit lnSpcReduction="10000"/>
          </a:bodyPr>
          <a:lstStyle/>
          <a:p>
            <a:r>
              <a:rPr lang="en-US" dirty="0"/>
              <a:t>DSP must be trained in accordance with  the Individual’s Behavior Management Plan.  </a:t>
            </a:r>
          </a:p>
          <a:p>
            <a:r>
              <a:rPr lang="en-US" dirty="0"/>
              <a:t>Training on the Behavior Management Plan </a:t>
            </a:r>
            <a:r>
              <a:rPr lang="en-US" b="1" dirty="0"/>
              <a:t>must </a:t>
            </a:r>
            <a:r>
              <a:rPr lang="en-US" dirty="0"/>
              <a:t>be offered to others such as parents, Guardians and Correspondents who may be involved in supporting the Person</a:t>
            </a:r>
          </a:p>
          <a:p>
            <a:r>
              <a:rPr lang="en-US" dirty="0"/>
              <a:t>Prior to any use of restraint, all staff must be trained in accordance with a physical restraint or Specialized Restraint program approved by the Department. </a:t>
            </a:r>
          </a:p>
        </p:txBody>
      </p:sp>
      <p:sp>
        <p:nvSpPr>
          <p:cNvPr id="4" name="Slide Number Placeholder 3"/>
          <p:cNvSpPr>
            <a:spLocks noGrp="1"/>
          </p:cNvSpPr>
          <p:nvPr>
            <p:ph type="sldNum" sz="quarter" idx="12"/>
          </p:nvPr>
        </p:nvSpPr>
        <p:spPr/>
        <p:txBody>
          <a:bodyPr/>
          <a:lstStyle/>
          <a:p>
            <a:fld id="{2301607E-6B10-4412-AF00-BC3FAD582068}" type="slidenum">
              <a:rPr lang="en-US" smtClean="0"/>
              <a:t>44</a:t>
            </a:fld>
            <a:endParaRPr lang="en-US"/>
          </a:p>
        </p:txBody>
      </p:sp>
    </p:spTree>
    <p:extLst>
      <p:ext uri="{BB962C8B-B14F-4D97-AF65-F5344CB8AC3E}">
        <p14:creationId xmlns:p14="http://schemas.microsoft.com/office/powerpoint/2010/main" val="34749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60000"/>
                    <a:lumOff val="40000"/>
                  </a:schemeClr>
                </a:solidFill>
                <a:effectLst>
                  <a:outerShdw blurRad="38100" dist="38100" dir="2700000" algn="tl">
                    <a:srgbClr val="000000">
                      <a:alpha val="43137"/>
                    </a:srgbClr>
                  </a:outerShdw>
                </a:effectLst>
              </a:rPr>
              <a:t>Reportable Events</a:t>
            </a:r>
          </a:p>
        </p:txBody>
      </p:sp>
      <p:sp>
        <p:nvSpPr>
          <p:cNvPr id="3" name="Content Placeholder 2"/>
          <p:cNvSpPr>
            <a:spLocks noGrp="1"/>
          </p:cNvSpPr>
          <p:nvPr>
            <p:ph idx="1"/>
          </p:nvPr>
        </p:nvSpPr>
        <p:spPr/>
        <p:txBody>
          <a:bodyPr/>
          <a:lstStyle/>
          <a:p>
            <a:r>
              <a:rPr lang="en-US" sz="3600" dirty="0"/>
              <a:t>Once the Behavior Management Plan is approved, the team is no longer engaging in Emergency Interventions for that component and a Reportable Event is no longer necessary.</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45</a:t>
            </a:fld>
            <a:endParaRPr lang="en-US"/>
          </a:p>
        </p:txBody>
      </p:sp>
    </p:spTree>
    <p:extLst>
      <p:ext uri="{BB962C8B-B14F-4D97-AF65-F5344CB8AC3E}">
        <p14:creationId xmlns:p14="http://schemas.microsoft.com/office/powerpoint/2010/main" val="1271802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100" dirty="0"/>
              <a:t>  </a:t>
            </a:r>
            <a:r>
              <a:rPr lang="en-US" sz="3100" b="1" dirty="0"/>
              <a:t> </a:t>
            </a:r>
            <a:br>
              <a:rPr lang="en-US" sz="3100" b="1" dirty="0"/>
            </a:br>
            <a:br>
              <a:rPr lang="en-US" sz="3100" b="1" dirty="0"/>
            </a:br>
            <a:r>
              <a:rPr lang="en-US" sz="3600" b="1" dirty="0"/>
              <a:t>Monitoring the </a:t>
            </a:r>
            <a:r>
              <a:rPr lang="en-US" sz="3600" b="1" i="1" dirty="0"/>
              <a:t>Behavior Management Plan</a:t>
            </a:r>
            <a:r>
              <a:rPr lang="en-US" b="1" dirty="0"/>
              <a:t>	</a:t>
            </a:r>
            <a:br>
              <a:rPr lang="en-US" dirty="0"/>
            </a:br>
            <a:endParaRPr lang="en-US" dirty="0"/>
          </a:p>
        </p:txBody>
      </p:sp>
      <p:sp>
        <p:nvSpPr>
          <p:cNvPr id="3" name="Content Placeholder 2"/>
          <p:cNvSpPr>
            <a:spLocks noGrp="1"/>
          </p:cNvSpPr>
          <p:nvPr>
            <p:ph idx="1"/>
          </p:nvPr>
        </p:nvSpPr>
        <p:spPr>
          <a:xfrm>
            <a:off x="457200" y="914400"/>
            <a:ext cx="8229600" cy="5486400"/>
          </a:xfrm>
        </p:spPr>
        <p:txBody>
          <a:bodyPr>
            <a:noAutofit/>
          </a:bodyPr>
          <a:lstStyle/>
          <a:p>
            <a:r>
              <a:rPr lang="en-US" sz="2400" dirty="0"/>
              <a:t>The Planning Team and the responsible qualified professional must continue to monitor and oversee implementation of an approved Behavior Management Plan and make modifications as necessary.  </a:t>
            </a:r>
          </a:p>
          <a:p>
            <a:pPr lvl="0"/>
            <a:r>
              <a:rPr lang="en-US" sz="2400" b="1" u="sng" dirty="0"/>
              <a:t>The qualified professional </a:t>
            </a:r>
            <a:r>
              <a:rPr lang="en-US" sz="2400" dirty="0"/>
              <a:t>must oversee implementation and must monitor and document progress at least on a monthly basis. </a:t>
            </a:r>
          </a:p>
          <a:p>
            <a:pPr lvl="0"/>
            <a:r>
              <a:rPr lang="en-US" sz="2400" b="1" u="sng" dirty="0"/>
              <a:t>At a minimum, one representative from each agency</a:t>
            </a:r>
            <a:r>
              <a:rPr lang="en-US" sz="2400" u="sng" dirty="0"/>
              <a:t> </a:t>
            </a:r>
            <a:r>
              <a:rPr lang="en-US" sz="2400" dirty="0"/>
              <a:t>responsible for the implementation of the approved plan must be present during these monthly clinical reviews with the qualified professional. </a:t>
            </a:r>
          </a:p>
          <a:p>
            <a:r>
              <a:rPr lang="en-US" sz="2400" b="1" u="sng" dirty="0"/>
              <a:t>The individual’s guardian and assigned case manager </a:t>
            </a:r>
            <a:r>
              <a:rPr lang="en-US" sz="2400" dirty="0"/>
              <a:t>must also be provided the option to participate in the monthly clinical reviews with the qualified professional. </a:t>
            </a:r>
          </a:p>
          <a:p>
            <a:pPr marL="0" indent="0">
              <a:buNone/>
            </a:pPr>
            <a:r>
              <a:rPr lang="en-US" sz="2400" dirty="0"/>
              <a:t> </a:t>
            </a:r>
          </a:p>
          <a:p>
            <a:endParaRPr lang="en-US" sz="2400" dirty="0"/>
          </a:p>
          <a:p>
            <a:endParaRPr lang="en-US" sz="2400" dirty="0"/>
          </a:p>
          <a:p>
            <a:pPr lvl="0"/>
            <a:endParaRPr lang="en-US" sz="2400" dirty="0"/>
          </a:p>
        </p:txBody>
      </p:sp>
      <p:sp>
        <p:nvSpPr>
          <p:cNvPr id="4" name="Slide Number Placeholder 3"/>
          <p:cNvSpPr>
            <a:spLocks noGrp="1"/>
          </p:cNvSpPr>
          <p:nvPr>
            <p:ph type="sldNum" sz="quarter" idx="12"/>
          </p:nvPr>
        </p:nvSpPr>
        <p:spPr/>
        <p:txBody>
          <a:bodyPr/>
          <a:lstStyle/>
          <a:p>
            <a:fld id="{2301607E-6B10-4412-AF00-BC3FAD582068}" type="slidenum">
              <a:rPr lang="en-US" smtClean="0"/>
              <a:t>46</a:t>
            </a:fld>
            <a:endParaRPr lang="en-US"/>
          </a:p>
        </p:txBody>
      </p:sp>
    </p:spTree>
    <p:extLst>
      <p:ext uri="{BB962C8B-B14F-4D97-AF65-F5344CB8AC3E}">
        <p14:creationId xmlns:p14="http://schemas.microsoft.com/office/powerpoint/2010/main" val="29207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4"/>
          </a:xfrm>
        </p:spPr>
        <p:txBody>
          <a:bodyPr>
            <a:normAutofit fontScale="77500" lnSpcReduction="20000"/>
          </a:bodyPr>
          <a:lstStyle/>
          <a:p>
            <a:r>
              <a:rPr lang="en-US" dirty="0"/>
              <a:t>The Planning Team, with the input of the qualified professional responsible for the Behavior Management Plan, must review, monitor and document the effectiveness of the plan at least quarterly.</a:t>
            </a:r>
          </a:p>
          <a:p>
            <a:endParaRPr lang="en-US" dirty="0"/>
          </a:p>
          <a:p>
            <a:r>
              <a:rPr lang="en-US" dirty="0"/>
              <a:t>Any increase of restrictive measures must be approved by the Planning Team and the </a:t>
            </a:r>
            <a:r>
              <a:rPr lang="en-US" i="1" dirty="0"/>
              <a:t>Review Team </a:t>
            </a:r>
            <a:r>
              <a:rPr lang="en-US" dirty="0"/>
              <a:t>prior to implementation. </a:t>
            </a:r>
          </a:p>
          <a:p>
            <a:endParaRPr lang="en-US" dirty="0"/>
          </a:p>
          <a:p>
            <a:r>
              <a:rPr lang="en-US" dirty="0"/>
              <a:t>All modifications of the Behavior Management Plan which include a reduction of restrictive measures must be approved by the Planning Team prior to implementation, and the revised Behavior Management Plan must be sent to the Review Team within thirty (30) days.  </a:t>
            </a:r>
          </a:p>
          <a:p>
            <a:endParaRPr lang="en-US" dirty="0"/>
          </a:p>
          <a:p>
            <a:pPr marL="0" indent="0">
              <a:buNone/>
            </a:pPr>
            <a:endParaRPr lang="en-US" dirty="0"/>
          </a:p>
        </p:txBody>
      </p:sp>
      <p:sp>
        <p:nvSpPr>
          <p:cNvPr id="4" name="TextBox 3"/>
          <p:cNvSpPr txBox="1"/>
          <p:nvPr/>
        </p:nvSpPr>
        <p:spPr>
          <a:xfrm>
            <a:off x="1107558" y="258726"/>
            <a:ext cx="7010400" cy="523220"/>
          </a:xfrm>
          <a:prstGeom prst="rect">
            <a:avLst/>
          </a:prstGeom>
          <a:noFill/>
        </p:spPr>
        <p:txBody>
          <a:bodyPr wrap="square" rtlCol="0">
            <a:spAutoFit/>
          </a:bodyPr>
          <a:lstStyle/>
          <a:p>
            <a:pPr algn="ctr"/>
            <a:r>
              <a:rPr lang="en-US" sz="2800" b="1" dirty="0">
                <a:solidFill>
                  <a:schemeClr val="accent2">
                    <a:lumMod val="75000"/>
                  </a:schemeClr>
                </a:solidFill>
                <a:effectLst>
                  <a:outerShdw blurRad="38100" dist="38100" dir="2700000" algn="tl">
                    <a:srgbClr val="000000">
                      <a:alpha val="43137"/>
                    </a:srgbClr>
                  </a:outerShdw>
                </a:effectLst>
              </a:rPr>
              <a:t>Monitoring Continued</a:t>
            </a:r>
          </a:p>
        </p:txBody>
      </p:sp>
      <p:sp>
        <p:nvSpPr>
          <p:cNvPr id="2" name="Slide Number Placeholder 1"/>
          <p:cNvSpPr>
            <a:spLocks noGrp="1"/>
          </p:cNvSpPr>
          <p:nvPr>
            <p:ph type="sldNum" sz="quarter" idx="12"/>
          </p:nvPr>
        </p:nvSpPr>
        <p:spPr/>
        <p:txBody>
          <a:bodyPr/>
          <a:lstStyle/>
          <a:p>
            <a:fld id="{2301607E-6B10-4412-AF00-BC3FAD582068}" type="slidenum">
              <a:rPr lang="en-US" smtClean="0"/>
              <a:t>47</a:t>
            </a:fld>
            <a:endParaRPr lang="en-US"/>
          </a:p>
        </p:txBody>
      </p:sp>
    </p:spTree>
    <p:extLst>
      <p:ext uri="{BB962C8B-B14F-4D97-AF65-F5344CB8AC3E}">
        <p14:creationId xmlns:p14="http://schemas.microsoft.com/office/powerpoint/2010/main" val="5142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b="1" dirty="0">
                <a:solidFill>
                  <a:schemeClr val="tx2">
                    <a:lumMod val="75000"/>
                  </a:schemeClr>
                </a:solidFill>
                <a:effectLst>
                  <a:outerShdw blurRad="38100" dist="38100" dir="2700000" algn="tl">
                    <a:srgbClr val="000000">
                      <a:alpha val="43137"/>
                    </a:srgbClr>
                  </a:outerShdw>
                </a:effectLst>
              </a:rPr>
              <a:t>Ongoing Approval of Behavior Management Plans </a:t>
            </a:r>
            <a:r>
              <a:rPr lang="en-US" sz="2000" b="1" dirty="0">
                <a:solidFill>
                  <a:schemeClr val="tx2">
                    <a:lumMod val="75000"/>
                  </a:schemeClr>
                </a:solidFill>
                <a:effectLst>
                  <a:outerShdw blurRad="38100" dist="38100" dir="2700000" algn="tl">
                    <a:srgbClr val="000000">
                      <a:alpha val="43137"/>
                    </a:srgbClr>
                  </a:outerShdw>
                </a:effectLst>
              </a:rPr>
              <a:t>pg21</a:t>
            </a:r>
          </a:p>
        </p:txBody>
      </p:sp>
      <p:sp>
        <p:nvSpPr>
          <p:cNvPr id="3" name="Content Placeholder 2"/>
          <p:cNvSpPr>
            <a:spLocks noGrp="1"/>
          </p:cNvSpPr>
          <p:nvPr>
            <p:ph idx="1"/>
          </p:nvPr>
        </p:nvSpPr>
        <p:spPr>
          <a:xfrm>
            <a:off x="457200" y="914400"/>
            <a:ext cx="8229600" cy="5715000"/>
          </a:xfrm>
        </p:spPr>
        <p:txBody>
          <a:bodyPr>
            <a:noAutofit/>
          </a:bodyPr>
          <a:lstStyle/>
          <a:p>
            <a:pPr marL="0" indent="0">
              <a:buNone/>
            </a:pPr>
            <a:r>
              <a:rPr lang="en-US" sz="2000" dirty="0"/>
              <a:t>Must be submitted at least ten working days prior to the review date and unless the Review Team specifies otherwise must include the following information:</a:t>
            </a:r>
            <a:br>
              <a:rPr lang="en-US" sz="2100" dirty="0"/>
            </a:br>
            <a:endParaRPr lang="en-US" sz="2100" dirty="0"/>
          </a:p>
          <a:p>
            <a:r>
              <a:rPr lang="en-US" sz="2100" dirty="0"/>
              <a:t>Documentation from the monthly monitoring of the Behavior Management Plan by the overseeing professional;</a:t>
            </a:r>
          </a:p>
          <a:p>
            <a:r>
              <a:rPr lang="en-US" sz="2100" dirty="0"/>
              <a:t>Minutes reflecting the discussion of the Behavior Management Plan in quarterly reviews by the Planning Team;</a:t>
            </a:r>
          </a:p>
          <a:p>
            <a:r>
              <a:rPr lang="en-US" sz="2100" dirty="0"/>
              <a:t>Notes of quarterly monitoring of the Behavior Management Plan conducted by the Case Manager;</a:t>
            </a:r>
          </a:p>
          <a:p>
            <a:r>
              <a:rPr lang="en-US" sz="2100" dirty="0"/>
              <a:t> A summary of data gathered as indicated in the approved Behavior Management Plan;</a:t>
            </a:r>
          </a:p>
          <a:p>
            <a:r>
              <a:rPr lang="en-US" sz="2100" dirty="0"/>
              <a:t> A summary of reportable events since the previous approval date;</a:t>
            </a:r>
          </a:p>
          <a:p>
            <a:r>
              <a:rPr lang="en-US" sz="2100" dirty="0"/>
              <a:t> Updated or modified Behavior Management Plans and assessments</a:t>
            </a:r>
          </a:p>
          <a:p>
            <a:r>
              <a:rPr lang="en-US" sz="2100" dirty="0"/>
              <a:t>A Psychological Assessment within the past three years, if required.</a:t>
            </a:r>
          </a:p>
          <a:p>
            <a:pPr marL="0" indent="0">
              <a:buNone/>
            </a:pPr>
            <a:endParaRPr lang="en-US" sz="2000" dirty="0"/>
          </a:p>
        </p:txBody>
      </p:sp>
      <p:sp>
        <p:nvSpPr>
          <p:cNvPr id="4" name="Slide Number Placeholder 3"/>
          <p:cNvSpPr>
            <a:spLocks noGrp="1"/>
          </p:cNvSpPr>
          <p:nvPr>
            <p:ph type="sldNum" sz="quarter" idx="12"/>
          </p:nvPr>
        </p:nvSpPr>
        <p:spPr/>
        <p:txBody>
          <a:bodyPr/>
          <a:lstStyle/>
          <a:p>
            <a:fld id="{2301607E-6B10-4412-AF00-BC3FAD582068}" type="slidenum">
              <a:rPr lang="en-US" smtClean="0"/>
              <a:t>48</a:t>
            </a:fld>
            <a:endParaRPr lang="en-US"/>
          </a:p>
        </p:txBody>
      </p:sp>
    </p:spTree>
    <p:extLst>
      <p:ext uri="{BB962C8B-B14F-4D97-AF65-F5344CB8AC3E}">
        <p14:creationId xmlns:p14="http://schemas.microsoft.com/office/powerpoint/2010/main" val="395863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1299"/>
            <a:ext cx="8229600" cy="4989504"/>
          </a:xfrm>
        </p:spPr>
        <p:txBody>
          <a:bodyPr numCol="1">
            <a:normAutofit/>
          </a:bodyPr>
          <a:lstStyle/>
          <a:p>
            <a:r>
              <a:rPr lang="en-US" sz="3000" b="1" dirty="0"/>
              <a:t>Corporal Punishment </a:t>
            </a:r>
          </a:p>
          <a:p>
            <a:r>
              <a:rPr lang="en-US" sz="3000" b="1" dirty="0"/>
              <a:t>Overcorrection</a:t>
            </a:r>
            <a:r>
              <a:rPr lang="en-US" sz="3000" dirty="0"/>
              <a:t> </a:t>
            </a:r>
          </a:p>
          <a:p>
            <a:r>
              <a:rPr lang="en-US" sz="3000" b="1" dirty="0"/>
              <a:t>Aversive</a:t>
            </a:r>
            <a:r>
              <a:rPr lang="en-US" sz="3000" dirty="0"/>
              <a:t> </a:t>
            </a:r>
          </a:p>
          <a:p>
            <a:r>
              <a:rPr lang="en-US" sz="3000" b="1" dirty="0"/>
              <a:t>Seclusion</a:t>
            </a:r>
          </a:p>
          <a:p>
            <a:r>
              <a:rPr lang="en-US" sz="3000" b="1" dirty="0"/>
              <a:t>Psychological/verbal abuse </a:t>
            </a:r>
            <a:endParaRPr lang="en-US" sz="3000" dirty="0"/>
          </a:p>
          <a:p>
            <a:r>
              <a:rPr lang="en-US" sz="3000" b="1" dirty="0"/>
              <a:t>Restriction of Activities or Contact with Family or Significant Others </a:t>
            </a:r>
          </a:p>
          <a:p>
            <a:r>
              <a:rPr lang="en-US" sz="3000" b="1" dirty="0"/>
              <a:t>Denial of Basic Needs</a:t>
            </a:r>
          </a:p>
          <a:p>
            <a:r>
              <a:rPr lang="en-US" sz="3000" b="1" dirty="0"/>
              <a:t>Limiting of Person’s mobility</a:t>
            </a:r>
          </a:p>
          <a:p>
            <a:endParaRPr lang="en-US" sz="2900" dirty="0"/>
          </a:p>
        </p:txBody>
      </p:sp>
      <p:sp>
        <p:nvSpPr>
          <p:cNvPr id="4" name="TextBox 3"/>
          <p:cNvSpPr txBox="1"/>
          <p:nvPr/>
        </p:nvSpPr>
        <p:spPr>
          <a:xfrm>
            <a:off x="685800" y="457201"/>
            <a:ext cx="8153400" cy="954097"/>
          </a:xfrm>
          <a:prstGeom prst="rect">
            <a:avLst/>
          </a:prstGeom>
          <a:noFill/>
        </p:spPr>
        <p:txBody>
          <a:bodyPr wrap="square" lIns="91430" tIns="45715" rIns="91430" bIns="45715" rtlCol="0">
            <a:spAutoFit/>
          </a:bodyPr>
          <a:lstStyle/>
          <a:p>
            <a:pPr algn="ctr"/>
            <a:r>
              <a:rPr lang="en-US" sz="2800" b="1" dirty="0">
                <a:solidFill>
                  <a:srgbClr val="7030A0"/>
                </a:solidFill>
              </a:rPr>
              <a:t>Prohibited Practices  will not be approved and must not be implemented at any level of intervention</a:t>
            </a:r>
            <a:endParaRPr lang="en-US" sz="2800" b="1" dirty="0"/>
          </a:p>
        </p:txBody>
      </p:sp>
      <p:sp>
        <p:nvSpPr>
          <p:cNvPr id="2" name="Slide Number Placeholder 1"/>
          <p:cNvSpPr>
            <a:spLocks noGrp="1"/>
          </p:cNvSpPr>
          <p:nvPr>
            <p:ph type="sldNum" sz="quarter" idx="12"/>
          </p:nvPr>
        </p:nvSpPr>
        <p:spPr/>
        <p:txBody>
          <a:bodyPr/>
          <a:lstStyle/>
          <a:p>
            <a:fld id="{2301607E-6B10-4412-AF00-BC3FAD582068}" type="slidenum">
              <a:rPr lang="en-US" smtClean="0"/>
              <a:t>49</a:t>
            </a:fld>
            <a:endParaRPr lang="en-US"/>
          </a:p>
        </p:txBody>
      </p:sp>
    </p:spTree>
    <p:extLst>
      <p:ext uri="{BB962C8B-B14F-4D97-AF65-F5344CB8AC3E}">
        <p14:creationId xmlns:p14="http://schemas.microsoft.com/office/powerpoint/2010/main" val="255138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ie.marquis\AppData\Local\Microsoft\Windows\Temporary Internet Files\Content.IE5\9W67PC5S\teach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2882900" cy="2187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229600" cy="4983164"/>
          </a:xfrm>
        </p:spPr>
        <p:txBody>
          <a:bodyPr/>
          <a:lstStyle/>
          <a:p>
            <a:pPr lvl="0"/>
            <a:r>
              <a:rPr lang="en-US" b="1" dirty="0"/>
              <a:t>Review list of Prohibited Practices</a:t>
            </a:r>
            <a:endParaRPr lang="en-US" dirty="0"/>
          </a:p>
          <a:p>
            <a:r>
              <a:rPr lang="en-US" b="1" dirty="0"/>
              <a:t>Compare Behavior Management Plan vs a Safety/Therapeutic Device plan</a:t>
            </a:r>
          </a:p>
          <a:p>
            <a:r>
              <a:rPr lang="en-US" b="1" dirty="0"/>
              <a:t>Summarize Emergency Interventions</a:t>
            </a:r>
          </a:p>
          <a:p>
            <a:r>
              <a:rPr lang="en-US" b="1" dirty="0"/>
              <a:t>Explain the use and review of Safety Device Plan</a:t>
            </a:r>
          </a:p>
          <a:p>
            <a:endParaRPr lang="en-US" b="1" dirty="0"/>
          </a:p>
        </p:txBody>
      </p:sp>
      <p:sp>
        <p:nvSpPr>
          <p:cNvPr id="2" name="TextBox 1"/>
          <p:cNvSpPr txBox="1"/>
          <p:nvPr/>
        </p:nvSpPr>
        <p:spPr>
          <a:xfrm>
            <a:off x="609600" y="228600"/>
            <a:ext cx="7239000" cy="646331"/>
          </a:xfrm>
          <a:prstGeom prst="rect">
            <a:avLst/>
          </a:prstGeom>
          <a:noFill/>
        </p:spPr>
        <p:txBody>
          <a:bodyPr wrap="square" rtlCol="0">
            <a:spAutoFit/>
          </a:bodyPr>
          <a:lstStyle/>
          <a:p>
            <a:pPr algn="ctr"/>
            <a:r>
              <a:rPr lang="en-US" sz="3600" b="1" dirty="0">
                <a:solidFill>
                  <a:schemeClr val="accent6">
                    <a:lumMod val="75000"/>
                  </a:schemeClr>
                </a:solidFill>
                <a:effectLst>
                  <a:outerShdw blurRad="38100" dist="38100" dir="2700000" algn="tl">
                    <a:srgbClr val="000000">
                      <a:alpha val="43137"/>
                    </a:srgbClr>
                  </a:outerShdw>
                </a:effectLst>
              </a:rPr>
              <a:t>Objectives Continued</a:t>
            </a:r>
          </a:p>
        </p:txBody>
      </p:sp>
      <p:sp>
        <p:nvSpPr>
          <p:cNvPr id="4" name="Slide Number Placeholder 3"/>
          <p:cNvSpPr>
            <a:spLocks noGrp="1"/>
          </p:cNvSpPr>
          <p:nvPr>
            <p:ph type="sldNum" sz="quarter" idx="12"/>
          </p:nvPr>
        </p:nvSpPr>
        <p:spPr/>
        <p:txBody>
          <a:bodyPr/>
          <a:lstStyle/>
          <a:p>
            <a:fld id="{2301607E-6B10-4412-AF00-BC3FAD582068}" type="slidenum">
              <a:rPr lang="en-US" smtClean="0"/>
              <a:t>5</a:t>
            </a:fld>
            <a:endParaRPr lang="en-US"/>
          </a:p>
        </p:txBody>
      </p:sp>
    </p:spTree>
    <p:extLst>
      <p:ext uri="{BB962C8B-B14F-4D97-AF65-F5344CB8AC3E}">
        <p14:creationId xmlns:p14="http://schemas.microsoft.com/office/powerpoint/2010/main" val="4216276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solidFill>
                  <a:srgbClr val="7030A0"/>
                </a:solidFill>
              </a:rPr>
              <a:t>Prohibited Practices</a:t>
            </a:r>
          </a:p>
        </p:txBody>
      </p:sp>
      <p:sp>
        <p:nvSpPr>
          <p:cNvPr id="3" name="Content Placeholder 2"/>
          <p:cNvSpPr>
            <a:spLocks noGrp="1"/>
          </p:cNvSpPr>
          <p:nvPr>
            <p:ph idx="1"/>
          </p:nvPr>
        </p:nvSpPr>
        <p:spPr>
          <a:xfrm>
            <a:off x="457200" y="914400"/>
            <a:ext cx="8229600" cy="5211765"/>
          </a:xfrm>
        </p:spPr>
        <p:txBody>
          <a:bodyPr/>
          <a:lstStyle/>
          <a:p>
            <a:r>
              <a:rPr lang="en-US" b="1" dirty="0"/>
              <a:t>Removing or withholding of funds or earned tokens</a:t>
            </a:r>
          </a:p>
          <a:p>
            <a:r>
              <a:rPr lang="en-US" b="1" dirty="0"/>
              <a:t>Manipulation of personal property </a:t>
            </a:r>
          </a:p>
          <a:p>
            <a:r>
              <a:rPr lang="en-US" b="1" dirty="0"/>
              <a:t>Restricting basic rights</a:t>
            </a:r>
          </a:p>
          <a:p>
            <a:r>
              <a:rPr lang="en-US" b="1" dirty="0"/>
              <a:t>Certain Physical Restraints</a:t>
            </a:r>
          </a:p>
          <a:p>
            <a:r>
              <a:rPr lang="en-US" b="1" dirty="0"/>
              <a:t>Certain Mechanical Restraints</a:t>
            </a:r>
          </a:p>
          <a:p>
            <a:r>
              <a:rPr lang="en-US" b="1" dirty="0"/>
              <a:t>Emergency Use of Chemical Restraint</a:t>
            </a:r>
          </a:p>
          <a:p>
            <a:r>
              <a:rPr lang="en-US" b="1" dirty="0"/>
              <a:t>Routine use of Emergency Restraint</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50</a:t>
            </a:fld>
            <a:endParaRPr lang="en-US"/>
          </a:p>
        </p:txBody>
      </p:sp>
    </p:spTree>
    <p:extLst>
      <p:ext uri="{BB962C8B-B14F-4D97-AF65-F5344CB8AC3E}">
        <p14:creationId xmlns:p14="http://schemas.microsoft.com/office/powerpoint/2010/main" val="25128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5"/>
          </a:xfrm>
        </p:spPr>
        <p:txBody>
          <a:bodyPr>
            <a:noAutofit/>
          </a:bodyPr>
          <a:lstStyle/>
          <a:p>
            <a:pPr marL="0" indent="0">
              <a:buNone/>
            </a:pPr>
            <a:r>
              <a:rPr lang="en-US" sz="5400" b="1" dirty="0">
                <a:solidFill>
                  <a:srgbClr val="00B050"/>
                </a:solidFill>
                <a:effectLst>
                  <a:outerShdw blurRad="38100" dist="38100" dir="2700000" algn="tl">
                    <a:srgbClr val="000000">
                      <a:alpha val="43137"/>
                    </a:srgbClr>
                  </a:outerShdw>
                </a:effectLst>
              </a:rPr>
              <a:t>EMERGENCY INTERVENTIONS, INCLUDING RESTRAINT, REMOVAL OF PERSONAL PROPERTY AND SPECIALIZED RESTRAINT. </a:t>
            </a:r>
            <a:endParaRPr lang="en-US" sz="5400" dirty="0">
              <a:solidFill>
                <a:srgbClr val="00B050"/>
              </a:solidFill>
              <a:effectLst>
                <a:outerShdw blurRad="38100" dist="38100" dir="2700000" algn="tl">
                  <a:srgbClr val="000000">
                    <a:alpha val="43137"/>
                  </a:srgbClr>
                </a:outerShdw>
              </a:effectLst>
            </a:endParaRPr>
          </a:p>
        </p:txBody>
      </p:sp>
      <p:pic>
        <p:nvPicPr>
          <p:cNvPr id="2050" name="Picture 2" descr="C:\Users\angie.marquis\AppData\Local\Microsoft\Windows\Temporary Internet Files\Content.IE5\9W67PC5S\new-year-2012-2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301607E-6B10-4412-AF00-BC3FAD582068}" type="slidenum">
              <a:rPr lang="en-US" smtClean="0"/>
              <a:t>51</a:t>
            </a:fld>
            <a:endParaRPr lang="en-US"/>
          </a:p>
        </p:txBody>
      </p:sp>
    </p:spTree>
    <p:extLst>
      <p:ext uri="{BB962C8B-B14F-4D97-AF65-F5344CB8AC3E}">
        <p14:creationId xmlns:p14="http://schemas.microsoft.com/office/powerpoint/2010/main" val="24591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4"/>
          </a:xfrm>
        </p:spPr>
        <p:txBody>
          <a:bodyPr>
            <a:normAutofit fontScale="47500" lnSpcReduction="20000"/>
          </a:bodyPr>
          <a:lstStyle/>
          <a:p>
            <a:pPr marL="0" indent="0" algn="ctr">
              <a:buNone/>
            </a:pPr>
            <a:r>
              <a:rPr lang="en-US" sz="5700" b="1" i="1" dirty="0">
                <a:solidFill>
                  <a:srgbClr val="0070C0"/>
                </a:solidFill>
                <a:effectLst>
                  <a:outerShdw blurRad="38100" dist="38100" dir="2700000" algn="tl">
                    <a:srgbClr val="000000">
                      <a:alpha val="43137"/>
                    </a:srgbClr>
                  </a:outerShdw>
                </a:effectLst>
              </a:rPr>
              <a:t>Emergency*</a:t>
            </a:r>
            <a:r>
              <a:rPr lang="en-US" sz="5700" b="1" dirty="0">
                <a:solidFill>
                  <a:srgbClr val="0070C0"/>
                </a:solidFill>
                <a:effectLst>
                  <a:outerShdw blurRad="38100" dist="38100" dir="2700000" algn="tl">
                    <a:srgbClr val="000000">
                      <a:alpha val="43137"/>
                    </a:srgbClr>
                  </a:outerShdw>
                </a:effectLst>
              </a:rPr>
              <a:t> Intervention</a:t>
            </a:r>
          </a:p>
          <a:p>
            <a:pPr marL="0" indent="0">
              <a:buNone/>
            </a:pPr>
            <a:r>
              <a:rPr lang="en-US" dirty="0"/>
              <a:t>	</a:t>
            </a:r>
          </a:p>
          <a:p>
            <a:pPr marL="0" indent="0">
              <a:buNone/>
            </a:pPr>
            <a:r>
              <a:rPr lang="en-US" sz="4200" dirty="0"/>
              <a:t>Emergencies occur when a Person’s Challenging Behavior presents an </a:t>
            </a:r>
            <a:r>
              <a:rPr lang="en-US" sz="4200" i="1" dirty="0"/>
              <a:t>Imminent Risk* </a:t>
            </a:r>
            <a:r>
              <a:rPr lang="en-US" sz="4200" dirty="0"/>
              <a:t>to the health and/or safety of the Person or the community. </a:t>
            </a:r>
          </a:p>
          <a:p>
            <a:pPr marL="0" indent="0">
              <a:buNone/>
            </a:pPr>
            <a:endParaRPr lang="en-US" sz="3400" dirty="0"/>
          </a:p>
          <a:p>
            <a:r>
              <a:rPr lang="en-US" sz="4800" dirty="0"/>
              <a:t>If necessary to protect the Person or the community</a:t>
            </a:r>
            <a:r>
              <a:rPr lang="en-US" sz="4800" dirty="0">
                <a:solidFill>
                  <a:srgbClr val="FF0000"/>
                </a:solidFill>
              </a:rPr>
              <a:t> </a:t>
            </a:r>
            <a:r>
              <a:rPr lang="en-US" sz="4800" dirty="0"/>
              <a:t>from Imminent Risk, Restraint otherwise permitted, with an approved BMP, in this regulation may be used on an Emergency basis. </a:t>
            </a:r>
          </a:p>
          <a:p>
            <a:endParaRPr lang="en-US" sz="4800" dirty="0"/>
          </a:p>
          <a:p>
            <a:r>
              <a:rPr lang="en-US" sz="4800" dirty="0"/>
              <a:t>Emergency intervention is a DHHS approved physical management program. </a:t>
            </a:r>
          </a:p>
          <a:p>
            <a:endParaRPr lang="en-US" sz="4800" dirty="0"/>
          </a:p>
          <a:p>
            <a:r>
              <a:rPr lang="en-US" sz="4800" dirty="0"/>
              <a:t>When Emergency Restraint is utilized, the least restrictive technique necessary to make the situation safe must be used.</a:t>
            </a:r>
          </a:p>
          <a:p>
            <a:pPr marL="0" indent="0">
              <a:buNone/>
            </a:pPr>
            <a:endParaRPr lang="en-US" sz="4800" dirty="0"/>
          </a:p>
          <a:p>
            <a:r>
              <a:rPr lang="en-US" sz="4800" dirty="0"/>
              <a:t>Any Emergency intervention must be terminated as soon as the need for protection is over; no further restriction may be imposed.</a:t>
            </a:r>
          </a:p>
          <a:p>
            <a:pPr marL="0" indent="0">
              <a:buNone/>
            </a:pPr>
            <a:endParaRPr lang="en-US" sz="3400" dirty="0"/>
          </a:p>
        </p:txBody>
      </p:sp>
      <p:sp>
        <p:nvSpPr>
          <p:cNvPr id="2" name="Slide Number Placeholder 1"/>
          <p:cNvSpPr>
            <a:spLocks noGrp="1"/>
          </p:cNvSpPr>
          <p:nvPr>
            <p:ph type="sldNum" sz="quarter" idx="12"/>
          </p:nvPr>
        </p:nvSpPr>
        <p:spPr/>
        <p:txBody>
          <a:bodyPr/>
          <a:lstStyle/>
          <a:p>
            <a:fld id="{2301607E-6B10-4412-AF00-BC3FAD582068}" type="slidenum">
              <a:rPr lang="en-US" smtClean="0"/>
              <a:t>52</a:t>
            </a:fld>
            <a:endParaRPr lang="en-US"/>
          </a:p>
        </p:txBody>
      </p:sp>
    </p:spTree>
    <p:extLst>
      <p:ext uri="{BB962C8B-B14F-4D97-AF65-F5344CB8AC3E}">
        <p14:creationId xmlns:p14="http://schemas.microsoft.com/office/powerpoint/2010/main" val="20708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4"/>
          </a:xfrm>
        </p:spPr>
        <p:txBody>
          <a:bodyPr>
            <a:normAutofit/>
          </a:bodyPr>
          <a:lstStyle/>
          <a:p>
            <a:r>
              <a:rPr lang="en-US" sz="2400" dirty="0"/>
              <a:t>Emergency intervention may include temporary removal of personal property to protect the Person from Imminent Risk of injury.  The property must be returned as soon as it is safe to do so.</a:t>
            </a:r>
          </a:p>
          <a:p>
            <a:endParaRPr lang="en-US" sz="2400" dirty="0"/>
          </a:p>
          <a:p>
            <a:r>
              <a:rPr lang="en-US" sz="2400" dirty="0"/>
              <a:t>Whenever Emergency Intervention is used, it must be reported and a Reportable Event filed.  </a:t>
            </a:r>
          </a:p>
          <a:p>
            <a:endParaRPr lang="en-US" sz="2400" dirty="0"/>
          </a:p>
          <a:p>
            <a:r>
              <a:rPr lang="en-US" sz="2400" dirty="0"/>
              <a:t>Prohibited practices, as outlined in Section 5.07 of this regulation, </a:t>
            </a:r>
            <a:r>
              <a:rPr lang="en-US" sz="2400" b="1" u="sng" dirty="0"/>
              <a:t>must</a:t>
            </a:r>
            <a:r>
              <a:rPr lang="en-US" sz="2400" dirty="0"/>
              <a:t> not be used on an Emergency basis.</a:t>
            </a:r>
          </a:p>
          <a:p>
            <a:pPr marL="0" indent="0">
              <a:buNone/>
            </a:pPr>
            <a:endParaRPr lang="en-US" dirty="0"/>
          </a:p>
        </p:txBody>
      </p:sp>
      <p:sp>
        <p:nvSpPr>
          <p:cNvPr id="2" name="TextBox 1"/>
          <p:cNvSpPr txBox="1"/>
          <p:nvPr/>
        </p:nvSpPr>
        <p:spPr>
          <a:xfrm>
            <a:off x="685800" y="304800"/>
            <a:ext cx="7543800"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rPr>
              <a:t>Emergency Intervention</a:t>
            </a:r>
          </a:p>
        </p:txBody>
      </p:sp>
      <p:sp>
        <p:nvSpPr>
          <p:cNvPr id="4" name="Slide Number Placeholder 3"/>
          <p:cNvSpPr>
            <a:spLocks noGrp="1"/>
          </p:cNvSpPr>
          <p:nvPr>
            <p:ph type="sldNum" sz="quarter" idx="12"/>
          </p:nvPr>
        </p:nvSpPr>
        <p:spPr/>
        <p:txBody>
          <a:bodyPr/>
          <a:lstStyle/>
          <a:p>
            <a:fld id="{2301607E-6B10-4412-AF00-BC3FAD582068}" type="slidenum">
              <a:rPr lang="en-US" smtClean="0"/>
              <a:t>53</a:t>
            </a:fld>
            <a:endParaRPr lang="en-US"/>
          </a:p>
        </p:txBody>
      </p:sp>
    </p:spTree>
    <p:extLst>
      <p:ext uri="{BB962C8B-B14F-4D97-AF65-F5344CB8AC3E}">
        <p14:creationId xmlns:p14="http://schemas.microsoft.com/office/powerpoint/2010/main" val="35452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92D050"/>
                </a:solidFill>
                <a:effectLst>
                  <a:outerShdw blurRad="38100" dist="38100" dir="2700000" algn="tl">
                    <a:srgbClr val="000000">
                      <a:alpha val="43137"/>
                    </a:srgbClr>
                  </a:outerShdw>
                </a:effectLst>
              </a:rPr>
              <a:t>Recurring Patterns</a:t>
            </a:r>
            <a:br>
              <a:rPr lang="en-US" dirty="0"/>
            </a:br>
            <a:endParaRPr lang="en-US" dirty="0"/>
          </a:p>
        </p:txBody>
      </p:sp>
      <p:sp>
        <p:nvSpPr>
          <p:cNvPr id="3" name="Content Placeholder 2"/>
          <p:cNvSpPr>
            <a:spLocks noGrp="1"/>
          </p:cNvSpPr>
          <p:nvPr>
            <p:ph idx="1"/>
          </p:nvPr>
        </p:nvSpPr>
        <p:spPr>
          <a:xfrm>
            <a:off x="457200" y="838200"/>
            <a:ext cx="8229600" cy="5287965"/>
          </a:xfrm>
        </p:spPr>
        <p:txBody>
          <a:bodyPr>
            <a:normAutofit fontScale="92500" lnSpcReduction="20000"/>
          </a:bodyPr>
          <a:lstStyle/>
          <a:p>
            <a:pPr marL="0" indent="0">
              <a:buNone/>
            </a:pPr>
            <a:r>
              <a:rPr lang="en-US" dirty="0"/>
              <a:t>The predictable and routine use of Emergency Intervention does not afford a Person the level of protection and oversight intended by these regulations</a:t>
            </a:r>
          </a:p>
          <a:p>
            <a:pPr marL="0" indent="0">
              <a:buNone/>
            </a:pPr>
            <a:r>
              <a:rPr lang="en-US" dirty="0"/>
              <a:t> </a:t>
            </a:r>
          </a:p>
          <a:p>
            <a:r>
              <a:rPr lang="en-US" dirty="0"/>
              <a:t>If Emergency Restraint is used on a Person more than three (3) times in a two-week period, or </a:t>
            </a:r>
            <a:r>
              <a:rPr lang="en-US" b="1" dirty="0"/>
              <a:t>six (6) times in any 365-day period</a:t>
            </a:r>
            <a:r>
              <a:rPr lang="en-US" dirty="0"/>
              <a:t>, or is used in a recurring pattern</a:t>
            </a:r>
          </a:p>
          <a:p>
            <a:endParaRPr lang="en-US" dirty="0"/>
          </a:p>
          <a:p>
            <a:r>
              <a:rPr lang="en-US" dirty="0"/>
              <a:t>Other </a:t>
            </a:r>
            <a:r>
              <a:rPr lang="en-US" b="1" dirty="0"/>
              <a:t>Emergency Intervention (Specialized Restraint or removal of personal property) is used three (3) times in a 365-day period</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54</a:t>
            </a:fld>
            <a:endParaRPr lang="en-US"/>
          </a:p>
        </p:txBody>
      </p:sp>
    </p:spTree>
    <p:extLst>
      <p:ext uri="{BB962C8B-B14F-4D97-AF65-F5344CB8AC3E}">
        <p14:creationId xmlns:p14="http://schemas.microsoft.com/office/powerpoint/2010/main" val="7871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62500" lnSpcReduction="20000"/>
          </a:bodyPr>
          <a:lstStyle/>
          <a:p>
            <a:pPr marL="0" indent="0" algn="ctr">
              <a:buNone/>
            </a:pPr>
            <a:r>
              <a:rPr lang="en-US" sz="5800" b="1" dirty="0">
                <a:solidFill>
                  <a:srgbClr val="92D050"/>
                </a:solidFill>
                <a:effectLst>
                  <a:outerShdw blurRad="38100" dist="38100" dir="2700000" algn="tl">
                    <a:srgbClr val="000000">
                      <a:alpha val="43137"/>
                    </a:srgbClr>
                  </a:outerShdw>
                </a:effectLst>
              </a:rPr>
              <a:t>Recurring Pattern (</a:t>
            </a:r>
            <a:r>
              <a:rPr lang="en-US" sz="5800" b="1" dirty="0" err="1">
                <a:solidFill>
                  <a:srgbClr val="92D050"/>
                </a:solidFill>
                <a:effectLst>
                  <a:outerShdw blurRad="38100" dist="38100" dir="2700000" algn="tl">
                    <a:srgbClr val="000000">
                      <a:alpha val="43137"/>
                    </a:srgbClr>
                  </a:outerShdw>
                </a:effectLst>
              </a:rPr>
              <a:t>Con’d</a:t>
            </a:r>
            <a:r>
              <a:rPr lang="en-US" sz="5800" b="1" dirty="0">
                <a:solidFill>
                  <a:srgbClr val="92D050"/>
                </a:solidFill>
                <a:effectLst>
                  <a:outerShdw blurRad="38100" dist="38100" dir="2700000" algn="tl">
                    <a:srgbClr val="000000">
                      <a:alpha val="43137"/>
                    </a:srgbClr>
                  </a:outerShdw>
                </a:effectLst>
              </a:rPr>
              <a:t>)</a:t>
            </a:r>
          </a:p>
          <a:p>
            <a:pPr marL="0" indent="0">
              <a:buNone/>
            </a:pPr>
            <a:endParaRPr lang="en-US" dirty="0"/>
          </a:p>
          <a:p>
            <a:pPr marL="514350" indent="-514350">
              <a:buFont typeface="+mj-lt"/>
              <a:buAutoNum type="arabicPeriod"/>
            </a:pPr>
            <a:r>
              <a:rPr lang="en-US" sz="4200" dirty="0"/>
              <a:t>Then the Planning Team must ensure a Functional Assessment is developed or updated and the Positive Support Plan</a:t>
            </a:r>
            <a:r>
              <a:rPr lang="en-US" sz="4200" i="1" dirty="0"/>
              <a:t> </a:t>
            </a:r>
            <a:r>
              <a:rPr lang="en-US" sz="4200" dirty="0"/>
              <a:t>reviewed for effectiveness. </a:t>
            </a:r>
          </a:p>
          <a:p>
            <a:pPr marL="514350" indent="-514350">
              <a:buFont typeface="+mj-lt"/>
              <a:buAutoNum type="arabicPeriod"/>
            </a:pPr>
            <a:endParaRPr lang="en-US" sz="4200" dirty="0"/>
          </a:p>
          <a:p>
            <a:pPr marL="514350" indent="-514350">
              <a:buFont typeface="+mj-lt"/>
              <a:buAutoNum type="arabicPeriod"/>
            </a:pPr>
            <a:r>
              <a:rPr lang="en-US" sz="4200" dirty="0"/>
              <a:t>An </a:t>
            </a:r>
            <a:r>
              <a:rPr lang="en-US" sz="4200" i="1" dirty="0"/>
              <a:t>IST*</a:t>
            </a:r>
            <a:r>
              <a:rPr lang="en-US" sz="4200" dirty="0"/>
              <a:t> must be convened.</a:t>
            </a:r>
          </a:p>
          <a:p>
            <a:pPr marL="514350" indent="-514350">
              <a:buFont typeface="+mj-lt"/>
              <a:buAutoNum type="arabicPeriod"/>
            </a:pPr>
            <a:endParaRPr lang="en-US" sz="4200" dirty="0"/>
          </a:p>
          <a:p>
            <a:pPr marL="514350" indent="-514350">
              <a:buFont typeface="+mj-lt"/>
              <a:buAutoNum type="arabicPeriod"/>
            </a:pPr>
            <a:r>
              <a:rPr lang="en-US" sz="4200" dirty="0"/>
              <a:t>If the Planning Team determines a Behavior Management Plan is warranted, an appropriate plan must be developed and submitted for approval pursuant to this regulation.</a:t>
            </a:r>
          </a:p>
          <a:p>
            <a:pPr marL="514350" indent="-514350">
              <a:buFont typeface="+mj-lt"/>
              <a:buAutoNum type="arabicPeriod"/>
            </a:pPr>
            <a:endParaRPr lang="en-US" sz="4200" dirty="0"/>
          </a:p>
          <a:p>
            <a:pPr marL="514350" indent="-514350">
              <a:buFont typeface="+mj-lt"/>
              <a:buAutoNum type="arabicPeriod"/>
            </a:pPr>
            <a:r>
              <a:rPr lang="en-US" sz="4200" dirty="0"/>
              <a:t>When a Behavior Management Plan is identified as a need and is not developed within sixty days, the Planning Team must identify it as an unmet need.</a:t>
            </a:r>
          </a:p>
        </p:txBody>
      </p:sp>
      <p:sp>
        <p:nvSpPr>
          <p:cNvPr id="2" name="Slide Number Placeholder 1"/>
          <p:cNvSpPr>
            <a:spLocks noGrp="1"/>
          </p:cNvSpPr>
          <p:nvPr>
            <p:ph type="sldNum" sz="quarter" idx="12"/>
          </p:nvPr>
        </p:nvSpPr>
        <p:spPr/>
        <p:txBody>
          <a:bodyPr/>
          <a:lstStyle/>
          <a:p>
            <a:fld id="{2301607E-6B10-4412-AF00-BC3FAD582068}" type="slidenum">
              <a:rPr lang="en-US" smtClean="0"/>
              <a:t>55</a:t>
            </a:fld>
            <a:endParaRPr lang="en-US"/>
          </a:p>
        </p:txBody>
      </p:sp>
    </p:spTree>
    <p:extLst>
      <p:ext uri="{BB962C8B-B14F-4D97-AF65-F5344CB8AC3E}">
        <p14:creationId xmlns:p14="http://schemas.microsoft.com/office/powerpoint/2010/main" val="42574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US" sz="4000" b="1" dirty="0"/>
            </a:br>
            <a:br>
              <a:rPr lang="en-US" sz="4000" b="1" dirty="0"/>
            </a:br>
            <a:br>
              <a:rPr lang="en-US" sz="4000" b="1" dirty="0"/>
            </a:br>
            <a:r>
              <a:rPr lang="en-US" b="1" dirty="0">
                <a:solidFill>
                  <a:srgbClr val="92D050"/>
                </a:solidFill>
                <a:effectLst>
                  <a:outerShdw blurRad="38100" dist="38100" dir="2700000" algn="tl">
                    <a:srgbClr val="000000">
                      <a:alpha val="43137"/>
                    </a:srgbClr>
                  </a:outerShdw>
                </a:effectLst>
              </a:rPr>
              <a:t>Recurring Pattern (</a:t>
            </a:r>
            <a:r>
              <a:rPr lang="en-US" b="1" dirty="0" err="1">
                <a:solidFill>
                  <a:srgbClr val="92D050"/>
                </a:solidFill>
                <a:effectLst>
                  <a:outerShdw blurRad="38100" dist="38100" dir="2700000" algn="tl">
                    <a:srgbClr val="000000">
                      <a:alpha val="43137"/>
                    </a:srgbClr>
                  </a:outerShdw>
                </a:effectLst>
              </a:rPr>
              <a:t>Con’d</a:t>
            </a:r>
            <a:r>
              <a:rPr lang="en-US" b="1" dirty="0">
                <a:solidFill>
                  <a:srgbClr val="92D050"/>
                </a:solidFill>
                <a:effectLst>
                  <a:outerShdw blurRad="38100" dist="38100" dir="2700000" algn="tl">
                    <a:srgbClr val="000000">
                      <a:alpha val="43137"/>
                    </a:srgbClr>
                  </a:outerShdw>
                </a:effectLst>
              </a:rPr>
              <a:t>)</a:t>
            </a:r>
            <a:br>
              <a:rPr lang="en-US" b="1" dirty="0">
                <a:solidFill>
                  <a:srgbClr val="92D050"/>
                </a:solidFill>
                <a:effectLst>
                  <a:outerShdw blurRad="38100" dist="38100" dir="2700000" algn="tl">
                    <a:srgbClr val="000000">
                      <a:alpha val="43137"/>
                    </a:srgbClr>
                  </a:outerShdw>
                </a:effectLst>
              </a:rPr>
            </a:br>
            <a:br>
              <a:rPr lang="en-US" dirty="0"/>
            </a:br>
            <a:br>
              <a:rPr lang="en-US" dirty="0"/>
            </a:br>
            <a:endParaRPr lang="en-US" dirty="0"/>
          </a:p>
        </p:txBody>
      </p:sp>
      <p:sp>
        <p:nvSpPr>
          <p:cNvPr id="3" name="Content Placeholder 2"/>
          <p:cNvSpPr>
            <a:spLocks noGrp="1"/>
          </p:cNvSpPr>
          <p:nvPr>
            <p:ph idx="1"/>
          </p:nvPr>
        </p:nvSpPr>
        <p:spPr>
          <a:xfrm>
            <a:off x="457200" y="1143000"/>
            <a:ext cx="8229600" cy="5333999"/>
          </a:xfrm>
        </p:spPr>
        <p:txBody>
          <a:bodyPr>
            <a:normAutofit lnSpcReduction="10000"/>
          </a:bodyPr>
          <a:lstStyle/>
          <a:p>
            <a:pPr marL="514307" indent="-514350">
              <a:buFont typeface="+mj-lt"/>
              <a:buAutoNum type="arabicPeriod" startAt="5"/>
            </a:pPr>
            <a:r>
              <a:rPr lang="en-US" dirty="0"/>
              <a:t>If the Planning Team does not develop a Behavior Management Plan, the Planning Team must submit to the Review Team for approval a justification explaining why a Behavior Management Plan is not necessary.  This can be done is the IST assessment. </a:t>
            </a:r>
          </a:p>
          <a:p>
            <a:pPr marL="914357" lvl="1" indent="-514350">
              <a:buFont typeface="+mj-lt"/>
              <a:buAutoNum type="arabicPeriod" startAt="5"/>
            </a:pPr>
            <a:endParaRPr lang="en-US" dirty="0"/>
          </a:p>
          <a:p>
            <a:pPr marL="400007" lvl="1" indent="0">
              <a:buNone/>
            </a:pPr>
            <a:r>
              <a:rPr lang="en-US" dirty="0"/>
              <a:t>	The Review Team may require that a Behavior 	Management Plan be developed to address 	recurring Challenging Behavior.</a:t>
            </a:r>
          </a:p>
          <a:p>
            <a:pPr marL="400007" lvl="1" indent="0">
              <a:buNone/>
            </a:pPr>
            <a:r>
              <a:rPr lang="en-US" dirty="0"/>
              <a:t>	</a:t>
            </a:r>
          </a:p>
          <a:p>
            <a:pPr marL="400007" lvl="1" indent="0">
              <a:buNone/>
            </a:pPr>
            <a:endParaRPr lang="en-US" dirty="0"/>
          </a:p>
          <a:p>
            <a:pPr marL="400007" lvl="1" indent="0">
              <a:buNone/>
            </a:pPr>
            <a:endParaRPr lang="en-US" dirty="0"/>
          </a:p>
          <a:p>
            <a:pPr marL="914357" lvl="1" indent="-514350">
              <a:buAutoNum type="alphaUcPeriod" startAt="2"/>
            </a:pPr>
            <a:endParaRPr lang="en-US" dirty="0"/>
          </a:p>
          <a:p>
            <a:pPr marL="914357" lvl="1" indent="-514350">
              <a:buAutoNum type="alphaUcPeriod" startAt="2"/>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56</a:t>
            </a:fld>
            <a:endParaRPr lang="en-US"/>
          </a:p>
        </p:txBody>
      </p:sp>
    </p:spTree>
    <p:extLst>
      <p:ext uri="{BB962C8B-B14F-4D97-AF65-F5344CB8AC3E}">
        <p14:creationId xmlns:p14="http://schemas.microsoft.com/office/powerpoint/2010/main" val="150820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gie.marquis\AppData\Local\Microsoft\Windows\Temporary Internet Files\Content.IE5\XJNVA2E5\question-mark[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400800" cy="52879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301607E-6B10-4412-AF00-BC3FAD582068}" type="slidenum">
              <a:rPr lang="en-US" smtClean="0"/>
              <a:t>57</a:t>
            </a:fld>
            <a:endParaRPr lang="en-US"/>
          </a:p>
        </p:txBody>
      </p:sp>
    </p:spTree>
    <p:extLst>
      <p:ext uri="{BB962C8B-B14F-4D97-AF65-F5344CB8AC3E}">
        <p14:creationId xmlns:p14="http://schemas.microsoft.com/office/powerpoint/2010/main" val="2945142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tx2">
                    <a:lumMod val="75000"/>
                  </a:schemeClr>
                </a:solidFill>
                <a:effectLst>
                  <a:outerShdw blurRad="38100" dist="38100" dir="2700000" algn="tl">
                    <a:srgbClr val="000000">
                      <a:alpha val="43137"/>
                    </a:srgbClr>
                  </a:outerShdw>
                </a:effectLst>
              </a:rPr>
              <a:t>THE USE AND REVIEW OF </a:t>
            </a:r>
            <a:r>
              <a:rPr lang="en-US" sz="3600" b="1" i="1" dirty="0">
                <a:solidFill>
                  <a:schemeClr val="tx2">
                    <a:lumMod val="75000"/>
                  </a:schemeClr>
                </a:solidFill>
                <a:effectLst>
                  <a:outerShdw blurRad="38100" dist="38100" dir="2700000" algn="tl">
                    <a:srgbClr val="000000">
                      <a:alpha val="43137"/>
                    </a:srgbClr>
                  </a:outerShdw>
                </a:effectLst>
              </a:rPr>
              <a:t>SAFETY DEVICES*</a:t>
            </a:r>
            <a:br>
              <a:rPr lang="en-US" dirty="0"/>
            </a:br>
            <a:endParaRPr lang="en-US" dirty="0"/>
          </a:p>
        </p:txBody>
      </p:sp>
      <p:sp>
        <p:nvSpPr>
          <p:cNvPr id="3" name="Content Placeholder 2"/>
          <p:cNvSpPr>
            <a:spLocks noGrp="1"/>
          </p:cNvSpPr>
          <p:nvPr>
            <p:ph idx="1"/>
          </p:nvPr>
        </p:nvSpPr>
        <p:spPr>
          <a:xfrm>
            <a:off x="457200" y="990601"/>
            <a:ext cx="8229600" cy="5135563"/>
          </a:xfrm>
        </p:spPr>
        <p:txBody>
          <a:bodyPr>
            <a:noAutofit/>
          </a:bodyPr>
          <a:lstStyle/>
          <a:p>
            <a:endParaRPr lang="en-US" sz="2000" dirty="0"/>
          </a:p>
          <a:p>
            <a:r>
              <a:rPr lang="en-US" sz="2000" dirty="0"/>
              <a:t>The purpose of the Safety Device, the impact its use has upon the person for whom it is prescribed or recommended, and the degree of intrusiveness the device imposes must be determined on an individual basis. </a:t>
            </a:r>
          </a:p>
          <a:p>
            <a:endParaRPr lang="en-US" sz="2000" dirty="0"/>
          </a:p>
          <a:p>
            <a:r>
              <a:rPr lang="en-US" sz="2000" dirty="0"/>
              <a:t>Safety Devices may never be used as punishment, for staff convenience, or as a substitute for teaching the person new skills or abilities that would eliminate the underlying risk that gives rise to the request for the use of the device.</a:t>
            </a:r>
          </a:p>
          <a:p>
            <a:endParaRPr lang="en-US" sz="2000" dirty="0"/>
          </a:p>
          <a:p>
            <a:r>
              <a:rPr lang="en-US" sz="2000" dirty="0"/>
              <a:t>Except as provided in Section 5.11-7, a Safety Device may not have as its purpose, in whole or in part, the provision of behavior management.</a:t>
            </a:r>
          </a:p>
          <a:p>
            <a:endParaRPr lang="en-US" sz="2000" dirty="0"/>
          </a:p>
        </p:txBody>
      </p:sp>
      <p:sp>
        <p:nvSpPr>
          <p:cNvPr id="4" name="Slide Number Placeholder 3"/>
          <p:cNvSpPr>
            <a:spLocks noGrp="1"/>
          </p:cNvSpPr>
          <p:nvPr>
            <p:ph type="sldNum" sz="quarter" idx="12"/>
          </p:nvPr>
        </p:nvSpPr>
        <p:spPr/>
        <p:txBody>
          <a:bodyPr/>
          <a:lstStyle/>
          <a:p>
            <a:fld id="{2301607E-6B10-4412-AF00-BC3FAD582068}" type="slidenum">
              <a:rPr lang="en-US" smtClean="0"/>
              <a:t>58</a:t>
            </a:fld>
            <a:endParaRPr lang="en-US"/>
          </a:p>
        </p:txBody>
      </p:sp>
    </p:spTree>
    <p:extLst>
      <p:ext uri="{BB962C8B-B14F-4D97-AF65-F5344CB8AC3E}">
        <p14:creationId xmlns:p14="http://schemas.microsoft.com/office/powerpoint/2010/main" val="5486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6">
                    <a:lumMod val="75000"/>
                  </a:schemeClr>
                </a:solidFill>
                <a:effectLst>
                  <a:outerShdw blurRad="38100" dist="38100" dir="2700000" algn="tl">
                    <a:srgbClr val="000000">
                      <a:alpha val="43137"/>
                    </a:srgbClr>
                  </a:outerShdw>
                </a:effectLst>
              </a:rPr>
              <a:t>Specific Examples of Devices Usually Considered to be Safety Devices</a:t>
            </a:r>
            <a:r>
              <a:rPr lang="en-US" b="1" dirty="0">
                <a:solidFill>
                  <a:schemeClr val="accent6">
                    <a:lumMod val="75000"/>
                  </a:schemeClr>
                </a:solidFill>
                <a:effectLst>
                  <a:outerShdw blurRad="38100" dist="38100" dir="2700000" algn="tl">
                    <a:srgbClr val="000000">
                      <a:alpha val="43137"/>
                    </a:srgbClr>
                  </a:outerShdw>
                </a:effectLst>
              </a:rPr>
              <a:t>:</a:t>
            </a:r>
            <a:endParaRPr lang="en-US"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678365"/>
          </a:xfrm>
        </p:spPr>
        <p:txBody>
          <a:bodyPr>
            <a:normAutofit fontScale="77500" lnSpcReduction="20000"/>
          </a:bodyPr>
          <a:lstStyle/>
          <a:p>
            <a:pPr marL="0" indent="0">
              <a:buNone/>
            </a:pPr>
            <a:r>
              <a:rPr lang="en-US" sz="4100" dirty="0"/>
              <a:t>Some examples can be found in 5-10.2 (page 30)</a:t>
            </a:r>
          </a:p>
          <a:p>
            <a:pPr marL="0" indent="0">
              <a:buNone/>
            </a:pPr>
            <a:endParaRPr lang="en-US" b="1" dirty="0"/>
          </a:p>
          <a:p>
            <a:pPr marL="0" indent="0">
              <a:buNone/>
            </a:pPr>
            <a:r>
              <a:rPr lang="en-US" dirty="0"/>
              <a:t>The devices listed in the regulations are not intended to describe every Safety Device that might be used or devised. </a:t>
            </a:r>
          </a:p>
          <a:p>
            <a:r>
              <a:rPr lang="en-US" dirty="0"/>
              <a:t>Personal planning teams and qualified professionals may suggest other Safety Devices and those Safety Devices may be utilized if they meet the definition of a Safety Device under state law and this regulation. </a:t>
            </a:r>
          </a:p>
          <a:p>
            <a:r>
              <a:rPr lang="en-US" dirty="0"/>
              <a:t>Review Teams may use the lists above as guidance in judging by analogy whether the purpose and use of any proposed device qualifies the device as a Safety Device as defined.</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59</a:t>
            </a:fld>
            <a:endParaRPr lang="en-US"/>
          </a:p>
        </p:txBody>
      </p:sp>
    </p:spTree>
    <p:extLst>
      <p:ext uri="{BB962C8B-B14F-4D97-AF65-F5344CB8AC3E}">
        <p14:creationId xmlns:p14="http://schemas.microsoft.com/office/powerpoint/2010/main" val="64124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lumMod val="75000"/>
                  </a:schemeClr>
                </a:solidFill>
                <a:effectLst>
                  <a:outerShdw blurRad="38100" dist="38100" dir="2700000" algn="tl">
                    <a:srgbClr val="000000">
                      <a:alpha val="43137"/>
                    </a:srgbClr>
                  </a:outerShdw>
                </a:effectLst>
              </a:rPr>
              <a:t>Who do they apply to?</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r>
              <a:rPr lang="en-US" dirty="0"/>
              <a:t>Maine citizens with Intellectual Disabilities or Autism who are age eighteen or older</a:t>
            </a:r>
          </a:p>
          <a:p>
            <a:r>
              <a:rPr lang="en-US" dirty="0"/>
              <a:t>Receives services that are provided, licensed, or funded in whole or in part, directly or through a contractor, by the Department of Health and Human Services</a:t>
            </a:r>
          </a:p>
          <a:p>
            <a:r>
              <a:rPr lang="en-US" dirty="0"/>
              <a:t>Unless otherwise specified, these regulations apply in all circumstances where a Person who receives services is experiencing </a:t>
            </a:r>
            <a:r>
              <a:rPr lang="en-US" i="1" dirty="0"/>
              <a:t>Challenging Behaviors*</a:t>
            </a:r>
          </a:p>
          <a:p>
            <a:endParaRPr lang="en-US" i="1" dirty="0"/>
          </a:p>
          <a:p>
            <a:pPr marL="0" indent="0" algn="ctr">
              <a:buNone/>
            </a:pPr>
            <a:r>
              <a:rPr lang="en-US" sz="2400" dirty="0"/>
              <a:t>Individuals living with their families only receiving case </a:t>
            </a:r>
          </a:p>
          <a:p>
            <a:pPr marL="0" indent="0" algn="ctr">
              <a:buNone/>
            </a:pPr>
            <a:r>
              <a:rPr lang="en-US" sz="2400" dirty="0"/>
              <a:t>management services are exempt from these regulations.  </a:t>
            </a:r>
            <a:endParaRPr lang="en-US" sz="2800" dirty="0"/>
          </a:p>
          <a:p>
            <a:endParaRPr lang="en-US" sz="2200" dirty="0"/>
          </a:p>
        </p:txBody>
      </p:sp>
      <p:sp>
        <p:nvSpPr>
          <p:cNvPr id="4" name="Slide Number Placeholder 3"/>
          <p:cNvSpPr>
            <a:spLocks noGrp="1"/>
          </p:cNvSpPr>
          <p:nvPr>
            <p:ph type="sldNum" sz="quarter" idx="12"/>
          </p:nvPr>
        </p:nvSpPr>
        <p:spPr/>
        <p:txBody>
          <a:bodyPr/>
          <a:lstStyle/>
          <a:p>
            <a:fld id="{2301607E-6B10-4412-AF00-BC3FAD582068}" type="slidenum">
              <a:rPr lang="en-US" smtClean="0"/>
              <a:t>6</a:t>
            </a:fld>
            <a:endParaRPr lang="en-US"/>
          </a:p>
        </p:txBody>
      </p:sp>
    </p:spTree>
    <p:extLst>
      <p:ext uri="{BB962C8B-B14F-4D97-AF65-F5344CB8AC3E}">
        <p14:creationId xmlns:p14="http://schemas.microsoft.com/office/powerpoint/2010/main" val="282997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5">
                    <a:lumMod val="75000"/>
                  </a:schemeClr>
                </a:solidFill>
              </a:rPr>
              <a:t>Preliminary Requirements Prior to Review</a:t>
            </a:r>
            <a:br>
              <a:rPr lang="en-US" b="1" dirty="0">
                <a:solidFill>
                  <a:schemeClr val="accent5">
                    <a:lumMod val="75000"/>
                  </a:schemeClr>
                </a:solidFill>
              </a:rPr>
            </a:br>
            <a:endParaRPr lang="en-US" dirty="0"/>
          </a:p>
        </p:txBody>
      </p:sp>
      <p:sp>
        <p:nvSpPr>
          <p:cNvPr id="3" name="Content Placeholder 2"/>
          <p:cNvSpPr>
            <a:spLocks noGrp="1"/>
          </p:cNvSpPr>
          <p:nvPr>
            <p:ph idx="1"/>
          </p:nvPr>
        </p:nvSpPr>
        <p:spPr>
          <a:xfrm>
            <a:off x="457200" y="914401"/>
            <a:ext cx="8229600" cy="5211764"/>
          </a:xfrm>
        </p:spPr>
        <p:txBody>
          <a:bodyPr>
            <a:normAutofit/>
          </a:bodyPr>
          <a:lstStyle/>
          <a:p>
            <a:pPr marL="857207" lvl="1" indent="-457200">
              <a:buFont typeface="Arial" panose="020B0604020202020204" pitchFamily="34" charset="0"/>
              <a:buChar char="•"/>
            </a:pPr>
            <a:r>
              <a:rPr lang="en-US" dirty="0"/>
              <a:t>Written recommendation from a physician qualified to practice in the state of Maine</a:t>
            </a:r>
          </a:p>
          <a:p>
            <a:pPr marL="857207" lvl="1" indent="-457200">
              <a:buFont typeface="Arial" panose="020B0604020202020204" pitchFamily="34" charset="0"/>
              <a:buChar char="•"/>
            </a:pPr>
            <a:r>
              <a:rPr lang="en-US" dirty="0"/>
              <a:t>Approval by the person’s Personal Planning Team, and that approval must be recorded in a document that is part of the person’s personal planning record</a:t>
            </a:r>
          </a:p>
          <a:p>
            <a:pPr marL="857207" lvl="1" indent="-457200">
              <a:buFont typeface="Arial" panose="020B0604020202020204" pitchFamily="34" charset="0"/>
              <a:buChar char="•"/>
            </a:pPr>
            <a:r>
              <a:rPr lang="en-US" dirty="0"/>
              <a:t>Any member of the Planning Team may request review or involvement by an Advocate</a:t>
            </a:r>
            <a:endParaRPr lang="en-US" i="1" dirty="0"/>
          </a:p>
          <a:p>
            <a:pPr marL="857207" lvl="1" indent="-457200">
              <a:buFont typeface="Arial" panose="020B0604020202020204" pitchFamily="34" charset="0"/>
              <a:buChar char="•"/>
            </a:pPr>
            <a:r>
              <a:rPr lang="en-US" dirty="0"/>
              <a:t>If the person has a guardian, or if the person is under limited medical guardianship, the guardian must approve the use of the Safety Device </a:t>
            </a:r>
          </a:p>
          <a:p>
            <a:pPr marL="857207" lvl="1" indent="-457200">
              <a:buFont typeface="Arial" panose="020B0604020202020204" pitchFamily="34" charset="0"/>
              <a:buChar char="•"/>
            </a:pPr>
            <a:endParaRPr lang="en-US" dirty="0"/>
          </a:p>
          <a:p>
            <a:pPr marL="857207" lvl="1" indent="-457200">
              <a:buFont typeface="Arial" panose="020B0604020202020204" pitchFamily="34" charset="0"/>
              <a:buChar char="•"/>
            </a:pPr>
            <a:endParaRPr lang="en-US" dirty="0"/>
          </a:p>
          <a:p>
            <a:pPr marL="857207" lvl="1"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60</a:t>
            </a:fld>
            <a:endParaRPr lang="en-US"/>
          </a:p>
        </p:txBody>
      </p:sp>
    </p:spTree>
    <p:extLst>
      <p:ext uri="{BB962C8B-B14F-4D97-AF65-F5344CB8AC3E}">
        <p14:creationId xmlns:p14="http://schemas.microsoft.com/office/powerpoint/2010/main" val="17244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4"/>
          </a:xfrm>
        </p:spPr>
        <p:txBody>
          <a:bodyPr>
            <a:normAutofit/>
          </a:bodyPr>
          <a:lstStyle/>
          <a:p>
            <a:pPr marL="914350" lvl="1" indent="-457200">
              <a:buFont typeface="Arial" panose="020B0604020202020204" pitchFamily="34" charset="0"/>
              <a:buChar char="•"/>
            </a:pPr>
            <a:r>
              <a:rPr lang="en-US" dirty="0"/>
              <a:t>The Personal Plan of each Person affected by the use of the Safety Device must indicate how that Person will be supported to minimize the negative impact of any restriction</a:t>
            </a:r>
          </a:p>
          <a:p>
            <a:pPr marL="914350" lvl="1" indent="-457200">
              <a:buFont typeface="Arial" panose="020B0604020202020204" pitchFamily="34" charset="0"/>
              <a:buChar char="•"/>
            </a:pPr>
            <a:endParaRPr lang="en-US" dirty="0"/>
          </a:p>
          <a:p>
            <a:pPr marL="914350" lvl="1" indent="-457200">
              <a:buFont typeface="Arial" panose="020B0604020202020204" pitchFamily="34" charset="0"/>
              <a:buChar char="•"/>
            </a:pPr>
            <a:r>
              <a:rPr lang="en-US" dirty="0"/>
              <a:t>When a video monitoring device or video recording is used and it is highly predictable that another Person will trigger or appear on the monitoring or recording device, the consent of that Person must be obtained</a:t>
            </a:r>
          </a:p>
          <a:p>
            <a:pPr marL="457150" lvl="1" indent="0">
              <a:buNone/>
            </a:pPr>
            <a:endParaRPr lang="en-US" dirty="0"/>
          </a:p>
        </p:txBody>
      </p:sp>
      <p:sp>
        <p:nvSpPr>
          <p:cNvPr id="2" name="TextBox 1"/>
          <p:cNvSpPr txBox="1"/>
          <p:nvPr/>
        </p:nvSpPr>
        <p:spPr>
          <a:xfrm>
            <a:off x="914400" y="228600"/>
            <a:ext cx="7467600" cy="584775"/>
          </a:xfrm>
          <a:prstGeom prst="rect">
            <a:avLst/>
          </a:prstGeom>
          <a:noFill/>
        </p:spPr>
        <p:txBody>
          <a:bodyPr wrap="square" rtlCol="0">
            <a:spAutoFit/>
          </a:bodyPr>
          <a:lstStyle/>
          <a:p>
            <a:r>
              <a:rPr lang="en-US" sz="3200" b="1" dirty="0">
                <a:solidFill>
                  <a:schemeClr val="accent5">
                    <a:lumMod val="75000"/>
                  </a:schemeClr>
                </a:solidFill>
              </a:rPr>
              <a:t>Preliminary Requirements Prior to Review</a:t>
            </a:r>
          </a:p>
        </p:txBody>
      </p:sp>
      <p:sp>
        <p:nvSpPr>
          <p:cNvPr id="4" name="Slide Number Placeholder 3"/>
          <p:cNvSpPr>
            <a:spLocks noGrp="1"/>
          </p:cNvSpPr>
          <p:nvPr>
            <p:ph type="sldNum" sz="quarter" idx="12"/>
          </p:nvPr>
        </p:nvSpPr>
        <p:spPr/>
        <p:txBody>
          <a:bodyPr/>
          <a:lstStyle/>
          <a:p>
            <a:fld id="{2301607E-6B10-4412-AF00-BC3FAD582068}" type="slidenum">
              <a:rPr lang="en-US" smtClean="0"/>
              <a:t>61</a:t>
            </a:fld>
            <a:endParaRPr lang="en-US"/>
          </a:p>
        </p:txBody>
      </p:sp>
    </p:spTree>
    <p:extLst>
      <p:ext uri="{BB962C8B-B14F-4D97-AF65-F5344CB8AC3E}">
        <p14:creationId xmlns:p14="http://schemas.microsoft.com/office/powerpoint/2010/main" val="281496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chemeClr val="accent5">
                    <a:lumMod val="75000"/>
                  </a:schemeClr>
                </a:solidFill>
                <a:effectLst>
                  <a:outerShdw blurRad="38100" dist="38100" dir="2700000" algn="tl">
                    <a:srgbClr val="000000">
                      <a:alpha val="43137"/>
                    </a:srgbClr>
                  </a:outerShdw>
                </a:effectLst>
              </a:rPr>
              <a:t>Frequency of Review</a:t>
            </a:r>
            <a:br>
              <a:rPr lang="en-US" dirty="0"/>
            </a:br>
            <a:endParaRPr lang="en-US" dirty="0"/>
          </a:p>
        </p:txBody>
      </p:sp>
      <p:sp>
        <p:nvSpPr>
          <p:cNvPr id="3" name="Content Placeholder 2"/>
          <p:cNvSpPr>
            <a:spLocks noGrp="1"/>
          </p:cNvSpPr>
          <p:nvPr>
            <p:ph idx="1"/>
          </p:nvPr>
        </p:nvSpPr>
        <p:spPr/>
        <p:txBody>
          <a:bodyPr>
            <a:normAutofit/>
          </a:bodyPr>
          <a:lstStyle/>
          <a:p>
            <a:r>
              <a:rPr lang="en-US" dirty="0"/>
              <a:t>Any use of a Safety Device must be reviewed at least once per year by the Review Team</a:t>
            </a:r>
          </a:p>
          <a:p>
            <a:endParaRPr lang="en-US" dirty="0"/>
          </a:p>
          <a:p>
            <a:r>
              <a:rPr lang="en-US" dirty="0"/>
              <a:t>Any member of the Review Team may require that use of a Safety Device be reviewed more frequently. Information must be current for that review</a:t>
            </a:r>
          </a:p>
        </p:txBody>
      </p:sp>
      <p:sp>
        <p:nvSpPr>
          <p:cNvPr id="4" name="Slide Number Placeholder 3"/>
          <p:cNvSpPr>
            <a:spLocks noGrp="1"/>
          </p:cNvSpPr>
          <p:nvPr>
            <p:ph type="sldNum" sz="quarter" idx="12"/>
          </p:nvPr>
        </p:nvSpPr>
        <p:spPr/>
        <p:txBody>
          <a:bodyPr/>
          <a:lstStyle/>
          <a:p>
            <a:fld id="{2301607E-6B10-4412-AF00-BC3FAD582068}" type="slidenum">
              <a:rPr lang="en-US" smtClean="0"/>
              <a:t>62</a:t>
            </a:fld>
            <a:endParaRPr lang="en-US"/>
          </a:p>
        </p:txBody>
      </p:sp>
    </p:spTree>
    <p:extLst>
      <p:ext uri="{BB962C8B-B14F-4D97-AF65-F5344CB8AC3E}">
        <p14:creationId xmlns:p14="http://schemas.microsoft.com/office/powerpoint/2010/main" val="40415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 Forms</a:t>
            </a:r>
            <a:br>
              <a:rPr lang="en-US" dirty="0"/>
            </a:br>
            <a:endParaRPr lang="en-US" dirty="0"/>
          </a:p>
        </p:txBody>
      </p:sp>
      <p:sp>
        <p:nvSpPr>
          <p:cNvPr id="3" name="Content Placeholder 2"/>
          <p:cNvSpPr>
            <a:spLocks noGrp="1"/>
          </p:cNvSpPr>
          <p:nvPr>
            <p:ph idx="1"/>
          </p:nvPr>
        </p:nvSpPr>
        <p:spPr>
          <a:xfrm>
            <a:off x="457200" y="1143001"/>
            <a:ext cx="8229600" cy="4983163"/>
          </a:xfrm>
        </p:spPr>
        <p:txBody>
          <a:bodyPr>
            <a:normAutofit fontScale="85000" lnSpcReduction="10000"/>
          </a:bodyPr>
          <a:lstStyle/>
          <a:p>
            <a:r>
              <a:rPr lang="en-US" dirty="0"/>
              <a:t>All initial and renewal requests for permission to use a Safety Device must be submitted on a standard form made available by the Department on the OADS website</a:t>
            </a:r>
          </a:p>
          <a:p>
            <a:endParaRPr lang="en-US" dirty="0"/>
          </a:p>
          <a:p>
            <a:r>
              <a:rPr lang="en-US" dirty="0"/>
              <a:t>Each request for permission must be accompanied by the written recommendation of a physician, and any required consents for the use of the Safety Device</a:t>
            </a:r>
          </a:p>
          <a:p>
            <a:endParaRPr lang="en-US" dirty="0"/>
          </a:p>
          <a:p>
            <a:r>
              <a:rPr lang="en-US" dirty="0"/>
              <a:t>The request form must clearly identify the Safety Device and must describe the conditions of use of the device and the anticipated frequency of its use</a:t>
            </a:r>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63</a:t>
            </a:fld>
            <a:endParaRPr lang="en-US"/>
          </a:p>
        </p:txBody>
      </p:sp>
    </p:spTree>
    <p:extLst>
      <p:ext uri="{BB962C8B-B14F-4D97-AF65-F5344CB8AC3E}">
        <p14:creationId xmlns:p14="http://schemas.microsoft.com/office/powerpoint/2010/main" val="17099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sz="3600" dirty="0"/>
            </a:br>
            <a:r>
              <a:rPr lang="en-US" b="1" dirty="0">
                <a:solidFill>
                  <a:srgbClr val="33CCFF"/>
                </a:solidFill>
                <a:effectLst>
                  <a:outerShdw blurRad="38100" dist="38100" dir="2700000" algn="tl">
                    <a:srgbClr val="000000">
                      <a:alpha val="43137"/>
                    </a:srgbClr>
                  </a:outerShdw>
                </a:effectLst>
              </a:rPr>
              <a:t>Requests for Multiple Safety Devices</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Each request for permission to use a Safety Device must have its own professional authorization that refers specifically to that Safety Device and approval by the planning team.</a:t>
            </a:r>
          </a:p>
          <a:p>
            <a:r>
              <a:rPr lang="en-US" dirty="0"/>
              <a:t>Multiple devices by the same professional can be on the same form.</a:t>
            </a:r>
          </a:p>
          <a:p>
            <a:r>
              <a:rPr lang="en-US" dirty="0"/>
              <a:t>Safety Devices that are normally used in pairs, such as gloves or foot straps, do not need separate request.</a:t>
            </a:r>
          </a:p>
        </p:txBody>
      </p:sp>
      <p:sp>
        <p:nvSpPr>
          <p:cNvPr id="4" name="Slide Number Placeholder 3"/>
          <p:cNvSpPr>
            <a:spLocks noGrp="1"/>
          </p:cNvSpPr>
          <p:nvPr>
            <p:ph type="sldNum" sz="quarter" idx="12"/>
          </p:nvPr>
        </p:nvSpPr>
        <p:spPr/>
        <p:txBody>
          <a:bodyPr/>
          <a:lstStyle/>
          <a:p>
            <a:fld id="{2301607E-6B10-4412-AF00-BC3FAD582068}" type="slidenum">
              <a:rPr lang="en-US" smtClean="0"/>
              <a:t>64</a:t>
            </a:fld>
            <a:endParaRPr lang="en-US"/>
          </a:p>
        </p:txBody>
      </p:sp>
    </p:spTree>
    <p:extLst>
      <p:ext uri="{BB962C8B-B14F-4D97-AF65-F5344CB8AC3E}">
        <p14:creationId xmlns:p14="http://schemas.microsoft.com/office/powerpoint/2010/main" val="40506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sz="3600" b="1" dirty="0"/>
            </a:br>
            <a:r>
              <a:rPr lang="en-US" sz="3600" dirty="0">
                <a:solidFill>
                  <a:schemeClr val="accent1">
                    <a:lumMod val="75000"/>
                  </a:schemeClr>
                </a:solidFill>
                <a:effectLst>
                  <a:outerShdw blurRad="38100" dist="38100" dir="2700000" algn="tl">
                    <a:srgbClr val="000000">
                      <a:alpha val="43137"/>
                    </a:srgbClr>
                  </a:outerShdw>
                </a:effectLst>
              </a:rPr>
              <a:t>Review Team Practices For Safety Devices </a:t>
            </a:r>
            <a:br>
              <a:rPr lang="en-US" dirty="0"/>
            </a:br>
            <a:endParaRPr lang="en-US" dirty="0"/>
          </a:p>
        </p:txBody>
      </p:sp>
      <p:sp>
        <p:nvSpPr>
          <p:cNvPr id="3" name="Content Placeholder 2"/>
          <p:cNvSpPr>
            <a:spLocks noGrp="1"/>
          </p:cNvSpPr>
          <p:nvPr>
            <p:ph idx="1"/>
          </p:nvPr>
        </p:nvSpPr>
        <p:spPr>
          <a:xfrm>
            <a:off x="457200" y="1143000"/>
            <a:ext cx="8229600" cy="4983165"/>
          </a:xfrm>
        </p:spPr>
        <p:txBody>
          <a:bodyPr>
            <a:normAutofit fontScale="92500" lnSpcReduction="10000"/>
          </a:bodyPr>
          <a:lstStyle/>
          <a:p>
            <a:r>
              <a:rPr lang="en-US" dirty="0"/>
              <a:t>The approval of a Safety Device requires both voting members to vote in favor of the plan or the plan with conditions. If one voting member disagrees, the plan is not approved.</a:t>
            </a:r>
          </a:p>
          <a:p>
            <a:endParaRPr lang="en-US" dirty="0"/>
          </a:p>
          <a:p>
            <a:r>
              <a:rPr lang="en-US" dirty="0"/>
              <a:t>The Review Team shall make a determination of approval or disapproval within thirty (30) calendar days of its receipt of the request for approval </a:t>
            </a:r>
            <a:r>
              <a:rPr lang="en-US" b="1" u="sng" dirty="0"/>
              <a:t>and</a:t>
            </a:r>
            <a:r>
              <a:rPr lang="en-US" dirty="0"/>
              <a:t> all completed supporting or accompanying documentation necessary to conduct the review.</a:t>
            </a:r>
          </a:p>
          <a:p>
            <a:endParaRPr lang="en-US" dirty="0"/>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65</a:t>
            </a:fld>
            <a:endParaRPr lang="en-US"/>
          </a:p>
        </p:txBody>
      </p:sp>
    </p:spTree>
    <p:extLst>
      <p:ext uri="{BB962C8B-B14F-4D97-AF65-F5344CB8AC3E}">
        <p14:creationId xmlns:p14="http://schemas.microsoft.com/office/powerpoint/2010/main" val="18598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5300" b="1" dirty="0">
                <a:solidFill>
                  <a:srgbClr val="FF0000"/>
                </a:solidFill>
                <a:effectLst>
                  <a:outerShdw blurRad="38100" dist="38100" dir="2700000" algn="tl">
                    <a:srgbClr val="000000">
                      <a:alpha val="43137"/>
                    </a:srgbClr>
                  </a:outerShdw>
                </a:effectLst>
              </a:rPr>
            </a:br>
            <a:r>
              <a:rPr lang="en-US" sz="5300" b="1" dirty="0">
                <a:solidFill>
                  <a:srgbClr val="FF0000"/>
                </a:solidFill>
                <a:effectLst>
                  <a:outerShdw blurRad="38100" dist="38100" dir="2700000" algn="tl">
                    <a:srgbClr val="000000">
                      <a:alpha val="43137"/>
                    </a:srgbClr>
                  </a:outerShdw>
                </a:effectLst>
              </a:rPr>
              <a:t>Notifications after Review</a:t>
            </a:r>
            <a:br>
              <a:rPr lang="en-US" dirty="0"/>
            </a:br>
            <a:endParaRPr lang="en-US" dirty="0"/>
          </a:p>
        </p:txBody>
      </p:sp>
      <p:sp>
        <p:nvSpPr>
          <p:cNvPr id="3" name="Content Placeholder 2"/>
          <p:cNvSpPr>
            <a:spLocks noGrp="1"/>
          </p:cNvSpPr>
          <p:nvPr>
            <p:ph idx="1"/>
          </p:nvPr>
        </p:nvSpPr>
        <p:spPr>
          <a:xfrm>
            <a:off x="457200" y="1447800"/>
            <a:ext cx="8229600" cy="4678365"/>
          </a:xfrm>
        </p:spPr>
        <p:txBody>
          <a:bodyPr/>
          <a:lstStyle/>
          <a:p>
            <a:endParaRPr lang="en-US" dirty="0"/>
          </a:p>
          <a:p>
            <a:r>
              <a:rPr lang="en-US" sz="4000" dirty="0"/>
              <a:t>The person or entity requesting approval to use a Safety Device is responsible for notifying the Person’s Planning Team of the decision made by the review team. </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66</a:t>
            </a:fld>
            <a:endParaRPr lang="en-US"/>
          </a:p>
        </p:txBody>
      </p:sp>
    </p:spTree>
    <p:extLst>
      <p:ext uri="{BB962C8B-B14F-4D97-AF65-F5344CB8AC3E}">
        <p14:creationId xmlns:p14="http://schemas.microsoft.com/office/powerpoint/2010/main" val="390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68362"/>
          </a:xfrm>
        </p:spPr>
        <p:txBody>
          <a:bodyPr>
            <a:normAutofit fontScale="90000"/>
          </a:bodyPr>
          <a:lstStyle/>
          <a:p>
            <a:br>
              <a:rPr lang="en-US" sz="2200" dirty="0"/>
            </a:br>
            <a:br>
              <a:rPr lang="en-US" sz="2200" dirty="0"/>
            </a:br>
            <a:r>
              <a:rPr lang="en-US" sz="3600" b="1" dirty="0">
                <a:solidFill>
                  <a:srgbClr val="0070C0"/>
                </a:solidFill>
              </a:rPr>
              <a:t>Use of</a:t>
            </a:r>
            <a:r>
              <a:rPr lang="en-US" sz="3600" dirty="0">
                <a:solidFill>
                  <a:srgbClr val="0070C0"/>
                </a:solidFill>
              </a:rPr>
              <a:t> </a:t>
            </a:r>
            <a:r>
              <a:rPr lang="en-US" sz="3600" b="1" dirty="0">
                <a:solidFill>
                  <a:srgbClr val="0070C0"/>
                </a:solidFill>
              </a:rPr>
              <a:t>Safety Related Devices or Practices that </a:t>
            </a:r>
            <a:br>
              <a:rPr lang="en-US" sz="3600" b="1" dirty="0">
                <a:solidFill>
                  <a:srgbClr val="0070C0"/>
                </a:solidFill>
              </a:rPr>
            </a:br>
            <a:r>
              <a:rPr lang="en-US" sz="3600" b="1" dirty="0">
                <a:solidFill>
                  <a:srgbClr val="0070C0"/>
                </a:solidFill>
              </a:rPr>
              <a:t>Do Not Need Approval of the Review Team</a:t>
            </a:r>
            <a:br>
              <a:rPr lang="en-US" dirty="0"/>
            </a:br>
            <a:endParaRPr lang="en-US" dirty="0"/>
          </a:p>
        </p:txBody>
      </p:sp>
      <p:sp>
        <p:nvSpPr>
          <p:cNvPr id="3" name="Content Placeholder 2"/>
          <p:cNvSpPr>
            <a:spLocks noGrp="1"/>
          </p:cNvSpPr>
          <p:nvPr>
            <p:ph idx="1"/>
          </p:nvPr>
        </p:nvSpPr>
        <p:spPr>
          <a:xfrm>
            <a:off x="457200" y="1676400"/>
            <a:ext cx="8229600" cy="4449764"/>
          </a:xfrm>
        </p:spPr>
        <p:txBody>
          <a:bodyPr>
            <a:normAutofit/>
          </a:bodyPr>
          <a:lstStyle/>
          <a:p>
            <a:pPr marL="0" indent="0">
              <a:buNone/>
            </a:pPr>
            <a:endParaRPr lang="en-US" sz="2800" dirty="0"/>
          </a:p>
          <a:p>
            <a:pPr marL="0" indent="0" algn="ctr">
              <a:buNone/>
            </a:pPr>
            <a:r>
              <a:rPr lang="en-US" sz="4800" dirty="0"/>
              <a:t>A list of them can be found in section 5.10-4 (</a:t>
            </a:r>
            <a:r>
              <a:rPr lang="en-US" sz="4800" dirty="0" err="1"/>
              <a:t>pg</a:t>
            </a:r>
            <a:r>
              <a:rPr lang="en-US" sz="4800" dirty="0"/>
              <a:t> 33) of the Behavioral Regulations</a:t>
            </a:r>
          </a:p>
        </p:txBody>
      </p:sp>
      <p:sp>
        <p:nvSpPr>
          <p:cNvPr id="4" name="Slide Number Placeholder 3"/>
          <p:cNvSpPr>
            <a:spLocks noGrp="1"/>
          </p:cNvSpPr>
          <p:nvPr>
            <p:ph type="sldNum" sz="quarter" idx="12"/>
          </p:nvPr>
        </p:nvSpPr>
        <p:spPr/>
        <p:txBody>
          <a:bodyPr/>
          <a:lstStyle/>
          <a:p>
            <a:fld id="{2301607E-6B10-4412-AF00-BC3FAD582068}" type="slidenum">
              <a:rPr lang="en-US" smtClean="0"/>
              <a:t>67</a:t>
            </a:fld>
            <a:endParaRPr lang="en-US"/>
          </a:p>
        </p:txBody>
      </p:sp>
    </p:spTree>
    <p:extLst>
      <p:ext uri="{BB962C8B-B14F-4D97-AF65-F5344CB8AC3E}">
        <p14:creationId xmlns:p14="http://schemas.microsoft.com/office/powerpoint/2010/main" val="12065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br>
              <a:rPr lang="en-US" sz="3600" b="1" dirty="0"/>
            </a:br>
            <a:r>
              <a:rPr lang="en-US" sz="2800" b="1" dirty="0">
                <a:solidFill>
                  <a:srgbClr val="C00000"/>
                </a:solidFill>
                <a:effectLst>
                  <a:outerShdw blurRad="38100" dist="38100" dir="2700000" algn="tl">
                    <a:srgbClr val="000000">
                      <a:alpha val="43137"/>
                    </a:srgbClr>
                  </a:outerShdw>
                </a:effectLst>
              </a:rPr>
              <a:t>Requirements for the Use of a Therapeutic Device</a:t>
            </a:r>
            <a:br>
              <a:rPr lang="en-US" sz="3600" dirty="0"/>
            </a:br>
            <a:endParaRPr lang="en-US" sz="3600" dirty="0"/>
          </a:p>
        </p:txBody>
      </p:sp>
      <p:sp>
        <p:nvSpPr>
          <p:cNvPr id="3" name="Content Placeholder 2"/>
          <p:cNvSpPr>
            <a:spLocks noGrp="1"/>
          </p:cNvSpPr>
          <p:nvPr>
            <p:ph idx="1"/>
          </p:nvPr>
        </p:nvSpPr>
        <p:spPr>
          <a:xfrm>
            <a:off x="457200" y="838200"/>
            <a:ext cx="8229600" cy="5287964"/>
          </a:xfrm>
        </p:spPr>
        <p:txBody>
          <a:bodyPr>
            <a:noAutofit/>
          </a:bodyPr>
          <a:lstStyle/>
          <a:p>
            <a:r>
              <a:rPr lang="en-US" sz="1800" dirty="0"/>
              <a:t>A Device used for body positioning or alignment applied only under the supervision of a medical doctor, occupational therapist, or physical therapist licensed to practice in the state of Maine. </a:t>
            </a:r>
          </a:p>
          <a:p>
            <a:endParaRPr lang="en-US" sz="1800" dirty="0"/>
          </a:p>
          <a:p>
            <a:r>
              <a:rPr lang="en-US" sz="1800" dirty="0"/>
              <a:t>The professional may delegate responsibility for the day-to-day application of the use or application of the support to others, as long as any other persons applying the support have been trained in the proper use of the support and the </a:t>
            </a:r>
            <a:r>
              <a:rPr lang="en-US" sz="1800" u="sng" dirty="0"/>
              <a:t>professional retains professional responsibility for the application of the support.</a:t>
            </a:r>
          </a:p>
          <a:p>
            <a:endParaRPr lang="en-US" sz="1800" dirty="0"/>
          </a:p>
          <a:p>
            <a:r>
              <a:rPr lang="en-US" sz="1800" dirty="0"/>
              <a:t>The use and design of the device must be individualized to the specific needs of the person who is using the support, so as to meet the need and maximize the comfort of the person. </a:t>
            </a:r>
          </a:p>
          <a:p>
            <a:endParaRPr lang="en-US" sz="1800" dirty="0"/>
          </a:p>
          <a:p>
            <a:r>
              <a:rPr lang="en-US" sz="1800" dirty="0"/>
              <a:t>The device must make allowances for the person to change body positions.</a:t>
            </a:r>
          </a:p>
          <a:p>
            <a:endParaRPr lang="en-US" sz="1800" dirty="0"/>
          </a:p>
          <a:p>
            <a:r>
              <a:rPr lang="en-US" sz="1800" dirty="0"/>
              <a:t>The impact upon the person’s body alignment and blood circulation must be considered in the use of any Therapeutic Device. </a:t>
            </a:r>
          </a:p>
        </p:txBody>
      </p:sp>
      <p:sp>
        <p:nvSpPr>
          <p:cNvPr id="4" name="Slide Number Placeholder 3"/>
          <p:cNvSpPr>
            <a:spLocks noGrp="1"/>
          </p:cNvSpPr>
          <p:nvPr>
            <p:ph type="sldNum" sz="quarter" idx="12"/>
          </p:nvPr>
        </p:nvSpPr>
        <p:spPr/>
        <p:txBody>
          <a:bodyPr/>
          <a:lstStyle/>
          <a:p>
            <a:fld id="{2301607E-6B10-4412-AF00-BC3FAD582068}" type="slidenum">
              <a:rPr lang="en-US" smtClean="0"/>
              <a:t>68</a:t>
            </a:fld>
            <a:endParaRPr lang="en-US"/>
          </a:p>
        </p:txBody>
      </p:sp>
    </p:spTree>
    <p:extLst>
      <p:ext uri="{BB962C8B-B14F-4D97-AF65-F5344CB8AC3E}">
        <p14:creationId xmlns:p14="http://schemas.microsoft.com/office/powerpoint/2010/main" val="417615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371600"/>
          </a:xfrm>
        </p:spPr>
        <p:txBody>
          <a:bodyPr>
            <a:noAutofit/>
          </a:bodyPr>
          <a:lstStyle/>
          <a:p>
            <a:br>
              <a:rPr lang="en-US" sz="2400" dirty="0"/>
            </a:br>
            <a:br>
              <a:rPr lang="en-US" sz="2400" dirty="0"/>
            </a:br>
            <a:r>
              <a:rPr lang="en-US" sz="3200" b="1" dirty="0">
                <a:solidFill>
                  <a:srgbClr val="00B050"/>
                </a:solidFill>
                <a:effectLst>
                  <a:outerShdw blurRad="38100" dist="38100" dir="2700000" algn="tl">
                    <a:srgbClr val="000000">
                      <a:alpha val="43137"/>
                    </a:srgbClr>
                  </a:outerShdw>
                </a:effectLst>
              </a:rPr>
              <a:t>5.10-6 Distinctions Between Safety Devices, Devices that are Utilized for Behavioral Management, and Therapeutic Devices</a:t>
            </a:r>
            <a:br>
              <a:rPr lang="en-US" sz="2400" dirty="0"/>
            </a:br>
            <a:endParaRPr lang="en-US" sz="2400" dirty="0"/>
          </a:p>
        </p:txBody>
      </p:sp>
      <p:sp>
        <p:nvSpPr>
          <p:cNvPr id="3" name="Content Placeholder 2"/>
          <p:cNvSpPr>
            <a:spLocks noGrp="1"/>
          </p:cNvSpPr>
          <p:nvPr>
            <p:ph idx="1"/>
          </p:nvPr>
        </p:nvSpPr>
        <p:spPr/>
        <p:txBody>
          <a:bodyPr>
            <a:normAutofit/>
          </a:bodyPr>
          <a:lstStyle/>
          <a:p>
            <a:endParaRPr lang="en-US" dirty="0"/>
          </a:p>
          <a:p>
            <a:r>
              <a:rPr lang="en-US" dirty="0"/>
              <a:t>Person’s personal planning team is responsible for determining the  initial classification of the device. </a:t>
            </a:r>
          </a:p>
          <a:p>
            <a:endParaRPr lang="en-US" dirty="0"/>
          </a:p>
          <a:p>
            <a:r>
              <a:rPr lang="en-US" dirty="0"/>
              <a:t>The Review Team may exercise its own discretion in classifying any device, intervention, or practice.</a:t>
            </a:r>
          </a:p>
          <a:p>
            <a:pPr marL="0" indent="0">
              <a:buNone/>
            </a:pP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69</a:t>
            </a:fld>
            <a:endParaRPr lang="en-US"/>
          </a:p>
        </p:txBody>
      </p:sp>
    </p:spTree>
    <p:extLst>
      <p:ext uri="{BB962C8B-B14F-4D97-AF65-F5344CB8AC3E}">
        <p14:creationId xmlns:p14="http://schemas.microsoft.com/office/powerpoint/2010/main" val="9101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838200"/>
            <a:ext cx="7848600" cy="5257800"/>
          </a:xfrm>
          <a:prstGeom prst="rect">
            <a:avLst/>
          </a:prstGeom>
        </p:spPr>
      </p:pic>
      <p:sp>
        <p:nvSpPr>
          <p:cNvPr id="2" name="Slide Number Placeholder 1"/>
          <p:cNvSpPr>
            <a:spLocks noGrp="1"/>
          </p:cNvSpPr>
          <p:nvPr>
            <p:ph type="sldNum" sz="quarter" idx="12"/>
          </p:nvPr>
        </p:nvSpPr>
        <p:spPr/>
        <p:txBody>
          <a:bodyPr/>
          <a:lstStyle/>
          <a:p>
            <a:fld id="{2301607E-6B10-4412-AF00-BC3FAD582068}" type="slidenum">
              <a:rPr lang="en-US" smtClean="0"/>
              <a:t>7</a:t>
            </a:fld>
            <a:endParaRPr lang="en-US"/>
          </a:p>
        </p:txBody>
      </p:sp>
    </p:spTree>
    <p:extLst>
      <p:ext uri="{BB962C8B-B14F-4D97-AF65-F5344CB8AC3E}">
        <p14:creationId xmlns:p14="http://schemas.microsoft.com/office/powerpoint/2010/main" val="365835918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accent1"/>
                </a:solidFill>
                <a:effectLst>
                  <a:outerShdw blurRad="38100" dist="38100" dir="2700000" algn="tl">
                    <a:srgbClr val="000000">
                      <a:alpha val="43137"/>
                    </a:srgbClr>
                  </a:outerShdw>
                </a:effectLst>
              </a:rPr>
              <a:t>Helmets Used to Prevent or Diminish the Degree of Injury to a </a:t>
            </a:r>
            <a:br>
              <a:rPr lang="en-US" sz="2400" b="1" dirty="0">
                <a:solidFill>
                  <a:schemeClr val="accent1"/>
                </a:solidFill>
                <a:effectLst>
                  <a:outerShdw blurRad="38100" dist="38100" dir="2700000" algn="tl">
                    <a:srgbClr val="000000">
                      <a:alpha val="43137"/>
                    </a:srgbClr>
                  </a:outerShdw>
                </a:effectLst>
              </a:rPr>
            </a:br>
            <a:r>
              <a:rPr lang="en-US" sz="2400" b="1" dirty="0">
                <a:solidFill>
                  <a:schemeClr val="accent1"/>
                </a:solidFill>
                <a:effectLst>
                  <a:outerShdw blurRad="38100" dist="38100" dir="2700000" algn="tl">
                    <a:srgbClr val="000000">
                      <a:alpha val="43137"/>
                    </a:srgbClr>
                  </a:outerShdw>
                </a:effectLst>
              </a:rPr>
              <a:t>Person Engaging in Self Injurious Behavior</a:t>
            </a:r>
            <a:br>
              <a:rPr lang="en-US" sz="2400" dirty="0"/>
            </a:br>
            <a:endParaRPr lang="en-US" sz="2400" dirty="0"/>
          </a:p>
        </p:txBody>
      </p:sp>
      <p:sp>
        <p:nvSpPr>
          <p:cNvPr id="3" name="Content Placeholder 2"/>
          <p:cNvSpPr>
            <a:spLocks noGrp="1"/>
          </p:cNvSpPr>
          <p:nvPr>
            <p:ph idx="1"/>
          </p:nvPr>
        </p:nvSpPr>
        <p:spPr>
          <a:xfrm>
            <a:off x="457200" y="1187866"/>
            <a:ext cx="8229600" cy="4938298"/>
          </a:xfrm>
        </p:spPr>
        <p:txBody>
          <a:bodyPr>
            <a:normAutofit fontScale="62500" lnSpcReduction="20000"/>
          </a:bodyPr>
          <a:lstStyle/>
          <a:p>
            <a:r>
              <a:rPr lang="en-US" dirty="0"/>
              <a:t>A helmet whose primary purpose is to:</a:t>
            </a:r>
          </a:p>
          <a:p>
            <a:endParaRPr lang="en-US" dirty="0"/>
          </a:p>
          <a:p>
            <a:pPr marL="400007" lvl="1" indent="0">
              <a:buNone/>
            </a:pPr>
            <a:r>
              <a:rPr lang="en-US" sz="3400" dirty="0"/>
              <a:t>1. protect a Person from self-injurious behavior </a:t>
            </a:r>
          </a:p>
          <a:p>
            <a:pPr marL="400007" lvl="1" indent="0">
              <a:buNone/>
            </a:pPr>
            <a:r>
              <a:rPr lang="en-US" sz="3400" dirty="0"/>
              <a:t>2. to diminish the degree of injury of a person engaged in self-injurious behavior, </a:t>
            </a:r>
          </a:p>
          <a:p>
            <a:pPr marL="400007" lvl="1" indent="0">
              <a:buNone/>
            </a:pPr>
            <a:r>
              <a:rPr lang="en-US" sz="3400" dirty="0"/>
              <a:t>3. whose purpose is to prevent a person from biting others,</a:t>
            </a:r>
          </a:p>
          <a:p>
            <a:pPr marL="400007" lvl="1" indent="0">
              <a:buNone/>
            </a:pPr>
            <a:endParaRPr lang="en-US" sz="3400" dirty="0"/>
          </a:p>
          <a:p>
            <a:pPr marL="0" indent="0">
              <a:buNone/>
            </a:pPr>
            <a:r>
              <a:rPr lang="en-US" dirty="0"/>
              <a:t>is presumed to be part of a Level 3 Behavior Management plan for the first year of its use. </a:t>
            </a:r>
          </a:p>
          <a:p>
            <a:pPr marL="0" indent="0">
              <a:buNone/>
            </a:pPr>
            <a:endParaRPr lang="en-US" dirty="0"/>
          </a:p>
          <a:p>
            <a:r>
              <a:rPr lang="en-US" dirty="0"/>
              <a:t>The use of the helmet during that year is subject to the requirements for review under Section 5.11-3.(Behavior Management Plan)</a:t>
            </a:r>
          </a:p>
          <a:p>
            <a:pPr marL="0" indent="0">
              <a:buNone/>
            </a:pPr>
            <a:endParaRPr lang="en-US" dirty="0"/>
          </a:p>
          <a:p>
            <a:pPr marL="0" indent="0" algn="ctr">
              <a:buNone/>
            </a:pPr>
            <a:r>
              <a:rPr lang="en-US" b="1" dirty="0">
                <a:solidFill>
                  <a:schemeClr val="accent2">
                    <a:lumMod val="75000"/>
                  </a:schemeClr>
                </a:solidFill>
              </a:rPr>
              <a:t> A review team may exercise its discretion to classify the use of a helmet for the purposes of a safety plan if after one year, the Review Committee determines that the use of the helmet is as a Safety Device, a behavioral plan is no longer needed.  </a:t>
            </a:r>
          </a:p>
        </p:txBody>
      </p:sp>
      <p:sp>
        <p:nvSpPr>
          <p:cNvPr id="4" name="Slide Number Placeholder 3"/>
          <p:cNvSpPr>
            <a:spLocks noGrp="1"/>
          </p:cNvSpPr>
          <p:nvPr>
            <p:ph type="sldNum" sz="quarter" idx="12"/>
          </p:nvPr>
        </p:nvSpPr>
        <p:spPr/>
        <p:txBody>
          <a:bodyPr/>
          <a:lstStyle/>
          <a:p>
            <a:fld id="{2301607E-6B10-4412-AF00-BC3FAD582068}" type="slidenum">
              <a:rPr lang="en-US" smtClean="0"/>
              <a:t>70</a:t>
            </a:fld>
            <a:endParaRPr lang="en-US"/>
          </a:p>
        </p:txBody>
      </p:sp>
    </p:spTree>
    <p:extLst>
      <p:ext uri="{BB962C8B-B14F-4D97-AF65-F5344CB8AC3E}">
        <p14:creationId xmlns:p14="http://schemas.microsoft.com/office/powerpoint/2010/main" val="17196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80">
                                          <p:stCondLst>
                                            <p:cond delay="0"/>
                                          </p:stCondLst>
                                        </p:cTn>
                                        <p:tgtEl>
                                          <p:spTgt spid="3">
                                            <p:txEl>
                                              <p:pRg st="10" end="10"/>
                                            </p:txEl>
                                          </p:spTgt>
                                        </p:tgtEl>
                                      </p:cBhvr>
                                    </p:animEffect>
                                    <p:anim calcmode="lin" valueType="num">
                                      <p:cBhvr>
                                        <p:cTn id="3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0" end="10"/>
                                            </p:txEl>
                                          </p:spTgt>
                                        </p:tgtEl>
                                      </p:cBhvr>
                                      <p:to x="100000" y="60000"/>
                                    </p:animScale>
                                    <p:animScale>
                                      <p:cBhvr>
                                        <p:cTn id="39" dur="166" decel="50000">
                                          <p:stCondLst>
                                            <p:cond delay="676"/>
                                          </p:stCondLst>
                                        </p:cTn>
                                        <p:tgtEl>
                                          <p:spTgt spid="3">
                                            <p:txEl>
                                              <p:pRg st="10" end="10"/>
                                            </p:txEl>
                                          </p:spTgt>
                                        </p:tgtEl>
                                      </p:cBhvr>
                                      <p:to x="100000" y="100000"/>
                                    </p:animScale>
                                    <p:animScale>
                                      <p:cBhvr>
                                        <p:cTn id="40" dur="26">
                                          <p:stCondLst>
                                            <p:cond delay="1312"/>
                                          </p:stCondLst>
                                        </p:cTn>
                                        <p:tgtEl>
                                          <p:spTgt spid="3">
                                            <p:txEl>
                                              <p:pRg st="10" end="10"/>
                                            </p:txEl>
                                          </p:spTgt>
                                        </p:tgtEl>
                                      </p:cBhvr>
                                      <p:to x="100000" y="80000"/>
                                    </p:animScale>
                                    <p:animScale>
                                      <p:cBhvr>
                                        <p:cTn id="41" dur="166" decel="50000">
                                          <p:stCondLst>
                                            <p:cond delay="1338"/>
                                          </p:stCondLst>
                                        </p:cTn>
                                        <p:tgtEl>
                                          <p:spTgt spid="3">
                                            <p:txEl>
                                              <p:pRg st="10" end="10"/>
                                            </p:txEl>
                                          </p:spTgt>
                                        </p:tgtEl>
                                      </p:cBhvr>
                                      <p:to x="100000" y="100000"/>
                                    </p:animScale>
                                    <p:animScale>
                                      <p:cBhvr>
                                        <p:cTn id="42" dur="26">
                                          <p:stCondLst>
                                            <p:cond delay="1642"/>
                                          </p:stCondLst>
                                        </p:cTn>
                                        <p:tgtEl>
                                          <p:spTgt spid="3">
                                            <p:txEl>
                                              <p:pRg st="10" end="10"/>
                                            </p:txEl>
                                          </p:spTgt>
                                        </p:tgtEl>
                                      </p:cBhvr>
                                      <p:to x="100000" y="90000"/>
                                    </p:animScale>
                                    <p:animScale>
                                      <p:cBhvr>
                                        <p:cTn id="43" dur="166" decel="50000">
                                          <p:stCondLst>
                                            <p:cond delay="1668"/>
                                          </p:stCondLst>
                                        </p:cTn>
                                        <p:tgtEl>
                                          <p:spTgt spid="3">
                                            <p:txEl>
                                              <p:pRg st="10" end="10"/>
                                            </p:txEl>
                                          </p:spTgt>
                                        </p:tgtEl>
                                      </p:cBhvr>
                                      <p:to x="100000" y="100000"/>
                                    </p:animScale>
                                    <p:animScale>
                                      <p:cBhvr>
                                        <p:cTn id="44" dur="26">
                                          <p:stCondLst>
                                            <p:cond delay="1808"/>
                                          </p:stCondLst>
                                        </p:cTn>
                                        <p:tgtEl>
                                          <p:spTgt spid="3">
                                            <p:txEl>
                                              <p:pRg st="10" end="10"/>
                                            </p:txEl>
                                          </p:spTgt>
                                        </p:tgtEl>
                                      </p:cBhvr>
                                      <p:to x="100000" y="95000"/>
                                    </p:animScale>
                                    <p:animScale>
                                      <p:cBhvr>
                                        <p:cTn id="45"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gie.marquis\AppData\Local\Microsoft\Windows\Temporary Internet Files\Content.IE5\L7QZGPDI\question-mark[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3236" y="304800"/>
            <a:ext cx="5457527"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301607E-6B10-4412-AF00-BC3FAD582068}" type="slidenum">
              <a:rPr lang="en-US" smtClean="0"/>
              <a:t>71</a:t>
            </a:fld>
            <a:endParaRPr lang="en-US"/>
          </a:p>
        </p:txBody>
      </p:sp>
    </p:spTree>
    <p:extLst>
      <p:ext uri="{BB962C8B-B14F-4D97-AF65-F5344CB8AC3E}">
        <p14:creationId xmlns:p14="http://schemas.microsoft.com/office/powerpoint/2010/main" val="3126578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Cooper Black" panose="0208090404030B020404" pitchFamily="18" charset="0"/>
              </a:rPr>
              <a:t>Test Review</a:t>
            </a:r>
          </a:p>
        </p:txBody>
      </p:sp>
      <p:pic>
        <p:nvPicPr>
          <p:cNvPr id="6148" name="Picture 4" descr="C:\Users\angie.marquis\AppData\Local\Microsoft\Windows\Temporary Internet Files\Content.IE5\XJNVA2E5\GreatJob[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477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301607E-6B10-4412-AF00-BC3FAD582068}" type="slidenum">
              <a:rPr lang="en-US" smtClean="0"/>
              <a:t>72</a:t>
            </a:fld>
            <a:endParaRPr lang="en-US"/>
          </a:p>
        </p:txBody>
      </p:sp>
    </p:spTree>
    <p:extLst>
      <p:ext uri="{BB962C8B-B14F-4D97-AF65-F5344CB8AC3E}">
        <p14:creationId xmlns:p14="http://schemas.microsoft.com/office/powerpoint/2010/main" val="3437707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905000"/>
          </a:xfrm>
        </p:spPr>
        <p:txBody>
          <a:bodyPr>
            <a:normAutofit/>
          </a:bodyPr>
          <a:lstStyle/>
          <a:p>
            <a:br>
              <a:rPr lang="en-US" dirty="0"/>
            </a:br>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73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5079357"/>
            <a:ext cx="1524000" cy="1524000"/>
          </a:xfrm>
          <a:prstGeom prst="rect">
            <a:avLst/>
          </a:prstGeom>
        </p:spPr>
      </p:pic>
      <p:sp>
        <p:nvSpPr>
          <p:cNvPr id="3" name="Content Placeholder 2"/>
          <p:cNvSpPr>
            <a:spLocks noGrp="1"/>
          </p:cNvSpPr>
          <p:nvPr>
            <p:ph idx="1"/>
          </p:nvPr>
        </p:nvSpPr>
        <p:spPr>
          <a:xfrm>
            <a:off x="533400" y="1612051"/>
            <a:ext cx="8229600" cy="3645749"/>
          </a:xfrm>
        </p:spPr>
        <p:txBody>
          <a:bodyPr>
            <a:normAutofit fontScale="85000" lnSpcReduction="10000"/>
          </a:bodyPr>
          <a:lstStyle/>
          <a:p>
            <a:pPr marL="457200" lvl="1" indent="0">
              <a:buNone/>
            </a:pPr>
            <a:endParaRPr lang="en-US" sz="5400" dirty="0">
              <a:solidFill>
                <a:schemeClr val="accent2">
                  <a:lumMod val="75000"/>
                </a:schemeClr>
              </a:solidFill>
              <a:effectLst>
                <a:outerShdw blurRad="38100" dist="38100" dir="2700000" algn="tl">
                  <a:srgbClr val="000000">
                    <a:alpha val="43137"/>
                  </a:srgbClr>
                </a:outerShdw>
              </a:effectLst>
            </a:endParaRPr>
          </a:p>
          <a:p>
            <a:pPr marL="457200" lvl="1" indent="0">
              <a:buNone/>
            </a:pPr>
            <a:r>
              <a:rPr lang="en-US" sz="4800" dirty="0">
                <a:solidFill>
                  <a:schemeClr val="accent2">
                    <a:lumMod val="75000"/>
                  </a:schemeClr>
                </a:solidFill>
                <a:effectLst>
                  <a:outerShdw blurRad="38100" dist="38100" dir="2700000" algn="tl">
                    <a:srgbClr val="000000">
                      <a:alpha val="43137"/>
                    </a:srgbClr>
                  </a:outerShdw>
                </a:effectLst>
              </a:rPr>
              <a:t>Please reach out to your Supervisor for any questions or clarifications which you may have or email at OADS@maine.gov</a:t>
            </a:r>
            <a:br>
              <a:rPr lang="en-US" dirty="0"/>
            </a:br>
            <a:endParaRPr lang="en-US" dirty="0"/>
          </a:p>
        </p:txBody>
      </p:sp>
      <p:pic>
        <p:nvPicPr>
          <p:cNvPr id="1026" name="Picture 2" descr="C:\Users\angie.marquis\AppData\Local\Microsoft\Windows\Temporary Internet Files\Content.IE5\XJNVA2E5\question-mark-clip-art-0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7200"/>
            <a:ext cx="1828800" cy="17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3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745163"/>
          </a:xfrm>
        </p:spPr>
        <p:txBody>
          <a:bodyPr>
            <a:normAutofit fontScale="92500" lnSpcReduction="20000"/>
          </a:bodyPr>
          <a:lstStyle/>
          <a:p>
            <a:pPr marL="0" indent="0">
              <a:buNone/>
            </a:pPr>
            <a:r>
              <a:rPr lang="en-US" b="1" dirty="0">
                <a:solidFill>
                  <a:schemeClr val="accent4">
                    <a:lumMod val="75000"/>
                  </a:schemeClr>
                </a:solidFill>
              </a:rPr>
              <a:t>These regulations </a:t>
            </a:r>
            <a:r>
              <a:rPr lang="en-US" b="1" u="sng" dirty="0">
                <a:solidFill>
                  <a:schemeClr val="accent4">
                    <a:lumMod val="75000"/>
                  </a:schemeClr>
                </a:solidFill>
              </a:rPr>
              <a:t>do not</a:t>
            </a:r>
            <a:r>
              <a:rPr lang="en-US" b="1" dirty="0">
                <a:solidFill>
                  <a:schemeClr val="accent4">
                    <a:lumMod val="75000"/>
                  </a:schemeClr>
                </a:solidFill>
              </a:rPr>
              <a:t> apply:</a:t>
            </a:r>
          </a:p>
          <a:p>
            <a:pPr lvl="1"/>
            <a:r>
              <a:rPr lang="en-US" dirty="0"/>
              <a:t>hospitals</a:t>
            </a:r>
          </a:p>
          <a:p>
            <a:pPr lvl="1"/>
            <a:r>
              <a:rPr lang="en-US" dirty="0"/>
              <a:t>schools </a:t>
            </a:r>
          </a:p>
          <a:p>
            <a:pPr lvl="1"/>
            <a:r>
              <a:rPr lang="en-US" dirty="0"/>
              <a:t>correctional settings</a:t>
            </a:r>
          </a:p>
          <a:p>
            <a:pPr lvl="1"/>
            <a:r>
              <a:rPr lang="en-US" dirty="0"/>
              <a:t>court-ordered restrictions, other than Guardianship</a:t>
            </a:r>
          </a:p>
          <a:p>
            <a:pPr lvl="1"/>
            <a:r>
              <a:rPr lang="en-US" dirty="0"/>
              <a:t>Therapeutic Devices implemented under the supervision of a medical doctor, or occupational or physical therapist</a:t>
            </a:r>
          </a:p>
          <a:p>
            <a:pPr lvl="1"/>
            <a:r>
              <a:rPr lang="en-US" dirty="0"/>
              <a:t>medical practice for the treatment of a medical condition</a:t>
            </a:r>
          </a:p>
          <a:p>
            <a:pPr lvl="1"/>
            <a:r>
              <a:rPr lang="en-US" dirty="0"/>
              <a:t>Psychiatric Medication for treatment of a diagnosed mental illness, when the use of such device, intervention, medical practice or medication is not intended primarily for Behavior Modification or Management</a:t>
            </a:r>
          </a:p>
        </p:txBody>
      </p:sp>
      <p:sp>
        <p:nvSpPr>
          <p:cNvPr id="2" name="Slide Number Placeholder 1"/>
          <p:cNvSpPr>
            <a:spLocks noGrp="1"/>
          </p:cNvSpPr>
          <p:nvPr>
            <p:ph type="sldNum" sz="quarter" idx="12"/>
          </p:nvPr>
        </p:nvSpPr>
        <p:spPr/>
        <p:txBody>
          <a:bodyPr/>
          <a:lstStyle/>
          <a:p>
            <a:fld id="{2301607E-6B10-4412-AF00-BC3FAD582068}" type="slidenum">
              <a:rPr lang="en-US" smtClean="0"/>
              <a:t>8</a:t>
            </a:fld>
            <a:endParaRPr lang="en-US"/>
          </a:p>
        </p:txBody>
      </p:sp>
    </p:spTree>
    <p:extLst>
      <p:ext uri="{BB962C8B-B14F-4D97-AF65-F5344CB8AC3E}">
        <p14:creationId xmlns:p14="http://schemas.microsoft.com/office/powerpoint/2010/main" val="3055884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Principles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029200"/>
          </a:xfrm>
        </p:spPr>
        <p:txBody>
          <a:bodyPr>
            <a:normAutofit fontScale="77500" lnSpcReduction="20000"/>
          </a:bodyPr>
          <a:lstStyle/>
          <a:p>
            <a:pPr marL="0" indent="0">
              <a:buNone/>
            </a:pPr>
            <a:r>
              <a:rPr lang="en-US" dirty="0"/>
              <a:t>Planning Teams must focus on building Positive Supports for the Person they serve. </a:t>
            </a:r>
          </a:p>
          <a:p>
            <a:pPr lvl="1"/>
            <a:r>
              <a:rPr lang="en-US" sz="3300" dirty="0"/>
              <a:t>normalization and full inclusion</a:t>
            </a:r>
          </a:p>
          <a:p>
            <a:pPr lvl="1"/>
            <a:r>
              <a:rPr lang="en-US" sz="3300" dirty="0"/>
              <a:t>services shall be delivered in a respectful, positive manner and in a healthy, safe environment</a:t>
            </a:r>
          </a:p>
          <a:p>
            <a:pPr lvl="1"/>
            <a:r>
              <a:rPr lang="en-US" sz="3300" i="1" dirty="0"/>
              <a:t>Social Role Valorization*</a:t>
            </a:r>
          </a:p>
          <a:p>
            <a:endParaRPr lang="en-US" dirty="0">
              <a:solidFill>
                <a:srgbClr val="FF0000"/>
              </a:solidFill>
            </a:endParaRPr>
          </a:p>
          <a:p>
            <a:r>
              <a:rPr lang="en-US" dirty="0"/>
              <a:t>The Planning Team </a:t>
            </a:r>
            <a:r>
              <a:rPr lang="en-US" u="sng" dirty="0"/>
              <a:t>must</a:t>
            </a:r>
            <a:r>
              <a:rPr lang="en-US" dirty="0"/>
              <a:t> create a plan that will assist the Person to develop positive skills and techniques that empower the Person to demonstrate positive, Prosocial Behavior. </a:t>
            </a:r>
          </a:p>
          <a:p>
            <a:r>
              <a:rPr lang="en-US" dirty="0"/>
              <a:t>Supporting a Person to change his or her Challenging Behavior </a:t>
            </a:r>
            <a:r>
              <a:rPr lang="en-US" u="sng" dirty="0"/>
              <a:t>must</a:t>
            </a:r>
            <a:r>
              <a:rPr lang="en-US" dirty="0"/>
              <a:t> be done as part of the Personal Planning process, with a continued focus on Positive Supports. </a:t>
            </a:r>
          </a:p>
          <a:p>
            <a:endParaRPr lang="en-US" dirty="0"/>
          </a:p>
        </p:txBody>
      </p:sp>
      <p:sp>
        <p:nvSpPr>
          <p:cNvPr id="4" name="Slide Number Placeholder 3"/>
          <p:cNvSpPr>
            <a:spLocks noGrp="1"/>
          </p:cNvSpPr>
          <p:nvPr>
            <p:ph type="sldNum" sz="quarter" idx="12"/>
          </p:nvPr>
        </p:nvSpPr>
        <p:spPr/>
        <p:txBody>
          <a:bodyPr/>
          <a:lstStyle/>
          <a:p>
            <a:fld id="{2301607E-6B10-4412-AF00-BC3FAD582068}" type="slidenum">
              <a:rPr lang="en-US" smtClean="0"/>
              <a:t>9</a:t>
            </a:fld>
            <a:endParaRPr lang="en-US"/>
          </a:p>
        </p:txBody>
      </p:sp>
    </p:spTree>
    <p:extLst>
      <p:ext uri="{BB962C8B-B14F-4D97-AF65-F5344CB8AC3E}">
        <p14:creationId xmlns:p14="http://schemas.microsoft.com/office/powerpoint/2010/main" val="252343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Behavior Regs 4-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 Behavior Regs 4-2016</Template>
  <TotalTime>1461</TotalTime>
  <Words>4171</Words>
  <Application>Microsoft Office PowerPoint</Application>
  <PresentationFormat>On-screen Show (4:3)</PresentationFormat>
  <Paragraphs>569</Paragraphs>
  <Slides>73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Arial Black</vt:lpstr>
      <vt:lpstr>Calibri</vt:lpstr>
      <vt:lpstr>Cooper Black</vt:lpstr>
      <vt:lpstr>2. Behavior Regs 4-2016</vt:lpstr>
      <vt:lpstr> 2016 Behavior Regulations   </vt:lpstr>
      <vt:lpstr>    THE REGULATIONS GOVERNING BEHAVIORAL SUPPORT, MODIFICATION AND MANAGEMENT FOR PEOPLE WITH INTELLECTUAL DISABILITIES OR AUTISM IN MAINE.  Effective April 25, 2016   </vt:lpstr>
      <vt:lpstr>Why were the Regulations updated?</vt:lpstr>
      <vt:lpstr>Objectives of this Training</vt:lpstr>
      <vt:lpstr>PowerPoint Presentation</vt:lpstr>
      <vt:lpstr>Who do they apply to?</vt:lpstr>
      <vt:lpstr>PowerPoint Presentation</vt:lpstr>
      <vt:lpstr>PowerPoint Presentation</vt:lpstr>
      <vt:lpstr>Principles</vt:lpstr>
      <vt:lpstr>Intent</vt:lpstr>
      <vt:lpstr>5 levels of Intervention for Challenging Behaviors</vt:lpstr>
      <vt:lpstr>Review Team </vt:lpstr>
      <vt:lpstr>Is it a Challenging Behavior?</vt:lpstr>
      <vt:lpstr> At all levels of Challenging Behavioral Interventions </vt:lpstr>
      <vt:lpstr> Assessment of Psychiatric Medications* </vt:lpstr>
      <vt:lpstr>PowerPoint Presentation</vt:lpstr>
      <vt:lpstr>5.03-1&amp;2 POSITIVE SUPPORT (Levels 1-2) </vt:lpstr>
      <vt:lpstr> Level 1 – Interventions for Challenging Behaviors Support for the Person to participate meaningfully in his/her community life </vt:lpstr>
      <vt:lpstr>What do you need to do for approval? </vt:lpstr>
      <vt:lpstr>Basic Requirements for Functional Assessment (See Appendix 1 for complete list)</vt:lpstr>
      <vt:lpstr>  Level 2 – Interventions for Challenging Behaviors Programs which are designed to modify or redirect a Person’s behavior  </vt:lpstr>
      <vt:lpstr>PowerPoint Presentation</vt:lpstr>
      <vt:lpstr> What do you need to do for approval? </vt:lpstr>
      <vt:lpstr>Reminder!</vt:lpstr>
      <vt:lpstr>In-Home Stabilization (See Appendix 3 for full details)</vt:lpstr>
      <vt:lpstr> When Positive Support Plans alone are not sufficient…. </vt:lpstr>
      <vt:lpstr>PowerPoint Presentation</vt:lpstr>
      <vt:lpstr> Requirements for all Behavior Management Plans, levels 3-5 </vt:lpstr>
      <vt:lpstr> Behavior Plan Levels 3-5 </vt:lpstr>
      <vt:lpstr> Level 3 – Interventions for Challenging Behavior Programs which restrict a Person’s rights as enumerated in 34-B M.R.S. §5605 </vt:lpstr>
      <vt:lpstr>Level 3 Examples cont.</vt:lpstr>
      <vt:lpstr> Level 4 – Intervention for Challenging Behavior All Programs with a Restraint* component </vt:lpstr>
      <vt:lpstr>Level 4 Examples cont.</vt:lpstr>
      <vt:lpstr> Level 4 Additional Required Documentation: </vt:lpstr>
      <vt:lpstr>Additional Requirements when Restraint is  part of a Behavior Management Plan </vt:lpstr>
      <vt:lpstr> Level 5 – Interventions for Challenging Behaviors Programs considered only in exceptional and rare instances where no less restrictive measure can safely meet the need to keep a Person from danger to self or others. </vt:lpstr>
      <vt:lpstr>Level 5 Examples Cont.</vt:lpstr>
      <vt:lpstr> Level 5 Required Documentation:  </vt:lpstr>
      <vt:lpstr>505-3 Behavior Management Practices </vt:lpstr>
      <vt:lpstr>505-3 Behavior Management Practices (Con’d)</vt:lpstr>
      <vt:lpstr>Impact of Behavior Management Plan on  Other Persons </vt:lpstr>
      <vt:lpstr>PROCEDURES FOR REVIEW AND APPROVAL OF POSITIVE SUPPORT PLANS AND BEHAVIOR MANAGEMENT PLANS </vt:lpstr>
      <vt:lpstr>Review Team Practices </vt:lpstr>
      <vt:lpstr>Training</vt:lpstr>
      <vt:lpstr>Reportable Events</vt:lpstr>
      <vt:lpstr>     Monitoring the Behavior Management Plan  </vt:lpstr>
      <vt:lpstr>PowerPoint Presentation</vt:lpstr>
      <vt:lpstr>Ongoing Approval of Behavior Management Plans pg21</vt:lpstr>
      <vt:lpstr>PowerPoint Presentation</vt:lpstr>
      <vt:lpstr>Prohibited Practices</vt:lpstr>
      <vt:lpstr>PowerPoint Presentation</vt:lpstr>
      <vt:lpstr>PowerPoint Presentation</vt:lpstr>
      <vt:lpstr>PowerPoint Presentation</vt:lpstr>
      <vt:lpstr>Recurring Patterns </vt:lpstr>
      <vt:lpstr>PowerPoint Presentation</vt:lpstr>
      <vt:lpstr>   Recurring Pattern (Con’d)   </vt:lpstr>
      <vt:lpstr>PowerPoint Presentation</vt:lpstr>
      <vt:lpstr>THE USE AND REVIEW OF SAFETY DEVICES* </vt:lpstr>
      <vt:lpstr>Specific Examples of Devices Usually Considered to be Safety Devices:</vt:lpstr>
      <vt:lpstr>Preliminary Requirements Prior to Review </vt:lpstr>
      <vt:lpstr>PowerPoint Presentation</vt:lpstr>
      <vt:lpstr>Frequency of Review </vt:lpstr>
      <vt:lpstr>Standard Forms </vt:lpstr>
      <vt:lpstr> Requests for Multiple Safety Devices </vt:lpstr>
      <vt:lpstr> Review Team Practices For Safety Devices  </vt:lpstr>
      <vt:lpstr> Notifications after Review </vt:lpstr>
      <vt:lpstr>  Use of Safety Related Devices or Practices that  Do Not Need Approval of the Review Team </vt:lpstr>
      <vt:lpstr> Requirements for the Use of a Therapeutic Device </vt:lpstr>
      <vt:lpstr>  5.10-6 Distinctions Between Safety Devices, Devices that are Utilized for Behavioral Management, and Therapeutic Devices </vt:lpstr>
      <vt:lpstr>Helmets Used to Prevent or Diminish the Degree of Injury to a  Person Engaging in Self Injurious Behavior </vt:lpstr>
      <vt:lpstr>PowerPoint Presentation</vt:lpstr>
      <vt:lpstr>Test Review</vt:lpstr>
      <vt:lpstr> </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Behavior Regulations</dc:title>
  <dc:creator>Marquis, Angie</dc:creator>
  <cp:lastModifiedBy>Daniels, Virginia</cp:lastModifiedBy>
  <cp:revision>59</cp:revision>
  <cp:lastPrinted>2016-05-16T14:23:53Z</cp:lastPrinted>
  <dcterms:created xsi:type="dcterms:W3CDTF">2016-06-24T14:25:59Z</dcterms:created>
  <dcterms:modified xsi:type="dcterms:W3CDTF">2018-11-05T16:53:02Z</dcterms:modified>
</cp:coreProperties>
</file>