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28" r:id="rId3"/>
    <p:sldMasterId id="2147483741" r:id="rId4"/>
  </p:sldMasterIdLst>
  <p:notesMasterIdLst>
    <p:notesMasterId r:id="rId41"/>
  </p:notesMasterIdLst>
  <p:handoutMasterIdLst>
    <p:handoutMasterId r:id="rId42"/>
  </p:handoutMasterIdLst>
  <p:sldIdLst>
    <p:sldId id="256" r:id="rId5"/>
    <p:sldId id="257" r:id="rId6"/>
    <p:sldId id="309" r:id="rId7"/>
    <p:sldId id="316" r:id="rId8"/>
    <p:sldId id="367" r:id="rId9"/>
    <p:sldId id="317" r:id="rId10"/>
    <p:sldId id="337" r:id="rId11"/>
    <p:sldId id="338" r:id="rId12"/>
    <p:sldId id="339" r:id="rId13"/>
    <p:sldId id="340" r:id="rId14"/>
    <p:sldId id="306" r:id="rId15"/>
    <p:sldId id="307" r:id="rId16"/>
    <p:sldId id="308" r:id="rId17"/>
    <p:sldId id="321" r:id="rId18"/>
    <p:sldId id="322" r:id="rId19"/>
    <p:sldId id="324" r:id="rId20"/>
    <p:sldId id="325" r:id="rId21"/>
    <p:sldId id="265" r:id="rId22"/>
    <p:sldId id="310" r:id="rId23"/>
    <p:sldId id="312" r:id="rId24"/>
    <p:sldId id="341" r:id="rId25"/>
    <p:sldId id="342" r:id="rId26"/>
    <p:sldId id="368" r:id="rId27"/>
    <p:sldId id="359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64" r:id="rId36"/>
    <p:sldId id="326" r:id="rId37"/>
    <p:sldId id="365" r:id="rId38"/>
    <p:sldId id="369" r:id="rId39"/>
    <p:sldId id="366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92580B-1E89-4639-B6B9-1A454380C45C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2A1108-B879-4D2C-AE5F-CA3A4DCC2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5BAFA-EA0C-49CA-8BB9-372D3F27B853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85A5C-F854-4EC5-8BED-7EF13BD17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Granular formulations</a:t>
            </a:r>
            <a:r>
              <a:rPr lang="en-US" baseline="0" dirty="0" smtClean="0"/>
              <a:t> </a:t>
            </a:r>
            <a:r>
              <a:rPr lang="en-US" baseline="0" smtClean="0"/>
              <a:t>are least </a:t>
            </a:r>
            <a:r>
              <a:rPr lang="en-US" baseline="0" dirty="0" smtClean="0"/>
              <a:t>hazardous because they are applied to the ground and are too big for bees to pick up. EC are safer than </a:t>
            </a:r>
            <a:r>
              <a:rPr lang="en-US" baseline="0" dirty="0" err="1" smtClean="0"/>
              <a:t>Wettable</a:t>
            </a:r>
            <a:r>
              <a:rPr lang="en-US" baseline="0" dirty="0" smtClean="0"/>
              <a:t> Powders because WP stay toxic longer.  Dusts &amp; Micro Encapsulated are most hazardous because they are similar in size to pollen and tend to stick to bee hairs, going back to the hive. </a:t>
            </a:r>
            <a:r>
              <a:rPr lang="en-US" dirty="0" smtClean="0"/>
              <a:t>Bees are temporarily inactivated</a:t>
            </a:r>
            <a:r>
              <a:rPr lang="en-US" baseline="0" dirty="0" smtClean="0"/>
              <a:t> by direct contact with oil sprays.  Mixing </a:t>
            </a:r>
            <a:r>
              <a:rPr lang="en-US" baseline="0" dirty="0" err="1" smtClean="0"/>
              <a:t>miticides</a:t>
            </a:r>
            <a:r>
              <a:rPr lang="en-US" baseline="0" dirty="0" smtClean="0"/>
              <a:t> with insecticides can be more toxic to bees. Mixing some fungicides the (</a:t>
            </a:r>
            <a:r>
              <a:rPr lang="en-US" baseline="0" dirty="0" err="1" smtClean="0"/>
              <a:t>demethylation</a:t>
            </a:r>
            <a:r>
              <a:rPr lang="en-US" baseline="0" dirty="0" smtClean="0"/>
              <a:t>-inhibiting (DMI) like </a:t>
            </a:r>
            <a:r>
              <a:rPr lang="en-US" baseline="0" dirty="0" err="1" smtClean="0"/>
              <a:t>propiconizole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Propimax</a:t>
            </a:r>
            <a:r>
              <a:rPr lang="en-US" baseline="0" dirty="0" smtClean="0"/>
              <a:t>, Quilt) with synthetic </a:t>
            </a:r>
            <a:r>
              <a:rPr lang="en-US" baseline="0" dirty="0" err="1" smtClean="0"/>
              <a:t>pyrethroids</a:t>
            </a:r>
            <a:r>
              <a:rPr lang="en-US" baseline="0" dirty="0" smtClean="0"/>
              <a:t> like </a:t>
            </a:r>
            <a:r>
              <a:rPr lang="en-US" baseline="0" dirty="0" err="1" smtClean="0"/>
              <a:t>lamda-cyhalothrin</a:t>
            </a:r>
            <a:r>
              <a:rPr lang="en-US" baseline="0" dirty="0" smtClean="0"/>
              <a:t> (Warrior). Similar effects have been seen with </a:t>
            </a:r>
            <a:r>
              <a:rPr lang="en-US" baseline="0" dirty="0" err="1" smtClean="0"/>
              <a:t>Neonics</a:t>
            </a:r>
            <a:r>
              <a:rPr lang="en-US" baseline="0" dirty="0" smtClean="0"/>
              <a:t> and DMI fungicides but not translated out to the field (Schmuck ,</a:t>
            </a:r>
            <a:r>
              <a:rPr lang="en-US" baseline="0" dirty="0" err="1" smtClean="0"/>
              <a:t>etal</a:t>
            </a:r>
            <a:r>
              <a:rPr lang="en-US" baseline="0" dirty="0" smtClean="0"/>
              <a:t> 2003)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AC60-D029-4F9F-A3AF-E2E69BDE67E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68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3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7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2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3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3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4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216E3-F166-4A38-B41E-A26A8E2A2BF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8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498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35363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94B-EF91-404D-9F58-ECE80EF3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30780-F03A-42B7-8407-0F8FCE93C9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4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Prepared by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Oregon Department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of Agriculture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1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498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771" y="1524000"/>
            <a:ext cx="8229600" cy="3535363"/>
          </a:xfrm>
        </p:spPr>
        <p:txBody>
          <a:bodyPr/>
          <a:lstStyle>
            <a:lvl1pPr marL="398463" indent="-398463">
              <a:buFont typeface="+mj-lt"/>
              <a:buNone/>
              <a:tabLst/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42950" indent="-285750"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  .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94B-EF91-404D-9F58-ECE80EF3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30780-F03A-42B7-8407-0F8FCE93C9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WSU_SIGNATURE_4_COLOR_12_INCH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5943600"/>
            <a:ext cx="1828800" cy="7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94B-EF91-404D-9F58-ECE80EF3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771" y="1524000"/>
            <a:ext cx="8229600" cy="3535363"/>
          </a:xfrm>
        </p:spPr>
        <p:txBody>
          <a:bodyPr/>
          <a:lstStyle>
            <a:lvl1pPr marL="398463" indent="-398463">
              <a:buFont typeface="+mj-lt"/>
              <a:buNone/>
              <a:tabLst/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42950" indent="-285750"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  .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6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294B-EF91-404D-9F58-ECE80EF3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30780-F03A-42B7-8407-0F8FCE93C9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5BDFE-4D41-7A40-9C75-7DB9484F1A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4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6BC5-07F5-4D4E-8833-FDA8E526110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5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571057F-500D-4B38-A1DF-6CDF130C716E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05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4E03-C251-4F66-BC51-68BE13187201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59FF-837F-42F4-8A88-10E2152CAE53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3CAC-842D-4D65-9E1A-32B7E4042CEB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5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D3CBF-6449-4C92-87E4-EDAA99977727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D703-BA4D-4729-9850-170B1C09D3F6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6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5CBD-02EE-40B4-8A26-6FE9C56EFEC8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11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ADB4-2AE7-483E-B695-8F01FDE3CCDD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1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9714-2CDE-4059-842D-58F104FDFF05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8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A51D-835F-423C-ACBA-51F43BD02409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57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BD3F-A75E-41A2-AB0D-29C0ED1D05A0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27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FB416-ADCF-4A09-9636-3BEC3CEAAE1B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4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pic>
        <p:nvPicPr>
          <p:cNvPr id="5" name="Picture 3" descr="D:\FRONTPAGE THEMES\NATURE\ANABN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571057F-500D-4B38-A1DF-6CDF130C716E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4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4E03-C251-4F66-BC51-68BE13187201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66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59FF-837F-42F4-8A88-10E2152CAE53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9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3CAC-842D-4D65-9E1A-32B7E4042CEB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5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D3CBF-6449-4C92-87E4-EDAA99977727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5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D703-BA4D-4729-9850-170B1C09D3F6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5CBD-02EE-40B4-8A26-6FE9C56EFEC8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0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ADB4-2AE7-483E-B695-8F01FDE3CCDD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3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9714-2CDE-4059-842D-58F104FDFF05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1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A51D-835F-423C-ACBA-51F43BD02409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1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BD3F-A75E-41A2-AB0D-29C0ED1D05A0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2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FB416-ADCF-4A09-9636-3BEC3CEAAE1B}" type="slidenum">
              <a:rPr lang="en-US">
                <a:solidFill>
                  <a:srgbClr val="2A3D7A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4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2ABDAC-99BE-43D3-868C-E3E853BA7CA8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211B58-49A7-4684-ADB6-E8A8CDB1E9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F294B-EF91-404D-9F58-ECE80EF3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Click to edit Master title style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black"/>
                </a:solidFill>
              </a:rPr>
              <a:t>Click to edit Master text styles</a:t>
            </a:r>
          </a:p>
          <a:p>
            <a:pPr lvl="1"/>
            <a:r>
              <a:rPr lang="en-US" smtClean="0">
                <a:solidFill>
                  <a:prstClr val="black"/>
                </a:solidFill>
              </a:rPr>
              <a:t>Second level</a:t>
            </a:r>
          </a:p>
          <a:p>
            <a:pPr lvl="2"/>
            <a:r>
              <a:rPr lang="en-US" smtClean="0">
                <a:solidFill>
                  <a:prstClr val="black"/>
                </a:solidFill>
              </a:rPr>
              <a:t>Third level</a:t>
            </a:r>
          </a:p>
          <a:p>
            <a:pPr lvl="3"/>
            <a:r>
              <a:rPr lang="en-US" smtClean="0">
                <a:solidFill>
                  <a:prstClr val="black"/>
                </a:solidFill>
              </a:rPr>
              <a:t>Fourth level</a:t>
            </a:r>
          </a:p>
          <a:p>
            <a:pPr lvl="4"/>
            <a:r>
              <a:rPr lang="en-US" smtClean="0">
                <a:solidFill>
                  <a:prstClr val="black"/>
                </a:solidFill>
              </a:rPr>
              <a:t>Fifth level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ADFF294B-EF91-404D-9F58-ECE80EF360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10230780-F03A-42B7-8407-0F8FCE93C9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6933" y="-7620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Wave 25"/>
          <p:cNvSpPr/>
          <p:nvPr userDrawn="1"/>
        </p:nvSpPr>
        <p:spPr>
          <a:xfrm flipH="1">
            <a:off x="0" y="3439988"/>
            <a:ext cx="9144000" cy="3251985"/>
          </a:xfrm>
          <a:prstGeom prst="wave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Wave 26"/>
          <p:cNvSpPr/>
          <p:nvPr userDrawn="1"/>
        </p:nvSpPr>
        <p:spPr>
          <a:xfrm>
            <a:off x="0" y="3744616"/>
            <a:ext cx="9144000" cy="3251985"/>
          </a:xfrm>
          <a:prstGeom prst="wave">
            <a:avLst/>
          </a:prstGeom>
          <a:solidFill>
            <a:schemeClr val="bg1">
              <a:lumMod val="95000"/>
              <a:alpha val="46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5867400"/>
            <a:ext cx="9144000" cy="990601"/>
          </a:xfrm>
          <a:prstGeom prst="rect">
            <a:avLst/>
          </a:prstGeom>
          <a:solidFill>
            <a:srgbClr val="0422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extension-mark-white-short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6205580"/>
            <a:ext cx="2413000" cy="6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A3D7A"/>
              </a:solidFill>
            </a:endParaRPr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986FB-A3DD-44F3-8E64-2E2B3199E470}" type="slidenum">
              <a:rPr lang="en-US" sz="2400">
                <a:solidFill>
                  <a:srgbClr val="2A3D7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18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A3D7A"/>
              </a:solidFill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A3D7A"/>
              </a:solidFill>
            </a:endParaRPr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mtClean="0">
              <a:solidFill>
                <a:srgbClr val="5B5249"/>
              </a:solidFill>
            </a:endParaRP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986FB-A3DD-44F3-8E64-2E2B3199E470}" type="slidenum">
              <a:rPr lang="en-US" sz="2400">
                <a:solidFill>
                  <a:srgbClr val="2A3D7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2A3D7A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9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9.jpe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gov/dacf/php/pesticides/documents2/pollinators/Maine%20DACF%20Pollinator%20Protection%20Plan%206-2015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</a:rPr>
              <a:t>Pesticides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495800"/>
            <a:ext cx="3733800" cy="2209800"/>
          </a:xfrm>
          <a:solidFill>
            <a:srgbClr val="FFFF00">
              <a:alpha val="28000"/>
            </a:srgbClr>
          </a:solidFill>
        </p:spPr>
        <p:txBody>
          <a:bodyPr>
            <a:normAutofit fontScale="925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Gary Fish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Maine Board of Pesticides Control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28 SHS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Augusta, ME 04333-0028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207-287-7545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gary.fish@maine.gov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5333999" cy="3916363"/>
          </a:xfrm>
        </p:spPr>
        <p:txBody>
          <a:bodyPr>
            <a:normAutofit/>
          </a:bodyPr>
          <a:lstStyle/>
          <a:p>
            <a:r>
              <a:rPr lang="en-US" dirty="0" smtClean="0"/>
              <a:t>Acute Toxicity and </a:t>
            </a:r>
            <a:r>
              <a:rPr lang="en-US" dirty="0" err="1" smtClean="0"/>
              <a:t>Sublethal</a:t>
            </a:r>
            <a:r>
              <a:rPr lang="en-US" dirty="0" smtClean="0"/>
              <a:t> Effects to Honey Bees</a:t>
            </a:r>
          </a:p>
          <a:p>
            <a:pPr lvl="1"/>
            <a:r>
              <a:rPr lang="en-US" dirty="0" smtClean="0"/>
              <a:t>Andiroba oil, Garlic extract, Eucalyptus oil, Rotenone, Neem oil and Citronella oil applied to adults and fed to larvae</a:t>
            </a:r>
          </a:p>
          <a:p>
            <a:pPr lvl="2"/>
            <a:r>
              <a:rPr lang="en-US" dirty="0" smtClean="0"/>
              <a:t>All but Andiroba oil caused significant mortality to adult bees</a:t>
            </a:r>
          </a:p>
          <a:p>
            <a:pPr lvl="2"/>
            <a:r>
              <a:rPr lang="en-US" dirty="0" smtClean="0"/>
              <a:t>Andiroba, Garlic and Neem caused significant larval mortality</a:t>
            </a:r>
          </a:p>
          <a:p>
            <a:pPr lvl="3"/>
            <a:r>
              <a:rPr lang="en-US" dirty="0" smtClean="0"/>
              <a:t>These may work like insect growth regulators preventing </a:t>
            </a:r>
            <a:r>
              <a:rPr lang="en-US" dirty="0" err="1" smtClean="0"/>
              <a:t>ecdysis</a:t>
            </a:r>
            <a:r>
              <a:rPr lang="en-US" dirty="0" smtClean="0"/>
              <a:t> (</a:t>
            </a:r>
            <a:r>
              <a:rPr lang="en-US" dirty="0" err="1" smtClean="0"/>
              <a:t>moulting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research on botanical pesticides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71800"/>
            <a:ext cx="3341147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248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Insect Sci. (2015) 15(1): 137; DOI: 10.1093/</a:t>
            </a:r>
            <a:r>
              <a:rPr lang="en-US" dirty="0" err="1"/>
              <a:t>jisesa</a:t>
            </a:r>
            <a:r>
              <a:rPr lang="en-US" dirty="0"/>
              <a:t>/iev110</a:t>
            </a:r>
          </a:p>
        </p:txBody>
      </p:sp>
    </p:spTree>
    <p:extLst>
      <p:ext uri="{BB962C8B-B14F-4D97-AF65-F5344CB8AC3E}">
        <p14:creationId xmlns:p14="http://schemas.microsoft.com/office/powerpoint/2010/main" val="316144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800"/>
            <a:ext cx="5714999" cy="4495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Neonicotinoids are “insecticides” and of course they can and will kill bees, other pollinators, </a:t>
            </a:r>
            <a:r>
              <a:rPr lang="en-US" dirty="0" err="1" smtClean="0"/>
              <a:t>beneficials</a:t>
            </a:r>
            <a:r>
              <a:rPr lang="en-US" dirty="0" smtClean="0"/>
              <a:t>  and aquatic invertebrates</a:t>
            </a:r>
          </a:p>
          <a:p>
            <a:r>
              <a:rPr lang="en-US" dirty="0" smtClean="0"/>
              <a:t>Came onto the market when EPA began to encourage registration of alternatives to organophosphates and carbamates</a:t>
            </a:r>
          </a:p>
          <a:p>
            <a:r>
              <a:rPr lang="en-US" dirty="0" err="1" smtClean="0"/>
              <a:t>Imidacloprid</a:t>
            </a:r>
            <a:r>
              <a:rPr lang="en-US" dirty="0" smtClean="0"/>
              <a:t> came first in 1994 and was originally conditionally registered for ornamental &amp; turf uses</a:t>
            </a:r>
          </a:p>
          <a:p>
            <a:r>
              <a:rPr lang="en-US" dirty="0" smtClean="0"/>
              <a:t>The rest soon followed after EPA instituted a Reduced Risk (RR) and OP Alternative (OPA) accelerated registration process</a:t>
            </a:r>
          </a:p>
          <a:p>
            <a:pPr lvl="1"/>
            <a:r>
              <a:rPr lang="en-US" dirty="0" err="1" smtClean="0"/>
              <a:t>Thiamethoxam</a:t>
            </a:r>
            <a:r>
              <a:rPr lang="en-US" dirty="0" smtClean="0"/>
              <a:t> – 2000</a:t>
            </a:r>
          </a:p>
          <a:p>
            <a:pPr lvl="1"/>
            <a:r>
              <a:rPr lang="en-US" dirty="0" err="1" smtClean="0"/>
              <a:t>Acetamiprid</a:t>
            </a:r>
            <a:r>
              <a:rPr lang="en-US" dirty="0" smtClean="0"/>
              <a:t> – 2002</a:t>
            </a:r>
          </a:p>
          <a:p>
            <a:pPr lvl="1"/>
            <a:r>
              <a:rPr lang="en-US" dirty="0" err="1" smtClean="0"/>
              <a:t>Clothianidin</a:t>
            </a:r>
            <a:r>
              <a:rPr lang="en-US" dirty="0" smtClean="0"/>
              <a:t> – 2003</a:t>
            </a:r>
          </a:p>
          <a:p>
            <a:pPr lvl="1"/>
            <a:r>
              <a:rPr lang="en-US" dirty="0" err="1" smtClean="0"/>
              <a:t>Dinotefuran</a:t>
            </a:r>
            <a:r>
              <a:rPr lang="en-US" dirty="0" smtClean="0"/>
              <a:t> – 2004</a:t>
            </a:r>
          </a:p>
          <a:p>
            <a:r>
              <a:rPr lang="en-US" dirty="0" err="1"/>
              <a:t>Thiacloprid</a:t>
            </a:r>
            <a:r>
              <a:rPr lang="en-US" dirty="0"/>
              <a:t> was conditionally registered in </a:t>
            </a:r>
            <a:r>
              <a:rPr lang="en-US" dirty="0" smtClean="0"/>
              <a:t>2003</a:t>
            </a:r>
            <a:r>
              <a:rPr lang="en-US" dirty="0"/>
              <a:t> </a:t>
            </a:r>
            <a:r>
              <a:rPr lang="en-US" dirty="0" smtClean="0"/>
              <a:t>outside of the RR/OPA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Neonicotinoids -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r="18122"/>
          <a:stretch/>
        </p:blipFill>
        <p:spPr>
          <a:xfrm>
            <a:off x="5943600" y="3429000"/>
            <a:ext cx="3009014" cy="23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362200"/>
            <a:ext cx="5410199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Neonicotinoids were favored for their</a:t>
            </a:r>
          </a:p>
          <a:p>
            <a:pPr lvl="1"/>
            <a:r>
              <a:rPr lang="en-US" dirty="0" smtClean="0"/>
              <a:t>low mammalian toxicity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mammalian CNS effects, and</a:t>
            </a:r>
          </a:p>
          <a:p>
            <a:pPr lvl="1"/>
            <a:r>
              <a:rPr lang="en-US" dirty="0" smtClean="0"/>
              <a:t>lack of carcinogenic (cancer) effects</a:t>
            </a:r>
          </a:p>
          <a:p>
            <a:r>
              <a:rPr lang="en-US" dirty="0" smtClean="0"/>
              <a:t>Use rates are very low (ml vs pts/Ac)</a:t>
            </a:r>
          </a:p>
          <a:p>
            <a:r>
              <a:rPr lang="en-US" dirty="0" smtClean="0"/>
              <a:t>EPA knew all along that they had some negatives:</a:t>
            </a:r>
          </a:p>
          <a:p>
            <a:pPr lvl="1"/>
            <a:r>
              <a:rPr lang="en-US" dirty="0" smtClean="0"/>
              <a:t>Very water soluble (good &amp; bad)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leachable (groundwater concerns)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airly persistent in woody plants and soils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history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6"/>
          <a:stretch/>
        </p:blipFill>
        <p:spPr>
          <a:xfrm>
            <a:off x="5560140" y="2971800"/>
            <a:ext cx="346690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209800"/>
            <a:ext cx="5486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EPA decided right from the beginning to manage the negatives with very specific label language</a:t>
            </a:r>
          </a:p>
          <a:p>
            <a:r>
              <a:rPr lang="en-US" dirty="0" smtClean="0"/>
              <a:t>Ground water warnings, reduced rates, pollinator warnings, etc.</a:t>
            </a:r>
          </a:p>
          <a:p>
            <a:r>
              <a:rPr lang="en-US" dirty="0" smtClean="0"/>
              <a:t>EPA scientists agreed that using </a:t>
            </a:r>
            <a:r>
              <a:rPr lang="en-US" dirty="0" err="1" smtClean="0"/>
              <a:t>neonics</a:t>
            </a:r>
            <a:r>
              <a:rPr lang="en-US" dirty="0" smtClean="0"/>
              <a:t> as labeled would be a better alternative to the continued use of OPs and carbamates  because:</a:t>
            </a:r>
          </a:p>
          <a:p>
            <a:pPr lvl="1"/>
            <a:r>
              <a:rPr lang="en-US" dirty="0" smtClean="0"/>
              <a:t>Ops and Carbamates are much higher in mammalian toxicity, data on carcinogenicity </a:t>
            </a:r>
            <a:r>
              <a:rPr lang="en-US" dirty="0"/>
              <a:t>is equivocal </a:t>
            </a:r>
            <a:r>
              <a:rPr lang="en-US" dirty="0" smtClean="0"/>
              <a:t>and nervous system effects are definite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Neonic</a:t>
            </a:r>
            <a:r>
              <a:rPr lang="en-US" dirty="0" smtClean="0"/>
              <a:t>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71800"/>
            <a:ext cx="334169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2200"/>
            <a:ext cx="6324601" cy="3886199"/>
          </a:xfrm>
        </p:spPr>
        <p:txBody>
          <a:bodyPr>
            <a:normAutofit/>
          </a:bodyPr>
          <a:lstStyle/>
          <a:p>
            <a:r>
              <a:rPr lang="en-US" dirty="0"/>
              <a:t>Assessment of Chronic </a:t>
            </a:r>
            <a:r>
              <a:rPr lang="en-US" dirty="0" err="1"/>
              <a:t>Sublethal</a:t>
            </a:r>
            <a:r>
              <a:rPr lang="en-US" dirty="0"/>
              <a:t> Effects of </a:t>
            </a:r>
            <a:r>
              <a:rPr lang="en-US" dirty="0" err="1"/>
              <a:t>Imidacloprid</a:t>
            </a:r>
            <a:r>
              <a:rPr lang="en-US" dirty="0"/>
              <a:t> on Honey Bee Colony </a:t>
            </a:r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Sub-lethal effects of </a:t>
            </a:r>
            <a:r>
              <a:rPr lang="en-US" dirty="0" err="1" smtClean="0"/>
              <a:t>imidacloprid</a:t>
            </a:r>
            <a:endParaRPr lang="en-US" dirty="0" smtClean="0"/>
          </a:p>
          <a:p>
            <a:pPr lvl="2"/>
            <a:r>
              <a:rPr lang="en-US" dirty="0" smtClean="0"/>
              <a:t>No significant effects on foraging up to 100 </a:t>
            </a:r>
            <a:r>
              <a:rPr lang="en-US" dirty="0" err="1" smtClean="0"/>
              <a:t>ug</a:t>
            </a:r>
            <a:r>
              <a:rPr lang="en-US" dirty="0" smtClean="0"/>
              <a:t>/kg</a:t>
            </a:r>
          </a:p>
          <a:p>
            <a:pPr lvl="2"/>
            <a:r>
              <a:rPr lang="en-US" dirty="0" err="1" smtClean="0"/>
              <a:t>Varroa</a:t>
            </a:r>
            <a:r>
              <a:rPr lang="en-US" dirty="0" smtClean="0"/>
              <a:t> mites significantly higher in exposed colonies</a:t>
            </a:r>
          </a:p>
          <a:p>
            <a:pPr lvl="2"/>
            <a:r>
              <a:rPr lang="en-US" dirty="0" smtClean="0"/>
              <a:t>High doses in pollen </a:t>
            </a:r>
            <a:r>
              <a:rPr lang="en-US" b="1" dirty="0" smtClean="0"/>
              <a:t>“could” </a:t>
            </a:r>
            <a:r>
              <a:rPr lang="en-US" dirty="0" smtClean="0"/>
              <a:t>reduce colony health and reduce overwintering success</a:t>
            </a:r>
          </a:p>
          <a:p>
            <a:pPr lvl="2"/>
            <a:r>
              <a:rPr lang="en-US" dirty="0" smtClean="0"/>
              <a:t>Relevant field dose from seed treated crops had negligible effects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err="1" smtClean="0"/>
              <a:t>neonic</a:t>
            </a:r>
            <a:r>
              <a:rPr lang="en-US" dirty="0" smtClean="0"/>
              <a:t> studies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18, </a:t>
            </a:r>
            <a:r>
              <a:rPr lang="en-US" dirty="0" smtClean="0"/>
              <a:t>2015 DOI</a:t>
            </a:r>
            <a:r>
              <a:rPr lang="en-US" dirty="0"/>
              <a:t>: 10.1371/journal.pone.0118748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1" y="2743200"/>
            <a:ext cx="23734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362200"/>
            <a:ext cx="5562599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Neonicotinoid pesticides severely affected honey bee queens</a:t>
            </a:r>
          </a:p>
          <a:p>
            <a:pPr lvl="1"/>
            <a:r>
              <a:rPr lang="en-US" sz="2400" dirty="0" err="1" smtClean="0"/>
              <a:t>Thiamethoxam</a:t>
            </a:r>
            <a:r>
              <a:rPr lang="en-US" sz="2400" dirty="0" smtClean="0"/>
              <a:t> and </a:t>
            </a:r>
            <a:r>
              <a:rPr lang="en-US" sz="2400" dirty="0" err="1" smtClean="0"/>
              <a:t>Clothianidin</a:t>
            </a:r>
            <a:r>
              <a:rPr lang="en-US" sz="2400" dirty="0" smtClean="0"/>
              <a:t> fed in pollen supplements at “environmentally relevant” concentrations</a:t>
            </a:r>
          </a:p>
          <a:p>
            <a:pPr lvl="1"/>
            <a:r>
              <a:rPr lang="en-US" sz="2400" dirty="0" smtClean="0"/>
              <a:t>Queens’s ovaries and stored sperm affected</a:t>
            </a:r>
          </a:p>
          <a:p>
            <a:pPr lvl="1"/>
            <a:r>
              <a:rPr lang="en-US" sz="2400" dirty="0" smtClean="0"/>
              <a:t>Flight behavior was not affected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</a:t>
            </a:r>
            <a:r>
              <a:rPr lang="en-US" dirty="0" err="1"/>
              <a:t>neonic</a:t>
            </a:r>
            <a:r>
              <a:rPr lang="en-US" dirty="0"/>
              <a:t>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Scientific Reports</a:t>
            </a:r>
            <a:r>
              <a:rPr lang="en-US" dirty="0"/>
              <a:t> </a:t>
            </a:r>
            <a:r>
              <a:rPr lang="en-US" b="1" dirty="0"/>
              <a:t>5</a:t>
            </a:r>
            <a:r>
              <a:rPr lang="en-US" dirty="0"/>
              <a:t>, Article number: 14621 (</a:t>
            </a:r>
            <a:r>
              <a:rPr lang="en-US" dirty="0" smtClean="0"/>
              <a:t>2015) doi:10.1038/srep14621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290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2209801"/>
            <a:ext cx="5181601" cy="3733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Neonic</a:t>
            </a:r>
            <a:r>
              <a:rPr lang="en-US" dirty="0" smtClean="0"/>
              <a:t> seed treatments negatively affected wild bees</a:t>
            </a:r>
          </a:p>
          <a:p>
            <a:pPr lvl="1"/>
            <a:r>
              <a:rPr lang="en-US" dirty="0" err="1" smtClean="0"/>
              <a:t>Clothianidin</a:t>
            </a:r>
            <a:r>
              <a:rPr lang="en-US" dirty="0" smtClean="0"/>
              <a:t> and beta-</a:t>
            </a:r>
            <a:r>
              <a:rPr lang="en-US" dirty="0" err="1" smtClean="0"/>
              <a:t>cyfluthrin</a:t>
            </a:r>
            <a:r>
              <a:rPr lang="en-US" dirty="0" smtClean="0"/>
              <a:t> treated canola seed in Swedish fields caused:</a:t>
            </a:r>
          </a:p>
          <a:p>
            <a:pPr lvl="2"/>
            <a:r>
              <a:rPr lang="en-US" dirty="0" smtClean="0"/>
              <a:t>Reduced density of wild (bumble and solitary bees)</a:t>
            </a:r>
          </a:p>
          <a:p>
            <a:pPr lvl="2"/>
            <a:r>
              <a:rPr lang="en-US" dirty="0" smtClean="0"/>
              <a:t>Reduced nesting in </a:t>
            </a:r>
            <a:r>
              <a:rPr lang="en-US" dirty="0" err="1" smtClean="0"/>
              <a:t>Osmia</a:t>
            </a:r>
            <a:r>
              <a:rPr lang="en-US" dirty="0" smtClean="0"/>
              <a:t> (solitary bee)</a:t>
            </a:r>
          </a:p>
          <a:p>
            <a:pPr lvl="2"/>
            <a:r>
              <a:rPr lang="en-US" dirty="0" smtClean="0"/>
              <a:t>Reduced colony growth and reproduction in Bumblebee</a:t>
            </a:r>
          </a:p>
          <a:p>
            <a:pPr lvl="2"/>
            <a:r>
              <a:rPr lang="en-US" dirty="0" smtClean="0"/>
              <a:t>No significant effects on Honey bee colony strength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</a:t>
            </a:r>
            <a:r>
              <a:rPr lang="en-US" dirty="0" err="1"/>
              <a:t>neonic</a:t>
            </a:r>
            <a:r>
              <a:rPr lang="en-US" dirty="0"/>
              <a:t> studies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 521, 77–80 (07 May 2015) doi:10.1038/nature14420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94" y="3124200"/>
            <a:ext cx="3657600" cy="21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3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09800"/>
            <a:ext cx="5181600" cy="3916363"/>
          </a:xfrm>
        </p:spPr>
        <p:txBody>
          <a:bodyPr/>
          <a:lstStyle/>
          <a:p>
            <a:r>
              <a:rPr lang="en-US" dirty="0" smtClean="0"/>
              <a:t>Bees prefer sucrose solutions with neonicotinoids</a:t>
            </a:r>
          </a:p>
          <a:p>
            <a:pPr lvl="1"/>
            <a:r>
              <a:rPr lang="en-US" dirty="0" smtClean="0"/>
              <a:t>No feeding avoidance in honey bees and bumblebees</a:t>
            </a:r>
          </a:p>
          <a:p>
            <a:pPr lvl="1"/>
            <a:r>
              <a:rPr lang="en-US" dirty="0" smtClean="0"/>
              <a:t>Both preferred solutions with </a:t>
            </a:r>
            <a:r>
              <a:rPr lang="en-US" dirty="0" err="1" smtClean="0"/>
              <a:t>imidacloprid</a:t>
            </a:r>
            <a:r>
              <a:rPr lang="en-US" dirty="0" smtClean="0"/>
              <a:t>  and </a:t>
            </a:r>
            <a:r>
              <a:rPr lang="en-US" dirty="0" err="1" smtClean="0"/>
              <a:t>thiamethoxam</a:t>
            </a:r>
            <a:endParaRPr lang="en-US" dirty="0" smtClean="0"/>
          </a:p>
          <a:p>
            <a:pPr lvl="1"/>
            <a:r>
              <a:rPr lang="en-US" dirty="0" smtClean="0"/>
              <a:t>Those two </a:t>
            </a:r>
            <a:r>
              <a:rPr lang="en-US" dirty="0" err="1" smtClean="0"/>
              <a:t>neonics</a:t>
            </a:r>
            <a:r>
              <a:rPr lang="en-US" dirty="0" smtClean="0"/>
              <a:t> and </a:t>
            </a:r>
            <a:r>
              <a:rPr lang="en-US" dirty="0" err="1" smtClean="0"/>
              <a:t>clothianidin</a:t>
            </a:r>
            <a:r>
              <a:rPr lang="en-US" dirty="0" smtClean="0"/>
              <a:t> reduced feeding for both species</a:t>
            </a:r>
          </a:p>
          <a:p>
            <a:pPr lvl="1"/>
            <a:r>
              <a:rPr lang="en-US" dirty="0" smtClean="0"/>
              <a:t>Why are they attracted to something that reduces their overall feeding?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</a:t>
            </a:r>
            <a:r>
              <a:rPr lang="en-US" dirty="0" err="1"/>
              <a:t>neonic</a:t>
            </a:r>
            <a:r>
              <a:rPr lang="en-US" dirty="0"/>
              <a:t> studies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143" b="10001"/>
          <a:stretch/>
        </p:blipFill>
        <p:spPr>
          <a:xfrm>
            <a:off x="6026847" y="2701635"/>
            <a:ext cx="2665891" cy="36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7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057400"/>
            <a:ext cx="441959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EPA is opening the re-registration docket on all the neonicotinoids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EPA - “some uncertainties have been identified since their initial registration”</a:t>
            </a:r>
          </a:p>
          <a:p>
            <a:pPr lvl="1"/>
            <a:r>
              <a:rPr lang="en-US" dirty="0" smtClean="0"/>
              <a:t>Environmental fate and</a:t>
            </a:r>
          </a:p>
          <a:p>
            <a:pPr lvl="1"/>
            <a:r>
              <a:rPr lang="en-US" dirty="0" smtClean="0"/>
              <a:t>Effects on pollinators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Concerns about persistence and bioaccumulation</a:t>
            </a:r>
          </a:p>
          <a:p>
            <a:pPr lvl="1"/>
            <a:r>
              <a:rPr lang="en-US" dirty="0" smtClean="0"/>
              <a:t>Higher levels in guttation water</a:t>
            </a:r>
          </a:p>
          <a:p>
            <a:pPr lvl="1"/>
            <a:r>
              <a:rPr lang="en-US" dirty="0" smtClean="0"/>
              <a:t>Higher levels expressed in soil injected woody plants</a:t>
            </a:r>
          </a:p>
          <a:p>
            <a:pPr lvl="1"/>
            <a:r>
              <a:rPr lang="en-US" dirty="0" smtClean="0"/>
              <a:t>Higher levels expressed in ornamental plants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</a:t>
            </a:r>
            <a:r>
              <a:rPr lang="en-US" dirty="0" err="1" smtClean="0"/>
              <a:t>neonicitinoids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92337"/>
            <a:ext cx="4422236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86000"/>
            <a:ext cx="5486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neonicotinoids are banned…</a:t>
            </a:r>
          </a:p>
          <a:p>
            <a:r>
              <a:rPr lang="en-US" dirty="0" smtClean="0"/>
              <a:t>Other pesticides will fill the vacuum</a:t>
            </a:r>
          </a:p>
          <a:p>
            <a:r>
              <a:rPr lang="en-US" dirty="0" err="1" smtClean="0"/>
              <a:t>Pyrethroids</a:t>
            </a:r>
            <a:r>
              <a:rPr lang="en-US" dirty="0" smtClean="0"/>
              <a:t>, OPs, </a:t>
            </a:r>
            <a:r>
              <a:rPr lang="en-US" dirty="0" err="1" smtClean="0"/>
              <a:t>Carbamates</a:t>
            </a:r>
            <a:r>
              <a:rPr lang="en-US" dirty="0" smtClean="0"/>
              <a:t>, </a:t>
            </a:r>
            <a:r>
              <a:rPr lang="en-US" dirty="0" err="1" smtClean="0"/>
              <a:t>Spinosad</a:t>
            </a:r>
            <a:r>
              <a:rPr lang="en-US" dirty="0" smtClean="0"/>
              <a:t>, </a:t>
            </a:r>
            <a:r>
              <a:rPr lang="en-US" dirty="0" err="1" smtClean="0"/>
              <a:t>Phorate</a:t>
            </a:r>
            <a:r>
              <a:rPr lang="en-US" dirty="0" smtClean="0"/>
              <a:t>, </a:t>
            </a:r>
            <a:r>
              <a:rPr lang="en-US" dirty="0" err="1" smtClean="0"/>
              <a:t>Chlorantraniliprole</a:t>
            </a:r>
            <a:r>
              <a:rPr lang="en-US" dirty="0" smtClean="0"/>
              <a:t>, </a:t>
            </a:r>
            <a:r>
              <a:rPr lang="en-US" dirty="0" err="1" smtClean="0"/>
              <a:t>Indoxacarb</a:t>
            </a:r>
            <a:r>
              <a:rPr lang="en-US" dirty="0" smtClean="0"/>
              <a:t>, </a:t>
            </a:r>
            <a:r>
              <a:rPr lang="en-US" dirty="0" err="1" smtClean="0"/>
              <a:t>Spinetoram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Most of these are as toxic or more toxic to bees than </a:t>
            </a:r>
            <a:r>
              <a:rPr lang="en-US" dirty="0" err="1" smtClean="0"/>
              <a:t>neonics</a:t>
            </a:r>
            <a:endParaRPr lang="en-US" dirty="0" smtClean="0"/>
          </a:p>
          <a:p>
            <a:pPr lvl="1"/>
            <a:r>
              <a:rPr lang="en-US" dirty="0" smtClean="0"/>
              <a:t>Some of these are also </a:t>
            </a:r>
            <a:r>
              <a:rPr lang="en-US" dirty="0" err="1" smtClean="0"/>
              <a:t>systemics</a:t>
            </a:r>
            <a:endParaRPr lang="en-US" dirty="0" smtClean="0"/>
          </a:p>
          <a:p>
            <a:r>
              <a:rPr lang="en-US" dirty="0" smtClean="0"/>
              <a:t>What if bee declines continue?</a:t>
            </a:r>
          </a:p>
          <a:p>
            <a:r>
              <a:rPr lang="en-US" dirty="0" smtClean="0"/>
              <a:t>We need to look at the whole universe of exposures</a:t>
            </a:r>
          </a:p>
          <a:p>
            <a:pPr lvl="1"/>
            <a:r>
              <a:rPr lang="en-US" dirty="0" smtClean="0"/>
              <a:t>insecticides, fungicides, herbicides</a:t>
            </a:r>
          </a:p>
          <a:p>
            <a:pPr lvl="1"/>
            <a:r>
              <a:rPr lang="en-US" dirty="0" smtClean="0"/>
              <a:t>surfactants and other adjuvants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ank mixes and synergistic effects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/>
          <a:stretch/>
        </p:blipFill>
        <p:spPr>
          <a:xfrm>
            <a:off x="5562600" y="3124200"/>
            <a:ext cx="3445204" cy="24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514600"/>
            <a:ext cx="46482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am not here to defend or indict pesticides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will try to outline the latest  research findings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 am not a bee or CCD expert by any means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My head continues to spin from all the reading I have done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premise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460082" cy="252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48" y="5601079"/>
            <a:ext cx="1077185" cy="29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362200"/>
            <a:ext cx="5105399" cy="3763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CCD has </a:t>
            </a:r>
            <a:r>
              <a:rPr lang="en-US" dirty="0"/>
              <a:t>not diminished in countries </a:t>
            </a:r>
            <a:r>
              <a:rPr lang="en-US" dirty="0" smtClean="0"/>
              <a:t>where neonicotinoid  insecticide </a:t>
            </a:r>
            <a:r>
              <a:rPr lang="en-US" dirty="0"/>
              <a:t>use was </a:t>
            </a:r>
            <a:r>
              <a:rPr lang="en-US" dirty="0" smtClean="0"/>
              <a:t>curtailed</a:t>
            </a:r>
            <a:r>
              <a:rPr lang="en-US" baseline="30000" dirty="0" smtClean="0"/>
              <a:t>6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CCD </a:t>
            </a:r>
            <a:r>
              <a:rPr lang="en-US" dirty="0"/>
              <a:t>is not found in </a:t>
            </a:r>
            <a:r>
              <a:rPr lang="en-US" dirty="0" smtClean="0"/>
              <a:t>Australia, where </a:t>
            </a:r>
            <a:r>
              <a:rPr lang="en-US" dirty="0"/>
              <a:t>neonicotinoid insecticides are </a:t>
            </a:r>
            <a:r>
              <a:rPr lang="en-US" dirty="0" smtClean="0"/>
              <a:t>used, but </a:t>
            </a:r>
            <a:r>
              <a:rPr lang="en-US" dirty="0"/>
              <a:t>where </a:t>
            </a:r>
            <a:r>
              <a:rPr lang="en-US" dirty="0" err="1"/>
              <a:t>Varroa</a:t>
            </a:r>
            <a:r>
              <a:rPr lang="en-US" dirty="0"/>
              <a:t> mite (a parasite and </a:t>
            </a:r>
            <a:r>
              <a:rPr lang="en-US" dirty="0" smtClean="0"/>
              <a:t>vector of </a:t>
            </a:r>
            <a:r>
              <a:rPr lang="en-US" dirty="0"/>
              <a:t>bee viruses) is also not </a:t>
            </a:r>
            <a:r>
              <a:rPr lang="en-US" dirty="0" smtClean="0"/>
              <a:t>found</a:t>
            </a:r>
            <a:r>
              <a:rPr lang="en-US" baseline="30000" dirty="0"/>
              <a:t>6</a:t>
            </a:r>
            <a:r>
              <a:rPr lang="en-US" dirty="0" smtClean="0"/>
              <a:t>, </a:t>
            </a:r>
          </a:p>
          <a:p>
            <a:r>
              <a:rPr lang="en-US" dirty="0" smtClean="0"/>
              <a:t>96% of colonies with CCD have been found </a:t>
            </a:r>
            <a:r>
              <a:rPr lang="en-US" dirty="0"/>
              <a:t>to harbor a complex of viruses, </a:t>
            </a:r>
            <a:r>
              <a:rPr lang="en-US" dirty="0" smtClean="0"/>
              <a:t>for which </a:t>
            </a:r>
            <a:r>
              <a:rPr lang="en-US" dirty="0"/>
              <a:t>Israeli Acute Paralysis Virus is </a:t>
            </a:r>
            <a:r>
              <a:rPr lang="en-US" dirty="0" smtClean="0"/>
              <a:t>most strongly implicated</a:t>
            </a:r>
            <a:r>
              <a:rPr lang="en-US" baseline="30000" dirty="0" smtClean="0"/>
              <a:t>7</a:t>
            </a:r>
            <a:r>
              <a:rPr lang="en-US" dirty="0" smtClean="0"/>
              <a:t>;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facts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s</a:t>
            </a:r>
            <a:r>
              <a:rPr lang="en-US" dirty="0" smtClean="0"/>
              <a:t>ystemic </a:t>
            </a:r>
            <a:r>
              <a:rPr lang="en-US" dirty="0"/>
              <a:t>i</a:t>
            </a:r>
            <a:r>
              <a:rPr lang="en-US" dirty="0" smtClean="0"/>
              <a:t>nsecticides – Richard Cowles - CAES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</a:t>
            </a:r>
            <a:r>
              <a:rPr lang="en-US" dirty="0" err="1"/>
              <a:t>Ratnieks</a:t>
            </a:r>
            <a:r>
              <a:rPr lang="en-US" dirty="0"/>
              <a:t>, FLW and N. L. </a:t>
            </a:r>
            <a:r>
              <a:rPr lang="en-US" dirty="0" err="1"/>
              <a:t>Carreck</a:t>
            </a:r>
            <a:r>
              <a:rPr lang="en-US" dirty="0"/>
              <a:t>. 2010. Science 327: 152 - 153.</a:t>
            </a:r>
          </a:p>
          <a:p>
            <a:r>
              <a:rPr lang="fr-FR" dirty="0"/>
              <a:t>7 Cox-Foster, D. L., et al. 2007. Science 318: 283 - 287.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15176"/>
            <a:ext cx="3505200" cy="21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2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599"/>
            <a:ext cx="7408333" cy="182880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study shows how the </a:t>
            </a:r>
            <a:r>
              <a:rPr lang="en-US" dirty="0" err="1" smtClean="0">
                <a:solidFill>
                  <a:schemeClr val="bg1"/>
                </a:solidFill>
              </a:rPr>
              <a:t>miticides</a:t>
            </a:r>
            <a:r>
              <a:rPr lang="en-US" dirty="0" smtClean="0">
                <a:solidFill>
                  <a:schemeClr val="bg1"/>
                </a:solidFill>
              </a:rPr>
              <a:t>* beekeepers use are the most risky for making the bees susceptible to </a:t>
            </a:r>
            <a:r>
              <a:rPr lang="en-US" i="1" dirty="0" err="1" smtClean="0">
                <a:solidFill>
                  <a:schemeClr val="bg1"/>
                </a:solidFill>
              </a:rPr>
              <a:t>Nosema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ceranae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Relative risk of </a:t>
            </a:r>
            <a:r>
              <a:rPr lang="en-US" dirty="0" err="1" smtClean="0">
                <a:solidFill>
                  <a:schemeClr val="bg1"/>
                </a:solidFill>
              </a:rPr>
              <a:t>nosema</a:t>
            </a:r>
            <a:r>
              <a:rPr lang="en-US" dirty="0" smtClean="0">
                <a:solidFill>
                  <a:schemeClr val="bg1"/>
                </a:solidFill>
              </a:rPr>
              <a:t> was significantly worse for: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some pesticides make bees more susceptible to disease?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267200"/>
            <a:ext cx="8001000" cy="1846659"/>
          </a:xfrm>
          <a:prstGeom prst="rect">
            <a:avLst/>
          </a:prstGeom>
          <a:solidFill>
            <a:schemeClr val="accent3">
              <a:lumMod val="50000"/>
              <a:alpha val="47000"/>
            </a:schemeClr>
          </a:solidFill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Chlorothalonil</a:t>
            </a:r>
            <a:r>
              <a:rPr lang="en-US" sz="2400" dirty="0">
                <a:solidFill>
                  <a:schemeClr val="bg1"/>
                </a:solidFill>
              </a:rPr>
              <a:t> (2.31)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Pyraclostrobin</a:t>
            </a:r>
            <a:r>
              <a:rPr lang="en-US" sz="2400" dirty="0">
                <a:solidFill>
                  <a:schemeClr val="bg1"/>
                </a:solidFill>
              </a:rPr>
              <a:t> (2.85)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*DMPF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Amitraz</a:t>
            </a:r>
            <a:r>
              <a:rPr lang="en-US" sz="2400" dirty="0">
                <a:solidFill>
                  <a:schemeClr val="bg1"/>
                </a:solidFill>
              </a:rPr>
              <a:t>) (2.13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Bifenthrin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(2.08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Endosulfan</a:t>
            </a:r>
            <a:r>
              <a:rPr lang="en-US" sz="2400" dirty="0" smtClean="0">
                <a:solidFill>
                  <a:schemeClr val="bg1"/>
                </a:solidFill>
              </a:rPr>
              <a:t> (1.60)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400" dirty="0" err="1" smtClean="0">
                <a:solidFill>
                  <a:schemeClr val="bg1"/>
                </a:solidFill>
              </a:rPr>
              <a:t>Fluvalinate</a:t>
            </a:r>
            <a:r>
              <a:rPr lang="en-US" sz="2400" dirty="0" smtClean="0">
                <a:solidFill>
                  <a:schemeClr val="bg1"/>
                </a:solidFill>
              </a:rPr>
              <a:t> (2.43)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1838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PLoS</a:t>
            </a:r>
            <a:r>
              <a:rPr lang="en-US" dirty="0" smtClean="0"/>
              <a:t> ONE 8(7): e70182. </a:t>
            </a:r>
            <a:r>
              <a:rPr lang="en-US" dirty="0" err="1" smtClean="0"/>
              <a:t>doi</a:t>
            </a:r>
            <a:r>
              <a:rPr lang="en-US" dirty="0" smtClean="0"/>
              <a:t>: 10.1371/journal.pone.0070182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72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1744133"/>
          </a:xfrm>
          <a:solidFill>
            <a:schemeClr val="accent3">
              <a:lumMod val="50000"/>
              <a:alpha val="13000"/>
            </a:schemeClr>
          </a:solidFill>
        </p:spPr>
        <p:txBody>
          <a:bodyPr/>
          <a:lstStyle/>
          <a:p>
            <a:r>
              <a:rPr lang="en-US" dirty="0"/>
              <a:t>One study shows how the </a:t>
            </a:r>
            <a:r>
              <a:rPr lang="en-US" dirty="0" smtClean="0"/>
              <a:t>some pesticides actually reduce the incidence of </a:t>
            </a:r>
            <a:r>
              <a:rPr lang="en-US" dirty="0" err="1" smtClean="0"/>
              <a:t>nosema</a:t>
            </a:r>
            <a:r>
              <a:rPr lang="en-US" dirty="0" smtClean="0"/>
              <a:t> compared to the control, including all the </a:t>
            </a:r>
            <a:r>
              <a:rPr lang="en-US" dirty="0" err="1" smtClean="0"/>
              <a:t>neonics</a:t>
            </a:r>
            <a:r>
              <a:rPr lang="en-US" dirty="0" smtClean="0"/>
              <a:t> that were found</a:t>
            </a:r>
            <a:endParaRPr lang="en-US" dirty="0"/>
          </a:p>
          <a:p>
            <a:r>
              <a:rPr lang="en-US" dirty="0"/>
              <a:t>Relative risk of </a:t>
            </a:r>
            <a:r>
              <a:rPr lang="en-US" dirty="0" err="1"/>
              <a:t>nosema</a:t>
            </a:r>
            <a:r>
              <a:rPr lang="en-US" dirty="0"/>
              <a:t> was significantly </a:t>
            </a:r>
            <a:r>
              <a:rPr lang="en-US" dirty="0" smtClean="0"/>
              <a:t>less </a:t>
            </a:r>
            <a:r>
              <a:rPr lang="en-US" dirty="0"/>
              <a:t>for: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Do some pesticides make bees </a:t>
            </a:r>
            <a:r>
              <a:rPr lang="en-US" dirty="0" smtClean="0">
                <a:solidFill>
                  <a:schemeClr val="tx1"/>
                </a:solidFill>
              </a:rPr>
              <a:t>less </a:t>
            </a:r>
            <a:r>
              <a:rPr lang="en-US" dirty="0">
                <a:solidFill>
                  <a:schemeClr val="tx1"/>
                </a:solidFill>
              </a:rPr>
              <a:t>susceptible to disease?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00100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Captan</a:t>
            </a:r>
            <a:r>
              <a:rPr lang="en-US" sz="2400" dirty="0" smtClean="0"/>
              <a:t> (0.59)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Cyprodinil</a:t>
            </a:r>
            <a:r>
              <a:rPr lang="en-US" sz="2400" dirty="0" smtClean="0"/>
              <a:t> (0.31)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Difenoconazole</a:t>
            </a:r>
            <a:r>
              <a:rPr lang="en-US" sz="2400" dirty="0" smtClean="0"/>
              <a:t> (0.31)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Acetamiprid</a:t>
            </a:r>
            <a:r>
              <a:rPr lang="en-US" sz="2400" dirty="0" smtClean="0"/>
              <a:t> (0.31)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Carbaryl</a:t>
            </a:r>
            <a:r>
              <a:rPr lang="en-US" sz="2400" dirty="0" smtClean="0"/>
              <a:t> (0.42)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*</a:t>
            </a:r>
            <a:r>
              <a:rPr lang="en-US" sz="2400" dirty="0" err="1" smtClean="0"/>
              <a:t>Coumaphos</a:t>
            </a:r>
            <a:r>
              <a:rPr lang="en-US" sz="2400" dirty="0" smtClean="0"/>
              <a:t> (0.62)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Diazinon</a:t>
            </a:r>
            <a:r>
              <a:rPr lang="en-US" sz="2400" dirty="0" smtClean="0"/>
              <a:t> (0.56)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Esfenvalerate</a:t>
            </a:r>
            <a:r>
              <a:rPr lang="en-US" sz="2400" dirty="0" smtClean="0"/>
              <a:t> (0.51)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Imidicloprid</a:t>
            </a:r>
            <a:r>
              <a:rPr lang="en-US" sz="2400" dirty="0" smtClean="0"/>
              <a:t> (0.31)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Indoxacarb</a:t>
            </a:r>
            <a:r>
              <a:rPr lang="en-US" sz="2400" dirty="0" smtClean="0"/>
              <a:t> ( 0.28)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Phosmet</a:t>
            </a:r>
            <a:r>
              <a:rPr lang="en-US" sz="2400" dirty="0" smtClean="0"/>
              <a:t> (0.36)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Thiacloprid</a:t>
            </a:r>
            <a:r>
              <a:rPr lang="en-US" sz="2400" dirty="0" smtClean="0"/>
              <a:t> (0.35)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1838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PLoS</a:t>
            </a:r>
            <a:r>
              <a:rPr lang="en-US" dirty="0" smtClean="0"/>
              <a:t> ONE 8(7): e70182. </a:t>
            </a:r>
            <a:r>
              <a:rPr lang="en-US" dirty="0" err="1" smtClean="0"/>
              <a:t>doi</a:t>
            </a:r>
            <a:r>
              <a:rPr lang="en-US" dirty="0" smtClean="0"/>
              <a:t>: 10.1371/journal.pone.0070182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0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438400"/>
            <a:ext cx="5333999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more research needed to access the impacts that herbicides have on pollinator floral resources</a:t>
            </a:r>
          </a:p>
          <a:p>
            <a:r>
              <a:rPr lang="en-US" dirty="0" smtClean="0"/>
              <a:t>Herbicides have been used for years</a:t>
            </a:r>
          </a:p>
          <a:p>
            <a:r>
              <a:rPr lang="en-US" dirty="0" smtClean="0"/>
              <a:t>Growers have always strived for clean fields and headlands</a:t>
            </a:r>
          </a:p>
          <a:p>
            <a:r>
              <a:rPr lang="en-US" dirty="0" smtClean="0"/>
              <a:t>Are the impacts related to the way herbicides are used or are impacts more related to the intensity of the agriculture?</a:t>
            </a:r>
          </a:p>
          <a:p>
            <a:r>
              <a:rPr lang="en-US" dirty="0" smtClean="0"/>
              <a:t>These questions need to be answered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herbicides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40" y="3505200"/>
            <a:ext cx="2943260" cy="19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905000"/>
            <a:ext cx="441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EPA and the State FIFRA Issues Research and Evaluation Group (SFIREG) have been discussing better ways to label pesticides for pollinator protection since I started as a regulator in 1988</a:t>
            </a:r>
          </a:p>
          <a:p>
            <a:r>
              <a:rPr lang="en-US" dirty="0" smtClean="0"/>
              <a:t>Pesticide labels have always had warnings and restrictions</a:t>
            </a:r>
          </a:p>
          <a:p>
            <a:r>
              <a:rPr lang="en-US" dirty="0" err="1" smtClean="0"/>
              <a:t>Neonics</a:t>
            </a:r>
            <a:r>
              <a:rPr lang="en-US" dirty="0" smtClean="0"/>
              <a:t> and new systemic insecticides have new labeling to help protect pollinators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EPA done?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019550" cy="429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67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insecticides have specific label warnings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63489"/>
            <a:ext cx="6300788" cy="381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63"/>
          <a:stretch/>
        </p:blipFill>
        <p:spPr bwMode="auto">
          <a:xfrm>
            <a:off x="533400" y="1323832"/>
            <a:ext cx="2574132" cy="157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143075"/>
            <a:ext cx="2248988" cy="1729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2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for the bee icon on new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Products with acute or residual toxicity to pollinators will have the bee icon on their labels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new warnings will be next to that icon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5845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2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560388"/>
          </a:xfrm>
        </p:spPr>
        <p:txBody>
          <a:bodyPr/>
          <a:lstStyle/>
          <a:p>
            <a:r>
              <a:rPr lang="en-US" altLang="en-US" smtClean="0"/>
              <a:t>Pollinator Protection</a:t>
            </a:r>
          </a:p>
        </p:txBody>
      </p:sp>
      <p:pic>
        <p:nvPicPr>
          <p:cNvPr id="1003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" y="1398588"/>
            <a:ext cx="70739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7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187450"/>
            <a:ext cx="8648700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2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1"/>
          <p:cNvGrpSpPr>
            <a:grpSpLocks/>
          </p:cNvGrpSpPr>
          <p:nvPr/>
        </p:nvGrpSpPr>
        <p:grpSpPr bwMode="auto">
          <a:xfrm>
            <a:off x="609600" y="762000"/>
            <a:ext cx="8305800" cy="5943600"/>
            <a:chOff x="460375" y="762000"/>
            <a:chExt cx="8683625" cy="6607277"/>
          </a:xfrm>
        </p:grpSpPr>
        <p:pic>
          <p:nvPicPr>
            <p:cNvPr id="10240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3" y="762000"/>
              <a:ext cx="8669337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0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778477"/>
              <a:ext cx="868362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03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209800"/>
            <a:ext cx="4800599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NH agricultural production (organic and conventional) relies on many pesticide families for yield and quality</a:t>
            </a:r>
          </a:p>
          <a:p>
            <a:pPr lvl="1"/>
            <a:r>
              <a:rPr lang="en-US" dirty="0" smtClean="0"/>
              <a:t>Potatoes</a:t>
            </a:r>
          </a:p>
          <a:p>
            <a:pPr lvl="1"/>
            <a:r>
              <a:rPr lang="en-US" dirty="0" smtClean="0"/>
              <a:t>Apples</a:t>
            </a:r>
          </a:p>
          <a:p>
            <a:pPr lvl="1"/>
            <a:r>
              <a:rPr lang="en-US" dirty="0" smtClean="0"/>
              <a:t>Vegetables</a:t>
            </a:r>
          </a:p>
          <a:p>
            <a:pPr lvl="1"/>
            <a:r>
              <a:rPr lang="en-US" dirty="0" smtClean="0"/>
              <a:t>Small Fruits</a:t>
            </a:r>
          </a:p>
          <a:p>
            <a:pPr lvl="1"/>
            <a:r>
              <a:rPr lang="en-US" dirty="0" smtClean="0"/>
              <a:t>Nurseries</a:t>
            </a:r>
          </a:p>
          <a:p>
            <a:pPr lvl="1"/>
            <a:r>
              <a:rPr lang="en-US" dirty="0" smtClean="0"/>
              <a:t>Sod Farms</a:t>
            </a:r>
          </a:p>
          <a:p>
            <a:r>
              <a:rPr lang="en-US" dirty="0" smtClean="0"/>
              <a:t>Turf and Ornamental managers rely on them, and</a:t>
            </a:r>
          </a:p>
          <a:p>
            <a:r>
              <a:rPr lang="en-US" dirty="0" smtClean="0"/>
              <a:t>Homeowners rely on them too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Pesticide Use in NH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/>
          <a:stretch/>
        </p:blipFill>
        <p:spPr>
          <a:xfrm>
            <a:off x="6019800" y="152400"/>
            <a:ext cx="2971800" cy="24056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4556"/>
              </p:ext>
            </p:extLst>
          </p:nvPr>
        </p:nvGraphicFramePr>
        <p:xfrm>
          <a:off x="5105400" y="3237130"/>
          <a:ext cx="3886200" cy="336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499"/>
                <a:gridCol w="1813701"/>
              </a:tblGrid>
              <a:tr h="3615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Insecticide Class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Pounds</a:t>
                      </a:r>
                      <a:endParaRPr lang="en-US" b="1" dirty="0"/>
                    </a:p>
                  </a:txBody>
                  <a:tcPr/>
                </a:tc>
              </a:tr>
              <a:tr h="435710">
                <a:tc>
                  <a:txBody>
                    <a:bodyPr/>
                    <a:lstStyle/>
                    <a:p>
                      <a:r>
                        <a:rPr lang="en-US" dirty="0" smtClean="0"/>
                        <a:t>Organophosphates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6259</a:t>
                      </a:r>
                      <a:endParaRPr lang="en-US" dirty="0"/>
                    </a:p>
                  </a:txBody>
                  <a:tcPr/>
                </a:tc>
              </a:tr>
              <a:tr h="36156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Nitro –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Neonics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4315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15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Pyrethroids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4047</a:t>
                      </a:r>
                      <a:endParaRPr lang="en-US" dirty="0"/>
                    </a:p>
                  </a:txBody>
                  <a:tcPr/>
                </a:tc>
              </a:tr>
              <a:tr h="361562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3573</a:t>
                      </a:r>
                      <a:endParaRPr lang="en-US" dirty="0"/>
                    </a:p>
                  </a:txBody>
                  <a:tcPr/>
                </a:tc>
              </a:tr>
              <a:tr h="361562">
                <a:tc>
                  <a:txBody>
                    <a:bodyPr/>
                    <a:lstStyle/>
                    <a:p>
                      <a:r>
                        <a:rPr lang="en-US" dirty="0" smtClean="0"/>
                        <a:t>Carbamates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2314</a:t>
                      </a:r>
                      <a:endParaRPr lang="en-US" dirty="0"/>
                    </a:p>
                  </a:txBody>
                  <a:tcPr/>
                </a:tc>
              </a:tr>
              <a:tr h="361562">
                <a:tc>
                  <a:txBody>
                    <a:bodyPr/>
                    <a:lstStyle/>
                    <a:p>
                      <a:r>
                        <a:rPr lang="en-US" dirty="0" smtClean="0"/>
                        <a:t>Petroleum</a:t>
                      </a:r>
                      <a:r>
                        <a:rPr lang="en-US" baseline="0" dirty="0" smtClean="0"/>
                        <a:t> Oils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1840</a:t>
                      </a:r>
                      <a:endParaRPr lang="en-US" dirty="0"/>
                    </a:p>
                  </a:txBody>
                  <a:tcPr/>
                </a:tc>
              </a:tr>
              <a:tr h="361562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Cyano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Neonics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15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22,438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2590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 NH Insecticide use by licensed private and commercial applicators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38300"/>
            <a:ext cx="84407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305800" cy="800100"/>
          </a:xfrm>
        </p:spPr>
        <p:txBody>
          <a:bodyPr/>
          <a:lstStyle/>
          <a:p>
            <a:r>
              <a:rPr lang="en-US" altLang="en-US" dirty="0" smtClean="0"/>
              <a:t>New use directions – Ag products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5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511" y="2209800"/>
            <a:ext cx="6782172" cy="129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850"/>
          <a:stretch/>
        </p:blipFill>
        <p:spPr bwMode="auto">
          <a:xfrm>
            <a:off x="484188" y="3076724"/>
            <a:ext cx="8667750" cy="89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New use directions – Ag products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/>
          <a:stretch/>
        </p:blipFill>
        <p:spPr>
          <a:xfrm>
            <a:off x="914400" y="3952166"/>
            <a:ext cx="3512185" cy="2702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-209" r="6046" b="12146"/>
          <a:stretch/>
        </p:blipFill>
        <p:spPr>
          <a:xfrm>
            <a:off x="5200858" y="3952166"/>
            <a:ext cx="3446958" cy="2843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1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6"/>
          <a:stretch/>
        </p:blipFill>
        <p:spPr bwMode="auto">
          <a:xfrm>
            <a:off x="457857" y="1981200"/>
            <a:ext cx="8667750" cy="261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New use directions – Non-Ag products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86200"/>
            <a:ext cx="3163824" cy="2818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04920"/>
            <a:ext cx="3496332" cy="267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Maine DACF Pollinator protection plan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101850"/>
            <a:ext cx="4724400" cy="4603750"/>
          </a:xfrm>
        </p:spPr>
        <p:txBody>
          <a:bodyPr>
            <a:normAutofit/>
          </a:bodyPr>
          <a:lstStyle/>
          <a:p>
            <a:r>
              <a:rPr lang="en-US" dirty="0" smtClean="0"/>
              <a:t>The Maine DACF developed </a:t>
            </a:r>
            <a:r>
              <a:rPr lang="en-US" dirty="0"/>
              <a:t>a </a:t>
            </a:r>
            <a:r>
              <a:rPr lang="en-US" dirty="0" smtClean="0"/>
              <a:t>pollinator plan</a:t>
            </a:r>
          </a:p>
          <a:p>
            <a:r>
              <a:rPr lang="en-US" dirty="0" smtClean="0"/>
              <a:t>It is based </a:t>
            </a:r>
            <a:r>
              <a:rPr lang="en-US" dirty="0"/>
              <a:t>on the North Dakota </a:t>
            </a:r>
            <a:r>
              <a:rPr lang="en-US" dirty="0" smtClean="0"/>
              <a:t>plan </a:t>
            </a:r>
          </a:p>
          <a:p>
            <a:r>
              <a:rPr lang="en-US" dirty="0" smtClean="0"/>
              <a:t>It </a:t>
            </a:r>
            <a:r>
              <a:rPr lang="en-US" dirty="0"/>
              <a:t>stresses voluntary </a:t>
            </a:r>
            <a:r>
              <a:rPr lang="en-US" dirty="0" smtClean="0"/>
              <a:t>measures </a:t>
            </a:r>
            <a:r>
              <a:rPr lang="en-US" dirty="0"/>
              <a:t>such as education, BMPs and </a:t>
            </a:r>
            <a:r>
              <a:rPr lang="en-US" dirty="0" smtClean="0"/>
              <a:t>communication </a:t>
            </a:r>
          </a:p>
          <a:p>
            <a:r>
              <a:rPr lang="en-US" dirty="0" smtClean="0"/>
              <a:t>It </a:t>
            </a:r>
            <a:r>
              <a:rPr lang="en-US" dirty="0"/>
              <a:t>does not contain any new regulatory </a:t>
            </a:r>
            <a:r>
              <a:rPr lang="en-US" dirty="0" smtClean="0"/>
              <a:t>requirements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2387"/>
            <a:ext cx="2939110" cy="3579813"/>
          </a:xfrm>
          <a:prstGeom prst="rect">
            <a:avLst/>
          </a:prstGeom>
          <a:solidFill>
            <a:schemeClr val="accent2">
              <a:alpha val="3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152400" y="6428601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www.maine.gov/dacf/php/pesticides/documents2/pollinators/Maine%20DACF%20Pollinator%20Protection%20Plan%206-2015.pdf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8863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209800"/>
            <a:ext cx="5338947" cy="4495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Challenges Faced by </a:t>
            </a:r>
            <a:r>
              <a:rPr lang="en-US" b="1" dirty="0" smtClean="0"/>
              <a:t>Beekeepers</a:t>
            </a:r>
          </a:p>
          <a:p>
            <a:r>
              <a:rPr lang="en-US" b="1" dirty="0"/>
              <a:t>Challenges Faced by Growers and Pesticide Users 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/>
              <a:t>DACF Activities Committed to Pollinator Health </a:t>
            </a:r>
            <a:endParaRPr lang="en-US" b="1" dirty="0" smtClean="0"/>
          </a:p>
          <a:p>
            <a:r>
              <a:rPr lang="en-US" b="1" dirty="0"/>
              <a:t>Best Management Practices </a:t>
            </a:r>
            <a:endParaRPr lang="en-US" b="1" dirty="0" smtClean="0"/>
          </a:p>
          <a:p>
            <a:pPr lvl="1"/>
            <a:r>
              <a:rPr lang="en-US" b="1" dirty="0"/>
              <a:t>Beekeeper Best Management Practices </a:t>
            </a:r>
            <a:endParaRPr lang="en-US" b="1" dirty="0" smtClean="0"/>
          </a:p>
          <a:p>
            <a:pPr lvl="1"/>
            <a:r>
              <a:rPr lang="en-US" b="1" dirty="0"/>
              <a:t>Landowner/Grower/Agency Best Management Practices </a:t>
            </a:r>
            <a:endParaRPr lang="en-US" b="1" dirty="0" smtClean="0"/>
          </a:p>
          <a:p>
            <a:pPr lvl="1"/>
            <a:r>
              <a:rPr lang="en-US" b="1" dirty="0"/>
              <a:t>Pesticide User Best Management Practices </a:t>
            </a:r>
            <a:endParaRPr lang="en-US" b="1" dirty="0" smtClean="0"/>
          </a:p>
          <a:p>
            <a:r>
              <a:rPr lang="en-US" b="1" dirty="0"/>
              <a:t>Supporting Pollinator Forage and </a:t>
            </a:r>
            <a:r>
              <a:rPr lang="en-US" b="1" dirty="0" smtClean="0"/>
              <a:t>Habitat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contents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/>
          <a:stretch/>
        </p:blipFill>
        <p:spPr>
          <a:xfrm>
            <a:off x="5643748" y="3124200"/>
            <a:ext cx="3271652" cy="25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57150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Insecticides do kill bees</a:t>
            </a:r>
          </a:p>
          <a:p>
            <a:r>
              <a:rPr lang="en-US" dirty="0" smtClean="0"/>
              <a:t>Both growers and bee keepers need to follow BMPs and practice IPM to reduce the overall impacts of pesticides on bees</a:t>
            </a:r>
          </a:p>
          <a:p>
            <a:r>
              <a:rPr lang="en-US" dirty="0" smtClean="0"/>
              <a:t>Fungicides need to be carefully evaluated for effects on immature bees</a:t>
            </a:r>
          </a:p>
          <a:p>
            <a:r>
              <a:rPr lang="en-US" dirty="0" smtClean="0"/>
              <a:t>Overall grower practices (including herbicide use) need to be evaluated for reductions in floral resources</a:t>
            </a:r>
          </a:p>
          <a:p>
            <a:r>
              <a:rPr lang="en-US" dirty="0" smtClean="0"/>
              <a:t>Scientists, growers and bee keepers need to work together to help figure out the risks and benefits of pesticide use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297899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9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all folks!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9"/>
          <a:stretch/>
        </p:blipFill>
        <p:spPr>
          <a:xfrm>
            <a:off x="3886200" y="2870717"/>
            <a:ext cx="4756068" cy="37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1" y="4145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Home &amp; Garden (Homeowner) Use of Pesticides in Maine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8% of Conventional Pesticide Use, but 15% of the Insecticide </a:t>
            </a:r>
            <a:r>
              <a:rPr lang="en-US" sz="2200" b="1" dirty="0">
                <a:solidFill>
                  <a:schemeClr val="tx2"/>
                </a:solidFill>
              </a:rPr>
              <a:t>U</a:t>
            </a:r>
            <a:r>
              <a:rPr lang="en-US" sz="2200" b="1" dirty="0" smtClean="0">
                <a:solidFill>
                  <a:schemeClr val="tx2"/>
                </a:solidFill>
              </a:rPr>
              <a:t>se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52856" y="2755392"/>
            <a:ext cx="3822192" cy="3447288"/>
          </a:xfrm>
        </p:spPr>
        <p:txBody>
          <a:bodyPr/>
          <a:lstStyle/>
          <a:p>
            <a:r>
              <a:rPr lang="en-US" dirty="0" smtClean="0"/>
              <a:t>67% herbicides</a:t>
            </a:r>
          </a:p>
          <a:p>
            <a:r>
              <a:rPr lang="en-US" dirty="0" smtClean="0"/>
              <a:t>22% insecticides</a:t>
            </a:r>
          </a:p>
          <a:p>
            <a:r>
              <a:rPr lang="en-US" dirty="0" smtClean="0"/>
              <a:t>11% fungicides</a:t>
            </a:r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30621496"/>
              </p:ext>
            </p:extLst>
          </p:nvPr>
        </p:nvGraphicFramePr>
        <p:xfrm>
          <a:off x="4419600" y="2971800"/>
          <a:ext cx="4124326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062163"/>
                <a:gridCol w="2062163"/>
              </a:tblGrid>
              <a:tr h="268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Active Ingredient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Number of Units Sold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Bifenthrin 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18,000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Cypermethrin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12,000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Carbaryl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10,000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Chlorantraniliprole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7,500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Imidacloprid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2,500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Pyrethrins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2,100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213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National Data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220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Qualitative Estimate of Insecticides Sold *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0" y="5546207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 2013 Maine Sales Reports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potential pesticide hazards exist</a:t>
            </a:r>
            <a:endParaRPr lang="en-US" sz="3600" dirty="0"/>
          </a:p>
        </p:txBody>
      </p:sp>
      <p:pic>
        <p:nvPicPr>
          <p:cNvPr id="6" name="Picture 2" descr="C:\Users\gary.fish\Desktop\BeeRiskC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19732"/>
            <a:ext cx="6553200" cy="41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4275" y="1981200"/>
            <a:ext cx="4680618" cy="1972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 27 most toxic insecticide formulations to honey bee adults</a:t>
            </a:r>
          </a:p>
          <a:p>
            <a:r>
              <a:rPr lang="en-US" dirty="0" smtClean="0"/>
              <a:t>Tested at row crop application rates with a tower sprayer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Formulation Toxicity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18" y="190500"/>
            <a:ext cx="404044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367046"/>
            <a:ext cx="4833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J. Econ. </a:t>
            </a:r>
            <a:r>
              <a:rPr lang="en-US" sz="1600" dirty="0" err="1"/>
              <a:t>Entomol</a:t>
            </a:r>
            <a:r>
              <a:rPr lang="en-US" sz="1600" dirty="0"/>
              <a:t>. 1–8 (2015); DOI: 10.1093/</a:t>
            </a:r>
            <a:r>
              <a:rPr lang="en-US" sz="1600" dirty="0" err="1"/>
              <a:t>jee</a:t>
            </a:r>
            <a:r>
              <a:rPr lang="en-US" sz="1600" dirty="0"/>
              <a:t>/tov269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9"/>
            <a:ext cx="1981200" cy="24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0774" y="1073728"/>
            <a:ext cx="201682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0925"/>
            <a:ext cx="7506113" cy="9244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Formulation types differ in risk to pollinators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438" y="1709568"/>
            <a:ext cx="4985162" cy="4996032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More risky</a:t>
            </a:r>
          </a:p>
          <a:p>
            <a:pPr lvl="1"/>
            <a:r>
              <a:rPr lang="en-US" sz="2600" dirty="0" smtClean="0"/>
              <a:t>Dusts</a:t>
            </a:r>
          </a:p>
          <a:p>
            <a:pPr lvl="1"/>
            <a:r>
              <a:rPr lang="en-US" sz="2600" dirty="0" smtClean="0"/>
              <a:t>Microencapsulated</a:t>
            </a:r>
          </a:p>
          <a:p>
            <a:pPr lvl="1"/>
            <a:r>
              <a:rPr lang="en-US" sz="2600" dirty="0" err="1" smtClean="0"/>
              <a:t>Wettable</a:t>
            </a:r>
            <a:r>
              <a:rPr lang="en-US" sz="2600" dirty="0" smtClean="0"/>
              <a:t> powders</a:t>
            </a:r>
          </a:p>
          <a:p>
            <a:pPr lvl="1"/>
            <a:r>
              <a:rPr lang="en-US" sz="2600" dirty="0" err="1" smtClean="0"/>
              <a:t>Flowables</a:t>
            </a:r>
            <a:endParaRPr lang="en-US" sz="2600" dirty="0" smtClean="0"/>
          </a:p>
          <a:p>
            <a:pPr lvl="1"/>
            <a:r>
              <a:rPr lang="en-US" sz="2600" dirty="0" err="1" smtClean="0"/>
              <a:t>Emulsifiable</a:t>
            </a:r>
            <a:r>
              <a:rPr lang="en-US" sz="2600" dirty="0" smtClean="0"/>
              <a:t> concentrates</a:t>
            </a:r>
          </a:p>
          <a:p>
            <a:pPr lvl="1"/>
            <a:r>
              <a:rPr lang="en-US" sz="2600" dirty="0" smtClean="0"/>
              <a:t>Systemic products</a:t>
            </a:r>
          </a:p>
          <a:p>
            <a:pPr lvl="1"/>
            <a:r>
              <a:rPr lang="en-US" sz="2600" dirty="0" smtClean="0"/>
              <a:t>Some adjuvants</a:t>
            </a:r>
          </a:p>
          <a:p>
            <a:pPr lvl="2"/>
            <a:r>
              <a:rPr lang="en-US" sz="2400" dirty="0" smtClean="0"/>
              <a:t>Super-</a:t>
            </a:r>
            <a:r>
              <a:rPr lang="en-US" sz="2400" dirty="0" err="1" smtClean="0"/>
              <a:t>Organosilicone</a:t>
            </a:r>
            <a:r>
              <a:rPr lang="en-US" sz="2400" dirty="0" smtClean="0"/>
              <a:t> surfactants</a:t>
            </a:r>
          </a:p>
          <a:p>
            <a:pPr lvl="1"/>
            <a:endParaRPr lang="en-US" sz="2600" dirty="0" smtClean="0"/>
          </a:p>
        </p:txBody>
      </p:sp>
      <p:pic>
        <p:nvPicPr>
          <p:cNvPr id="1026" name="Picture 2" descr="http://www.biconet.com/botanicals/GIFs/Rot1Dust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8369" y="1219200"/>
            <a:ext cx="1267031" cy="28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250" y="4648200"/>
            <a:ext cx="33442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425"/>
          <p:cNvSpPr txBox="1">
            <a:spLocks noChangeArrowheads="1"/>
          </p:cNvSpPr>
          <p:nvPr/>
        </p:nvSpPr>
        <p:spPr bwMode="auto">
          <a:xfrm>
            <a:off x="5779287" y="4287983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2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25113" cy="9244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Different t</a:t>
            </a:r>
            <a:r>
              <a:rPr lang="en-US" dirty="0" smtClean="0"/>
              <a:t>ank </a:t>
            </a:r>
            <a:r>
              <a:rPr lang="en-US" dirty="0"/>
              <a:t>m</a:t>
            </a:r>
            <a:r>
              <a:rPr lang="en-US" dirty="0" smtClean="0"/>
              <a:t>ixes may also increase risk to pollinators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6019800" cy="4419600"/>
          </a:xfrm>
        </p:spPr>
        <p:txBody>
          <a:bodyPr anchor="t" anchorCtr="0">
            <a:normAutofit fontScale="92500" lnSpcReduction="20000"/>
          </a:bodyPr>
          <a:lstStyle/>
          <a:p>
            <a:r>
              <a:rPr lang="en-US" sz="3200" dirty="0" smtClean="0"/>
              <a:t>Some combinations can be very risky…</a:t>
            </a:r>
          </a:p>
          <a:p>
            <a:pPr lvl="1"/>
            <a:r>
              <a:rPr lang="en-US" sz="2800" dirty="0" smtClean="0"/>
              <a:t>Insecticides mixed with </a:t>
            </a:r>
            <a:r>
              <a:rPr lang="en-US" sz="2800" dirty="0" err="1" smtClean="0"/>
              <a:t>miticides</a:t>
            </a:r>
            <a:endParaRPr lang="en-US" sz="2800" dirty="0" smtClean="0"/>
          </a:p>
          <a:p>
            <a:pPr lvl="1"/>
            <a:r>
              <a:rPr lang="en-US" sz="2800" dirty="0" smtClean="0"/>
              <a:t>Insecticides mixed with fungicides or PBO</a:t>
            </a:r>
          </a:p>
          <a:p>
            <a:pPr lvl="2"/>
            <a:r>
              <a:rPr lang="en-US" sz="2600" dirty="0" err="1" smtClean="0"/>
              <a:t>Acetamiprid</a:t>
            </a:r>
            <a:r>
              <a:rPr lang="en-US" sz="2600" dirty="0" smtClean="0"/>
              <a:t> (Assail) and </a:t>
            </a:r>
            <a:r>
              <a:rPr lang="en-US" sz="2600" dirty="0" err="1" smtClean="0"/>
              <a:t>propiconazole</a:t>
            </a:r>
            <a:r>
              <a:rPr lang="en-US" sz="2600" dirty="0" smtClean="0"/>
              <a:t> (Orbit)</a:t>
            </a:r>
          </a:p>
          <a:p>
            <a:pPr lvl="2"/>
            <a:r>
              <a:rPr lang="en-US" sz="2600" dirty="0" err="1" smtClean="0"/>
              <a:t>Pyrethroids</a:t>
            </a:r>
            <a:r>
              <a:rPr lang="en-US" sz="2600" dirty="0" smtClean="0"/>
              <a:t> and </a:t>
            </a:r>
            <a:r>
              <a:rPr lang="en-US" sz="2600" dirty="0" err="1" smtClean="0"/>
              <a:t>propiconazole</a:t>
            </a:r>
            <a:endParaRPr lang="en-US" sz="2600" dirty="0" smtClean="0"/>
          </a:p>
          <a:p>
            <a:pPr lvl="2"/>
            <a:r>
              <a:rPr lang="en-US" sz="2600" dirty="0" err="1" smtClean="0"/>
              <a:t>Piperonyl</a:t>
            </a:r>
            <a:r>
              <a:rPr lang="en-US" sz="2600" dirty="0" smtClean="0"/>
              <a:t> </a:t>
            </a:r>
            <a:r>
              <a:rPr lang="en-US" sz="2600" dirty="0" err="1" smtClean="0"/>
              <a:t>butoxide</a:t>
            </a:r>
            <a:r>
              <a:rPr lang="en-US" sz="2600" dirty="0" smtClean="0"/>
              <a:t> and some </a:t>
            </a:r>
            <a:r>
              <a:rPr lang="en-US" sz="2600" dirty="0" err="1" smtClean="0"/>
              <a:t>neonicotinoids</a:t>
            </a:r>
            <a:endParaRPr lang="en-US" sz="2600" dirty="0" smtClean="0"/>
          </a:p>
          <a:p>
            <a:r>
              <a:rPr lang="en-US" sz="3000" dirty="0" smtClean="0"/>
              <a:t>Avoid tank mixes entirely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1981200"/>
            <a:ext cx="275649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572" y="3840567"/>
            <a:ext cx="2600325" cy="24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25"/>
          <p:cNvSpPr txBox="1">
            <a:spLocks noChangeArrowheads="1"/>
          </p:cNvSpPr>
          <p:nvPr/>
        </p:nvSpPr>
        <p:spPr bwMode="auto">
          <a:xfrm>
            <a:off x="5867400" y="64008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1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Even pesticides approved for organic grower use can be highly toxic to pollinators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81000" y="2209800"/>
            <a:ext cx="5029200" cy="4511675"/>
            <a:chOff x="1296" y="1104"/>
            <a:chExt cx="3168" cy="2842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04"/>
              <a:ext cx="3168" cy="2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1392" y="3792"/>
              <a:ext cx="24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000">
                  <a:latin typeface="Arial" charset="0"/>
                </a:rPr>
                <a:t>Eric Mader – The Xerces Society for Invertebrate Conservation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98746" y="2524034"/>
            <a:ext cx="30480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Soaps and Oils, only when directly sprayed upon the pollinator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34000" y="3447364"/>
            <a:ext cx="464745" cy="609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334000" y="3276600"/>
            <a:ext cx="46474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1905000"/>
            <a:ext cx="6019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Toxicity of Common Organic-Approved Pesticides to Pollinators</a:t>
            </a:r>
            <a:endParaRPr 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9800" y="3657600"/>
            <a:ext cx="2609405" cy="31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9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4258</TotalTime>
  <Words>1706</Words>
  <Application>Microsoft Office PowerPoint</Application>
  <PresentationFormat>On-screen Show (4:3)</PresentationFormat>
  <Paragraphs>256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Waveform</vt:lpstr>
      <vt:lpstr>2_Office Theme</vt:lpstr>
      <vt:lpstr>Nature</vt:lpstr>
      <vt:lpstr>1_Nature</vt:lpstr>
      <vt:lpstr>Pesticides</vt:lpstr>
      <vt:lpstr>My premise</vt:lpstr>
      <vt:lpstr>Pesticide Use in NH</vt:lpstr>
      <vt:lpstr>Home &amp; Garden (Homeowner) Use of Pesticides in Maine 8% of Conventional Pesticide Use, but 15% of the Insecticide Use</vt:lpstr>
      <vt:lpstr>Many potential pesticide hazards exist</vt:lpstr>
      <vt:lpstr>Formulation Toxicity</vt:lpstr>
      <vt:lpstr>Formulation types differ in risk to pollinators</vt:lpstr>
      <vt:lpstr>Different tank mixes may also increase risk to pollinators</vt:lpstr>
      <vt:lpstr>Even pesticides approved for organic grower use can be highly toxic to pollinators</vt:lpstr>
      <vt:lpstr>Recent research on botanical pesticides</vt:lpstr>
      <vt:lpstr>Neonicotinoids - History</vt:lpstr>
      <vt:lpstr>More history</vt:lpstr>
      <vt:lpstr>Neonic history</vt:lpstr>
      <vt:lpstr>Recent neonic studies</vt:lpstr>
      <vt:lpstr>Recent neonic studies</vt:lpstr>
      <vt:lpstr>Recent neonic studies</vt:lpstr>
      <vt:lpstr>Recent neonic studies</vt:lpstr>
      <vt:lpstr>Future of neonicitinoids</vt:lpstr>
      <vt:lpstr>What if…</vt:lpstr>
      <vt:lpstr>The facts about systemic insecticides – Richard Cowles - CAES</vt:lpstr>
      <vt:lpstr>Do some pesticides make bees more susceptible to disease?</vt:lpstr>
      <vt:lpstr>Do some pesticides make bees less susceptible to disease?</vt:lpstr>
      <vt:lpstr>What about herbicides</vt:lpstr>
      <vt:lpstr>What has EPA done?</vt:lpstr>
      <vt:lpstr>Many insecticides have specific label warnings</vt:lpstr>
      <vt:lpstr>Look for the bee icon on new labels</vt:lpstr>
      <vt:lpstr>Pollinator Protection</vt:lpstr>
      <vt:lpstr>PowerPoint Presentation</vt:lpstr>
      <vt:lpstr>PowerPoint Presentation</vt:lpstr>
      <vt:lpstr>New use directions – Ag products</vt:lpstr>
      <vt:lpstr>New use directions – Ag products</vt:lpstr>
      <vt:lpstr>New use directions – Non-Ag products</vt:lpstr>
      <vt:lpstr>Maine DACF Pollinator protection plan</vt:lpstr>
      <vt:lpstr>Plan contents</vt:lpstr>
      <vt:lpstr>Summary</vt:lpstr>
      <vt:lpstr>Questions?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Pesticides and Pollinators</dc:title>
  <dc:creator>Fish, Gary</dc:creator>
  <cp:lastModifiedBy>Fish, Gary</cp:lastModifiedBy>
  <cp:revision>191</cp:revision>
  <cp:lastPrinted>2014-08-13T15:02:36Z</cp:lastPrinted>
  <dcterms:created xsi:type="dcterms:W3CDTF">2012-05-14T11:58:24Z</dcterms:created>
  <dcterms:modified xsi:type="dcterms:W3CDTF">2015-11-01T21:19:03Z</dcterms:modified>
</cp:coreProperties>
</file>